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14"/>
  </p:notesMasterIdLst>
  <p:sldIdLst>
    <p:sldId id="256" r:id="rId2"/>
    <p:sldId id="384" r:id="rId3"/>
    <p:sldId id="264" r:id="rId4"/>
    <p:sldId id="2214" r:id="rId5"/>
    <p:sldId id="2222" r:id="rId6"/>
    <p:sldId id="2223" r:id="rId7"/>
    <p:sldId id="385" r:id="rId8"/>
    <p:sldId id="2215" r:id="rId9"/>
    <p:sldId id="2216" r:id="rId10"/>
    <p:sldId id="2217" r:id="rId11"/>
    <p:sldId id="2218" r:id="rId12"/>
    <p:sldId id="2219" r:id="rId13"/>
    <p:sldId id="2220" r:id="rId14"/>
    <p:sldId id="2269" r:id="rId15"/>
    <p:sldId id="2224" r:id="rId16"/>
    <p:sldId id="2196" r:id="rId17"/>
    <p:sldId id="2197" r:id="rId18"/>
    <p:sldId id="2198" r:id="rId19"/>
    <p:sldId id="2199" r:id="rId20"/>
    <p:sldId id="2200" r:id="rId21"/>
    <p:sldId id="2201" r:id="rId22"/>
    <p:sldId id="2202" r:id="rId23"/>
    <p:sldId id="2203" r:id="rId24"/>
    <p:sldId id="2204" r:id="rId25"/>
    <p:sldId id="2205" r:id="rId26"/>
    <p:sldId id="2212" r:id="rId27"/>
    <p:sldId id="2213" r:id="rId28"/>
    <p:sldId id="2270" r:id="rId29"/>
    <p:sldId id="2226" r:id="rId30"/>
    <p:sldId id="2227" r:id="rId31"/>
    <p:sldId id="2228" r:id="rId32"/>
    <p:sldId id="2229" r:id="rId33"/>
    <p:sldId id="2230" r:id="rId34"/>
    <p:sldId id="2231" r:id="rId35"/>
    <p:sldId id="2232" r:id="rId36"/>
    <p:sldId id="2233" r:id="rId37"/>
    <p:sldId id="2251" r:id="rId38"/>
    <p:sldId id="2234" r:id="rId39"/>
    <p:sldId id="2235" r:id="rId40"/>
    <p:sldId id="2236" r:id="rId41"/>
    <p:sldId id="2237" r:id="rId42"/>
    <p:sldId id="2238" r:id="rId43"/>
    <p:sldId id="2239" r:id="rId44"/>
    <p:sldId id="2263" r:id="rId45"/>
    <p:sldId id="2264" r:id="rId46"/>
    <p:sldId id="2240" r:id="rId47"/>
    <p:sldId id="2241" r:id="rId48"/>
    <p:sldId id="2265" r:id="rId49"/>
    <p:sldId id="2242" r:id="rId50"/>
    <p:sldId id="2243" r:id="rId51"/>
    <p:sldId id="2266" r:id="rId52"/>
    <p:sldId id="2267" r:id="rId53"/>
    <p:sldId id="2268" r:id="rId54"/>
    <p:sldId id="2244" r:id="rId55"/>
    <p:sldId id="2245" r:id="rId56"/>
    <p:sldId id="2246" r:id="rId57"/>
    <p:sldId id="2206" r:id="rId58"/>
    <p:sldId id="2207" r:id="rId59"/>
    <p:sldId id="2208" r:id="rId60"/>
    <p:sldId id="2209" r:id="rId61"/>
    <p:sldId id="2210" r:id="rId62"/>
    <p:sldId id="2211" r:id="rId63"/>
    <p:sldId id="2247" r:id="rId64"/>
    <p:sldId id="2271" r:id="rId65"/>
    <p:sldId id="2276" r:id="rId66"/>
    <p:sldId id="2279" r:id="rId67"/>
    <p:sldId id="2280" r:id="rId68"/>
    <p:sldId id="2282" r:id="rId69"/>
    <p:sldId id="2281" r:id="rId70"/>
    <p:sldId id="2172" r:id="rId71"/>
    <p:sldId id="2170" r:id="rId72"/>
    <p:sldId id="1417" r:id="rId73"/>
    <p:sldId id="2125" r:id="rId74"/>
    <p:sldId id="2131" r:id="rId75"/>
    <p:sldId id="2132" r:id="rId76"/>
    <p:sldId id="2135" r:id="rId77"/>
    <p:sldId id="2136" r:id="rId78"/>
    <p:sldId id="2137" r:id="rId79"/>
    <p:sldId id="2138" r:id="rId80"/>
    <p:sldId id="2139" r:id="rId81"/>
    <p:sldId id="2143" r:id="rId82"/>
    <p:sldId id="2142" r:id="rId83"/>
    <p:sldId id="2140" r:id="rId84"/>
    <p:sldId id="2141" r:id="rId85"/>
    <p:sldId id="2274" r:id="rId86"/>
    <p:sldId id="2159" r:id="rId87"/>
    <p:sldId id="2283" r:id="rId88"/>
    <p:sldId id="2272" r:id="rId89"/>
    <p:sldId id="2175" r:id="rId90"/>
    <p:sldId id="2176" r:id="rId91"/>
    <p:sldId id="1418" r:id="rId92"/>
    <p:sldId id="1419" r:id="rId93"/>
    <p:sldId id="2273" r:id="rId94"/>
    <p:sldId id="2150" r:id="rId95"/>
    <p:sldId id="1443" r:id="rId96"/>
    <p:sldId id="1462" r:id="rId97"/>
    <p:sldId id="1445" r:id="rId98"/>
    <p:sldId id="1446" r:id="rId99"/>
    <p:sldId id="2130" r:id="rId100"/>
    <p:sldId id="1448" r:id="rId101"/>
    <p:sldId id="1449" r:id="rId102"/>
    <p:sldId id="2177" r:id="rId103"/>
    <p:sldId id="2067" r:id="rId104"/>
    <p:sldId id="1421" r:id="rId105"/>
    <p:sldId id="1422" r:id="rId106"/>
    <p:sldId id="1423" r:id="rId107"/>
    <p:sldId id="2090" r:id="rId108"/>
    <p:sldId id="2123" r:id="rId109"/>
    <p:sldId id="1424" r:id="rId110"/>
    <p:sldId id="1425" r:id="rId111"/>
    <p:sldId id="1441" r:id="rId112"/>
    <p:sldId id="1459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Virtual Memory Concept" id="{430119FC-6067-44F5-9B7E-2B9D095DCBBB}">
          <p14:sldIdLst>
            <p14:sldId id="2214"/>
            <p14:sldId id="2222"/>
            <p14:sldId id="2223"/>
            <p14:sldId id="385"/>
            <p14:sldId id="2215"/>
            <p14:sldId id="2216"/>
            <p14:sldId id="2217"/>
            <p14:sldId id="2218"/>
            <p14:sldId id="2219"/>
            <p14:sldId id="2220"/>
          </p14:sldIdLst>
        </p14:section>
        <p14:section name="Virtual Memory Process" id="{FA460DB2-26D0-43C4-A621-15C78A99CC8C}">
          <p14:sldIdLst>
            <p14:sldId id="2269"/>
            <p14:sldId id="2224"/>
            <p14:sldId id="2196"/>
            <p14:sldId id="2197"/>
            <p14:sldId id="2198"/>
            <p14:sldId id="2199"/>
            <p14:sldId id="2200"/>
            <p14:sldId id="2201"/>
            <p14:sldId id="2202"/>
            <p14:sldId id="2203"/>
            <p14:sldId id="2204"/>
            <p14:sldId id="2205"/>
            <p14:sldId id="2212"/>
            <p14:sldId id="2213"/>
          </p14:sldIdLst>
        </p14:section>
        <p14:section name="Solving Memory Problems" id="{7F383CAC-44C0-4A46-952B-EA00ACEBA1B7}">
          <p14:sldIdLst>
            <p14:sldId id="2270"/>
            <p14:sldId id="2226"/>
            <p14:sldId id="2227"/>
            <p14:sldId id="2228"/>
            <p14:sldId id="2229"/>
            <p14:sldId id="2230"/>
            <p14:sldId id="2231"/>
            <p14:sldId id="2232"/>
            <p14:sldId id="2233"/>
            <p14:sldId id="2251"/>
            <p14:sldId id="2234"/>
            <p14:sldId id="2235"/>
            <p14:sldId id="2236"/>
            <p14:sldId id="2237"/>
            <p14:sldId id="2238"/>
            <p14:sldId id="2239"/>
            <p14:sldId id="2263"/>
            <p14:sldId id="2264"/>
            <p14:sldId id="2240"/>
            <p14:sldId id="2241"/>
            <p14:sldId id="2265"/>
            <p14:sldId id="2242"/>
            <p14:sldId id="2243"/>
            <p14:sldId id="2266"/>
            <p14:sldId id="2267"/>
            <p14:sldId id="2268"/>
            <p14:sldId id="2244"/>
            <p14:sldId id="2245"/>
            <p14:sldId id="2246"/>
            <p14:sldId id="2206"/>
            <p14:sldId id="2207"/>
            <p14:sldId id="2208"/>
            <p14:sldId id="2209"/>
            <p14:sldId id="2210"/>
            <p14:sldId id="2211"/>
            <p14:sldId id="2247"/>
          </p14:sldIdLst>
        </p14:section>
        <p14:section name="Address Translation" id="{1D7B529B-A497-421B-87B8-21B7C19EC336}">
          <p14:sldIdLst>
            <p14:sldId id="2271"/>
            <p14:sldId id="2276"/>
            <p14:sldId id="2279"/>
            <p14:sldId id="2280"/>
            <p14:sldId id="2282"/>
            <p14:sldId id="2281"/>
            <p14:sldId id="2172"/>
            <p14:sldId id="2170"/>
            <p14:sldId id="1417"/>
            <p14:sldId id="2125"/>
            <p14:sldId id="2131"/>
            <p14:sldId id="2132"/>
            <p14:sldId id="2135"/>
            <p14:sldId id="2136"/>
            <p14:sldId id="2137"/>
            <p14:sldId id="2138"/>
            <p14:sldId id="2139"/>
            <p14:sldId id="2143"/>
            <p14:sldId id="2142"/>
            <p14:sldId id="2140"/>
            <p14:sldId id="2141"/>
            <p14:sldId id="2274"/>
            <p14:sldId id="2159"/>
            <p14:sldId id="2283"/>
          </p14:sldIdLst>
        </p14:section>
        <p14:section name="Virtual Memory Summary" id="{8CB874F0-86D7-4F86-B68B-62C86126E94D}">
          <p14:sldIdLst>
            <p14:sldId id="2272"/>
            <p14:sldId id="2175"/>
            <p14:sldId id="2176"/>
            <p14:sldId id="1418"/>
            <p14:sldId id="1419"/>
          </p14:sldIdLst>
        </p14:section>
        <p14:section name="Wrapup" id="{29A7F866-9DA9-446B-8359-CE426CB89C7A}">
          <p14:sldIdLst>
            <p14:sldId id="2273"/>
          </p14:sldIdLst>
        </p14:section>
        <p14:section name="Practice Problems" id="{5CD185A1-024D-4410-92E4-D3FD9E04D256}">
          <p14:sldIdLst>
            <p14:sldId id="2150"/>
            <p14:sldId id="1443"/>
            <p14:sldId id="1462"/>
            <p14:sldId id="1445"/>
            <p14:sldId id="1446"/>
            <p14:sldId id="2130"/>
            <p14:sldId id="1448"/>
            <p14:sldId id="1449"/>
          </p14:sldIdLst>
        </p14:section>
        <p14:section name="Caching Page Table Entries" id="{FF4E1984-87B7-44D6-ADE7-CA350F4A903E}">
          <p14:sldIdLst>
            <p14:sldId id="2177"/>
            <p14:sldId id="2067"/>
            <p14:sldId id="1421"/>
            <p14:sldId id="1422"/>
            <p14:sldId id="1423"/>
            <p14:sldId id="2090"/>
          </p14:sldIdLst>
        </p14:section>
        <p14:section name="Multi-level Page Tables" id="{1AEE35EF-6F53-41F8-BF10-2CC0EFF91E82}">
          <p14:sldIdLst>
            <p14:sldId id="2123"/>
            <p14:sldId id="1424"/>
            <p14:sldId id="1425"/>
            <p14:sldId id="1441"/>
            <p14:sldId id="1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7440" autoAdjust="0"/>
  </p:normalViewPr>
  <p:slideViewPr>
    <p:cSldViewPr snapToGrid="0">
      <p:cViewPr varScale="1">
        <p:scale>
          <a:sx n="109" d="100"/>
          <a:sy n="109" d="100"/>
        </p:scale>
        <p:origin x="88" y="5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A2571-7E1B-BA0D-7B12-EA1D52815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8418A053-075E-9D96-A000-13977F2F8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F2ED07F4-9D2A-AF40-F455-10F2EAA181E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</a:t>
            </a:r>
            <a:r>
              <a:rPr lang="en-US" baseline="0" dirty="0"/>
              <a:t> memory is organized as an array of contiguous byte-sized cells, starting at address 0; given that, physical addressing is the most natural way for the CPU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0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>
          <a:extLst>
            <a:ext uri="{FF2B5EF4-FFF2-40B4-BE49-F238E27FC236}">
              <a16:creationId xmlns:a16="http://schemas.microsoft.com/office/drawing/2014/main" id="{A5246579-2937-111C-1E39-07619379A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39d93ef4_0_494:notes">
            <a:extLst>
              <a:ext uri="{FF2B5EF4-FFF2-40B4-BE49-F238E27FC236}">
                <a16:creationId xmlns:a16="http://schemas.microsoft.com/office/drawing/2014/main" id="{2215B606-EE37-D6B7-D61C-5A89F97A55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39d93ef4_0_494:notes">
            <a:extLst>
              <a:ext uri="{FF2B5EF4-FFF2-40B4-BE49-F238E27FC236}">
                <a16:creationId xmlns:a16="http://schemas.microsoft.com/office/drawing/2014/main" id="{1BFDAA23-E9A0-FEE0-A2B2-87AF6325F1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5e39d93ef4_0_494:notes">
            <a:extLst>
              <a:ext uri="{FF2B5EF4-FFF2-40B4-BE49-F238E27FC236}">
                <a16:creationId xmlns:a16="http://schemas.microsoft.com/office/drawing/2014/main" id="{A683A215-E82C-190F-132D-9581A188B9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28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E00F0CE7-7E2B-786D-5F4E-27ED0747D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e39d93ef4_0_508:notes">
            <a:extLst>
              <a:ext uri="{FF2B5EF4-FFF2-40B4-BE49-F238E27FC236}">
                <a16:creationId xmlns:a16="http://schemas.microsoft.com/office/drawing/2014/main" id="{F8F60D07-B449-0602-A330-0F57A6043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e39d93ef4_0_508:notes">
            <a:extLst>
              <a:ext uri="{FF2B5EF4-FFF2-40B4-BE49-F238E27FC236}">
                <a16:creationId xmlns:a16="http://schemas.microsoft.com/office/drawing/2014/main" id="{699B1338-A984-E878-980B-79DE793F4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5e39d93ef4_0_508:notes">
            <a:extLst>
              <a:ext uri="{FF2B5EF4-FFF2-40B4-BE49-F238E27FC236}">
                <a16:creationId xmlns:a16="http://schemas.microsoft.com/office/drawing/2014/main" id="{0053FD80-6705-AF52-0B72-4DABB148ED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15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D61441AA-C8B9-D5F5-A3AA-7734234E2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>
            <a:extLst>
              <a:ext uri="{FF2B5EF4-FFF2-40B4-BE49-F238E27FC236}">
                <a16:creationId xmlns:a16="http://schemas.microsoft.com/office/drawing/2014/main" id="{92BF7448-5CE3-C3C0-FB57-29040ACEB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>
            <a:extLst>
              <a:ext uri="{FF2B5EF4-FFF2-40B4-BE49-F238E27FC236}">
                <a16:creationId xmlns:a16="http://schemas.microsoft.com/office/drawing/2014/main" id="{0DC7595F-7DAF-ADA7-3A37-B565BE7C2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>
            <a:extLst>
              <a:ext uri="{FF2B5EF4-FFF2-40B4-BE49-F238E27FC236}">
                <a16:creationId xmlns:a16="http://schemas.microsoft.com/office/drawing/2014/main" id="{E65F8696-A981-1A42-3F22-733905EA08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66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>
          <a:extLst>
            <a:ext uri="{FF2B5EF4-FFF2-40B4-BE49-F238E27FC236}">
              <a16:creationId xmlns:a16="http://schemas.microsoft.com/office/drawing/2014/main" id="{FDAC6ED5-4759-4CDA-6284-FA9758F26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e39d93ef4_0_93:notes">
            <a:extLst>
              <a:ext uri="{FF2B5EF4-FFF2-40B4-BE49-F238E27FC236}">
                <a16:creationId xmlns:a16="http://schemas.microsoft.com/office/drawing/2014/main" id="{4D0779BF-4D27-C0E6-0ED2-85AAE89FD1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e39d93ef4_0_93:notes">
            <a:extLst>
              <a:ext uri="{FF2B5EF4-FFF2-40B4-BE49-F238E27FC236}">
                <a16:creationId xmlns:a16="http://schemas.microsoft.com/office/drawing/2014/main" id="{953267DC-13E2-CFB0-90FE-C20F673C6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5e39d93ef4_0_93:notes">
            <a:extLst>
              <a:ext uri="{FF2B5EF4-FFF2-40B4-BE49-F238E27FC236}">
                <a16:creationId xmlns:a16="http://schemas.microsoft.com/office/drawing/2014/main" id="{D087163D-4182-3D0F-CA4B-3F72E9B945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53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>
          <a:extLst>
            <a:ext uri="{FF2B5EF4-FFF2-40B4-BE49-F238E27FC236}">
              <a16:creationId xmlns:a16="http://schemas.microsoft.com/office/drawing/2014/main" id="{15104B8E-04D9-F1CD-47CB-F6775A1F3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39d93ef4_0_106:notes">
            <a:extLst>
              <a:ext uri="{FF2B5EF4-FFF2-40B4-BE49-F238E27FC236}">
                <a16:creationId xmlns:a16="http://schemas.microsoft.com/office/drawing/2014/main" id="{2277B2B1-063D-2DD2-EF47-C9AB3BABD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39d93ef4_0_106:notes">
            <a:extLst>
              <a:ext uri="{FF2B5EF4-FFF2-40B4-BE49-F238E27FC236}">
                <a16:creationId xmlns:a16="http://schemas.microsoft.com/office/drawing/2014/main" id="{A4E68411-A287-5B8A-BA34-CF380E977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5e39d93ef4_0_106:notes">
            <a:extLst>
              <a:ext uri="{FF2B5EF4-FFF2-40B4-BE49-F238E27FC236}">
                <a16:creationId xmlns:a16="http://schemas.microsoft.com/office/drawing/2014/main" id="{D6A5086D-9AD7-AF05-D2F8-F91F1CD255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559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>
          <a:extLst>
            <a:ext uri="{FF2B5EF4-FFF2-40B4-BE49-F238E27FC236}">
              <a16:creationId xmlns:a16="http://schemas.microsoft.com/office/drawing/2014/main" id="{D08B6C71-301E-B53A-52D7-8C69DE42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e39d93ef4_0_120:notes">
            <a:extLst>
              <a:ext uri="{FF2B5EF4-FFF2-40B4-BE49-F238E27FC236}">
                <a16:creationId xmlns:a16="http://schemas.microsoft.com/office/drawing/2014/main" id="{F1EE5FB8-2CC7-88A8-F1AD-E70C1891EB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e39d93ef4_0_120:notes">
            <a:extLst>
              <a:ext uri="{FF2B5EF4-FFF2-40B4-BE49-F238E27FC236}">
                <a16:creationId xmlns:a16="http://schemas.microsoft.com/office/drawing/2014/main" id="{83443F98-EFC8-FF64-2BE5-15E93D8189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5e39d93ef4_0_120:notes">
            <a:extLst>
              <a:ext uri="{FF2B5EF4-FFF2-40B4-BE49-F238E27FC236}">
                <a16:creationId xmlns:a16="http://schemas.microsoft.com/office/drawing/2014/main" id="{EF038ED3-1D9E-9A52-A2CF-EEB4483755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480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09927CAA-038F-3C3E-AB4D-64ECF4D41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>
            <a:extLst>
              <a:ext uri="{FF2B5EF4-FFF2-40B4-BE49-F238E27FC236}">
                <a16:creationId xmlns:a16="http://schemas.microsoft.com/office/drawing/2014/main" id="{288BE293-70E0-8AF7-14C0-4997BA79F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>
            <a:extLst>
              <a:ext uri="{FF2B5EF4-FFF2-40B4-BE49-F238E27FC236}">
                <a16:creationId xmlns:a16="http://schemas.microsoft.com/office/drawing/2014/main" id="{5337BBED-8BEB-42C1-8099-CAC01BAC9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>
            <a:extLst>
              <a:ext uri="{FF2B5EF4-FFF2-40B4-BE49-F238E27FC236}">
                <a16:creationId xmlns:a16="http://schemas.microsoft.com/office/drawing/2014/main" id="{56577EBE-EF32-2457-6AD1-279E1CEB3A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745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A4AACFD1-8E15-288D-4A6F-A763E4B6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>
            <a:extLst>
              <a:ext uri="{FF2B5EF4-FFF2-40B4-BE49-F238E27FC236}">
                <a16:creationId xmlns:a16="http://schemas.microsoft.com/office/drawing/2014/main" id="{984FD06B-5B6B-6FBB-29E9-E2E8EF1A1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>
            <a:extLst>
              <a:ext uri="{FF2B5EF4-FFF2-40B4-BE49-F238E27FC236}">
                <a16:creationId xmlns:a16="http://schemas.microsoft.com/office/drawing/2014/main" id="{381AAACC-E314-7402-FEF4-C8C5BC24A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>
            <a:extLst>
              <a:ext uri="{FF2B5EF4-FFF2-40B4-BE49-F238E27FC236}">
                <a16:creationId xmlns:a16="http://schemas.microsoft.com/office/drawing/2014/main" id="{1D2053BE-B881-3885-F332-36B8042D45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2955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B65ED9F7-D315-B0F4-7A79-DD18C7E1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>
            <a:extLst>
              <a:ext uri="{FF2B5EF4-FFF2-40B4-BE49-F238E27FC236}">
                <a16:creationId xmlns:a16="http://schemas.microsoft.com/office/drawing/2014/main" id="{3D07F723-68AC-FB37-2822-D5DF87A20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>
            <a:extLst>
              <a:ext uri="{FF2B5EF4-FFF2-40B4-BE49-F238E27FC236}">
                <a16:creationId xmlns:a16="http://schemas.microsoft.com/office/drawing/2014/main" id="{0DEC2518-C284-639B-12D2-81B5320DF6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>
            <a:extLst>
              <a:ext uri="{FF2B5EF4-FFF2-40B4-BE49-F238E27FC236}">
                <a16:creationId xmlns:a16="http://schemas.microsoft.com/office/drawing/2014/main" id="{78DF5696-CF2C-FC57-7B5F-CE74DAA000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88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>
          <a:extLst>
            <a:ext uri="{FF2B5EF4-FFF2-40B4-BE49-F238E27FC236}">
              <a16:creationId xmlns:a16="http://schemas.microsoft.com/office/drawing/2014/main" id="{C658EE61-38B3-8A62-0543-C5DEA2D6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39d93ef4_0_461:notes">
            <a:extLst>
              <a:ext uri="{FF2B5EF4-FFF2-40B4-BE49-F238E27FC236}">
                <a16:creationId xmlns:a16="http://schemas.microsoft.com/office/drawing/2014/main" id="{2DC8B98D-5B99-6B80-B415-FACD5955B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39d93ef4_0_461:notes">
            <a:extLst>
              <a:ext uri="{FF2B5EF4-FFF2-40B4-BE49-F238E27FC236}">
                <a16:creationId xmlns:a16="http://schemas.microsoft.com/office/drawing/2014/main" id="{D2C4E83E-7CA5-63C1-D396-7118C1310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e39d93ef4_0_461:notes">
            <a:extLst>
              <a:ext uri="{FF2B5EF4-FFF2-40B4-BE49-F238E27FC236}">
                <a16:creationId xmlns:a16="http://schemas.microsoft.com/office/drawing/2014/main" id="{3949C556-F1B9-3298-40C2-BECE361A93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71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40FF9D-8690-32B7-8DAC-8E8FC5F6E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36F7D856-C731-9BD0-629B-E09D011AA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BE90605-ADCD-9BC0-493D-6E7BF3FF131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AE2559E7-4848-24F1-6B51-30127A56F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39d93ef4_0_706:notes">
            <a:extLst>
              <a:ext uri="{FF2B5EF4-FFF2-40B4-BE49-F238E27FC236}">
                <a16:creationId xmlns:a16="http://schemas.microsoft.com/office/drawing/2014/main" id="{A2BDDE06-27D0-388B-4A3F-663DF202AF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e39d93ef4_0_706:notes">
            <a:extLst>
              <a:ext uri="{FF2B5EF4-FFF2-40B4-BE49-F238E27FC236}">
                <a16:creationId xmlns:a16="http://schemas.microsoft.com/office/drawing/2014/main" id="{A34E584F-C195-FDF1-C8CD-4878D8406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e39d93ef4_0_706:notes">
            <a:extLst>
              <a:ext uri="{FF2B5EF4-FFF2-40B4-BE49-F238E27FC236}">
                <a16:creationId xmlns:a16="http://schemas.microsoft.com/office/drawing/2014/main" id="{E4A57D65-0038-9D8F-977F-A1749A4EFC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3209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>
          <a:extLst>
            <a:ext uri="{FF2B5EF4-FFF2-40B4-BE49-F238E27FC236}">
              <a16:creationId xmlns:a16="http://schemas.microsoft.com/office/drawing/2014/main" id="{F115AD8E-C020-3AAD-EE5C-9DB5823D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e39d93ef4_0_723:notes">
            <a:extLst>
              <a:ext uri="{FF2B5EF4-FFF2-40B4-BE49-F238E27FC236}">
                <a16:creationId xmlns:a16="http://schemas.microsoft.com/office/drawing/2014/main" id="{0FCEFFD1-50FF-38F9-2BF9-D1CD42EE3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e39d93ef4_0_723:notes">
            <a:extLst>
              <a:ext uri="{FF2B5EF4-FFF2-40B4-BE49-F238E27FC236}">
                <a16:creationId xmlns:a16="http://schemas.microsoft.com/office/drawing/2014/main" id="{BB1732E7-4B7B-46DA-078B-1871D9763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5e39d93ef4_0_723:notes">
            <a:extLst>
              <a:ext uri="{FF2B5EF4-FFF2-40B4-BE49-F238E27FC236}">
                <a16:creationId xmlns:a16="http://schemas.microsoft.com/office/drawing/2014/main" id="{61895DF9-570E-D437-CCEC-58AF68AAC1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748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ACCB7D66-F6FE-5620-8BCF-22F12E085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>
            <a:extLst>
              <a:ext uri="{FF2B5EF4-FFF2-40B4-BE49-F238E27FC236}">
                <a16:creationId xmlns:a16="http://schemas.microsoft.com/office/drawing/2014/main" id="{654F61AD-21E5-1B44-61D9-489197C95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>
            <a:extLst>
              <a:ext uri="{FF2B5EF4-FFF2-40B4-BE49-F238E27FC236}">
                <a16:creationId xmlns:a16="http://schemas.microsoft.com/office/drawing/2014/main" id="{B9A30E52-B712-42F1-6E1F-9E32FE732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>
            <a:extLst>
              <a:ext uri="{FF2B5EF4-FFF2-40B4-BE49-F238E27FC236}">
                <a16:creationId xmlns:a16="http://schemas.microsoft.com/office/drawing/2014/main" id="{7E1E0B97-01B6-229E-A352-AD79B5D323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077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690D21B0-E557-3881-44C3-7A4AF7D85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>
            <a:extLst>
              <a:ext uri="{FF2B5EF4-FFF2-40B4-BE49-F238E27FC236}">
                <a16:creationId xmlns:a16="http://schemas.microsoft.com/office/drawing/2014/main" id="{7C29D4CB-8291-A54C-0A56-A420946BF5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>
            <a:extLst>
              <a:ext uri="{FF2B5EF4-FFF2-40B4-BE49-F238E27FC236}">
                <a16:creationId xmlns:a16="http://schemas.microsoft.com/office/drawing/2014/main" id="{5AF848AB-ED5B-512E-0EEA-19C45F5782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>
            <a:extLst>
              <a:ext uri="{FF2B5EF4-FFF2-40B4-BE49-F238E27FC236}">
                <a16:creationId xmlns:a16="http://schemas.microsoft.com/office/drawing/2014/main" id="{EA53FFBE-CB36-61DF-108D-3E00060B2E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426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7A8C7-2FEE-DC9E-84D9-294F4A05B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>
            <a:extLst>
              <a:ext uri="{FF2B5EF4-FFF2-40B4-BE49-F238E27FC236}">
                <a16:creationId xmlns:a16="http://schemas.microsoft.com/office/drawing/2014/main" id="{F39C1522-2A31-0131-2270-0438E14C7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C8370C2-21CB-A321-F926-B419285706C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process </a:t>
            </a:r>
            <a:r>
              <a:rPr lang="en-US" dirty="0" err="1"/>
              <a:t>i</a:t>
            </a:r>
            <a:r>
              <a:rPr lang="en-US" baseline="0" dirty="0"/>
              <a:t> is running in user mode it can read vp0 and read/write vp1 but cannot access vp2 (must run in </a:t>
            </a:r>
            <a:r>
              <a:rPr lang="en-US" baseline="0" dirty="0" err="1"/>
              <a:t>SUPervisor</a:t>
            </a:r>
            <a:r>
              <a:rPr lang="en-US" baseline="0" dirty="0"/>
              <a:t> mode)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29B1F-47F9-D7E6-BF72-6F2F7AB01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E2E21E-E630-17C6-51B8-DE524416C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AB745-E697-4EFA-AFD4-31918D3BD558}" type="slidenum">
              <a:rPr lang="en-US"/>
              <a:pPr/>
              <a:t>56</a:t>
            </a:fld>
            <a:endParaRPr lang="en-US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B122B21F-3AF1-4992-D2E3-9AAA65954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E9416A19-BE9F-D71E-C6A4-859227B86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3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CEA7A-59B6-A28F-0D5E-9B3539C9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0DBEA669-A59E-0038-4B03-5F3F888E9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CC9F7CD-2B74-C078-0F89-C236136A77F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27D709-2812-2480-F237-6CC4A9520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4D49DE05-1273-260A-C055-CABD58986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3C37CDA-57C9-5730-E8AE-5DC7522A29F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9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9A59-132A-946F-FD03-78DBB12BF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D6C0BB45-5AED-4EED-BFA1-E8F71FE1E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D014A3D-828C-A365-8A83-DE19B5E4E74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>
          <a:extLst>
            <a:ext uri="{FF2B5EF4-FFF2-40B4-BE49-F238E27FC236}">
              <a16:creationId xmlns:a16="http://schemas.microsoft.com/office/drawing/2014/main" id="{BE93507A-FB73-F95F-8C84-4EF51A53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e39d93ef4_0_480:notes">
            <a:extLst>
              <a:ext uri="{FF2B5EF4-FFF2-40B4-BE49-F238E27FC236}">
                <a16:creationId xmlns:a16="http://schemas.microsoft.com/office/drawing/2014/main" id="{B0ACE07C-E394-D762-6668-72AA60DC0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e39d93ef4_0_480:notes">
            <a:extLst>
              <a:ext uri="{FF2B5EF4-FFF2-40B4-BE49-F238E27FC236}">
                <a16:creationId xmlns:a16="http://schemas.microsoft.com/office/drawing/2014/main" id="{387AB3AA-F541-7BE8-3904-24E2915C85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e39d93ef4_0_480:notes">
            <a:extLst>
              <a:ext uri="{FF2B5EF4-FFF2-40B4-BE49-F238E27FC236}">
                <a16:creationId xmlns:a16="http://schemas.microsoft.com/office/drawing/2014/main" id="{70B7A3EB-1F33-0C30-5857-569DDDFC1F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664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7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8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4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0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2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5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Write VPN, TLBI,</a:t>
            </a:r>
            <a:r>
              <a:rPr lang="en-US" baseline="0" dirty="0"/>
              <a:t> … on the board and do example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5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444F8A-4298-E6C5-FE6E-37CF87A83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F74FA8E5-096E-9664-D287-27D00902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9ADD0DA-2214-F84F-A563-7DC9C824DD6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10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0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After</a:t>
            </a:r>
            <a:r>
              <a:rPr lang="en-US" baseline="0" dirty="0"/>
              <a:t> the miss, PTE goes into the TLB (like any cache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0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A: locality!</a:t>
            </a:r>
          </a:p>
        </p:txBody>
      </p:sp>
    </p:spTree>
    <p:extLst>
      <p:ext uri="{BB962C8B-B14F-4D97-AF65-F5344CB8AC3E}">
        <p14:creationId xmlns:p14="http://schemas.microsoft.com/office/powerpoint/2010/main" val="32313366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1555" name="Google Shape;1555;p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fld>
            <a:endParaRPr/>
          </a:p>
        </p:txBody>
      </p:sp>
      <p:sp>
        <p:nvSpPr>
          <p:cNvPr id="1556" name="Google Shape;15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6901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7" name="Google Shape;1557;p48:notes"/>
          <p:cNvSpPr txBox="1">
            <a:spLocks noGrp="1"/>
          </p:cNvSpPr>
          <p:nvPr>
            <p:ph type="body" idx="1"/>
          </p:nvPr>
        </p:nvSpPr>
        <p:spPr>
          <a:xfrm>
            <a:off x="912316" y="4340678"/>
            <a:ext cx="5031878" cy="4116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restart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and hard page faults.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530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4328A-1F67-1D7F-19EC-F4A69FBF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AFFAD2A4-D7BA-E3C3-36A4-41ACE181E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0FED5E0-D334-24A7-9A07-BC40C83B20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6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28993-06C7-D17C-29B5-5CB8F76CB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FCE5B294-C51D-29BB-07A3-45A9AAB2E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E15CC97-2124-4C39-7198-40540745AD9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7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EA75E0-F872-07A7-B00C-7CFC1A904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FF61FE60-999A-104D-075F-9DBAB908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2240147E-57E8-A497-005F-5FE7D0AFB53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3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A832C-3A4A-D67E-AAF9-BC639832C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43F96AA6-67A2-61A4-748E-2187CCBA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AF6D3C9-9071-A4C0-D052-BC87A9AF1D3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4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97D57-ED4C-F3EE-95B6-29C899C90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C08BDC32-EC7E-ABA9-6E2F-FC682E5B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A5D55FA-3A43-7B98-8B03-88AEACC66A2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869537E-B915-4735-8F76-E45286D476E2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9177-7FFF-4231-BEDB-AC0D205DD57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DB82-7E3C-41EA-A971-71631863F735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155-C4DF-47D9-8E46-4A7D87B60890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4987-FF73-45B5-8ACB-E1F05697666E}" type="datetime1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065E-0905-434D-97A8-4DD4CB148DC3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ACFAA7-79BF-4C57-B34F-F11B26A38DD1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zardzines.com/comics/virtual-memo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izardzines.com/comic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6B74-6793-70DD-A682-480CBDFA7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3134A94-95EE-9514-C93C-E3A26BDCBB5B}"/>
              </a:ext>
            </a:extLst>
          </p:cNvPr>
          <p:cNvSpPr/>
          <p:nvPr/>
        </p:nvSpPr>
        <p:spPr bwMode="auto">
          <a:xfrm>
            <a:off x="4009616" y="4010754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DA51FED2-C231-18CB-DEA8-52CA67F11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28009-DD34-24DE-17C0-EB29E6C7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475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The CPU generates virtual address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Address translation is done by dedicated hardware (memory management unit) via OS-managed lookup table (a Page Table)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Resulting physical address is used to access memory hierarchy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Modern processors use virtual addresses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All addresses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your programs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work with are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virtual!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299DD5A-99F1-87E0-C965-DDCA9A2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61163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D873B72-A935-252F-B960-1FD48CF1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831" y="3547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3197191E-2708-54F4-E3CC-FB0BAED3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831" y="3776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35A123CB-D2DF-5FB4-CE89-346294181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020" y="606870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4B4B818A-FCCD-8AE2-30E2-C7F9B21B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5931" y="3254063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A7043A0-E7DA-3C0D-E975-28FE74FB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205" y="4221970"/>
            <a:ext cx="1352517" cy="784371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Memory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Management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Unit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37BC48A7-AA63-30C7-CA32-27510B23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418" y="4004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45551EF1-4E46-0699-C0B1-91239BB3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831" y="42335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4FD4B919-DFC8-5867-9586-045C5FC7B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35525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5F08C39F-2C14-17EC-F0C1-F7B4AB881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37811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99CC5A45-81E2-8D37-9951-67F5771C3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40097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9CEBC8DF-6A09-1C6B-F798-20F3D1E3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42383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BAD7D568-9076-1A87-2E1A-500454D9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44669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244AAAB4-C47C-571B-9F71-B95F0B80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46955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5F41F0F2-DC92-E29E-3596-85DB507C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831" y="44621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>
            <a:extLst>
              <a:ext uri="{FF2B5EF4-FFF2-40B4-BE49-F238E27FC236}">
                <a16:creationId xmlns:a16="http://schemas.microsoft.com/office/drawing/2014/main" id="{0AEA2F8E-D101-EEF6-77CA-7203E350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831" y="4690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47EE31DC-D072-380C-85BB-C45AD686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49241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15A504A9-D5F7-525C-9718-2A6A3ACE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51527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36A45CE0-78E4-D3F3-73C8-031880922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831" y="4919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956BEDC2-C3E3-9C14-2AF8-F6A9786A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418" y="5147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42F4BC62-7032-8F5B-062B-463370D4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589248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D61E7C77-6946-8CDE-CD6E-783DEFC2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269" y="4108854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>
            <a:extLst>
              <a:ext uri="{FF2B5EF4-FFF2-40B4-BE49-F238E27FC236}">
                <a16:creationId xmlns:a16="http://schemas.microsoft.com/office/drawing/2014/main" id="{7B2C4C20-6AA9-85C2-06B2-00B391F225B8}"/>
              </a:ext>
            </a:extLst>
          </p:cNvPr>
          <p:cNvSpPr>
            <a:spLocks/>
          </p:cNvSpPr>
          <p:nvPr/>
        </p:nvSpPr>
        <p:spPr bwMode="auto">
          <a:xfrm>
            <a:off x="10474818" y="446691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solidFill>
            <a:srgbClr val="F2F2F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51E23E7E-F867-7F92-D9C4-D3E4E313A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732" y="6162082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A03EB80D-334E-ACAD-AF76-E468CE09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217" y="53817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0AF6035E-74A8-C5A3-2EC8-E59E21429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831" y="538290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>
            <a:extLst>
              <a:ext uri="{FF2B5EF4-FFF2-40B4-BE49-F238E27FC236}">
                <a16:creationId xmlns:a16="http://schemas.microsoft.com/office/drawing/2014/main" id="{E790F937-27BA-9162-AAEA-C538D673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417" y="561626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EC1332-0895-A5A5-352D-9FAC1F3E55D8}"/>
              </a:ext>
            </a:extLst>
          </p:cNvPr>
          <p:cNvCxnSpPr>
            <a:cxnSpLocks/>
            <a:stCxn id="9226" idx="3"/>
            <a:endCxn id="9239" idx="1"/>
          </p:cNvCxnSpPr>
          <p:nvPr/>
        </p:nvCxnSpPr>
        <p:spPr bwMode="auto">
          <a:xfrm>
            <a:off x="7633722" y="4614156"/>
            <a:ext cx="1544109" cy="103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A540E4-41E9-BB48-8018-CF0A105A99E4}"/>
              </a:ext>
            </a:extLst>
          </p:cNvPr>
          <p:cNvCxnSpPr>
            <a:cxnSpLocks/>
          </p:cNvCxnSpPr>
          <p:nvPr/>
        </p:nvCxnSpPr>
        <p:spPr bwMode="auto">
          <a:xfrm>
            <a:off x="10627219" y="4925701"/>
            <a:ext cx="149593" cy="3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0DD4FC-9CAD-6E36-4F61-3B1179E43034}"/>
              </a:ext>
            </a:extLst>
          </p:cNvPr>
          <p:cNvCxnSpPr>
            <a:cxnSpLocks/>
          </p:cNvCxnSpPr>
          <p:nvPr/>
        </p:nvCxnSpPr>
        <p:spPr bwMode="auto">
          <a:xfrm>
            <a:off x="10762537" y="4938163"/>
            <a:ext cx="29025" cy="15436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>
            <a:extLst>
              <a:ext uri="{FF2B5EF4-FFF2-40B4-BE49-F238E27FC236}">
                <a16:creationId xmlns:a16="http://schemas.microsoft.com/office/drawing/2014/main" id="{61AF6296-172F-BDD2-906C-ABA5A2CB974F}"/>
              </a:ext>
            </a:extLst>
          </p:cNvPr>
          <p:cNvCxnSpPr>
            <a:cxnSpLocks/>
            <a:endCxn id="37" idx="2"/>
          </p:cNvCxnSpPr>
          <p:nvPr/>
        </p:nvCxnSpPr>
        <p:spPr bwMode="auto">
          <a:xfrm rot="10800000">
            <a:off x="4348767" y="4883757"/>
            <a:ext cx="6452407" cy="161093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>
            <a:extLst>
              <a:ext uri="{FF2B5EF4-FFF2-40B4-BE49-F238E27FC236}">
                <a16:creationId xmlns:a16="http://schemas.microsoft.com/office/drawing/2014/main" id="{7872D24D-DC8E-2E40-E7EE-179DB725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366" y="4350357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3F92DE-E1FA-0DD6-B1D0-EA590E8D7A13}"/>
              </a:ext>
            </a:extLst>
          </p:cNvPr>
          <p:cNvCxnSpPr>
            <a:stCxn id="37" idx="3"/>
          </p:cNvCxnSpPr>
          <p:nvPr/>
        </p:nvCxnSpPr>
        <p:spPr bwMode="auto">
          <a:xfrm flipV="1">
            <a:off x="4882167" y="461248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>
            <a:extLst>
              <a:ext uri="{FF2B5EF4-FFF2-40B4-BE49-F238E27FC236}">
                <a16:creationId xmlns:a16="http://schemas.microsoft.com/office/drawing/2014/main" id="{FC6218FD-1A5F-7074-F257-AB1AEC5E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605" y="4108854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3C953-457E-79D5-6DF7-FD278B9A4696}"/>
              </a:ext>
            </a:extLst>
          </p:cNvPr>
          <p:cNvSpPr txBox="1"/>
          <p:nvPr/>
        </p:nvSpPr>
        <p:spPr>
          <a:xfrm>
            <a:off x="3757961" y="389762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AE3DCE-C06F-00C0-A4D9-E58076A2FDC6}"/>
              </a:ext>
            </a:extLst>
          </p:cNvPr>
          <p:cNvSpPr txBox="1"/>
          <p:nvPr/>
        </p:nvSpPr>
        <p:spPr>
          <a:xfrm>
            <a:off x="8266061" y="4587264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EC812-C0A5-F87F-FC2A-8012C4C1AB58}"/>
              </a:ext>
            </a:extLst>
          </p:cNvPr>
          <p:cNvSpPr txBox="1"/>
          <p:nvPr/>
        </p:nvSpPr>
        <p:spPr>
          <a:xfrm>
            <a:off x="5186967" y="461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090C-0C42-39A5-2B27-9BEA52A3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9078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377950"/>
            <a:ext cx="10972800" cy="5251450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616325" y="5556251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6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8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430630" y="3502360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0x2E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914949" y="3502360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780668" y="3502360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0x0B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468999" y="3502334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108067" y="350236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06604" y="3502360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TBD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540E-0ABB-492B-80C7-B6D7C548D960}"/>
              </a:ext>
            </a:extLst>
          </p:cNvPr>
          <p:cNvSpPr txBox="1"/>
          <p:nvPr/>
        </p:nvSpPr>
        <p:spPr>
          <a:xfrm>
            <a:off x="7307802" y="5889195"/>
            <a:ext cx="390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Likely invalid page. Maybe needs to read from disk. Either way we don’t know the PPN.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8FB52C-B8C5-4D10-9040-668F2701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0480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#3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425032"/>
            <a:ext cx="10972800" cy="520436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349637" y="5697909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3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380224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825906" y="3514876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691625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521625" y="3540608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019023" y="351487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25363" y="3540634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3739620" y="5173134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609863" y="6134459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529025" y="6134459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516452" y="6134459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837780" y="613445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6403995" y="6134459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27E869-6146-4C14-B910-8909D88A913B}"/>
              </a:ext>
            </a:extLst>
          </p:cNvPr>
          <p:cNvSpPr txBox="1"/>
          <p:nvPr/>
        </p:nvSpPr>
        <p:spPr>
          <a:xfrm>
            <a:off x="7307802" y="5889195"/>
            <a:ext cx="390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Cache miss, so needs to read byte values from main memory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948F0C-FF25-4BC5-9E4A-06862BD2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2365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Optimizing Page Table accesses with a TLB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608487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page tables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page tables are in memory</a:t>
            </a:r>
          </a:p>
          <a:p>
            <a:pPr lvl="1"/>
            <a:r>
              <a:rPr lang="en-US" dirty="0"/>
              <a:t>And we need to access them to find our address to access memory</a:t>
            </a:r>
          </a:p>
          <a:p>
            <a:pPr lvl="1"/>
            <a:r>
              <a:rPr lang="en-US" dirty="0"/>
              <a:t>Two memory accesses per access!!! 😱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L1, L2, etc, like any other data in memory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references. Oops.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access still requires average effective memory access delay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089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effectLst/>
              </a:rPr>
              <a:t>Translation Lookaside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memory inside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page table entries for a small number of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Reduces issues with data kicking PTEs out of caches!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Like cache memories, uses set indices, tags, and valid bits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VPN split into: TLB tag and TLB index (just like caches, because it is one!)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 need for a block offset equivalent (PTEs have a single value)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5ED52-8D5B-41ED-909C-BCF062B6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2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172201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30412" y="563880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261628" y="263313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E3CDB-43A8-454E-AED5-4C20B2CD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4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00701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61203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50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50760" y="2121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037389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554788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7150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6172200" y="2636840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43114" y="55626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miss incurs an additional memory access (the PTE)</a:t>
            </a:r>
            <a:endParaRPr lang="en-GB" sz="2000" kern="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3114" y="6077506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kern="0" dirty="0">
                <a:latin typeface="Calibri" pitchFamily="34" charset="0"/>
              </a:rPr>
              <a:t>Fortunately, TLB misses are rare. Why?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8AD87-F651-9A41-820E-38AFA0616005}"/>
              </a:ext>
            </a:extLst>
          </p:cNvPr>
          <p:cNvSpPr txBox="1"/>
          <p:nvPr/>
        </p:nvSpPr>
        <p:spPr>
          <a:xfrm>
            <a:off x="6658601" y="6076890"/>
            <a:ext cx="299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Locality. It’s always locality.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727E1-A6DB-47AE-8B0E-2F6DE58E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3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  <p:bldP spid="2" grpId="0"/>
      <p:bldP spid="3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8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</a:pPr>
              <a:t>107</a:t>
            </a:fld>
            <a:endParaRPr/>
          </a:p>
        </p:txBody>
      </p:sp>
      <p:grpSp>
        <p:nvGrpSpPr>
          <p:cNvPr id="1561" name="Google Shape;1561;p48"/>
          <p:cNvGrpSpPr/>
          <p:nvPr/>
        </p:nvGrpSpPr>
        <p:grpSpPr>
          <a:xfrm>
            <a:off x="1798318" y="1600200"/>
            <a:ext cx="3269045" cy="1013096"/>
            <a:chOff x="5669280" y="1536700"/>
            <a:chExt cx="2788624" cy="1013096"/>
          </a:xfrm>
        </p:grpSpPr>
        <p:sp>
          <p:nvSpPr>
            <p:cNvPr id="1562" name="Google Shape;1562;p48"/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 descr="90%"/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8"/>
          <p:cNvSpPr/>
          <p:nvPr/>
        </p:nvSpPr>
        <p:spPr>
          <a:xfrm>
            <a:off x="4898821" y="1371600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>
              <a:buClr>
                <a:schemeClr val="accent6"/>
              </a:buClr>
              <a:buSzPts val="2800"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8"/>
          <p:cNvSpPr/>
          <p:nvPr/>
        </p:nvSpPr>
        <p:spPr>
          <a:xfrm>
            <a:off x="5181600" y="2068710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8" descr="90%"/>
          <p:cNvSpPr/>
          <p:nvPr/>
        </p:nvSpPr>
        <p:spPr>
          <a:xfrm>
            <a:off x="3169918" y="3410713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8" descr="90%"/>
          <p:cNvSpPr/>
          <p:nvPr/>
        </p:nvSpPr>
        <p:spPr>
          <a:xfrm>
            <a:off x="4358640" y="4745736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8"/>
          <p:cNvSpPr/>
          <p:nvPr/>
        </p:nvSpPr>
        <p:spPr>
          <a:xfrm>
            <a:off x="2255520" y="4745736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8"/>
          <p:cNvSpPr/>
          <p:nvPr/>
        </p:nvSpPr>
        <p:spPr>
          <a:xfrm>
            <a:off x="7193280" y="3410713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8"/>
          <p:cNvSpPr/>
          <p:nvPr/>
        </p:nvSpPr>
        <p:spPr>
          <a:xfrm>
            <a:off x="8382000" y="4745736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48"/>
          <p:cNvCxnSpPr/>
          <p:nvPr/>
        </p:nvCxnSpPr>
        <p:spPr>
          <a:xfrm>
            <a:off x="6096000" y="1751209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74" name="Google Shape;1574;p48"/>
          <p:cNvSpPr/>
          <p:nvPr/>
        </p:nvSpPr>
        <p:spPr>
          <a:xfrm>
            <a:off x="3974116" y="2788918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8"/>
          <p:cNvSpPr/>
          <p:nvPr/>
        </p:nvSpPr>
        <p:spPr>
          <a:xfrm>
            <a:off x="7303391" y="2788918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8"/>
          <p:cNvSpPr/>
          <p:nvPr/>
        </p:nvSpPr>
        <p:spPr>
          <a:xfrm>
            <a:off x="2081799" y="4142233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8"/>
          <p:cNvSpPr/>
          <p:nvPr/>
        </p:nvSpPr>
        <p:spPr>
          <a:xfrm>
            <a:off x="6255017" y="4142232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8"/>
          <p:cNvSpPr/>
          <p:nvPr/>
        </p:nvSpPr>
        <p:spPr>
          <a:xfrm>
            <a:off x="9113520" y="4142232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8"/>
          <p:cNvSpPr/>
          <p:nvPr/>
        </p:nvSpPr>
        <p:spPr>
          <a:xfrm>
            <a:off x="6278880" y="4745736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48"/>
          <p:cNvCxnSpPr/>
          <p:nvPr/>
        </p:nvCxnSpPr>
        <p:spPr>
          <a:xfrm>
            <a:off x="719328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81" name="Google Shape;1581;p48"/>
          <p:cNvSpPr txBox="1"/>
          <p:nvPr/>
        </p:nvSpPr>
        <p:spPr>
          <a:xfrm>
            <a:off x="6278880" y="5715000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p48"/>
          <p:cNvGrpSpPr/>
          <p:nvPr/>
        </p:nvGrpSpPr>
        <p:grpSpPr>
          <a:xfrm>
            <a:off x="4084318" y="2856492"/>
            <a:ext cx="4023362" cy="545073"/>
            <a:chOff x="2560318" y="2632455"/>
            <a:chExt cx="4023362" cy="545073"/>
          </a:xfrm>
        </p:grpSpPr>
        <p:cxnSp>
          <p:nvCxnSpPr>
            <p:cNvPr id="1583" name="Google Shape;1583;p48"/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4" name="Google Shape;1584;p48"/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85" name="Google Shape;1585;p48"/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86" name="Google Shape;1586;p48"/>
          <p:cNvSpPr/>
          <p:nvPr/>
        </p:nvSpPr>
        <p:spPr>
          <a:xfrm>
            <a:off x="5089151" y="4142232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7" name="Google Shape;1587;p48"/>
          <p:cNvGrpSpPr/>
          <p:nvPr/>
        </p:nvGrpSpPr>
        <p:grpSpPr>
          <a:xfrm>
            <a:off x="3169918" y="4197096"/>
            <a:ext cx="1920240" cy="548638"/>
            <a:chOff x="1645918" y="3973060"/>
            <a:chExt cx="1920240" cy="548638"/>
          </a:xfrm>
        </p:grpSpPr>
        <p:cxnSp>
          <p:nvCxnSpPr>
            <p:cNvPr id="1588" name="Google Shape;1588;p48"/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9" name="Google Shape;1589;p48"/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0" name="Google Shape;1590;p48"/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591" name="Google Shape;1591;p48"/>
          <p:cNvGrpSpPr/>
          <p:nvPr/>
        </p:nvGrpSpPr>
        <p:grpSpPr>
          <a:xfrm>
            <a:off x="7193278" y="4197096"/>
            <a:ext cx="1920240" cy="548638"/>
            <a:chOff x="5669278" y="3973060"/>
            <a:chExt cx="1920240" cy="548638"/>
          </a:xfrm>
        </p:grpSpPr>
        <p:cxnSp>
          <p:nvCxnSpPr>
            <p:cNvPr id="1592" name="Google Shape;1592;p48"/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48"/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4" name="Google Shape;1594;p48"/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95" name="Google Shape;1595;p48"/>
          <p:cNvSpPr txBox="1"/>
          <p:nvPr/>
        </p:nvSpPr>
        <p:spPr>
          <a:xfrm>
            <a:off x="81991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6" name="Google Shape;1596;p48"/>
          <p:cNvCxnSpPr/>
          <p:nvPr/>
        </p:nvCxnSpPr>
        <p:spPr>
          <a:xfrm>
            <a:off x="911352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7" name="Google Shape;1597;p48"/>
          <p:cNvCxnSpPr/>
          <p:nvPr/>
        </p:nvCxnSpPr>
        <p:spPr>
          <a:xfrm>
            <a:off x="3169918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8" name="Google Shape;1598;p48"/>
          <p:cNvCxnSpPr/>
          <p:nvPr/>
        </p:nvCxnSpPr>
        <p:spPr>
          <a:xfrm>
            <a:off x="509016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99" name="Google Shape;1599;p48"/>
          <p:cNvSpPr txBox="1"/>
          <p:nvPr/>
        </p:nvSpPr>
        <p:spPr>
          <a:xfrm>
            <a:off x="22555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4171242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3169919" y="3804540"/>
            <a:ext cx="4022857" cy="2551175"/>
            <a:chOff x="1645918" y="3804539"/>
            <a:chExt cx="4022857" cy="2551175"/>
          </a:xfrm>
        </p:grpSpPr>
        <p:cxnSp>
          <p:nvCxnSpPr>
            <p:cNvPr id="1604" name="Google Shape;1604;p48"/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5" name="Google Shape;1605;p48"/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6" name="Google Shape;1606;p48"/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B20E8B-4072-4DD4-A837-F5C3F2BE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113343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Multi-level Page Tables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08875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r>
              <a:rPr lang="en-GB" dirty="0"/>
              <a:t>How big is the page table?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pPr lvl="1"/>
            <a:r>
              <a:rPr lang="en-GB" dirty="0"/>
              <a:t>That’s just meta-data!</a:t>
            </a:r>
            <a:br>
              <a:rPr lang="en-GB" dirty="0"/>
            </a:br>
            <a:r>
              <a:rPr lang="en-GB" dirty="0"/>
              <a:t>Where does the data go?</a:t>
            </a:r>
          </a:p>
          <a:p>
            <a:r>
              <a:rPr lang="en-GB" dirty="0"/>
              <a:t>Common solution:</a:t>
            </a:r>
          </a:p>
          <a:p>
            <a:pPr lvl="1"/>
            <a:r>
              <a:rPr lang="en-GB" dirty="0"/>
              <a:t>Multi-level page tables</a:t>
            </a:r>
          </a:p>
          <a:p>
            <a:pPr lvl="1"/>
            <a:r>
              <a:rPr lang="en-GB" dirty="0"/>
              <a:t>Split the VPN into multiple pieces, 1 per level</a:t>
            </a:r>
          </a:p>
          <a:p>
            <a:pPr lvl="1"/>
            <a:r>
              <a:rPr lang="en-GB" dirty="0"/>
              <a:t>Example: 2-level page table</a:t>
            </a:r>
          </a:p>
          <a:p>
            <a:pPr lvl="2"/>
            <a:r>
              <a:rPr lang="en-GB" dirty="0"/>
              <a:t>Level 1 table: each PTE points to a level 2 page table</a:t>
            </a:r>
            <a:br>
              <a:rPr lang="en-GB" dirty="0"/>
            </a:br>
            <a:r>
              <a:rPr lang="en-GB" dirty="0"/>
              <a:t>(always memory resident)</a:t>
            </a:r>
          </a:p>
          <a:p>
            <a:pPr lvl="2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data, maybe not even allocated!)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48353" y="914400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0275" y="3733800"/>
              <a:ext cx="434542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CB570-AACE-4A17-B412-219A769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4F67C-1353-EBC6-0221-2986C90A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DF-25AC-8BCF-3703-30A97D13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experiences with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E2BC-67A4-5D80-5941-3193012C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Attack Lab, what was the address of touch2?</a:t>
            </a:r>
          </a:p>
          <a:p>
            <a:pPr lvl="1"/>
            <a:r>
              <a:rPr lang="en-US" dirty="0"/>
              <a:t>0x40000-ish, right?</a:t>
            </a:r>
          </a:p>
          <a:p>
            <a:pPr lvl="1"/>
            <a:r>
              <a:rPr lang="en-US" dirty="0"/>
              <a:t>The same each time you run it too</a:t>
            </a:r>
          </a:p>
          <a:p>
            <a:pPr lvl="1"/>
            <a:endParaRPr lang="en-US" dirty="0"/>
          </a:p>
          <a:p>
            <a:r>
              <a:rPr lang="en-US" dirty="0"/>
              <a:t>But multiple of you were running separate </a:t>
            </a:r>
            <a:r>
              <a:rPr lang="en-US" dirty="0" err="1"/>
              <a:t>ctarget</a:t>
            </a:r>
            <a:r>
              <a:rPr lang="en-US" dirty="0"/>
              <a:t> processes at the same time on Moore</a:t>
            </a:r>
          </a:p>
          <a:p>
            <a:pPr lvl="1"/>
            <a:r>
              <a:rPr lang="en-US" dirty="0"/>
              <a:t>0x40000-ish was a </a:t>
            </a:r>
            <a:r>
              <a:rPr lang="en-US" b="1" dirty="0"/>
              <a:t>Virtual Address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Really, each process’s code was at a totally different </a:t>
            </a:r>
            <a:r>
              <a:rPr lang="en-US" b="1" dirty="0"/>
              <a:t>Physical Address </a:t>
            </a:r>
            <a:r>
              <a:rPr lang="en-US" dirty="0"/>
              <a:t>in Moore’s actual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15FBA-89B9-60B5-1912-6CB70D80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95008" y="1182687"/>
            <a:ext cx="19171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1 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55901" y="6426199"/>
            <a:ext cx="434542" cy="262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372446" y="1160463"/>
            <a:ext cx="2008498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2 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62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062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62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062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62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62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62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062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62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997825" y="1641476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76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776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76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776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76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776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776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776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76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776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776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062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062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062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61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5767388" y="17907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767388" y="24003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5767388" y="27051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67388" y="33147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67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481388" y="2171701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481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481388" y="4840289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362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362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362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362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362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2362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362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2362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362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362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8189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8442090" y="2403476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8189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8440504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8113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440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8113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442091" y="6000751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28814" y="6858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32 bit addresses, 4KB pages, 4-byte </a:t>
            </a:r>
            <a:r>
              <a:rPr lang="en-US" i="1" dirty="0" err="1">
                <a:latin typeface="Calibri" pitchFamily="34" charset="0"/>
              </a:rPr>
              <a:t>PTEs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91" y="5939929"/>
            <a:ext cx="4450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you’re not using most of the address space</a:t>
            </a:r>
          </a:p>
          <a:p>
            <a:r>
              <a:rPr lang="en-US" dirty="0">
                <a:latin typeface="Calibri" pitchFamily="34" charset="0"/>
              </a:rPr>
              <a:t>(which you’re not), don’t need most level 2 </a:t>
            </a:r>
          </a:p>
          <a:p>
            <a:r>
              <a:rPr lang="en-US" dirty="0">
                <a:latin typeface="Calibri" pitchFamily="34" charset="0"/>
              </a:rPr>
              <a:t>page </a:t>
            </a:r>
            <a:r>
              <a:rPr lang="en-US">
                <a:latin typeface="Calibri" pitchFamily="34" charset="0"/>
              </a:rPr>
              <a:t>tables! So </a:t>
            </a:r>
            <a:r>
              <a:rPr lang="en-US" dirty="0">
                <a:latin typeface="Calibri" pitchFamily="34" charset="0"/>
              </a:rPr>
              <a:t>don’t allocate them!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6614D-0619-CA49-A941-9533A7E9C15C}"/>
              </a:ext>
            </a:extLst>
          </p:cNvPr>
          <p:cNvSpPr txBox="1"/>
          <p:nvPr/>
        </p:nvSpPr>
        <p:spPr>
          <a:xfrm>
            <a:off x="2186314" y="1517266"/>
            <a:ext cx="136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table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F87581-025C-D341-8C53-3535BB006873}"/>
              </a:ext>
            </a:extLst>
          </p:cNvPr>
          <p:cNvSpPr txBox="1"/>
          <p:nvPr/>
        </p:nvSpPr>
        <p:spPr>
          <a:xfrm>
            <a:off x="4317392" y="1485901"/>
            <a:ext cx="2057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 tables, NOT 1024!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 each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4DE1-E428-4C6B-B52B-451414A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table: Core i7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667603" y="2662239"/>
            <a:ext cx="5001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7881702" y="3919538"/>
            <a:ext cx="92332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556579" y="2876550"/>
            <a:ext cx="867224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44231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7666039" y="12207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6975821" y="1000125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8396979" y="10001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9555524" y="1001713"/>
            <a:ext cx="97026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7626350" y="36401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7931150" y="36401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6637338" y="36655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6902450" y="27765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6959893" y="1990725"/>
            <a:ext cx="629980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6905626" y="35385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6637339" y="1493839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9163050" y="14938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3113088" y="59309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7608889" y="59309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51838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83715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9521734" y="5734050"/>
            <a:ext cx="105913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6102350" y="54816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6102350" y="54800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9332131" y="3068638"/>
            <a:ext cx="121667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5110164" y="1214439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6388100" y="12207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3838575" y="1214439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2560639" y="12128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636587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6545264" y="2781301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6554789" y="2781301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56261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5440364" y="1990726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5629276" y="35480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5357813" y="15033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5368926" y="36687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5070475" y="36671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5251450" y="2784476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43307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4178301" y="1990726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4333876" y="35480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4073525" y="1503364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4073526" y="36623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379412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305435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2881313" y="1990726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3057526" y="35480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2784475" y="1503364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2797176" y="36560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56804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30896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2219326" y="28019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2413289" y="2590800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2520241" y="2692401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3973513" y="27844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3983039" y="27860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3990676" y="255428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4058529" y="2627935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5249863" y="27844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5311476" y="257333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5366629" y="2674939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6586239" y="25495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6654091" y="26511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6685252" y="52546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6800141" y="53435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9106591" y="33623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9060741" y="3351214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2943226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512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417353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1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5522914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2 MB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674528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4 KB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75" name="Text Box 388"/>
          <p:cNvSpPr txBox="1">
            <a:spLocks noChangeArrowheads="1"/>
          </p:cNvSpPr>
          <p:nvPr/>
        </p:nvSpPr>
        <p:spPr bwMode="auto">
          <a:xfrm>
            <a:off x="1701064" y="6481380"/>
            <a:ext cx="227536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*aligned to a 4K-boundary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E3E7843-D6DF-402A-8B2C-110E63AD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98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138447"/>
            <a:ext cx="10972799" cy="685800"/>
          </a:xfrm>
        </p:spPr>
        <p:txBody>
          <a:bodyPr/>
          <a:lstStyle/>
          <a:p>
            <a:r>
              <a:rPr lang="en-US" dirty="0"/>
              <a:t>End-to-end Core i7 Data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701925" y="698679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2092325" y="1613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3159125" y="16130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24003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32385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2394605" y="19178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20923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26257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2810531" y="2070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2057400" y="2079038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33877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39211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44545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49879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33877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39211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44545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49879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33877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39211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44545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49879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33877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39211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44545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49879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4355179" y="3495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2930525" y="2603679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2930525" y="31370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2930525" y="3822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2930525" y="32894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2930525" y="3441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2397125" y="2603679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2397125" y="2756079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36925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42259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47593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52927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2244725" y="4406202"/>
            <a:ext cx="0" cy="5469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3006725" y="115587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3246438" y="2375079"/>
            <a:ext cx="3078162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dirty="0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-TLB (64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20923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26257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27051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22447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2316163" y="5638979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2316163" y="5918379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1524001" y="5510392"/>
            <a:ext cx="53657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96000" y="5053192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7162800" y="5053192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67891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73225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 flipV="1">
            <a:off x="5521324" y="3430515"/>
            <a:ext cx="879476" cy="113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6400800" y="3430515"/>
            <a:ext cx="0" cy="1611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4559301" y="6096179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6502401" y="536275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2768600" y="6542434"/>
            <a:ext cx="138178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4872092" y="4067086"/>
            <a:ext cx="1446036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 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6351795" y="4420223"/>
            <a:ext cx="979563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3692524" y="1841679"/>
            <a:ext cx="362267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7315200" y="184167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7616728" y="5296079"/>
            <a:ext cx="1049966" cy="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6969125" y="9272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7211550" y="698679"/>
            <a:ext cx="57547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75438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80772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86106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91440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75438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80772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86106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91440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75438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80772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86106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91440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75438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80772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86106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91440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8511254" y="3876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7924800" y="5194479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89154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102870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7681914" y="4656317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768350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8229600" y="4280079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87534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92868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9982200" y="3518079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9677400" y="35180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9677400" y="36704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9677400" y="3822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9677400" y="4203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2182813" y="5257979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2182813" y="603426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2147888" y="5219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3654425" y="1790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2362200" y="18924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7657224" y="1232079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8686800" y="5042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100584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9045575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100838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97536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97536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88773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99314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102489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H="1" flipV="1">
            <a:off x="7657224" y="2603679"/>
            <a:ext cx="213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8950325" y="698679"/>
            <a:ext cx="1524000" cy="8382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main memory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7518401" y="2819579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b="1" dirty="0" err="1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(64 sets, 8 lines/set)</a:t>
            </a: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9788525" y="1536879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8035925" y="1079679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7640398" y="1689279"/>
            <a:ext cx="41235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9752196" y="1764143"/>
            <a:ext cx="585096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3311525" y="1038515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2935289" y="1161227"/>
            <a:ext cx="22701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31591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36925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37719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33115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2630489" y="5645329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2911475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2911475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2773363" y="526750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2773363" y="604379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2738438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3549650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3549650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3409950" y="526750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3411538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3376613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4187825" y="5634217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4187825" y="5913617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4049713" y="526274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4049713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4014788" y="5224642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78105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8334375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8858250" y="344188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94107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7813675" y="412767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8343900" y="413244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8880475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9410700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795655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8477250" y="4281667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9017000" y="427372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9553575" y="428325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2060575" y="5638979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3278189" y="5640567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3916364" y="5640567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72" name="Rectangle 503"/>
          <p:cNvSpPr>
            <a:spLocks noChangeArrowheads="1"/>
          </p:cNvSpPr>
          <p:nvPr/>
        </p:nvSpPr>
        <p:spPr bwMode="auto">
          <a:xfrm>
            <a:off x="3918606" y="4127679"/>
            <a:ext cx="1017971" cy="533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 TLB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3" name="Line 418"/>
          <p:cNvSpPr>
            <a:spLocks noChangeShapeType="1"/>
          </p:cNvSpPr>
          <p:nvPr/>
        </p:nvSpPr>
        <p:spPr bwMode="auto">
          <a:xfrm flipH="1">
            <a:off x="4953000" y="4356279"/>
            <a:ext cx="14338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4" name="Line 418"/>
          <p:cNvSpPr>
            <a:spLocks noChangeShapeType="1"/>
          </p:cNvSpPr>
          <p:nvPr/>
        </p:nvSpPr>
        <p:spPr bwMode="auto">
          <a:xfrm>
            <a:off x="4572000" y="4661079"/>
            <a:ext cx="6350" cy="563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Line 418"/>
          <p:cNvSpPr>
            <a:spLocks noChangeShapeType="1"/>
          </p:cNvSpPr>
          <p:nvPr/>
        </p:nvSpPr>
        <p:spPr bwMode="auto">
          <a:xfrm flipV="1">
            <a:off x="4572000" y="522940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Text Box 450"/>
          <p:cNvSpPr txBox="1">
            <a:spLocks noChangeArrowheads="1"/>
          </p:cNvSpPr>
          <p:nvPr/>
        </p:nvSpPr>
        <p:spPr bwMode="auto">
          <a:xfrm>
            <a:off x="4597001" y="4951781"/>
            <a:ext cx="109844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hit</a:t>
            </a:r>
          </a:p>
        </p:txBody>
      </p:sp>
      <p:sp>
        <p:nvSpPr>
          <p:cNvPr id="177" name="Line 418"/>
          <p:cNvSpPr>
            <a:spLocks noChangeShapeType="1"/>
          </p:cNvSpPr>
          <p:nvPr/>
        </p:nvSpPr>
        <p:spPr bwMode="auto">
          <a:xfrm flipH="1">
            <a:off x="2244724" y="4406202"/>
            <a:ext cx="1671639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8" name="Text Box 450"/>
          <p:cNvSpPr txBox="1">
            <a:spLocks noChangeArrowheads="1"/>
          </p:cNvSpPr>
          <p:nvPr/>
        </p:nvSpPr>
        <p:spPr bwMode="auto">
          <a:xfrm>
            <a:off x="2400524" y="4117009"/>
            <a:ext cx="127118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miss</a:t>
            </a:r>
          </a:p>
        </p:txBody>
      </p:sp>
      <p:sp>
        <p:nvSpPr>
          <p:cNvPr id="179" name="Text Box 449"/>
          <p:cNvSpPr txBox="1">
            <a:spLocks noChangeArrowheads="1"/>
          </p:cNvSpPr>
          <p:nvPr/>
        </p:nvSpPr>
        <p:spPr bwMode="auto">
          <a:xfrm>
            <a:off x="5220151" y="4332088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0" name="Text Box 449"/>
          <p:cNvSpPr txBox="1">
            <a:spLocks noChangeArrowheads="1"/>
          </p:cNvSpPr>
          <p:nvPr/>
        </p:nvSpPr>
        <p:spPr bwMode="auto">
          <a:xfrm>
            <a:off x="2711276" y="4406922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1" name="Text Box 513"/>
          <p:cNvSpPr txBox="1">
            <a:spLocks noChangeArrowheads="1"/>
          </p:cNvSpPr>
          <p:nvPr/>
        </p:nvSpPr>
        <p:spPr bwMode="auto">
          <a:xfrm>
            <a:off x="5146516" y="741125"/>
            <a:ext cx="6463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6AD7A1D4-2269-47DD-AF37-76212B5E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>
          <a:extLst>
            <a:ext uri="{FF2B5EF4-FFF2-40B4-BE49-F238E27FC236}">
              <a16:creationId xmlns:a16="http://schemas.microsoft.com/office/drawing/2014/main" id="{3127CEC6-B8D0-06A6-A671-055DF9B1A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e39d93ef4_0_480">
            <a:extLst>
              <a:ext uri="{FF2B5EF4-FFF2-40B4-BE49-F238E27FC236}">
                <a16:creationId xmlns:a16="http://schemas.microsoft.com/office/drawing/2014/main" id="{53948F48-D79E-AFC5-1225-8916D4BEF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</a:t>
            </a:r>
            <a:endParaRPr dirty="0"/>
          </a:p>
        </p:txBody>
      </p:sp>
      <p:sp>
        <p:nvSpPr>
          <p:cNvPr id="628" name="Google Shape;628;g5e39d93ef4_0_480">
            <a:extLst>
              <a:ext uri="{FF2B5EF4-FFF2-40B4-BE49-F238E27FC236}">
                <a16:creationId xmlns:a16="http://schemas.microsoft.com/office/drawing/2014/main" id="{A4C6009F-96A0-BB6E-BFF3-ED19A01B9B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From here on out, we’ll be working with two different memory spaces:</a:t>
            </a:r>
            <a:endParaRPr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Virtual Memory (VM)</a:t>
            </a:r>
            <a:r>
              <a:rPr lang="en-US" sz="2500" dirty="0"/>
              <a:t>: A large (~infinite) space that a process believes it, and only it, has access to</a:t>
            </a:r>
            <a:br>
              <a:rPr lang="en-US" sz="2500" dirty="0"/>
            </a:br>
            <a:endParaRPr sz="2500"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Physical Memory (PM)</a:t>
            </a:r>
            <a:r>
              <a:rPr lang="en-US" sz="2500" dirty="0"/>
              <a:t>: The limited RAM space your computer must share among all processors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412750" indent="-342900">
              <a:spcBef>
                <a:spcPts val="0"/>
              </a:spcBef>
              <a:buSzPts val="2500"/>
            </a:pPr>
            <a:r>
              <a:rPr lang="en-US" sz="2900" dirty="0"/>
              <a:t>This idea is independent of physical caches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There are still multiple layers of memory caches in the CPU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They might use virtual or physical addresses</a:t>
            </a:r>
          </a:p>
          <a:p>
            <a:pPr marL="1327150" lvl="2" indent="-342900">
              <a:spcBef>
                <a:spcPts val="0"/>
              </a:spcBef>
              <a:buSzPts val="2500"/>
            </a:pPr>
            <a:r>
              <a:rPr lang="en-US" sz="2500" dirty="0"/>
              <a:t>We’ll usually assume caches use physical addresses for this class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7DD19AE-9373-3C30-7FF5-7AA2334C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0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B3189-4D67-541B-539B-7295742D5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BE6E-493D-CD1A-BA6A-8964BD4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886B-2E9A-5F6C-5DCB-BB174A12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08D5C-76EE-8057-E7F3-42892878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94" y="228600"/>
            <a:ext cx="7990306" cy="61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DCF01C-6326-E315-1B5B-2EE097B7137E}"/>
              </a:ext>
            </a:extLst>
          </p:cNvPr>
          <p:cNvSpPr txBox="1"/>
          <p:nvPr/>
        </p:nvSpPr>
        <p:spPr>
          <a:xfrm>
            <a:off x="607594" y="6354247"/>
            <a:ext cx="10275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https://wizardzines.com/comics/virtual-memory/</a:t>
            </a:r>
            <a:r>
              <a:rPr lang="en-US" dirty="0"/>
              <a:t> → generally: </a:t>
            </a:r>
            <a:r>
              <a:rPr lang="en-US" dirty="0">
                <a:hlinkClick r:id="rId4"/>
              </a:rPr>
              <a:t>https://wizardzines.com/comics/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8399A-8CE7-99D0-B047-2AB2962D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3AF1F-9028-8516-74C8-13FF74F8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5E1607-D753-90A7-BDC3-5706C2499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Virtual Memory Concept</a:t>
            </a:r>
          </a:p>
          <a:p>
            <a:pPr lvl="1"/>
            <a:endParaRPr lang="en-US" b="1" dirty="0"/>
          </a:p>
          <a:p>
            <a:r>
              <a:rPr lang="en-US" b="1" dirty="0"/>
              <a:t>Virtual Memory Process</a:t>
            </a:r>
          </a:p>
          <a:p>
            <a:pPr lvl="1"/>
            <a:endParaRPr lang="en-US" dirty="0"/>
          </a:p>
          <a:p>
            <a:r>
              <a:rPr lang="en-US" dirty="0"/>
              <a:t>Solving Memory Problems with Virtual Memory</a:t>
            </a:r>
          </a:p>
          <a:p>
            <a:pPr lvl="1"/>
            <a:endParaRPr lang="en-US" dirty="0"/>
          </a:p>
          <a:p>
            <a:r>
              <a:rPr lang="en-US" dirty="0"/>
              <a:t>Address Translation</a:t>
            </a:r>
          </a:p>
          <a:p>
            <a:pPr lvl="1"/>
            <a:endParaRPr lang="en-US" dirty="0"/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56CC7A-9FFF-497C-0528-E52D8214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0203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DF0B-B23C-DF9C-67D0-61EC2AC2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Operating Systems manages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4EED-891B-4853-B6FF-6627BB8A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is in charge of a computer</a:t>
            </a:r>
          </a:p>
          <a:p>
            <a:pPr lvl="1"/>
            <a:r>
              <a:rPr lang="en-US" dirty="0"/>
              <a:t>Manages hardware</a:t>
            </a:r>
          </a:p>
          <a:p>
            <a:pPr lvl="1"/>
            <a:r>
              <a:rPr lang="en-US" dirty="0"/>
              <a:t>Allocates resources to processes</a:t>
            </a:r>
          </a:p>
          <a:p>
            <a:pPr lvl="1"/>
            <a:r>
              <a:rPr lang="en-US" dirty="0"/>
              <a:t>Enforces restrictions and security</a:t>
            </a:r>
          </a:p>
          <a:p>
            <a:endParaRPr lang="en-US" dirty="0"/>
          </a:p>
          <a:p>
            <a:r>
              <a:rPr lang="en-US" dirty="0"/>
              <a:t>One resource the OS manages is memory</a:t>
            </a:r>
          </a:p>
          <a:p>
            <a:pPr lvl="1"/>
            <a:r>
              <a:rPr lang="en-US" dirty="0"/>
              <a:t>For example: a “SEGFAULT” is a message from the OS when a process tries to access memory it wasn’t allocated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31D60-DC6F-3E87-BBA6-92228022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EE755-F164-2BAA-CEE0-C4C0F3A0F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5B33-1C3D-8963-18D8-BD3B35EA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translate between entire pages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E1B1-0F36-4000-1E3E-610209C4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91328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want to translate memory from virtual to physical,</a:t>
            </a:r>
            <a:br>
              <a:rPr lang="en-US" dirty="0"/>
            </a:br>
            <a:r>
              <a:rPr lang="en-US" dirty="0"/>
              <a:t>the OS is going to need some kind of table with each mapping</a:t>
            </a:r>
          </a:p>
          <a:p>
            <a:pPr lvl="1"/>
            <a:endParaRPr lang="en-US" dirty="0"/>
          </a:p>
          <a:p>
            <a:r>
              <a:rPr lang="en-US" dirty="0"/>
              <a:t>Mapping every virtual byte to some physical byte would require our mapping to contain one address per byte</a:t>
            </a:r>
          </a:p>
          <a:p>
            <a:pPr lvl="1"/>
            <a:r>
              <a:rPr lang="en-US" dirty="0"/>
              <a:t>8 bytes (one address) of data per byte of data…</a:t>
            </a:r>
          </a:p>
          <a:p>
            <a:pPr lvl="1"/>
            <a:r>
              <a:rPr lang="en-US" dirty="0"/>
              <a:t>That’s not going to work</a:t>
            </a:r>
          </a:p>
          <a:p>
            <a:pPr lvl="1"/>
            <a:endParaRPr lang="en-US" dirty="0"/>
          </a:p>
          <a:p>
            <a:r>
              <a:rPr lang="en-US" dirty="0"/>
              <a:t>Instead, we organize memory into </a:t>
            </a:r>
            <a:r>
              <a:rPr lang="en-US" b="1" dirty="0"/>
              <a:t>Pages</a:t>
            </a:r>
            <a:r>
              <a:rPr lang="en-US" dirty="0"/>
              <a:t>: contiguous chunks of memory (virtual or physical)</a:t>
            </a:r>
          </a:p>
          <a:p>
            <a:pPr lvl="1"/>
            <a:r>
              <a:rPr lang="en-US" dirty="0"/>
              <a:t>Each virtual page will map to a physical page</a:t>
            </a:r>
          </a:p>
          <a:p>
            <a:pPr lvl="1"/>
            <a:r>
              <a:rPr lang="en-US" dirty="0"/>
              <a:t>Page size is usually 4 kB or so, occasionally larger (2 MB or 1 GB on x86-64)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C1B71-F307-4687-B5C5-4D28E287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7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C0C5A-6BF0-CC4A-6B34-40460EC95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871F-2FD3-4BAD-540C-251323E4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Tables list Virtual-to-Physical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5AFC-5B19-AD21-B217-2D02227F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775513" cy="5029200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 for a process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page of virtual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separate Page Table exists for each running process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has its own mappings</a:t>
            </a:r>
          </a:p>
          <a:p>
            <a:endParaRPr lang="en-US" dirty="0"/>
          </a:p>
          <a:p>
            <a:r>
              <a:rPr lang="en-US" dirty="0"/>
              <a:t>Page Table Entries could have three possible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address for the page in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address for the page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Invalid (no actual data exists at this address, </a:t>
            </a:r>
            <a:r>
              <a:rPr lang="en-US" sz="1800" b="1" dirty="0"/>
              <a:t>SEGFAULT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354F-2DD8-C032-1926-43CC632A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555FF-F2CD-C6B5-4CAA-94FA7E514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68FD-CBD1-BD82-6539-09CFA791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disk get involved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F175-491E-7C18-6EBB-DE8F9D22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Memory size: usually a number of GBs these days</a:t>
            </a:r>
          </a:p>
          <a:p>
            <a:pPr lvl="1"/>
            <a:r>
              <a:rPr lang="en-US" dirty="0"/>
              <a:t>RAM size is usually tens of GBs (8 or 16 GB is common), more on servers</a:t>
            </a:r>
          </a:p>
          <a:p>
            <a:pPr lvl="1"/>
            <a:endParaRPr lang="en-US" dirty="0"/>
          </a:p>
          <a:p>
            <a:r>
              <a:rPr lang="en-US" dirty="0"/>
              <a:t>Users have a lot more data than that though!</a:t>
            </a:r>
          </a:p>
          <a:p>
            <a:pPr lvl="1"/>
            <a:r>
              <a:rPr lang="en-US" dirty="0"/>
              <a:t>Data and programs are stored on the disk (measured in thousands of GBs)</a:t>
            </a:r>
          </a:p>
          <a:p>
            <a:pPr lvl="1"/>
            <a:r>
              <a:rPr lang="en-US" dirty="0"/>
              <a:t>When needed we’ll load them into RAM and then work with them</a:t>
            </a:r>
          </a:p>
          <a:p>
            <a:pPr lvl="1"/>
            <a:endParaRPr lang="en-US" dirty="0"/>
          </a:p>
          <a:p>
            <a:r>
              <a:rPr lang="en-US" dirty="0"/>
              <a:t>We can also </a:t>
            </a:r>
            <a:r>
              <a:rPr lang="en-US" i="1" dirty="0"/>
              <a:t>partially</a:t>
            </a:r>
            <a:r>
              <a:rPr lang="en-US" dirty="0"/>
              <a:t> load things into RAM</a:t>
            </a:r>
          </a:p>
          <a:p>
            <a:pPr lvl="1"/>
            <a:r>
              <a:rPr lang="en-US" dirty="0"/>
              <a:t>Focus on the important parts of data: whatever we’re using right now</a:t>
            </a:r>
          </a:p>
          <a:p>
            <a:pPr lvl="1"/>
            <a:r>
              <a:rPr lang="en-US" dirty="0"/>
              <a:t>Even programs can be partially loaded into RAM</a:t>
            </a:r>
          </a:p>
          <a:p>
            <a:pPr lvl="1"/>
            <a:r>
              <a:rPr lang="en-US" dirty="0"/>
              <a:t>Essentially: use RAM as a cache for the disk!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08A17-DBA4-4F56-45F5-674257CF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DB48E-3CBF-023F-F2F0-59F88A83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04D4-893A-6982-21EC-97265F7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69F9-C768-B2F8-404A-92126FD2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Page Table has an entry (PTE) for </a:t>
            </a:r>
            <a:r>
              <a:rPr lang="en-US" b="1" dirty="0"/>
              <a:t>every</a:t>
            </a:r>
            <a:r>
              <a:rPr lang="en-US" dirty="0"/>
              <a:t> virtual page</a:t>
            </a:r>
          </a:p>
          <a:p>
            <a:pPr lvl="1"/>
            <a:r>
              <a:rPr lang="en-US" dirty="0"/>
              <a:t>Valid entries point to memory</a:t>
            </a:r>
          </a:p>
          <a:p>
            <a:pPr lvl="1"/>
            <a:r>
              <a:rPr lang="en-US" dirty="0"/>
              <a:t>Invalid entries point to disk, or to nowhere at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320C-90C5-94A8-6EFA-41AC3D83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ABEBEE-C76C-94E5-940F-CCB8C740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618711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9F6818-1626-907E-7CA8-A2C90493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8473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4FAE62A-4FB4-2E31-D534-CA9BBDF0D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390111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579523-0DD0-E5E5-CA44-04397C001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247111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F596199-EF15-7135-5655-FD8DA90F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4757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765B602-70E8-6BFE-EF01-41A335DE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7043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EC91198-8396-41CE-35A1-0A4EE315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932911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2D9B258-4B88-F9CB-4C3A-DC5726AE6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1615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97E0593E-F58A-F0C8-157D-93E2256A9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557" y="5199737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5FFFE6A-C965-EB31-17B7-F2344F51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361" y="2573105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3693ACC5-FCD3-0C1B-E3DE-CC9C70D0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44347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25B1499C-4227-EBEA-FFEB-0E7EF5C04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65275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DA748FF1-BA82-0950-C988-4611A09F7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3576" y="4746680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31AEDA60-94C8-904C-D57B-6D824E84FE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3577" y="3552218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3CBDD170-CF50-CC29-9729-E1AD0B0912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8977" y="3340084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30E96C61-8968-98CA-3991-2B1A1FDA6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177" y="3110666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312DA3D5-8456-5B5E-4C72-B94F39E6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848" y="4034164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BC9CA1B-86B1-435F-5CAA-91430149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6187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BC4AB212-9AFF-091E-7D7C-D604FA679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8473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2DB032EA-E32B-BC73-F311-ACCE2083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3901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3DD93E52-902C-B773-C5F5-3F2F80DE2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2471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F8A4D95-5561-7F66-A3C2-64A63853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4757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17807C-1CF6-221C-24BB-6D75BC6F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7043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63F2BD18-5283-5AD2-2C4D-AE96DC7A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9329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B56773F7-45D9-8F6F-12E8-BA25C619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1615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C78CBEAA-6A7A-99EE-4417-E13CD5B8E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676" y="2942312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A106B7A2-EFB2-1E1C-4934-D18B9C19F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3216949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0AB784F-2A83-B780-FA60-23DB0AB76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344985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03423B2D-68E6-0B02-EE39-D7682A18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391567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45365C45-2FBD-CBEA-4242-AD3A6F2B8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412282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4285435C-D8B7-4F3A-1BC8-FCA74AFA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4362177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649AC358-4A56-F175-F097-D6FD1E996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4821555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D2BA03F-6C52-822B-09B7-58C1E161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4588647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69CC3C-7EF0-D49E-B9DE-B83544DB0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368276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0348A40D-CBDA-FEA6-118D-DA4299A1F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51" y="2574004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F59204FE-EE50-5251-312F-D0E654A21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674" y="3181847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6D23DEF0-63A0-C8C5-9A0F-E6FAFB12B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499" y="4794747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BF15CC26-B582-E0DC-C872-2EBDD9F1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189" y="2952667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0A0D5675-A7B9-2765-B4E2-1F07C008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21777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C1E17C0F-2594-E0B7-3D65-F4663863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298917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D0374B19-8EAA-1828-2421-19648A7F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9457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B1872672-7217-E702-4E0D-5899C379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7171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52B20BCE-EA36-6805-506D-8B845E0F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380908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19C12B4E-43F7-3470-7E1E-DAAE5125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35741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ABFF0F40-C0EE-6C0C-1AAD-DCFBB192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889" y="3613067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CB250165-C3BE-4721-CDAC-3395A2D4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A32EEA3C-0CA7-B124-C912-81AAE5AD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E016E3B1-EECC-A55A-AAAA-E7EDDF380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679625C2-5546-7695-2FA3-31FA22E5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6330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850EBD04-9067-FC69-D09C-E75068EF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9436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F0D27BB5-4FFE-B674-B50F-826963E1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01828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3B2BBE66-B889-3322-4F5F-C35C2D3F5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5475" y="4070314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6DDB0623-BA3A-860C-172A-B64E667F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22818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3929D37D-8105-84BC-E92C-9BB853349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7226" y="3787258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D368895C-893C-00F6-64AF-2959D5F8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9E5A76-458B-D3E6-5ED6-E57656DB0D15}"/>
              </a:ext>
            </a:extLst>
          </p:cNvPr>
          <p:cNvSpPr txBox="1"/>
          <p:nvPr/>
        </p:nvSpPr>
        <p:spPr>
          <a:xfrm>
            <a:off x="1012892" y="4152581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1" name="Curved Connector 5">
            <a:extLst>
              <a:ext uri="{FF2B5EF4-FFF2-40B4-BE49-F238E27FC236}">
                <a16:creationId xmlns:a16="http://schemas.microsoft.com/office/drawing/2014/main" id="{EC643305-769D-40A7-D7D7-8BBB1223D47A}"/>
              </a:ext>
            </a:extLst>
          </p:cNvPr>
          <p:cNvCxnSpPr>
            <a:cxnSpLocks/>
            <a:stCxn id="60" idx="3"/>
            <a:endCxn id="35" idx="1"/>
          </p:cNvCxnSpPr>
          <p:nvPr/>
        </p:nvCxnSpPr>
        <p:spPr bwMode="auto">
          <a:xfrm>
            <a:off x="3818960" y="4475747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48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E8-44C3-4502-834B-A1A31EFA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C26C-C885-4290-869E-47776148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4</a:t>
            </a:r>
          </a:p>
          <a:p>
            <a:pPr lvl="1"/>
            <a:r>
              <a:rPr lang="en-US" dirty="0"/>
              <a:t>Due today</a:t>
            </a:r>
          </a:p>
          <a:p>
            <a:endParaRPr lang="en-US" dirty="0"/>
          </a:p>
          <a:p>
            <a:r>
              <a:rPr lang="en-US" dirty="0"/>
              <a:t>SETI Lab</a:t>
            </a:r>
          </a:p>
          <a:p>
            <a:pPr lvl="1"/>
            <a:r>
              <a:rPr lang="en-US" dirty="0"/>
              <a:t>Due next week Tuesday</a:t>
            </a:r>
          </a:p>
          <a:p>
            <a:pPr lvl="2"/>
            <a:r>
              <a:rPr lang="en-US" dirty="0"/>
              <a:t>See pinned Piazza posts on Getting Started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with just one thread before testing with many!!</a:t>
            </a:r>
          </a:p>
          <a:p>
            <a:pPr lvl="2"/>
            <a:r>
              <a:rPr lang="en-US" dirty="0"/>
              <a:t>If it doesn’t work for one thread, it’ll never work with more than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9AEE-3807-4A61-806D-9F0920E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767A5-3290-A92A-A60F-27520AA1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C0D4D9F-8556-713D-6D09-31C08596E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28C0897-2CBD-499E-17BD-01A9F107C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hit: </a:t>
            </a:r>
            <a:r>
              <a:rPr lang="en-GB" dirty="0"/>
              <a:t>reference to a VM word that is in physical memory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01F9699-BCE9-3493-DEBF-0C29FFA4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9750FD9-F8B4-E246-E6B9-87D20C8C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1DCC90A-2DBE-FF98-EA4E-45C014A9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65E3ABCB-BC4E-62AD-41EF-53706F07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906447D4-A397-4EC9-D7D6-62B9B7EC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DC916973-6424-BABF-AAD1-81A6E18B5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57383502-B214-8994-B860-A44651068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6C343B9A-0875-E7E7-570C-C0BD06C8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68C39E2-4047-CAB5-08D4-D055B53A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F5596472-3BF3-3CD2-BF3E-BC1C377B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3015C70E-725B-12EC-E311-57C40A74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8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E7DCEF12-2730-B2DF-9358-BA85E96F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8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8BBAEDCD-2F32-4F81-3176-DF5A29857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439" y="4568826"/>
            <a:ext cx="2527300" cy="118808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96E8A78C-7C13-DDFB-2F94-4B9356C41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4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B8258231-4445-E7B5-4DD5-D1E0B33E4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90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F5DACDC2-FBEC-477F-42EF-6FC0D36FB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839" y="4160642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6105073D-1698-5794-8A67-F3A433F2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E335F2CC-A7F6-FF5E-0E8A-C36D32FD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A59B2141-374C-AE06-CF3B-715E532D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E1F19F6A-06AC-5436-D375-8FED089F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E7C524E1-4D96-01C5-F712-F63F30D3C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5AC4137A-3EF3-0BBB-BCC6-CF4B546A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069974B1-0E8D-445F-24F5-185AE695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B1D62665-D7AE-64AD-043A-0F1E04AC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52705955-68FB-2700-272F-5A3D9D019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5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C577EC4A-41EE-FDA5-8EAA-2D0CEA0F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1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8EEE4710-9037-1005-2662-0166FA7B6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80DC1D5A-5C4B-B274-9232-FDC77A7DA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1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E3A30D90-D6BD-7FCA-5975-81A105BE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2348ADDD-8208-63A6-C988-217391549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1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29BB224F-0791-5473-360D-8AA2B48B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230CC570-9990-604D-ACE4-C03A714A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1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0B50D10B-D71B-3FA7-7FCF-22303FA72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1F87CDEA-05AA-F2E9-E63A-B646F0E4B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6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C0AB3335-2316-0418-3D0B-04F1F26D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5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97803B84-D784-9B59-28AA-BF333C26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3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0F048E0B-4EC9-BB38-958F-23BAD4258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90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CFEB2575-42BE-006B-7A04-28A5F2A9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8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1AECF749-FB4F-06C7-8187-B9778F65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8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>
            <a:extLst>
              <a:ext uri="{FF2B5EF4-FFF2-40B4-BE49-F238E27FC236}">
                <a16:creationId xmlns:a16="http://schemas.microsoft.com/office/drawing/2014/main" id="{B4D68D33-4E96-EC9B-877F-6A7651DC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45BA79BE-8FAD-B35D-C6D5-13048E2E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>
            <a:extLst>
              <a:ext uri="{FF2B5EF4-FFF2-40B4-BE49-F238E27FC236}">
                <a16:creationId xmlns:a16="http://schemas.microsoft.com/office/drawing/2014/main" id="{157DF4C7-8B04-4611-AA0C-2347D880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4E410ADB-5D8A-DDF8-D1E4-27D8E4E16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17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14764341-2F68-6576-6351-0901E42A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39" y="45148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92745863-CC3B-CDAC-B828-FCDFF3109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39" y="482536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D4566C3E-FD0F-B63E-04B0-84BA8E7EE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39" y="544639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FF6D9BF0-CF86-0ECF-B432-6FDDEF10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39" y="575691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E3A2848F-DCC7-A2F3-FEB8-AD5EF072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39" y="60674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>
            <a:extLst>
              <a:ext uri="{FF2B5EF4-FFF2-40B4-BE49-F238E27FC236}">
                <a16:creationId xmlns:a16="http://schemas.microsoft.com/office/drawing/2014/main" id="{3C735D1B-4B24-E55B-841A-9735150BE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ECF55236-7E1E-A97B-483A-1A3C52CB9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6339" y="3892461"/>
            <a:ext cx="2565400" cy="1268502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>
            <a:extLst>
              <a:ext uri="{FF2B5EF4-FFF2-40B4-BE49-F238E27FC236}">
                <a16:creationId xmlns:a16="http://schemas.microsoft.com/office/drawing/2014/main" id="{97A971DF-1BFF-40C2-8A81-D14A923A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B577AA02-8951-54E4-72EF-53E476F32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8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F1452707-DE25-6FFC-9B5B-F1482675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39" y="513588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BB877F-24B8-3FD7-FD27-5EDF6E8C5BDD}"/>
              </a:ext>
            </a:extLst>
          </p:cNvPr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59A90353-F6D5-129C-6848-4D503BE6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114" y="3535594"/>
            <a:ext cx="1600200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" name="Shape 60">
            <a:extLst>
              <a:ext uri="{FF2B5EF4-FFF2-40B4-BE49-F238E27FC236}">
                <a16:creationId xmlns:a16="http://schemas.microsoft.com/office/drawing/2014/main" id="{587C0F24-5088-F995-7227-FEFCBFCEEF8C}"/>
              </a:ext>
            </a:extLst>
          </p:cNvPr>
          <p:cNvCxnSpPr>
            <a:stCxn id="62" idx="2"/>
            <a:endCxn id="14372" idx="1"/>
          </p:cNvCxnSpPr>
          <p:nvPr/>
        </p:nvCxnSpPr>
        <p:spPr bwMode="auto">
          <a:xfrm rot="16200000" flipH="1">
            <a:off x="3060215" y="2311886"/>
            <a:ext cx="692831" cy="20126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CCABDCD-426D-7B74-8E28-4F23E1363377}"/>
              </a:ext>
            </a:extLst>
          </p:cNvPr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41A3EB-5056-7114-E43F-BE31DDDADEB8}"/>
              </a:ext>
            </a:extLst>
          </p:cNvPr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C98D8C2E-C34F-EA3F-C475-526F6D0A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802" y="2940870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4A59F299-1B66-17E6-4002-9F66B10EF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9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1" name="Oval 45">
            <a:extLst>
              <a:ext uri="{FF2B5EF4-FFF2-40B4-BE49-F238E27FC236}">
                <a16:creationId xmlns:a16="http://schemas.microsoft.com/office/drawing/2014/main" id="{911E61FE-862B-898B-A274-3F1C97DB2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FBE67-8FCD-DC88-C02B-5C784F3058F1}"/>
              </a:ext>
            </a:extLst>
          </p:cNvPr>
          <p:cNvSpPr txBox="1"/>
          <p:nvPr/>
        </p:nvSpPr>
        <p:spPr>
          <a:xfrm>
            <a:off x="1638300" y="5519876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Page table has an entry for each virtual page, so you can jump straight to the row that matters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CFF2C-BBC0-B040-8B22-0AD48813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3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2" grpId="0" animBg="1"/>
      <p:bldP spid="63" grpId="0" animBg="1"/>
      <p:bldP spid="6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3B4A3-4A14-0C83-9852-E0B12F75D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DF8985-A1A2-F245-18AB-29A1EA93F066}"/>
              </a:ext>
            </a:extLst>
          </p:cNvPr>
          <p:cNvSpPr/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FFB87ECC-2284-C501-C115-288BF9229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0C6163E-E4FE-6315-3951-74E322BE0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fault: </a:t>
            </a:r>
            <a:r>
              <a:rPr lang="en-GB" dirty="0"/>
              <a:t>reference to VM word that is not in physical memory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EC018AE-E537-7ADE-6278-ADDA224A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4E5BC23-4CFA-5CB5-6248-EA1A257E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326F38A-83B7-9119-DC48-1F45D44B4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458085A2-EFA3-43ED-159C-6A9A4DF0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A70B85F-7B19-E2D8-752C-F73FC7D67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869A199E-722E-B341-0199-D1B8C7E4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4D795615-A9D2-38A0-69D6-8B534C89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E372F123-E54B-46B2-8EEE-1C5A97EE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D62CA285-B392-65FC-8849-37EA3B38C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4F2121FA-6E10-9355-4710-1DAEB8D53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7E2E481C-BF9A-207F-17B1-679695EB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CA7A0DE0-B021-DAE2-C94A-2031628AD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1795534A-1EF0-5CF5-47D5-617535B40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4BE7A032-7B0B-96FA-138D-CFAD0E8CB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FE4E5EFA-D528-E412-7C84-95361B476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A8AE0EB1-9BC7-9332-0BE1-553838D2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AA9E637D-17AF-06CC-FB7D-45E2C700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282BDA32-F737-EA49-7589-99526D25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5F4A2423-45AE-7399-725F-54FC815F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940AFB94-6638-888A-7A73-52C848189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EF4FF6AE-3724-8F31-A6BF-9B6D2C6B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503A5DC1-846B-9EC3-B249-3045F447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501F76EE-DDB7-0FBB-C4D1-B90E1723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FE716722-6305-53C7-A278-240E06BD0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7139923F-D8CA-0B16-347F-EB6ABBA0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13625912-DEF3-8F27-1338-398C44D9C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0C14253A-8DDE-05DD-F39E-AC9275AF0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7A58ACE1-8697-D1F2-9D13-CEB337CCA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147E163B-603E-7767-3D4E-F41E5C9A5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48F2AAC4-1685-414B-C1D4-34DAA0D04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D8390B46-B2D4-F3EB-3978-1E555AE4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04AC01B8-EBDF-6BEE-6FA5-3A0E46C98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6FC43162-1A04-11B4-F522-3C65FADF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31E879D4-83F4-626F-83D9-EEB221597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0CD19540-2D86-3B0D-55DF-53004CC2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53E6E544-A61D-0A68-9E40-8585CAF0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76A204E7-77AC-FB42-AB72-3B22FE6F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>
            <a:extLst>
              <a:ext uri="{FF2B5EF4-FFF2-40B4-BE49-F238E27FC236}">
                <a16:creationId xmlns:a16="http://schemas.microsoft.com/office/drawing/2014/main" id="{972F827C-2CBA-C031-1834-A92C927A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E68318EC-CE9A-A98D-46A6-B96A970D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>
            <a:extLst>
              <a:ext uri="{FF2B5EF4-FFF2-40B4-BE49-F238E27FC236}">
                <a16:creationId xmlns:a16="http://schemas.microsoft.com/office/drawing/2014/main" id="{FF641744-B9A8-0A32-CC48-8298FE46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>
            <a:extLst>
              <a:ext uri="{FF2B5EF4-FFF2-40B4-BE49-F238E27FC236}">
                <a16:creationId xmlns:a16="http://schemas.microsoft.com/office/drawing/2014/main" id="{DFD6F4FC-C952-9203-843A-11AB698BB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F31E6667-B14C-E512-7F56-6CF7F3F4A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0F5E55EB-ED9D-EC78-6E70-874E429A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C6F9AF2C-4F79-B1AF-D963-D387A130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9872D554-B7E6-8859-0422-0C4D52C1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1E2036D7-16BA-8DB5-3781-2A4D4921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8DDF9DB8-7BE2-88A7-914B-36B608CDF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>
            <a:extLst>
              <a:ext uri="{FF2B5EF4-FFF2-40B4-BE49-F238E27FC236}">
                <a16:creationId xmlns:a16="http://schemas.microsoft.com/office/drawing/2014/main" id="{18485865-3916-DAD9-4452-A3B2614C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D165EBEC-82CD-0DA4-ECDB-2A12B9534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>
            <a:extLst>
              <a:ext uri="{FF2B5EF4-FFF2-40B4-BE49-F238E27FC236}">
                <a16:creationId xmlns:a16="http://schemas.microsoft.com/office/drawing/2014/main" id="{DEE1155A-24F7-D88A-D072-96667321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0CFB0334-3CBE-5066-5AB0-5CA96EF68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A32AA795-8E7F-7201-6C9F-583B7860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>
            <a:extLst>
              <a:ext uri="{FF2B5EF4-FFF2-40B4-BE49-F238E27FC236}">
                <a16:creationId xmlns:a16="http://schemas.microsoft.com/office/drawing/2014/main" id="{EB1DD7AF-FCFA-47C6-B44A-509C2AD8400A}"/>
              </a:ext>
            </a:extLst>
          </p:cNvPr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2AAE3-5CE3-4AA6-312A-CCFA20E3AFFB}"/>
              </a:ext>
            </a:extLst>
          </p:cNvPr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E42564-202F-FF58-068D-820418B27A27}"/>
              </a:ext>
            </a:extLst>
          </p:cNvPr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1893A3-5A03-3552-BB32-A9B4919B745A}"/>
              </a:ext>
            </a:extLst>
          </p:cNvPr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E1D5A7F1-AC24-A265-B406-4A39CBFC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56CBB-37FF-68F1-B3C8-0E1C7114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4465865C-A40B-1D8D-55F2-12DEC4556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94B67CF9-7813-9AF6-CC45-611D9D42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653125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2" grpId="0" animBg="1"/>
      <p:bldP spid="64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AE3E6-E494-C1EC-FB30-5FD81DBB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BEB844BF-A6D0-B469-6491-E2CA619E1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61B4991-F965-D829-1B1F-52B928CD4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2F4382A-20D6-C25A-165D-5D6D4C38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481E926-28A8-58EF-FFD6-DCF86763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2053DF7-D8B1-521C-34DE-0250747D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FEE806B9-B0F9-0679-B20C-78D9C20D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A59119D8-7328-1F39-EAA4-28ECD780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2ABF3CE3-9223-C161-CFBA-49946688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E083B899-1CD7-AF5A-77CC-86A57A0E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4527D041-A656-786C-7760-70037DCE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B9C26FEC-D5F4-C6CD-AA98-77DEF2085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DBA684B5-0C04-67EC-9F97-FF46A317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DBDF5040-01D0-82F1-EFDA-9906F3D43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C92EF22E-A3B2-A5B6-35F5-F087F5AC6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65549399-07EB-663F-150E-3C1D9CCD0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B8328C2E-D36E-D5DD-02EA-3DF577F76D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42F46E86-53B6-AAB7-B83E-F59E112282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0D079BD9-C26F-3CFF-543E-9CB5BE15C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EDF0A8A8-6263-AA63-276A-9D69AF3FE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CCAE27C4-ACC1-8137-2ED5-4E2AEBAF3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68183657-3392-D336-9EF5-89ECF10B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31BB373E-279B-609C-536D-8AFFF6585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AA0FB74E-8CC7-1444-E0A2-C041198C8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1735CAD8-CE4E-0F01-8736-1BA0AED77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DE198D4D-8B4E-7D0B-27C1-76236975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A92A0191-48DE-4DB7-2091-A61818C1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D4FA8D5F-4E51-B754-2D41-9E78ADC5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A08ECBD8-64D1-906A-4B39-D29433AEC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A1875094-3F33-5334-9AAF-3C44B65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5299AF27-D825-F503-FE55-A6571F2B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E5336636-BE9D-3C51-550D-92B5BD4C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75C949E4-C6CD-019A-120D-EF8D1D320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7A1FB8F8-5F77-605E-A06B-0FA6A0694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B0D73AC0-F35A-DD51-F793-D5A0F9D04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F6BC8ED2-A999-6F80-2559-9867B8F6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40F6E7A5-6786-60BF-6D14-C99707073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C1811C40-FA6A-6A81-269C-A15134C81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4C317444-E45D-BDEE-6F4D-BE8890DB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82BA8440-2628-3856-034A-07AB5B229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293FBD81-4B2A-0D31-20D6-0DC42B7A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>
            <a:extLst>
              <a:ext uri="{FF2B5EF4-FFF2-40B4-BE49-F238E27FC236}">
                <a16:creationId xmlns:a16="http://schemas.microsoft.com/office/drawing/2014/main" id="{C0BD80DF-19EB-8866-3DB2-4B84F9CD3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00E3EAE4-2D6F-5CE7-E7BA-A042B191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>
            <a:extLst>
              <a:ext uri="{FF2B5EF4-FFF2-40B4-BE49-F238E27FC236}">
                <a16:creationId xmlns:a16="http://schemas.microsoft.com/office/drawing/2014/main" id="{E9B3C72C-4086-DF9C-9BA1-9276AD57F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>
            <a:extLst>
              <a:ext uri="{FF2B5EF4-FFF2-40B4-BE49-F238E27FC236}">
                <a16:creationId xmlns:a16="http://schemas.microsoft.com/office/drawing/2014/main" id="{F8BAE65B-6EF7-AC79-9D28-C2564B554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0C643F18-693D-6123-C6D1-A0B5A434D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8B1892BE-13FF-5C96-A1F4-65C643FB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08C65CA8-3544-EBF7-3CC1-9DAF23C5A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1EC02D4F-6E55-BE23-A445-A0DF9C60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33C3F64D-82FD-851D-BAD9-17C575AC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117FBD06-15F0-65EF-DE70-37BB5C67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>
            <a:extLst>
              <a:ext uri="{FF2B5EF4-FFF2-40B4-BE49-F238E27FC236}">
                <a16:creationId xmlns:a16="http://schemas.microsoft.com/office/drawing/2014/main" id="{D25D181A-DE9A-1D23-883E-16D2F354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031ED552-45AE-9765-C099-E1BC18D96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>
            <a:extLst>
              <a:ext uri="{FF2B5EF4-FFF2-40B4-BE49-F238E27FC236}">
                <a16:creationId xmlns:a16="http://schemas.microsoft.com/office/drawing/2014/main" id="{A3944220-B06B-8378-C832-7EAC79FB2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ABA0081F-BE15-2073-AFB7-08E01D9474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1C574FF1-F6D7-6F49-3D3F-B51E0C20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>
            <a:extLst>
              <a:ext uri="{FF2B5EF4-FFF2-40B4-BE49-F238E27FC236}">
                <a16:creationId xmlns:a16="http://schemas.microsoft.com/office/drawing/2014/main" id="{11E0A325-050C-6F34-8508-03E13DBFAE18}"/>
              </a:ext>
            </a:extLst>
          </p:cNvPr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3295B30-DBF2-6AE2-4168-7F90A202B118}"/>
              </a:ext>
            </a:extLst>
          </p:cNvPr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4A4D4C-918B-824A-1ED3-767D0DBD8D7B}"/>
              </a:ext>
            </a:extLst>
          </p:cNvPr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43D086-20F8-BEAE-CBB0-E5DC4A10AE2A}"/>
              </a:ext>
            </a:extLst>
          </p:cNvPr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BF52D-EFA0-A181-D7D8-E00A473E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A5B601C8-99E9-211B-C112-26A0831AB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D3A6A202-FE23-6B83-FC24-63B5F2E9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12113658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F9003-D898-F309-1DD7-298D4A7DC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4F6464AB-57BE-4630-494B-009E58007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E5A18CA5-33CD-5894-3179-CB4D6E523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B370667-1AE0-01E0-D5D4-5DE41644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F91215E-2F15-7C52-D865-19F57BEB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EFDF93E-4A3F-D2FE-3DD6-DB448610E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8595E1B-28A2-B241-644A-81455235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A83D861B-53E9-891A-AA4D-7D9D09F7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273367DE-2E1C-A0A6-D96C-A8B5687E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B328E330-62F8-557C-3E0F-A35FB2825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A6923E8A-C7F2-E5FB-276D-E756C1790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CDCCB09B-F762-F367-70B1-7F67ABB33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A54494EE-BEF2-0D1F-49A8-0FC2DA7D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C76A5EF3-EB1C-7717-2922-E6909526B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E7964FD7-D5C0-462C-3066-9E388AC30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D9112920-A385-2012-DBCF-FF488B7DE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C51535F-30A7-35E5-E1EB-F6161346BB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47A6C6CA-CEC2-F201-FF3E-2DD4DE5CF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0DAB161B-D069-C1F4-E757-09BF0A21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CE50AAC8-FE6C-9E75-7D33-5BF1D3775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FEB55F43-9F24-439D-3A03-619AC781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F01AAA45-383B-01D2-04C7-419F7A86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C59D6B01-61E2-1703-5A00-42AB5229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2493A890-A586-79F8-AA07-01AFA919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6F956739-8218-A6E4-007A-213AA275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565B331A-9805-19EB-7F55-109B0CF7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51F3502B-30D0-CA22-0EAE-A0FBD8A9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DF35271F-43F1-180E-30B5-16FA704F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EBDB5340-819E-93FF-0CC0-17CAC5532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80693BE0-F322-D2C7-BED7-257BD491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30A1DDA0-60AF-ACD9-5960-E85334EB8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E82625C1-6856-D75A-3CD4-86AA995D3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B6CA918A-EACF-56BB-97E8-F3761D8F9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C773D572-177F-F1E5-7B0E-967B61C91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1512D54E-35AF-0BD1-2936-2B242934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F981DBCF-3EC0-B5DC-706D-A5AFB7771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2CB70B79-F1BD-76C0-6441-5ADA8D44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19EE74F1-67DE-C98E-52A6-A1998C841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37497C53-A57C-69A0-0367-FE4C3FA9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EA96D7F5-C293-2660-570D-893CEA3F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6964F4BE-E5C9-1977-B41D-72DFEDD3B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>
            <a:extLst>
              <a:ext uri="{FF2B5EF4-FFF2-40B4-BE49-F238E27FC236}">
                <a16:creationId xmlns:a16="http://schemas.microsoft.com/office/drawing/2014/main" id="{200112D3-E0DF-EF40-8CF5-6E7FFECD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218233CF-6D42-E671-86B2-982C2DB41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>
            <a:extLst>
              <a:ext uri="{FF2B5EF4-FFF2-40B4-BE49-F238E27FC236}">
                <a16:creationId xmlns:a16="http://schemas.microsoft.com/office/drawing/2014/main" id="{7E8A569E-23F2-1908-5FFF-4409A120E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>
            <a:extLst>
              <a:ext uri="{FF2B5EF4-FFF2-40B4-BE49-F238E27FC236}">
                <a16:creationId xmlns:a16="http://schemas.microsoft.com/office/drawing/2014/main" id="{1128FD75-B299-CA8C-F2AB-9D4E77C7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2826A28E-5565-D7F1-EDA5-5F8E6D2B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DD7BB594-F358-3B8C-AC7B-5A5D7742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439C527C-724D-5C20-74BC-A011273B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8C56C085-0198-F25F-02B4-88BCAA6A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E744911F-7A2D-3DB0-20D3-42E31B4D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574E168C-7370-28FE-34C0-FED6CB2F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>
            <a:extLst>
              <a:ext uri="{FF2B5EF4-FFF2-40B4-BE49-F238E27FC236}">
                <a16:creationId xmlns:a16="http://schemas.microsoft.com/office/drawing/2014/main" id="{CC016DA9-9CF8-8164-861C-6C113D0E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28DE403A-F44D-1C2C-9085-34DBA086C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>
            <a:extLst>
              <a:ext uri="{FF2B5EF4-FFF2-40B4-BE49-F238E27FC236}">
                <a16:creationId xmlns:a16="http://schemas.microsoft.com/office/drawing/2014/main" id="{5886F468-601C-CBC0-8D1A-F33A0E8E4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6826803F-1E74-044B-8E1C-3CF262F90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3A4AC0C8-F9DC-FD2C-1D9B-7B3C7226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5" name="Shape 59">
            <a:extLst>
              <a:ext uri="{FF2B5EF4-FFF2-40B4-BE49-F238E27FC236}">
                <a16:creationId xmlns:a16="http://schemas.microsoft.com/office/drawing/2014/main" id="{801FFD67-635F-5F8A-E928-5A27D444594B}"/>
              </a:ext>
            </a:extLst>
          </p:cNvPr>
          <p:cNvCxnSpPr>
            <a:stCxn id="67" idx="2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1DEDDF-86BF-8DC3-1A75-BDF1676AAA61}"/>
              </a:ext>
            </a:extLst>
          </p:cNvPr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ADE334-B54B-41F2-2DF0-2045DC6189E2}"/>
              </a:ext>
            </a:extLst>
          </p:cNvPr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542A43-789E-CF88-E2B1-AFD41B26B8B7}"/>
              </a:ext>
            </a:extLst>
          </p:cNvPr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E17345-B9B8-B702-FE89-C8448D5A593A}"/>
              </a:ext>
            </a:extLst>
          </p:cNvPr>
          <p:cNvSpPr txBox="1"/>
          <p:nvPr/>
        </p:nvSpPr>
        <p:spPr>
          <a:xfrm>
            <a:off x="1060938" y="5693504"/>
            <a:ext cx="53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Eviction decision is made by software. So can be pretty sophisticated! (Beyond scope of this class)</a:t>
            </a:r>
          </a:p>
          <a:p>
            <a:r>
              <a:rPr lang="is-IS" sz="2000" dirty="0">
                <a:latin typeface="Calibri" pitchFamily="34" charset="0"/>
              </a:rPr>
              <a:t>→ fewer page faults (if we do it right)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2C332-2F86-23FA-81BB-0431C97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69" name="Text Box 12">
            <a:extLst>
              <a:ext uri="{FF2B5EF4-FFF2-40B4-BE49-F238E27FC236}">
                <a16:creationId xmlns:a16="http://schemas.microsoft.com/office/drawing/2014/main" id="{354F1FB3-5D74-2434-E3C7-EF00FF4F0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580E0B9E-F611-0530-8773-83EE8393D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2007919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4BA97-6175-4E95-93D3-CD08F99BB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B73A36BB-E6F7-B848-B87D-1B22FDA59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E5EFA0-BED4-6BC8-EF28-66A421BA3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225550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The victim page is swapped with the disk block of the requested address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26EAB39-FCDC-0555-58A7-DD65D54C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76F2DB8-31C2-7A18-0AA0-50A9AE7B3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A9F9330-845F-9784-F81A-8F5C3129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E6005AB-BCA9-D873-94B3-A7D619AF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8BF1F03B-93DA-1678-12E4-7330368CC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23E874A7-B9D0-B992-02BC-D941466B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E2CC82E9-041E-86F6-40E6-CCC00C20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72C2DB6A-C8E3-7E3C-CFFA-1B6C2EFA4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A534F68-38F4-3317-0D2E-801114351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0E549AF9-AB94-6FF4-AE22-351F4014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EED29E92-9378-D883-99FB-B20FE2DD8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D2B8BB11-E6A9-EFA3-8057-FF932BB42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F288F8E5-B007-847E-CBD0-384BF31615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D5FC5343-D895-607F-C3E4-E57855A73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5609C1F5-A3AC-6231-97E0-392EEB9E8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09CF91FB-095D-8B62-5E2F-0ECE5410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63A8F05E-220B-985F-7843-E1AF8B9E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DC54B858-A871-BD2F-3BF5-2EDAFDF2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A195EADB-79B2-69DF-EB9F-DD7B3297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2C0A5974-FD0B-A5AB-BF03-02B19595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A9F1DC78-710E-54C7-2A2C-FB5F76E6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AEB796C1-E931-2144-9512-D447BD35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162DCE45-AD30-C38E-7DF4-99C0ED2F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51889E88-0C38-AFCB-A4EC-F99ADF58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63BED57F-601E-6D12-F17D-916F46B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5028C9CC-FBF1-BDD7-D0E2-8751A5BF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6773AC13-A2C3-4C74-0EAB-708F0F82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66501B35-2CDB-97E8-7AEA-6BE5489AD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96F37F5E-7C22-29D6-0CF5-EC86E97F5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6A126CFE-8DD6-3F32-28D9-5C8D665AD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4A26C098-B961-E04D-85FD-45CF99D9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920752B2-D232-7F4F-F8E2-0928EC4E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46730CBD-8D35-D504-C176-089893297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0683315A-A26B-9534-3FB9-CC8B3956C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B07E2057-F7C6-FD7D-CE54-CBD1B3B9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0D5103BB-5829-9BEF-0AAE-AE12EA09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6DD95281-D94D-912C-6B49-EBDED3F4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8A3DD5A3-DE53-5F8D-B8B5-F1A6C507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>
            <a:extLst>
              <a:ext uri="{FF2B5EF4-FFF2-40B4-BE49-F238E27FC236}">
                <a16:creationId xmlns:a16="http://schemas.microsoft.com/office/drawing/2014/main" id="{E354C3E0-A24C-39C0-4378-606AE9F5D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407740B7-1D3D-72A5-4FD5-35E8AB05D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>
            <a:extLst>
              <a:ext uri="{FF2B5EF4-FFF2-40B4-BE49-F238E27FC236}">
                <a16:creationId xmlns:a16="http://schemas.microsoft.com/office/drawing/2014/main" id="{2C8DB36F-DE7F-015E-3978-91B4849D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>
            <a:extLst>
              <a:ext uri="{FF2B5EF4-FFF2-40B4-BE49-F238E27FC236}">
                <a16:creationId xmlns:a16="http://schemas.microsoft.com/office/drawing/2014/main" id="{DD689FCF-6AAC-5DBB-F27F-2D498EFAA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3C855156-2754-C834-8E09-9B2B84BE1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D410830C-4B3B-0044-F7BB-6D3779D2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4CCD7A9C-FCE3-AF2B-E826-DAFA04B1B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6D194F5E-634A-9B6F-B2CB-38715FD0E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006C4FF4-A81D-550E-B595-4ED92893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EF438BE6-DF96-8CC6-6379-5AC74762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>
            <a:extLst>
              <a:ext uri="{FF2B5EF4-FFF2-40B4-BE49-F238E27FC236}">
                <a16:creationId xmlns:a16="http://schemas.microsoft.com/office/drawing/2014/main" id="{316CA515-4534-C68F-C64F-2AB8B0B8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A2587F99-FD72-58D5-C256-0950BC8B2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>
            <a:extLst>
              <a:ext uri="{FF2B5EF4-FFF2-40B4-BE49-F238E27FC236}">
                <a16:creationId xmlns:a16="http://schemas.microsoft.com/office/drawing/2014/main" id="{5E50522F-45AB-5338-B5F5-9006F381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8D9FCB22-56C7-FA53-CC4A-EC765D84D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ABC63118-645E-5524-F135-ACC0F1974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0" name="Shape 59">
            <a:extLst>
              <a:ext uri="{FF2B5EF4-FFF2-40B4-BE49-F238E27FC236}">
                <a16:creationId xmlns:a16="http://schemas.microsoft.com/office/drawing/2014/main" id="{F2EEDE45-F9A0-195D-A707-613C634D7187}"/>
              </a:ext>
            </a:extLst>
          </p:cNvPr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5A29AEC-6128-4DCB-BC89-8F6951E8CC67}"/>
              </a:ext>
            </a:extLst>
          </p:cNvPr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DEB750-458F-72DC-1D2C-27A83934B311}"/>
              </a:ext>
            </a:extLst>
          </p:cNvPr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844EEE-FDE5-6CC0-D4A0-AE4E30A71BD5}"/>
              </a:ext>
            </a:extLst>
          </p:cNvPr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490E8-54BF-87CC-2486-459367C305C3}"/>
              </a:ext>
            </a:extLst>
          </p:cNvPr>
          <p:cNvSpPr txBox="1"/>
          <p:nvPr/>
        </p:nvSpPr>
        <p:spPr>
          <a:xfrm>
            <a:off x="1705900" y="5693504"/>
            <a:ext cx="447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Requires a disk read! (Slow!)</a:t>
            </a:r>
          </a:p>
          <a:p>
            <a:r>
              <a:rPr lang="en-US" sz="2000" dirty="0">
                <a:latin typeface="Calibri" pitchFamily="34" charset="0"/>
              </a:rPr>
              <a:t>OS suspends process in the meantime.</a:t>
            </a:r>
          </a:p>
          <a:p>
            <a:r>
              <a:rPr lang="en-US" sz="2000" dirty="0">
                <a:latin typeface="Calibri" pitchFamily="34" charset="0"/>
              </a:rPr>
              <a:t>Resumes it once memory access finishes.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BB661-1977-1133-FB22-9A2A73A5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07F81012-83E8-3DD8-FD8B-8D30B984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E4F07343-EC7D-D4DD-39EA-A1E76914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135825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C1C64-714A-FE93-6890-746D2A75C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4A23B73C-EA8D-C97E-3E8E-FDF6C72AE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76CA8B1-03E0-E651-5E84-8F9DF8B02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19792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Offending instruction is restarted: page hit this time!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C2FF2CD-6BE9-5310-ADA2-80DFF599D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AD35E07-FD05-5A60-330F-44BC7E38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E2609AB-C1C0-AD2F-6EC9-0CFC07089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8C74706-E987-FA38-D022-1B1D8809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00B98FBE-29C6-87F5-765A-F5B4DC75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83907707-2D81-7100-9337-B8892D49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FA82A0FF-B04F-235E-88D7-32454935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353BC9AB-5F08-E2E3-B3DF-520F28B0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B217ED4-7EEE-7EE4-A44D-4B55DA33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540A7AB3-FA55-4F37-ECA4-0F47B5B34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9B9A89CF-8F71-D08C-9402-2A7F679E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2F4FB576-20E4-585B-A7D6-F197D4479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5E6DAC22-20C0-48EE-3C93-3125B7C5CB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4EDAC50E-119A-62E1-9894-DFD1A61CF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D203B102-209F-E63C-864D-083FD637C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5ED3A240-A729-6B69-CBD2-637E6C586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CD872C87-4699-BB22-078A-2DC1210E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DDFCAF36-F39E-30C8-3B91-380C6013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4BB60BB9-E2F6-1F7F-FBFF-4535F747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E53DA807-0F4A-1D29-7035-D2870BF8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438496C5-85D1-399A-1BBE-B00C0AF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9AE52ADB-81FC-2A1B-D747-6255EBD7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BB93FA7E-856D-DE4B-63A2-0925C639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E9D60793-5D90-E160-C689-C23D3C6A2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6F09B49A-AB22-8EB4-C7C8-2CEA273F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937FC564-6A50-1FB4-5246-92292A1DA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7F1E51C4-F217-5C6B-78AC-8D061EC1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38A55FDB-1FC8-088F-6777-3FB0D713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7335107E-EB74-512E-F1FE-BEDE954E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5079E586-A023-0D83-477C-5C6ECFF48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BF619BF6-8F15-6B43-92EF-4F72E2A28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95437BF1-E995-24CF-1E29-67566F327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9E977393-7DB9-6728-5CB8-6987EAF94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7F44501D-E266-AE54-B1EE-0502D4302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20A643D9-C1B4-F747-F171-0776CFC1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463CBB86-CA85-A155-761F-86C86B08F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E3599B1E-6FDD-BB51-0B93-EEC1F716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2DB57009-F766-160B-0593-03DCEF7C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>
            <a:extLst>
              <a:ext uri="{FF2B5EF4-FFF2-40B4-BE49-F238E27FC236}">
                <a16:creationId xmlns:a16="http://schemas.microsoft.com/office/drawing/2014/main" id="{B006518A-EF65-97CA-F775-EE46B1398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5689F63F-DD9C-8DD4-CCBE-D777CBB0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>
            <a:extLst>
              <a:ext uri="{FF2B5EF4-FFF2-40B4-BE49-F238E27FC236}">
                <a16:creationId xmlns:a16="http://schemas.microsoft.com/office/drawing/2014/main" id="{AC5C7647-94E2-364D-F32A-9E3D61DD4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>
            <a:extLst>
              <a:ext uri="{FF2B5EF4-FFF2-40B4-BE49-F238E27FC236}">
                <a16:creationId xmlns:a16="http://schemas.microsoft.com/office/drawing/2014/main" id="{C3D5D2EB-FE95-3D0D-2F8D-C1FAB19C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A1D5AEF9-4C34-D6A2-F0B1-225F7C90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A2495C12-7827-9717-7216-0B54844F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83D6DF36-2DE1-9939-C373-5C56D37B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1058B853-FD5C-4D75-4FF9-79D4C0B9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0022EFE0-B0F7-5A54-B25D-1EEE07915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85D2169F-F1F8-5BE8-1538-B41DB42D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>
            <a:extLst>
              <a:ext uri="{FF2B5EF4-FFF2-40B4-BE49-F238E27FC236}">
                <a16:creationId xmlns:a16="http://schemas.microsoft.com/office/drawing/2014/main" id="{E9B8D652-F0A5-9EB6-9879-399C24DB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4AABFD36-414C-8981-A35A-E2904004F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>
            <a:extLst>
              <a:ext uri="{FF2B5EF4-FFF2-40B4-BE49-F238E27FC236}">
                <a16:creationId xmlns:a16="http://schemas.microsoft.com/office/drawing/2014/main" id="{744482F1-5FA2-AFFA-2EEE-F0CD01EF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11C782F1-225E-6B5E-571D-5DD655788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044B041E-94D6-5C69-EBF0-09208790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>
            <a:extLst>
              <a:ext uri="{FF2B5EF4-FFF2-40B4-BE49-F238E27FC236}">
                <a16:creationId xmlns:a16="http://schemas.microsoft.com/office/drawing/2014/main" id="{DB8DEC39-2113-636D-E210-FC6368F6C5AE}"/>
              </a:ext>
            </a:extLst>
          </p:cNvPr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B13369D-8AC4-B4CD-FA9C-4171FA970303}"/>
              </a:ext>
            </a:extLst>
          </p:cNvPr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A682D8-1F33-E968-9EBE-6D67C49C3E97}"/>
              </a:ext>
            </a:extLst>
          </p:cNvPr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CBD6F9-9DEB-0E4F-8A42-2A62C4302428}"/>
              </a:ext>
            </a:extLst>
          </p:cNvPr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B2E85-F3D0-9588-4501-D6FFE552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17F67260-EA98-2285-3F1B-13833A0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3F15063F-FE66-B655-6521-562E55FE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3893299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7FEAF-B745-4FD0-ABDE-4A39CEF5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288A-B395-9E50-1E59-A81CFD87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9F89-93D4-5EE9-D610-7C4759D5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</a:t>
            </a:r>
          </a:p>
          <a:p>
            <a:r>
              <a:rPr lang="en-US" dirty="0"/>
              <a:t>How many entries can be valid at any time?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6529-3884-A233-96EE-55F1DEBB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9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43183-BFA8-880C-28D0-42DB5EC0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1488-9606-9B07-4985-69749127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2B14-5C80-50A0-3109-D6E35AF9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    </a:t>
            </a:r>
            <a:r>
              <a:rPr lang="en-US" b="1" dirty="0"/>
              <a:t>8 entries</a:t>
            </a:r>
          </a:p>
          <a:p>
            <a:r>
              <a:rPr lang="en-US" dirty="0"/>
              <a:t>How many entries can be valid at any time?		   </a:t>
            </a:r>
            <a:r>
              <a:rPr lang="en-US" b="1" dirty="0"/>
              <a:t>4 valid</a:t>
            </a:r>
          </a:p>
          <a:p>
            <a:pPr lvl="1"/>
            <a:endParaRPr lang="en-US" dirty="0"/>
          </a:p>
          <a:p>
            <a:r>
              <a:rPr lang="en-US" dirty="0"/>
              <a:t>Page Table translates Virtual to Physical</a:t>
            </a:r>
          </a:p>
          <a:p>
            <a:pPr lvl="1"/>
            <a:r>
              <a:rPr lang="en-US" dirty="0"/>
              <a:t>It needs an entry for each virtual page, so 8 entries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Rows are valid if they point at physical memory</a:t>
            </a:r>
          </a:p>
          <a:p>
            <a:pPr lvl="2"/>
            <a:r>
              <a:rPr lang="en-US" dirty="0"/>
              <a:t>So only four entries can be valid (unless they share a physical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82C89-DD1D-08A9-5E32-E0C00105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9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A8BBC-73B0-D100-B655-92D6CBD4B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3A63E-3E6B-B211-99FC-BC5948E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4DAF48-EE1D-7825-7070-DE5CFC737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Virtual Memory Concept</a:t>
            </a:r>
          </a:p>
          <a:p>
            <a:pPr lvl="1"/>
            <a:endParaRPr lang="en-US" b="1" dirty="0"/>
          </a:p>
          <a:p>
            <a:r>
              <a:rPr lang="en-US" dirty="0"/>
              <a:t>Virtual Memory Process</a:t>
            </a:r>
          </a:p>
          <a:p>
            <a:pPr lvl="1"/>
            <a:endParaRPr lang="en-US" dirty="0"/>
          </a:p>
          <a:p>
            <a:r>
              <a:rPr lang="en-US" b="1" dirty="0"/>
              <a:t>Solving Memory Problems with Virtual Memory</a:t>
            </a:r>
          </a:p>
          <a:p>
            <a:pPr lvl="1"/>
            <a:endParaRPr lang="en-US" dirty="0"/>
          </a:p>
          <a:p>
            <a:r>
              <a:rPr lang="en-US" dirty="0"/>
              <a:t>Address Translation</a:t>
            </a:r>
          </a:p>
          <a:p>
            <a:pPr lvl="1"/>
            <a:endParaRPr lang="en-US" dirty="0"/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101354-E39C-CC8D-E9AA-A99D5951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2724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B014488B-3FE9-2740-85F7-BB30447F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e39d93ef4_0_494">
            <a:extLst>
              <a:ext uri="{FF2B5EF4-FFF2-40B4-BE49-F238E27FC236}">
                <a16:creationId xmlns:a16="http://schemas.microsoft.com/office/drawing/2014/main" id="{A214E748-BCC0-5846-C649-4403706E89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Illusion!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AA4E2FD-8CDF-01C8-521C-1E5B04F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 dirty="0"/>
          </a:p>
        </p:txBody>
      </p:sp>
      <p:sp>
        <p:nvSpPr>
          <p:cNvPr id="637" name="Google Shape;637;g5e39d93ef4_0_494">
            <a:extLst>
              <a:ext uri="{FF2B5EF4-FFF2-40B4-BE49-F238E27FC236}">
                <a16:creationId xmlns:a16="http://schemas.microsoft.com/office/drawing/2014/main" id="{56BEAB69-4432-8A80-4418-C982DCBF5BD5}"/>
              </a:ext>
            </a:extLst>
          </p:cNvPr>
          <p:cNvSpPr/>
          <p:nvPr/>
        </p:nvSpPr>
        <p:spPr>
          <a:xfrm>
            <a:off x="3963550" y="3317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38" name="Google Shape;638;g5e39d93ef4_0_494">
            <a:extLst>
              <a:ext uri="{FF2B5EF4-FFF2-40B4-BE49-F238E27FC236}">
                <a16:creationId xmlns:a16="http://schemas.microsoft.com/office/drawing/2014/main" id="{C32FEE3C-80CF-511C-B563-77E610605F25}"/>
              </a:ext>
            </a:extLst>
          </p:cNvPr>
          <p:cNvSpPr/>
          <p:nvPr/>
        </p:nvSpPr>
        <p:spPr>
          <a:xfrm>
            <a:off x="5843450" y="1898425"/>
            <a:ext cx="2251500" cy="4458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39" name="Google Shape;639;g5e39d93ef4_0_494">
            <a:extLst>
              <a:ext uri="{FF2B5EF4-FFF2-40B4-BE49-F238E27FC236}">
                <a16:creationId xmlns:a16="http://schemas.microsoft.com/office/drawing/2014/main" id="{B8C07D02-326C-7E03-0E9D-6EE344BC1DE9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640" name="Google Shape;640;g5e39d93ef4_0_494">
            <a:extLst>
              <a:ext uri="{FF2B5EF4-FFF2-40B4-BE49-F238E27FC236}">
                <a16:creationId xmlns:a16="http://schemas.microsoft.com/office/drawing/2014/main" id="{829088EA-4AD4-7231-3E60-647C0749E802}"/>
              </a:ext>
            </a:extLst>
          </p:cNvPr>
          <p:cNvCxnSpPr>
            <a:stCxn id="639" idx="2"/>
            <a:endCxn id="637" idx="1"/>
          </p:cNvCxnSpPr>
          <p:nvPr/>
        </p:nvCxnSpPr>
        <p:spPr>
          <a:xfrm>
            <a:off x="2918525" y="2123075"/>
            <a:ext cx="1044900" cy="16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g5e39d93ef4_0_494">
            <a:extLst>
              <a:ext uri="{FF2B5EF4-FFF2-40B4-BE49-F238E27FC236}">
                <a16:creationId xmlns:a16="http://schemas.microsoft.com/office/drawing/2014/main" id="{AF3F2440-7A56-FDAE-2D8E-636CDA69744E}"/>
              </a:ext>
            </a:extLst>
          </p:cNvPr>
          <p:cNvCxnSpPr>
            <a:stCxn id="637" idx="3"/>
            <a:endCxn id="638" idx="1"/>
          </p:cNvCxnSpPr>
          <p:nvPr/>
        </p:nvCxnSpPr>
        <p:spPr>
          <a:xfrm>
            <a:off x="4983250" y="3796075"/>
            <a:ext cx="8601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g5e39d93ef4_0_494">
            <a:extLst>
              <a:ext uri="{FF2B5EF4-FFF2-40B4-BE49-F238E27FC236}">
                <a16:creationId xmlns:a16="http://schemas.microsoft.com/office/drawing/2014/main" id="{449A44C4-2B83-A044-BEC5-53D7D0C920BD}"/>
              </a:ext>
            </a:extLst>
          </p:cNvPr>
          <p:cNvSpPr/>
          <p:nvPr/>
        </p:nvSpPr>
        <p:spPr>
          <a:xfrm>
            <a:off x="1815650" y="2254950"/>
            <a:ext cx="1737600" cy="3361200"/>
          </a:xfrm>
          <a:prstGeom prst="wedgeRectCallout">
            <a:avLst>
              <a:gd name="adj1" fmla="val -3967"/>
              <a:gd name="adj2" fmla="val -568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I am the ONLY PROCESS accessing memory, and I don’t have to share it with anyone!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71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goals and application of virtual memory</a:t>
            </a:r>
          </a:p>
          <a:p>
            <a:endParaRPr lang="en-US" dirty="0"/>
          </a:p>
          <a:p>
            <a:r>
              <a:rPr lang="en-US" dirty="0"/>
              <a:t>Explore how virtual memory resolves memory problems</a:t>
            </a:r>
          </a:p>
          <a:p>
            <a:endParaRPr lang="en-US" dirty="0"/>
          </a:p>
          <a:p>
            <a:r>
              <a:rPr lang="en-US" dirty="0"/>
              <a:t>Practice translating virtual addresses to physical addresses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Practice problems at the end</a:t>
            </a:r>
          </a:p>
          <a:p>
            <a:pPr lvl="1"/>
            <a:r>
              <a:rPr lang="en-US" dirty="0"/>
              <a:t>Also some bonus details on caching page table entries and on</a:t>
            </a:r>
            <a:br>
              <a:rPr lang="en-US" dirty="0"/>
            </a:br>
            <a:r>
              <a:rPr lang="en-US" dirty="0"/>
              <a:t>multi-level page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>
          <a:extLst>
            <a:ext uri="{FF2B5EF4-FFF2-40B4-BE49-F238E27FC236}">
              <a16:creationId xmlns:a16="http://schemas.microsoft.com/office/drawing/2014/main" id="{701E8076-DECB-6DEB-8C33-89601DF3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e39d93ef4_0_508">
            <a:extLst>
              <a:ext uri="{FF2B5EF4-FFF2-40B4-BE49-F238E27FC236}">
                <a16:creationId xmlns:a16="http://schemas.microsoft.com/office/drawing/2014/main" id="{38C2B146-DA4D-BFF7-8314-A41BB96AE4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Reality!</a:t>
            </a:r>
            <a:endParaRPr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DB92542-1411-448B-A6AE-041221F2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 dirty="0"/>
          </a:p>
        </p:txBody>
      </p:sp>
      <p:sp>
        <p:nvSpPr>
          <p:cNvPr id="650" name="Google Shape;650;g5e39d93ef4_0_508">
            <a:extLst>
              <a:ext uri="{FF2B5EF4-FFF2-40B4-BE49-F238E27FC236}">
                <a16:creationId xmlns:a16="http://schemas.microsoft.com/office/drawing/2014/main" id="{4FCF69ED-CA9A-EB10-8618-DA45EFF37414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51" name="Google Shape;651;g5e39d93ef4_0_508">
            <a:extLst>
              <a:ext uri="{FF2B5EF4-FFF2-40B4-BE49-F238E27FC236}">
                <a16:creationId xmlns:a16="http://schemas.microsoft.com/office/drawing/2014/main" id="{1B96FFB4-F8C6-AB9E-AE8F-CDE7E23AF716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52" name="Google Shape;652;g5e39d93ef4_0_508">
            <a:extLst>
              <a:ext uri="{FF2B5EF4-FFF2-40B4-BE49-F238E27FC236}">
                <a16:creationId xmlns:a16="http://schemas.microsoft.com/office/drawing/2014/main" id="{877DB87F-7991-5937-8121-5B4E8F91A1DD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3" name="Google Shape;653;g5e39d93ef4_0_508">
            <a:extLst>
              <a:ext uri="{FF2B5EF4-FFF2-40B4-BE49-F238E27FC236}">
                <a16:creationId xmlns:a16="http://schemas.microsoft.com/office/drawing/2014/main" id="{9CF5099C-7DFF-C7C0-61CD-108880DF53BD}"/>
              </a:ext>
            </a:extLst>
          </p:cNvPr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654" name="Google Shape;654;g5e39d93ef4_0_508">
            <a:extLst>
              <a:ext uri="{FF2B5EF4-FFF2-40B4-BE49-F238E27FC236}">
                <a16:creationId xmlns:a16="http://schemas.microsoft.com/office/drawing/2014/main" id="{184B5FD5-64F0-B720-B0DA-9FBC302CDEB5}"/>
              </a:ext>
            </a:extLst>
          </p:cNvPr>
          <p:cNvCxnSpPr>
            <a:stCxn id="652" idx="3"/>
            <a:endCxn id="650" idx="0"/>
          </p:cNvCxnSpPr>
          <p:nvPr/>
        </p:nvCxnSpPr>
        <p:spPr>
          <a:xfrm>
            <a:off x="3875975" y="1816025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g5e39d93ef4_0_508">
            <a:extLst>
              <a:ext uri="{FF2B5EF4-FFF2-40B4-BE49-F238E27FC236}">
                <a16:creationId xmlns:a16="http://schemas.microsoft.com/office/drawing/2014/main" id="{A716BE79-F39E-50AF-70BE-FFA1FDFF3F40}"/>
              </a:ext>
            </a:extLst>
          </p:cNvPr>
          <p:cNvCxnSpPr>
            <a:stCxn id="650" idx="3"/>
            <a:endCxn id="656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g5e39d93ef4_0_508">
            <a:extLst>
              <a:ext uri="{FF2B5EF4-FFF2-40B4-BE49-F238E27FC236}">
                <a16:creationId xmlns:a16="http://schemas.microsoft.com/office/drawing/2014/main" id="{FD0C2CB0-390F-5A1C-21FB-6BCEB22BB66B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7" name="Google Shape;657;g5e39d93ef4_0_508">
            <a:extLst>
              <a:ext uri="{FF2B5EF4-FFF2-40B4-BE49-F238E27FC236}">
                <a16:creationId xmlns:a16="http://schemas.microsoft.com/office/drawing/2014/main" id="{6411663C-C312-9B03-B367-59CCA741F8B4}"/>
              </a:ext>
            </a:extLst>
          </p:cNvPr>
          <p:cNvSpPr/>
          <p:nvPr/>
        </p:nvSpPr>
        <p:spPr>
          <a:xfrm>
            <a:off x="6452950" y="44578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658" name="Google Shape;658;g5e39d93ef4_0_508">
            <a:extLst>
              <a:ext uri="{FF2B5EF4-FFF2-40B4-BE49-F238E27FC236}">
                <a16:creationId xmlns:a16="http://schemas.microsoft.com/office/drawing/2014/main" id="{51A39CDA-6645-6B88-79EB-1868827FB0DE}"/>
              </a:ext>
            </a:extLst>
          </p:cNvPr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59" name="Google Shape;659;g5e39d93ef4_0_508">
            <a:extLst>
              <a:ext uri="{FF2B5EF4-FFF2-40B4-BE49-F238E27FC236}">
                <a16:creationId xmlns:a16="http://schemas.microsoft.com/office/drawing/2014/main" id="{0C1E806D-72FC-0A7F-40BB-6150D69729E6}"/>
              </a:ext>
            </a:extLst>
          </p:cNvPr>
          <p:cNvSpPr/>
          <p:nvPr/>
        </p:nvSpPr>
        <p:spPr>
          <a:xfrm>
            <a:off x="6452950" y="5601375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60" name="Google Shape;660;g5e39d93ef4_0_508">
            <a:extLst>
              <a:ext uri="{FF2B5EF4-FFF2-40B4-BE49-F238E27FC236}">
                <a16:creationId xmlns:a16="http://schemas.microsoft.com/office/drawing/2014/main" id="{4B01DD01-BC2A-4E32-665A-62EB1A7EB107}"/>
              </a:ext>
            </a:extLst>
          </p:cNvPr>
          <p:cNvSpPr/>
          <p:nvPr/>
        </p:nvSpPr>
        <p:spPr>
          <a:xfrm>
            <a:off x="8954375" y="1269625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DISK</a:t>
            </a:r>
            <a:endParaRPr/>
          </a:p>
        </p:txBody>
      </p:sp>
      <p:sp>
        <p:nvSpPr>
          <p:cNvPr id="661" name="Google Shape;661;g5e39d93ef4_0_508">
            <a:extLst>
              <a:ext uri="{FF2B5EF4-FFF2-40B4-BE49-F238E27FC236}">
                <a16:creationId xmlns:a16="http://schemas.microsoft.com/office/drawing/2014/main" id="{DB3DF87B-9536-0319-87CD-5B7CAA5AFF58}"/>
              </a:ext>
            </a:extLst>
          </p:cNvPr>
          <p:cNvSpPr/>
          <p:nvPr/>
        </p:nvSpPr>
        <p:spPr>
          <a:xfrm rot="-5400000">
            <a:off x="9563162" y="1472489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2" name="Google Shape;662;g5e39d93ef4_0_508">
            <a:extLst>
              <a:ext uri="{FF2B5EF4-FFF2-40B4-BE49-F238E27FC236}">
                <a16:creationId xmlns:a16="http://schemas.microsoft.com/office/drawing/2014/main" id="{6A68F330-6A1E-1CBC-7885-E15FBE0F7DE3}"/>
              </a:ext>
            </a:extLst>
          </p:cNvPr>
          <p:cNvSpPr/>
          <p:nvPr/>
        </p:nvSpPr>
        <p:spPr>
          <a:xfrm rot="-5400000">
            <a:off x="9552850" y="2740039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3" name="Google Shape;663;g5e39d93ef4_0_508">
            <a:extLst>
              <a:ext uri="{FF2B5EF4-FFF2-40B4-BE49-F238E27FC236}">
                <a16:creationId xmlns:a16="http://schemas.microsoft.com/office/drawing/2014/main" id="{37FE8E84-A6F1-2EEA-E653-ED9CF6F11BDA}"/>
              </a:ext>
            </a:extLst>
          </p:cNvPr>
          <p:cNvSpPr/>
          <p:nvPr/>
        </p:nvSpPr>
        <p:spPr>
          <a:xfrm rot="-5400000">
            <a:off x="9563162" y="2280689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4" name="Google Shape;664;g5e39d93ef4_0_508">
            <a:extLst>
              <a:ext uri="{FF2B5EF4-FFF2-40B4-BE49-F238E27FC236}">
                <a16:creationId xmlns:a16="http://schemas.microsoft.com/office/drawing/2014/main" id="{5797A07E-183F-ECB1-742F-8740296FC82B}"/>
              </a:ext>
            </a:extLst>
          </p:cNvPr>
          <p:cNvCxnSpPr>
            <a:stCxn id="656" idx="3"/>
            <a:endCxn id="661" idx="1"/>
          </p:cNvCxnSpPr>
          <p:nvPr/>
        </p:nvCxnSpPr>
        <p:spPr>
          <a:xfrm rot="10800000" flipH="1">
            <a:off x="8704450" y="2455825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6700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A0A98-3DD7-C225-CCCE-6ACBDF681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0957-3873-2F23-26EF-3A16FD2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0441-69B2-CA28-9D9A-3C3A7EB1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Which addresses does each process get?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9DA39-A133-53C4-37C5-EAD5D78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2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EBED30F9-12B9-058A-39B3-3835500FB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>
            <a:extLst>
              <a:ext uri="{FF2B5EF4-FFF2-40B4-BE49-F238E27FC236}">
                <a16:creationId xmlns:a16="http://schemas.microsoft.com/office/drawing/2014/main" id="{B1F87CF2-CDB8-4421-416F-7891C55F9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Problem: How do multiple applications share RAM?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75A8F-C03D-5729-91AF-B9D5D2DF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  <p:sp>
        <p:nvSpPr>
          <p:cNvPr id="457" name="Google Shape;457;g5e39d93ef4_0_81">
            <a:extLst>
              <a:ext uri="{FF2B5EF4-FFF2-40B4-BE49-F238E27FC236}">
                <a16:creationId xmlns:a16="http://schemas.microsoft.com/office/drawing/2014/main" id="{74FE9DE3-5884-A3E7-327C-3BDE4FC1B66A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>
            <a:extLst>
              <a:ext uri="{FF2B5EF4-FFF2-40B4-BE49-F238E27FC236}">
                <a16:creationId xmlns:a16="http://schemas.microsoft.com/office/drawing/2014/main" id="{76A6B706-41E5-84D9-E4F8-5F96256EEE21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>
            <a:extLst>
              <a:ext uri="{FF2B5EF4-FFF2-40B4-BE49-F238E27FC236}">
                <a16:creationId xmlns:a16="http://schemas.microsoft.com/office/drawing/2014/main" id="{6EACEB5E-D30E-ED2A-BECB-99E6995F2551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460" name="Google Shape;460;g5e39d93ef4_0_81">
            <a:extLst>
              <a:ext uri="{FF2B5EF4-FFF2-40B4-BE49-F238E27FC236}">
                <a16:creationId xmlns:a16="http://schemas.microsoft.com/office/drawing/2014/main" id="{350AFC04-6831-49DD-1F8B-E6DC6B797EA2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61" name="Google Shape;461;g5e39d93ef4_0_81">
            <a:extLst>
              <a:ext uri="{FF2B5EF4-FFF2-40B4-BE49-F238E27FC236}">
                <a16:creationId xmlns:a16="http://schemas.microsoft.com/office/drawing/2014/main" id="{3DA8ECD5-887E-DCF7-51BD-A1E5CEED819D}"/>
              </a:ext>
            </a:extLst>
          </p:cNvPr>
          <p:cNvCxnSpPr>
            <a:cxnSpLocks/>
            <a:endCxn id="457" idx="1"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>
            <a:extLst>
              <a:ext uri="{FF2B5EF4-FFF2-40B4-BE49-F238E27FC236}">
                <a16:creationId xmlns:a16="http://schemas.microsoft.com/office/drawing/2014/main" id="{15E3CAED-1466-3974-536E-B9F12660A96F}"/>
              </a:ext>
            </a:extLst>
          </p:cNvPr>
          <p:cNvCxnSpPr>
            <a:stCxn id="457" idx="3"/>
            <a:endCxn id="458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07;g5e39d93ef4_0_120">
            <a:extLst>
              <a:ext uri="{FF2B5EF4-FFF2-40B4-BE49-F238E27FC236}">
                <a16:creationId xmlns:a16="http://schemas.microsoft.com/office/drawing/2014/main" id="{5319FE85-5D78-8061-A42B-8CA46C083EA3}"/>
              </a:ext>
            </a:extLst>
          </p:cNvPr>
          <p:cNvSpPr txBox="1"/>
          <p:nvPr/>
        </p:nvSpPr>
        <p:spPr>
          <a:xfrm>
            <a:off x="8943948" y="2435150"/>
            <a:ext cx="2624065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Both processes assume they start at the beginning of RAM and use as much as they need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18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D3AFAD4E-A1D6-3A2B-4D26-C1A797C88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e39d93ef4_0_93">
            <a:extLst>
              <a:ext uri="{FF2B5EF4-FFF2-40B4-BE49-F238E27FC236}">
                <a16:creationId xmlns:a16="http://schemas.microsoft.com/office/drawing/2014/main" id="{CAC7BB50-232F-752C-C9F5-9AE307966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Problem: How do multiple applications share RAM?</a:t>
            </a:r>
            <a:endParaRPr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3DB3284-F1A3-C1D0-4658-2B3425AB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 dirty="0"/>
          </a:p>
        </p:txBody>
      </p:sp>
      <p:sp>
        <p:nvSpPr>
          <p:cNvPr id="470" name="Google Shape;470;g5e39d93ef4_0_93">
            <a:extLst>
              <a:ext uri="{FF2B5EF4-FFF2-40B4-BE49-F238E27FC236}">
                <a16:creationId xmlns:a16="http://schemas.microsoft.com/office/drawing/2014/main" id="{86D97DC9-1138-64DA-7BF2-47E958B6BF50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71" name="Google Shape;471;g5e39d93ef4_0_93">
            <a:extLst>
              <a:ext uri="{FF2B5EF4-FFF2-40B4-BE49-F238E27FC236}">
                <a16:creationId xmlns:a16="http://schemas.microsoft.com/office/drawing/2014/main" id="{EE5BE64C-F2CB-4DB5-6116-78673FB22653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75" name="Google Shape;475;g5e39d93ef4_0_93">
            <a:extLst>
              <a:ext uri="{FF2B5EF4-FFF2-40B4-BE49-F238E27FC236}">
                <a16:creationId xmlns:a16="http://schemas.microsoft.com/office/drawing/2014/main" id="{EF743F36-A113-64CD-D7C5-9EAE7313ABC3}"/>
              </a:ext>
            </a:extLst>
          </p:cNvPr>
          <p:cNvCxnSpPr>
            <a:stCxn id="470" idx="3"/>
            <a:endCxn id="471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g5e39d93ef4_0_93">
            <a:extLst>
              <a:ext uri="{FF2B5EF4-FFF2-40B4-BE49-F238E27FC236}">
                <a16:creationId xmlns:a16="http://schemas.microsoft.com/office/drawing/2014/main" id="{F96A0B11-78DB-C628-D388-513CFC423E3D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459;g5e39d93ef4_0_81">
            <a:extLst>
              <a:ext uri="{FF2B5EF4-FFF2-40B4-BE49-F238E27FC236}">
                <a16:creationId xmlns:a16="http://schemas.microsoft.com/office/drawing/2014/main" id="{8D5F0515-25EC-3FF1-3219-3D0681D4DB21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3" name="Google Shape;460;g5e39d93ef4_0_81">
            <a:extLst>
              <a:ext uri="{FF2B5EF4-FFF2-40B4-BE49-F238E27FC236}">
                <a16:creationId xmlns:a16="http://schemas.microsoft.com/office/drawing/2014/main" id="{4F359255-00E0-5A25-B0EE-475A05741816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4" name="Google Shape;461;g5e39d93ef4_0_81">
            <a:extLst>
              <a:ext uri="{FF2B5EF4-FFF2-40B4-BE49-F238E27FC236}">
                <a16:creationId xmlns:a16="http://schemas.microsoft.com/office/drawing/2014/main" id="{1883D606-EE37-F631-7966-22A2C85ED653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3224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>
          <a:extLst>
            <a:ext uri="{FF2B5EF4-FFF2-40B4-BE49-F238E27FC236}">
              <a16:creationId xmlns:a16="http://schemas.microsoft.com/office/drawing/2014/main" id="{9D400355-8DCB-880C-9F98-BE2A020B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e39d93ef4_0_106">
            <a:extLst>
              <a:ext uri="{FF2B5EF4-FFF2-40B4-BE49-F238E27FC236}">
                <a16:creationId xmlns:a16="http://schemas.microsoft.com/office/drawing/2014/main" id="{F0EDE6D2-985A-D81B-9C27-7BC2125242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Problem: How do multiple applications share RAM?</a:t>
            </a:r>
            <a:endParaRPr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09E04FA-708A-E82F-350C-12321E9F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 dirty="0"/>
          </a:p>
        </p:txBody>
      </p:sp>
      <p:sp>
        <p:nvSpPr>
          <p:cNvPr id="484" name="Google Shape;484;g5e39d93ef4_0_106">
            <a:extLst>
              <a:ext uri="{FF2B5EF4-FFF2-40B4-BE49-F238E27FC236}">
                <a16:creationId xmlns:a16="http://schemas.microsoft.com/office/drawing/2014/main" id="{CCDE03B2-DC7B-7573-0921-020D7842D8B6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85" name="Google Shape;485;g5e39d93ef4_0_106">
            <a:extLst>
              <a:ext uri="{FF2B5EF4-FFF2-40B4-BE49-F238E27FC236}">
                <a16:creationId xmlns:a16="http://schemas.microsoft.com/office/drawing/2014/main" id="{E6FDC22E-AE9F-4D16-4AB2-AAEC68B0E8D2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89" name="Google Shape;489;g5e39d93ef4_0_106">
            <a:extLst>
              <a:ext uri="{FF2B5EF4-FFF2-40B4-BE49-F238E27FC236}">
                <a16:creationId xmlns:a16="http://schemas.microsoft.com/office/drawing/2014/main" id="{BD5E71CD-58AC-F44F-5A2F-88F35370EBFF}"/>
              </a:ext>
            </a:extLst>
          </p:cNvPr>
          <p:cNvCxnSpPr>
            <a:stCxn id="484" idx="3"/>
            <a:endCxn id="485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g5e39d93ef4_0_106">
            <a:extLst>
              <a:ext uri="{FF2B5EF4-FFF2-40B4-BE49-F238E27FC236}">
                <a16:creationId xmlns:a16="http://schemas.microsoft.com/office/drawing/2014/main" id="{752093AA-0CC9-4C32-29D2-6E2FEECF7B55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491" name="Google Shape;491;g5e39d93ef4_0_106">
            <a:extLst>
              <a:ext uri="{FF2B5EF4-FFF2-40B4-BE49-F238E27FC236}">
                <a16:creationId xmlns:a16="http://schemas.microsoft.com/office/drawing/2014/main" id="{FCDFB2C6-E51D-D82C-1E08-CC091A3D7EE2}"/>
              </a:ext>
            </a:extLst>
          </p:cNvPr>
          <p:cNvSpPr/>
          <p:nvPr/>
        </p:nvSpPr>
        <p:spPr>
          <a:xfrm>
            <a:off x="3928551" y="2520007"/>
            <a:ext cx="2185434" cy="1143018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SWITCH</a:t>
            </a:r>
            <a:endParaRPr dirty="0"/>
          </a:p>
        </p:txBody>
      </p:sp>
      <p:sp>
        <p:nvSpPr>
          <p:cNvPr id="13" name="Google Shape;459;g5e39d93ef4_0_81">
            <a:extLst>
              <a:ext uri="{FF2B5EF4-FFF2-40B4-BE49-F238E27FC236}">
                <a16:creationId xmlns:a16="http://schemas.microsoft.com/office/drawing/2014/main" id="{577251B3-C7D3-E47F-13AF-48493E920C69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4" name="Google Shape;460;g5e39d93ef4_0_81">
            <a:extLst>
              <a:ext uri="{FF2B5EF4-FFF2-40B4-BE49-F238E27FC236}">
                <a16:creationId xmlns:a16="http://schemas.microsoft.com/office/drawing/2014/main" id="{A1AA486D-71D4-50C4-7A7E-5BBBDBC4B394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5" name="Google Shape;461;g5e39d93ef4_0_81">
            <a:extLst>
              <a:ext uri="{FF2B5EF4-FFF2-40B4-BE49-F238E27FC236}">
                <a16:creationId xmlns:a16="http://schemas.microsoft.com/office/drawing/2014/main" id="{41C7D847-0B61-0A28-AE0A-C7F5429454B9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39992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3E9614C6-D141-2B27-F9F9-BBBE4DB1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e39d93ef4_0_120">
            <a:extLst>
              <a:ext uri="{FF2B5EF4-FFF2-40B4-BE49-F238E27FC236}">
                <a16:creationId xmlns:a16="http://schemas.microsoft.com/office/drawing/2014/main" id="{47450CFA-06FA-10F2-4E17-2A5D3FB6B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Problem: How do multiple applications share RAM?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A2DF591-4587-A784-F25D-5B6BD1B1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 dirty="0"/>
          </a:p>
        </p:txBody>
      </p:sp>
      <p:sp>
        <p:nvSpPr>
          <p:cNvPr id="499" name="Google Shape;499;g5e39d93ef4_0_120">
            <a:extLst>
              <a:ext uri="{FF2B5EF4-FFF2-40B4-BE49-F238E27FC236}">
                <a16:creationId xmlns:a16="http://schemas.microsoft.com/office/drawing/2014/main" id="{DF99683A-F6B4-B9A8-D757-CDD246640EC6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00" name="Google Shape;500;g5e39d93ef4_0_120">
            <a:extLst>
              <a:ext uri="{FF2B5EF4-FFF2-40B4-BE49-F238E27FC236}">
                <a16:creationId xmlns:a16="http://schemas.microsoft.com/office/drawing/2014/main" id="{E483679C-1F70-EA50-5B68-069C0F9D992B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04" name="Google Shape;504;g5e39d93ef4_0_120">
            <a:extLst>
              <a:ext uri="{FF2B5EF4-FFF2-40B4-BE49-F238E27FC236}">
                <a16:creationId xmlns:a16="http://schemas.microsoft.com/office/drawing/2014/main" id="{40F41D35-1846-AF55-9829-CEEA0E86B838}"/>
              </a:ext>
            </a:extLst>
          </p:cNvPr>
          <p:cNvCxnSpPr>
            <a:stCxn id="499" idx="3"/>
            <a:endCxn id="500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g5e39d93ef4_0_120">
            <a:extLst>
              <a:ext uri="{FF2B5EF4-FFF2-40B4-BE49-F238E27FC236}">
                <a16:creationId xmlns:a16="http://schemas.microsoft.com/office/drawing/2014/main" id="{B34937D0-7E11-6E63-6B55-F55BFAA571AF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6" name="Google Shape;506;g5e39d93ef4_0_120">
            <a:extLst>
              <a:ext uri="{FF2B5EF4-FFF2-40B4-BE49-F238E27FC236}">
                <a16:creationId xmlns:a16="http://schemas.microsoft.com/office/drawing/2014/main" id="{CB039EB2-5F3C-01F8-0B6D-13DC3627648B}"/>
              </a:ext>
            </a:extLst>
          </p:cNvPr>
          <p:cNvSpPr/>
          <p:nvPr/>
        </p:nvSpPr>
        <p:spPr>
          <a:xfrm>
            <a:off x="6453050" y="266042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4" name="Google Shape;459;g5e39d93ef4_0_81">
            <a:extLst>
              <a:ext uri="{FF2B5EF4-FFF2-40B4-BE49-F238E27FC236}">
                <a16:creationId xmlns:a16="http://schemas.microsoft.com/office/drawing/2014/main" id="{7A824510-DD72-EE1D-6D0E-15FA5695987C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5" name="Google Shape;460;g5e39d93ef4_0_81">
            <a:extLst>
              <a:ext uri="{FF2B5EF4-FFF2-40B4-BE49-F238E27FC236}">
                <a16:creationId xmlns:a16="http://schemas.microsoft.com/office/drawing/2014/main" id="{6C5D2D1B-7248-23F7-BCEC-D6FF48D6CCD1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6" name="Google Shape;461;g5e39d93ef4_0_81">
            <a:extLst>
              <a:ext uri="{FF2B5EF4-FFF2-40B4-BE49-F238E27FC236}">
                <a16:creationId xmlns:a16="http://schemas.microsoft.com/office/drawing/2014/main" id="{F751F684-0AC3-CBCF-F840-4CAD7B21A5E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24597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>
          <a:extLst>
            <a:ext uri="{FF2B5EF4-FFF2-40B4-BE49-F238E27FC236}">
              <a16:creationId xmlns:a16="http://schemas.microsoft.com/office/drawing/2014/main" id="{FFA37171-D941-DD9F-395F-10CA0C644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>
            <a:extLst>
              <a:ext uri="{FF2B5EF4-FFF2-40B4-BE49-F238E27FC236}">
                <a16:creationId xmlns:a16="http://schemas.microsoft.com/office/drawing/2014/main" id="{56F932E9-7192-67DB-4154-6EA6A6BB4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Problem: How do multiple applications share RAM?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56C8E521-3266-43B8-37E0-7B18B637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 dirty="0"/>
          </a:p>
        </p:txBody>
      </p:sp>
      <p:sp>
        <p:nvSpPr>
          <p:cNvPr id="515" name="Google Shape;515;g5e39d93ef4_0_136">
            <a:extLst>
              <a:ext uri="{FF2B5EF4-FFF2-40B4-BE49-F238E27FC236}">
                <a16:creationId xmlns:a16="http://schemas.microsoft.com/office/drawing/2014/main" id="{FEA44198-BA8F-C3EE-527E-CB49B02F64DE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>
            <a:extLst>
              <a:ext uri="{FF2B5EF4-FFF2-40B4-BE49-F238E27FC236}">
                <a16:creationId xmlns:a16="http://schemas.microsoft.com/office/drawing/2014/main" id="{B24B0322-44E8-5B19-FA24-52F9B40DB298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20" name="Google Shape;520;g5e39d93ef4_0_136">
            <a:extLst>
              <a:ext uri="{FF2B5EF4-FFF2-40B4-BE49-F238E27FC236}">
                <a16:creationId xmlns:a16="http://schemas.microsoft.com/office/drawing/2014/main" id="{F9FE1F33-2248-7C81-5000-1B84A58C1AB7}"/>
              </a:ext>
            </a:extLst>
          </p:cNvPr>
          <p:cNvCxnSpPr>
            <a:stCxn id="515" idx="3"/>
            <a:endCxn id="521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>
            <a:extLst>
              <a:ext uri="{FF2B5EF4-FFF2-40B4-BE49-F238E27FC236}">
                <a16:creationId xmlns:a16="http://schemas.microsoft.com/office/drawing/2014/main" id="{A5BD0367-B523-C2A6-EF50-BE763D04ED9E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>
            <a:extLst>
              <a:ext uri="{FF2B5EF4-FFF2-40B4-BE49-F238E27FC236}">
                <a16:creationId xmlns:a16="http://schemas.microsoft.com/office/drawing/2014/main" id="{98BE65A2-2E90-C363-F2CB-02E321D9AAE7}"/>
              </a:ext>
            </a:extLst>
          </p:cNvPr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507;g5e39d93ef4_0_120">
            <a:extLst>
              <a:ext uri="{FF2B5EF4-FFF2-40B4-BE49-F238E27FC236}">
                <a16:creationId xmlns:a16="http://schemas.microsoft.com/office/drawing/2014/main" id="{ACD1B019-1A84-AE58-F48A-924BCF5A05DB}"/>
              </a:ext>
            </a:extLst>
          </p:cNvPr>
          <p:cNvSpPr txBox="1"/>
          <p:nvPr/>
        </p:nvSpPr>
        <p:spPr>
          <a:xfrm>
            <a:off x="8943950" y="2435150"/>
            <a:ext cx="22515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There’s enough RAM for both. Why should we have to swap?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Challenge here is that programs are compiled with specific addresses…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9;g5e39d93ef4_0_81">
            <a:extLst>
              <a:ext uri="{FF2B5EF4-FFF2-40B4-BE49-F238E27FC236}">
                <a16:creationId xmlns:a16="http://schemas.microsoft.com/office/drawing/2014/main" id="{D5D59BD4-1067-26B5-D1CB-6E41A6511B63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6" name="Google Shape;460;g5e39d93ef4_0_81">
            <a:extLst>
              <a:ext uri="{FF2B5EF4-FFF2-40B4-BE49-F238E27FC236}">
                <a16:creationId xmlns:a16="http://schemas.microsoft.com/office/drawing/2014/main" id="{574B387D-803E-8AB4-C1F7-21D5D4D5C644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461;g5e39d93ef4_0_81">
            <a:extLst>
              <a:ext uri="{FF2B5EF4-FFF2-40B4-BE49-F238E27FC236}">
                <a16:creationId xmlns:a16="http://schemas.microsoft.com/office/drawing/2014/main" id="{96E3C136-D0F5-9A1B-37AA-465AB713F24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08067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5366D-9FE1-4976-4F42-C74692284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2A1C-B594-2CF1-1BAB-9618FBFB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virtual addresses allow RAM sharing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B80B826-45AF-A2BB-3575-05396F78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074785" cy="5029200"/>
          </a:xfrm>
        </p:spPr>
        <p:txBody>
          <a:bodyPr/>
          <a:lstStyle/>
          <a:p>
            <a:r>
              <a:rPr lang="en-US" dirty="0"/>
              <a:t>Programs can use whatever virtual addresses they want</a:t>
            </a:r>
          </a:p>
          <a:p>
            <a:pPr lvl="1"/>
            <a:r>
              <a:rPr lang="en-US" dirty="0"/>
              <a:t>Usually, there’s a fixed mapping for a given OS</a:t>
            </a:r>
          </a:p>
          <a:p>
            <a:endParaRPr lang="en-US" dirty="0"/>
          </a:p>
          <a:p>
            <a:r>
              <a:rPr lang="en-US" dirty="0"/>
              <a:t>OS controls physical addresses</a:t>
            </a:r>
          </a:p>
          <a:p>
            <a:pPr lvl="1"/>
            <a:r>
              <a:rPr lang="en-US" dirty="0"/>
              <a:t>Decides which parts of RAM are used for which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8609A-D36F-D925-3946-80B957DD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D4FF41-B6ED-C690-EC6B-EE56C7A38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156215"/>
            <a:ext cx="2004982" cy="42002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Shared libraries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44630C-1203-7D00-F5BD-2F093CE77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576237"/>
            <a:ext cx="2004982" cy="36294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89E2D6-1334-B0AE-0B89-86FEF7CD1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942109"/>
            <a:ext cx="2004982" cy="418558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Heap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24678F-ED6E-45F1-0A24-A052812544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793269"/>
            <a:ext cx="2004982" cy="36294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8872C0-37E1-27C0-5546-17D3D2205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828984"/>
            <a:ext cx="2004982" cy="24879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Code (text)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7C650B-62CF-E904-EDCF-8985891A44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357192"/>
            <a:ext cx="2004982" cy="48203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68" name="Line 387">
            <a:extLst>
              <a:ext uri="{FF2B5EF4-FFF2-40B4-BE49-F238E27FC236}">
                <a16:creationId xmlns:a16="http://schemas.microsoft.com/office/drawing/2014/main" id="{D700D117-FED3-4091-B831-1C7543B6F9A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58181" y="4713804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578D8B-584F-F506-9FB8-D88381CFD3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494255"/>
            <a:ext cx="2004982" cy="299503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70" name="Line 390">
            <a:extLst>
              <a:ext uri="{FF2B5EF4-FFF2-40B4-BE49-F238E27FC236}">
                <a16:creationId xmlns:a16="http://schemas.microsoft.com/office/drawing/2014/main" id="{478291D5-5050-8245-1593-EFD49DDD748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16058" y="3793269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181F43-D1B7-BFA7-6F43-7451E9FEA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6067534"/>
            <a:ext cx="2004982" cy="40538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 dirty="0">
              <a:latin typeface="+mn-lt"/>
            </a:endParaRPr>
          </a:p>
        </p:txBody>
      </p:sp>
      <p:sp>
        <p:nvSpPr>
          <p:cNvPr id="72" name="Text Box 393">
            <a:extLst>
              <a:ext uri="{FF2B5EF4-FFF2-40B4-BE49-F238E27FC236}">
                <a16:creationId xmlns:a16="http://schemas.microsoft.com/office/drawing/2014/main" id="{69438622-78E7-2550-1411-2C96036FB9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88641" y="3587918"/>
            <a:ext cx="674003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3" name="Line 394">
            <a:extLst>
              <a:ext uri="{FF2B5EF4-FFF2-40B4-BE49-F238E27FC236}">
                <a16:creationId xmlns:a16="http://schemas.microsoft.com/office/drawing/2014/main" id="{38736663-E565-09CB-C978-8342A30BA68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3069" y="3797197"/>
            <a:ext cx="238549" cy="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4" name="Text Box 395">
            <a:extLst>
              <a:ext uri="{FF2B5EF4-FFF2-40B4-BE49-F238E27FC236}">
                <a16:creationId xmlns:a16="http://schemas.microsoft.com/office/drawing/2014/main" id="{3B559049-6D5A-0CA9-15DD-0DF4D6166B7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68323" y="4505989"/>
            <a:ext cx="957448" cy="8512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75" name="Text Box 397">
            <a:extLst>
              <a:ext uri="{FF2B5EF4-FFF2-40B4-BE49-F238E27FC236}">
                <a16:creationId xmlns:a16="http://schemas.microsoft.com/office/drawing/2014/main" id="{F3F27688-84E6-4C2A-024C-18E93D6CE10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29136" y="4755104"/>
            <a:ext cx="553344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6" name="Line 398">
            <a:extLst>
              <a:ext uri="{FF2B5EF4-FFF2-40B4-BE49-F238E27FC236}">
                <a16:creationId xmlns:a16="http://schemas.microsoft.com/office/drawing/2014/main" id="{6724C2CA-DCAC-77D9-E17C-E4E77EAFE3A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99898" y="4931865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59341C-6F94-14FA-8B04-94A6A64C48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0154" y="865329"/>
            <a:ext cx="2002055" cy="2245406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Kernel Virtual Memory</a:t>
            </a:r>
          </a:p>
        </p:txBody>
      </p:sp>
      <p:sp>
        <p:nvSpPr>
          <p:cNvPr id="82" name="AutoShape 421">
            <a:extLst>
              <a:ext uri="{FF2B5EF4-FFF2-40B4-BE49-F238E27FC236}">
                <a16:creationId xmlns:a16="http://schemas.microsoft.com/office/drawing/2014/main" id="{1AECD03C-1E8B-4381-21BF-4ADDDCD6859F}"/>
              </a:ext>
            </a:extLst>
          </p:cNvPr>
          <p:cNvSpPr>
            <a:spLocks/>
          </p:cNvSpPr>
          <p:nvPr/>
        </p:nvSpPr>
        <p:spPr bwMode="auto">
          <a:xfrm>
            <a:off x="9945872" y="3292756"/>
            <a:ext cx="175619" cy="3032352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4" name="Text Box 424">
            <a:extLst>
              <a:ext uri="{FF2B5EF4-FFF2-40B4-BE49-F238E27FC236}">
                <a16:creationId xmlns:a16="http://schemas.microsoft.com/office/drawing/2014/main" id="{A808CCC9-3BFD-3E70-CAB3-DFC4FCF16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023" y="5873211"/>
            <a:ext cx="1190075" cy="31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b="0" dirty="0">
                <a:solidFill>
                  <a:schemeClr val="tx2"/>
                </a:solidFill>
                <a:latin typeface="Courier New"/>
                <a:cs typeface="Courier New"/>
              </a:rPr>
              <a:t>0x400000</a:t>
            </a:r>
          </a:p>
        </p:txBody>
      </p:sp>
      <p:sp>
        <p:nvSpPr>
          <p:cNvPr id="87" name="Line 428">
            <a:extLst>
              <a:ext uri="{FF2B5EF4-FFF2-40B4-BE49-F238E27FC236}">
                <a16:creationId xmlns:a16="http://schemas.microsoft.com/office/drawing/2014/main" id="{35F14D4F-150F-F1F7-7D30-B9A2ED88AC7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1606" y="604089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6E69C034-F74F-F27A-C7E6-1C626823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54" y="3322555"/>
            <a:ext cx="1830356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0" dirty="0">
                <a:latin typeface="Courier New" pitchFamily="49" charset="0"/>
              </a:rPr>
              <a:t>0x80000000000</a:t>
            </a:r>
          </a:p>
        </p:txBody>
      </p:sp>
      <p:sp>
        <p:nvSpPr>
          <p:cNvPr id="89" name="Line 428">
            <a:extLst>
              <a:ext uri="{FF2B5EF4-FFF2-40B4-BE49-F238E27FC236}">
                <a16:creationId xmlns:a16="http://schemas.microsoft.com/office/drawing/2014/main" id="{0371729C-3B02-016C-41D4-D08BADBCF20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09334" y="3498720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7A4F62-C336-5AD2-0B48-99D424217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302" y="3116664"/>
            <a:ext cx="2004982" cy="37759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Dynamic segments</a:t>
            </a:r>
          </a:p>
        </p:txBody>
      </p:sp>
      <p:sp>
        <p:nvSpPr>
          <p:cNvPr id="100" name="Text Box 19">
            <a:extLst>
              <a:ext uri="{FF2B5EF4-FFF2-40B4-BE49-F238E27FC236}">
                <a16:creationId xmlns:a16="http://schemas.microsoft.com/office/drawing/2014/main" id="{BC1DFF67-B44F-647F-B799-9D7040A8C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784" y="2913134"/>
            <a:ext cx="26661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0x0007FFFFFFFFFFFF</a:t>
            </a:r>
          </a:p>
        </p:txBody>
      </p:sp>
      <p:sp>
        <p:nvSpPr>
          <p:cNvPr id="102" name="Text Box 19">
            <a:extLst>
              <a:ext uri="{FF2B5EF4-FFF2-40B4-BE49-F238E27FC236}">
                <a16:creationId xmlns:a16="http://schemas.microsoft.com/office/drawing/2014/main" id="{96DEDA4E-37F0-930D-A424-E35A4464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7" y="6270227"/>
            <a:ext cx="2468862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0x0000000000000000</a:t>
            </a:r>
          </a:p>
        </p:txBody>
      </p:sp>
      <p:sp>
        <p:nvSpPr>
          <p:cNvPr id="109" name="Line 428">
            <a:extLst>
              <a:ext uri="{FF2B5EF4-FFF2-40B4-BE49-F238E27FC236}">
                <a16:creationId xmlns:a16="http://schemas.microsoft.com/office/drawing/2014/main" id="{4B8D6110-9F7B-07CC-58E9-94653A69923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6456151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110" name="Line 398">
            <a:extLst>
              <a:ext uri="{FF2B5EF4-FFF2-40B4-BE49-F238E27FC236}">
                <a16:creationId xmlns:a16="http://schemas.microsoft.com/office/drawing/2014/main" id="{67840F89-7B5D-2B1E-2B07-EE09EE1E7F2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309513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029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D92D5-020A-4691-56FB-9A408CF9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0F43-710E-EBF0-1AE6-0522608A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86FF-D83E-E8D9-48BE-606C5E4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move memory around?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41511-8A37-798C-8DEE-DA6D916D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89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13DD9678-472E-41BB-FB92-3B84C6337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>
            <a:extLst>
              <a:ext uri="{FF2B5EF4-FFF2-40B4-BE49-F238E27FC236}">
                <a16:creationId xmlns:a16="http://schemas.microsoft.com/office/drawing/2014/main" id="{B1464605-F312-3B38-945F-35CDEF27C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Problem: 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5552CB6B-1A7C-822A-0A66-8239601D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 dirty="0"/>
          </a:p>
        </p:txBody>
      </p:sp>
      <p:sp>
        <p:nvSpPr>
          <p:cNvPr id="531" name="Google Shape;531;g5e39d93ef4_0_444">
            <a:extLst>
              <a:ext uri="{FF2B5EF4-FFF2-40B4-BE49-F238E27FC236}">
                <a16:creationId xmlns:a16="http://schemas.microsoft.com/office/drawing/2014/main" id="{C5A65296-C102-F59C-DA3F-6C0BF81122F0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>
            <a:extLst>
              <a:ext uri="{FF2B5EF4-FFF2-40B4-BE49-F238E27FC236}">
                <a16:creationId xmlns:a16="http://schemas.microsoft.com/office/drawing/2014/main" id="{2F86580B-C24F-346D-40F7-DA8A0828DD77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>
            <a:extLst>
              <a:ext uri="{FF2B5EF4-FFF2-40B4-BE49-F238E27FC236}">
                <a16:creationId xmlns:a16="http://schemas.microsoft.com/office/drawing/2014/main" id="{340980F9-D6AB-F97D-7268-8AD61179DC26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4" name="Google Shape;534;g5e39d93ef4_0_444">
            <a:extLst>
              <a:ext uri="{FF2B5EF4-FFF2-40B4-BE49-F238E27FC236}">
                <a16:creationId xmlns:a16="http://schemas.microsoft.com/office/drawing/2014/main" id="{EDC44F49-5D27-28E5-9844-BF53AC7D5BE9}"/>
              </a:ext>
            </a:extLst>
          </p:cNvPr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35" name="Google Shape;535;g5e39d93ef4_0_444">
            <a:extLst>
              <a:ext uri="{FF2B5EF4-FFF2-40B4-BE49-F238E27FC236}">
                <a16:creationId xmlns:a16="http://schemas.microsoft.com/office/drawing/2014/main" id="{922F8042-078C-2C60-6183-EDE5DFDA186A}"/>
              </a:ext>
            </a:extLst>
          </p:cNvPr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>
            <a:extLst>
              <a:ext uri="{FF2B5EF4-FFF2-40B4-BE49-F238E27FC236}">
                <a16:creationId xmlns:a16="http://schemas.microsoft.com/office/drawing/2014/main" id="{73D3530C-E9BF-DB35-9EFF-26A8C2E40068}"/>
              </a:ext>
            </a:extLst>
          </p:cNvPr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>
            <a:extLst>
              <a:ext uri="{FF2B5EF4-FFF2-40B4-BE49-F238E27FC236}">
                <a16:creationId xmlns:a16="http://schemas.microsoft.com/office/drawing/2014/main" id="{A912BFCC-AE65-A59E-CFF3-07D6717CD8DE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40" name="Google Shape;540;g5e39d93ef4_0_444">
            <a:extLst>
              <a:ext uri="{FF2B5EF4-FFF2-40B4-BE49-F238E27FC236}">
                <a16:creationId xmlns:a16="http://schemas.microsoft.com/office/drawing/2014/main" id="{C879F1E1-48F5-5899-4194-54B01CFE8ACE}"/>
              </a:ext>
            </a:extLst>
          </p:cNvPr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36" name="Google Shape;536;g5e39d93ef4_0_444">
            <a:extLst>
              <a:ext uri="{FF2B5EF4-FFF2-40B4-BE49-F238E27FC236}">
                <a16:creationId xmlns:a16="http://schemas.microsoft.com/office/drawing/2014/main" id="{5132CB3F-96BF-CCAD-BE93-36F340909894}"/>
              </a:ext>
            </a:extLst>
          </p:cNvPr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>
            <a:extLst>
              <a:ext uri="{FF2B5EF4-FFF2-40B4-BE49-F238E27FC236}">
                <a16:creationId xmlns:a16="http://schemas.microsoft.com/office/drawing/2014/main" id="{9E2290F1-B980-D70F-40C0-467D73B96690}"/>
              </a:ext>
            </a:extLst>
          </p:cNvPr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29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2122-EB1B-3C1E-94C7-CB64296CB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4C85F-1E3C-0BC5-52DA-66B3020F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151A04-BA07-ADEA-BFCF-7B4912E314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Virtual Memory Concept</a:t>
            </a:r>
          </a:p>
          <a:p>
            <a:pPr lvl="1"/>
            <a:endParaRPr lang="en-US" b="1" dirty="0"/>
          </a:p>
          <a:p>
            <a:r>
              <a:rPr lang="en-US" dirty="0"/>
              <a:t>Virtual Memory Process</a:t>
            </a:r>
          </a:p>
          <a:p>
            <a:pPr lvl="1"/>
            <a:endParaRPr lang="en-US" dirty="0"/>
          </a:p>
          <a:p>
            <a:r>
              <a:rPr lang="en-US" dirty="0"/>
              <a:t>Solving Memory Problems with Virtual Memory</a:t>
            </a:r>
          </a:p>
          <a:p>
            <a:pPr lvl="1"/>
            <a:endParaRPr lang="en-US" dirty="0"/>
          </a:p>
          <a:p>
            <a:r>
              <a:rPr lang="en-US" dirty="0"/>
              <a:t>Address Translation</a:t>
            </a:r>
          </a:p>
          <a:p>
            <a:pPr lvl="1"/>
            <a:endParaRPr lang="en-US" dirty="0"/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3F0AF8-60D9-497E-17CA-F7D7B21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271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27DEF18-29C0-4D72-D2EA-FEFBF9B33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>
            <a:extLst>
              <a:ext uri="{FF2B5EF4-FFF2-40B4-BE49-F238E27FC236}">
                <a16:creationId xmlns:a16="http://schemas.microsoft.com/office/drawing/2014/main" id="{0B14483D-FA3C-EDBF-6544-733EDE711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Problem: 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14832A2-F46C-0179-6EAD-D4F36D11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 dirty="0"/>
          </a:p>
        </p:txBody>
      </p:sp>
      <p:sp>
        <p:nvSpPr>
          <p:cNvPr id="531" name="Google Shape;531;g5e39d93ef4_0_444">
            <a:extLst>
              <a:ext uri="{FF2B5EF4-FFF2-40B4-BE49-F238E27FC236}">
                <a16:creationId xmlns:a16="http://schemas.microsoft.com/office/drawing/2014/main" id="{B1AA6049-D8DD-D4C0-9035-EBA2FCB46290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>
            <a:extLst>
              <a:ext uri="{FF2B5EF4-FFF2-40B4-BE49-F238E27FC236}">
                <a16:creationId xmlns:a16="http://schemas.microsoft.com/office/drawing/2014/main" id="{DD976EF6-FE05-C18D-B2DC-B2240032EC79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>
            <a:extLst>
              <a:ext uri="{FF2B5EF4-FFF2-40B4-BE49-F238E27FC236}">
                <a16:creationId xmlns:a16="http://schemas.microsoft.com/office/drawing/2014/main" id="{83BADBA1-B5F6-8D5C-979F-0FADA9539E33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35" name="Google Shape;535;g5e39d93ef4_0_444">
            <a:extLst>
              <a:ext uri="{FF2B5EF4-FFF2-40B4-BE49-F238E27FC236}">
                <a16:creationId xmlns:a16="http://schemas.microsoft.com/office/drawing/2014/main" id="{CF1B9148-5762-D77B-CFB1-A7310F425596}"/>
              </a:ext>
            </a:extLst>
          </p:cNvPr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>
            <a:extLst>
              <a:ext uri="{FF2B5EF4-FFF2-40B4-BE49-F238E27FC236}">
                <a16:creationId xmlns:a16="http://schemas.microsoft.com/office/drawing/2014/main" id="{A5A56C7C-0746-EA08-BE84-A6C3E134D54B}"/>
              </a:ext>
            </a:extLst>
          </p:cNvPr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>
            <a:extLst>
              <a:ext uri="{FF2B5EF4-FFF2-40B4-BE49-F238E27FC236}">
                <a16:creationId xmlns:a16="http://schemas.microsoft.com/office/drawing/2014/main" id="{00FD5237-7472-567E-3A15-35031240D57B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6" name="Google Shape;536;g5e39d93ef4_0_444">
            <a:extLst>
              <a:ext uri="{FF2B5EF4-FFF2-40B4-BE49-F238E27FC236}">
                <a16:creationId xmlns:a16="http://schemas.microsoft.com/office/drawing/2014/main" id="{0AE59F3F-D2C3-1704-BDA2-15D555E5D68D}"/>
              </a:ext>
            </a:extLst>
          </p:cNvPr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>
            <a:extLst>
              <a:ext uri="{FF2B5EF4-FFF2-40B4-BE49-F238E27FC236}">
                <a16:creationId xmlns:a16="http://schemas.microsoft.com/office/drawing/2014/main" id="{918D8AB1-4BCF-64AA-68E9-83C823449220}"/>
              </a:ext>
            </a:extLst>
          </p:cNvPr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7934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D80B1585-FF13-BFE3-8F50-086232308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e39d93ef4_0_461">
            <a:extLst>
              <a:ext uri="{FF2B5EF4-FFF2-40B4-BE49-F238E27FC236}">
                <a16:creationId xmlns:a16="http://schemas.microsoft.com/office/drawing/2014/main" id="{429D5CB7-C431-B7F5-C5A3-74A144E730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Problem: 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A178F31-6486-2ED3-A4A9-464FFBF3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48" name="Google Shape;548;g5e39d93ef4_0_461">
            <a:extLst>
              <a:ext uri="{FF2B5EF4-FFF2-40B4-BE49-F238E27FC236}">
                <a16:creationId xmlns:a16="http://schemas.microsoft.com/office/drawing/2014/main" id="{94722A47-3191-EB07-4745-8DDCA2F295DB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49" name="Google Shape;549;g5e39d93ef4_0_461">
            <a:extLst>
              <a:ext uri="{FF2B5EF4-FFF2-40B4-BE49-F238E27FC236}">
                <a16:creationId xmlns:a16="http://schemas.microsoft.com/office/drawing/2014/main" id="{1FC59444-5EF2-FD7B-B26D-309706EB9109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50" name="Google Shape;550;g5e39d93ef4_0_461">
            <a:extLst>
              <a:ext uri="{FF2B5EF4-FFF2-40B4-BE49-F238E27FC236}">
                <a16:creationId xmlns:a16="http://schemas.microsoft.com/office/drawing/2014/main" id="{3F663D1B-97A2-CD49-C5DA-6C72A6DE3FC5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51" name="Google Shape;551;g5e39d93ef4_0_461">
            <a:extLst>
              <a:ext uri="{FF2B5EF4-FFF2-40B4-BE49-F238E27FC236}">
                <a16:creationId xmlns:a16="http://schemas.microsoft.com/office/drawing/2014/main" id="{933AC399-66D4-55B3-5E25-7051796F1063}"/>
              </a:ext>
            </a:extLst>
          </p:cNvPr>
          <p:cNvCxnSpPr>
            <a:cxnSpLocks/>
            <a:stCxn id="552" idx="3"/>
            <a:endCxn id="548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g5e39d93ef4_0_461">
            <a:extLst>
              <a:ext uri="{FF2B5EF4-FFF2-40B4-BE49-F238E27FC236}">
                <a16:creationId xmlns:a16="http://schemas.microsoft.com/office/drawing/2014/main" id="{EF96D575-C33B-15F7-6512-5CD29C68B560}"/>
              </a:ext>
            </a:extLst>
          </p:cNvPr>
          <p:cNvCxnSpPr>
            <a:stCxn id="548" idx="3"/>
            <a:endCxn id="554" idx="1"/>
          </p:cNvCxnSpPr>
          <p:nvPr/>
        </p:nvCxnSpPr>
        <p:spPr>
          <a:xfrm rot="10800000" flipH="1">
            <a:off x="5592850" y="4246075"/>
            <a:ext cx="3212100" cy="3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g5e39d93ef4_0_461">
            <a:extLst>
              <a:ext uri="{FF2B5EF4-FFF2-40B4-BE49-F238E27FC236}">
                <a16:creationId xmlns:a16="http://schemas.microsoft.com/office/drawing/2014/main" id="{3A539214-5381-AD4C-4102-EBB3CCDBDBD0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56" name="Google Shape;556;g5e39d93ef4_0_461">
            <a:extLst>
              <a:ext uri="{FF2B5EF4-FFF2-40B4-BE49-F238E27FC236}">
                <a16:creationId xmlns:a16="http://schemas.microsoft.com/office/drawing/2014/main" id="{38649C8F-47E9-68C7-D3F0-F01DF2DBB8FE}"/>
              </a:ext>
            </a:extLst>
          </p:cNvPr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7" name="Google Shape;557;g5e39d93ef4_0_461">
            <a:extLst>
              <a:ext uri="{FF2B5EF4-FFF2-40B4-BE49-F238E27FC236}">
                <a16:creationId xmlns:a16="http://schemas.microsoft.com/office/drawing/2014/main" id="{FCB1A7FC-9322-ED64-3881-F455A031C03A}"/>
              </a:ext>
            </a:extLst>
          </p:cNvPr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2" name="Google Shape;552;g5e39d93ef4_0_461">
            <a:extLst>
              <a:ext uri="{FF2B5EF4-FFF2-40B4-BE49-F238E27FC236}">
                <a16:creationId xmlns:a16="http://schemas.microsoft.com/office/drawing/2014/main" id="{3E485A49-D212-0CDA-D46D-649924BCD352}"/>
              </a:ext>
            </a:extLst>
          </p:cNvPr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4" name="Google Shape;554;g5e39d93ef4_0_461">
            <a:extLst>
              <a:ext uri="{FF2B5EF4-FFF2-40B4-BE49-F238E27FC236}">
                <a16:creationId xmlns:a16="http://schemas.microsoft.com/office/drawing/2014/main" id="{0480AC59-3270-D5ED-07DB-4447AF2C7172}"/>
              </a:ext>
            </a:extLst>
          </p:cNvPr>
          <p:cNvSpPr/>
          <p:nvPr/>
        </p:nvSpPr>
        <p:spPr>
          <a:xfrm>
            <a:off x="8804950" y="3579950"/>
            <a:ext cx="1773000" cy="133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8" name="Google Shape;558;g5e39d93ef4_0_461">
            <a:extLst>
              <a:ext uri="{FF2B5EF4-FFF2-40B4-BE49-F238E27FC236}">
                <a16:creationId xmlns:a16="http://schemas.microsoft.com/office/drawing/2014/main" id="{AF0BE416-7018-145B-B60F-2CFF287CAAED}"/>
              </a:ext>
            </a:extLst>
          </p:cNvPr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Hmm… There’s enough space, but not all together!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9661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>
          <a:extLst>
            <a:ext uri="{FF2B5EF4-FFF2-40B4-BE49-F238E27FC236}">
              <a16:creationId xmlns:a16="http://schemas.microsoft.com/office/drawing/2014/main" id="{21AABEF6-E52F-436E-227B-82BE50D42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e39d93ef4_0_706">
            <a:extLst>
              <a:ext uri="{FF2B5EF4-FFF2-40B4-BE49-F238E27FC236}">
                <a16:creationId xmlns:a16="http://schemas.microsoft.com/office/drawing/2014/main" id="{759CE19F-08F2-0A38-5303-F134EBF21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Problem: 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2AFB84DB-D6A5-3F9F-AA49-E0A8DE05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sp>
        <p:nvSpPr>
          <p:cNvPr id="566" name="Google Shape;566;g5e39d93ef4_0_706">
            <a:extLst>
              <a:ext uri="{FF2B5EF4-FFF2-40B4-BE49-F238E27FC236}">
                <a16:creationId xmlns:a16="http://schemas.microsoft.com/office/drawing/2014/main" id="{37560ACE-AD39-76D4-69E4-8AAB1BF019D9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67" name="Google Shape;567;g5e39d93ef4_0_706">
            <a:extLst>
              <a:ext uri="{FF2B5EF4-FFF2-40B4-BE49-F238E27FC236}">
                <a16:creationId xmlns:a16="http://schemas.microsoft.com/office/drawing/2014/main" id="{7FE64F5C-1981-5B05-5248-FDCE7E671702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68" name="Google Shape;568;g5e39d93ef4_0_706">
            <a:extLst>
              <a:ext uri="{FF2B5EF4-FFF2-40B4-BE49-F238E27FC236}">
                <a16:creationId xmlns:a16="http://schemas.microsoft.com/office/drawing/2014/main" id="{6D083E59-D208-8AEE-D5B7-242DC6A681F1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69" name="Google Shape;569;g5e39d93ef4_0_706">
            <a:extLst>
              <a:ext uri="{FF2B5EF4-FFF2-40B4-BE49-F238E27FC236}">
                <a16:creationId xmlns:a16="http://schemas.microsoft.com/office/drawing/2014/main" id="{35FB3690-5C93-EE49-BF14-BFCB115A1391}"/>
              </a:ext>
            </a:extLst>
          </p:cNvPr>
          <p:cNvCxnSpPr>
            <a:cxnSpLocks/>
            <a:stCxn id="570" idx="3"/>
            <a:endCxn id="566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g5e39d93ef4_0_706">
            <a:extLst>
              <a:ext uri="{FF2B5EF4-FFF2-40B4-BE49-F238E27FC236}">
                <a16:creationId xmlns:a16="http://schemas.microsoft.com/office/drawing/2014/main" id="{30547C78-FFBD-4F17-CFDA-049E540816FB}"/>
              </a:ext>
            </a:extLst>
          </p:cNvPr>
          <p:cNvCxnSpPr>
            <a:stCxn id="566" idx="3"/>
            <a:endCxn id="572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g5e39d93ef4_0_706">
            <a:extLst>
              <a:ext uri="{FF2B5EF4-FFF2-40B4-BE49-F238E27FC236}">
                <a16:creationId xmlns:a16="http://schemas.microsoft.com/office/drawing/2014/main" id="{B504C44E-1A21-CE8E-4474-49E1AA6F28C2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74" name="Google Shape;574;g5e39d93ef4_0_706">
            <a:extLst>
              <a:ext uri="{FF2B5EF4-FFF2-40B4-BE49-F238E27FC236}">
                <a16:creationId xmlns:a16="http://schemas.microsoft.com/office/drawing/2014/main" id="{9028F8E9-6318-3B7B-ECF7-273B9DB7CC13}"/>
              </a:ext>
            </a:extLst>
          </p:cNvPr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5" name="Google Shape;575;g5e39d93ef4_0_706">
            <a:extLst>
              <a:ext uri="{FF2B5EF4-FFF2-40B4-BE49-F238E27FC236}">
                <a16:creationId xmlns:a16="http://schemas.microsoft.com/office/drawing/2014/main" id="{05B0AF95-BF7C-400B-B5B0-7ABFFE0E265B}"/>
              </a:ext>
            </a:extLst>
          </p:cNvPr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0" name="Google Shape;570;g5e39d93ef4_0_706">
            <a:extLst>
              <a:ext uri="{FF2B5EF4-FFF2-40B4-BE49-F238E27FC236}">
                <a16:creationId xmlns:a16="http://schemas.microsoft.com/office/drawing/2014/main" id="{F1507DD2-7601-B323-F8AD-14A9F3A7DF5D}"/>
              </a:ext>
            </a:extLst>
          </p:cNvPr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2" name="Google Shape;572;g5e39d93ef4_0_706">
            <a:extLst>
              <a:ext uri="{FF2B5EF4-FFF2-40B4-BE49-F238E27FC236}">
                <a16:creationId xmlns:a16="http://schemas.microsoft.com/office/drawing/2014/main" id="{F3B32649-AFA5-A99D-F7A6-4DC70656FFAF}"/>
              </a:ext>
            </a:extLst>
          </p:cNvPr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6" name="Google Shape;576;g5e39d93ef4_0_706">
            <a:extLst>
              <a:ext uri="{FF2B5EF4-FFF2-40B4-BE49-F238E27FC236}">
                <a16:creationId xmlns:a16="http://schemas.microsoft.com/office/drawing/2014/main" id="{676B74A7-1C86-7A94-0A38-8873A8264AB8}"/>
              </a:ext>
            </a:extLst>
          </p:cNvPr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There we go!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249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1B3F88E2-9E18-DAE4-15D8-7E1DED8AD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e39d93ef4_0_723">
            <a:extLst>
              <a:ext uri="{FF2B5EF4-FFF2-40B4-BE49-F238E27FC236}">
                <a16:creationId xmlns:a16="http://schemas.microsoft.com/office/drawing/2014/main" id="{C2D3A071-46A8-D2B3-AE42-F38F92A123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Problem: 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A23000D-D864-53BA-EB3C-6E6C3047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 dirty="0"/>
          </a:p>
        </p:txBody>
      </p:sp>
      <p:sp>
        <p:nvSpPr>
          <p:cNvPr id="584" name="Google Shape;584;g5e39d93ef4_0_723">
            <a:extLst>
              <a:ext uri="{FF2B5EF4-FFF2-40B4-BE49-F238E27FC236}">
                <a16:creationId xmlns:a16="http://schemas.microsoft.com/office/drawing/2014/main" id="{1D964A20-7A2E-FC72-06BC-BF2B0A3672BB}"/>
              </a:ext>
            </a:extLst>
          </p:cNvPr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85" name="Google Shape;585;g5e39d93ef4_0_723">
            <a:extLst>
              <a:ext uri="{FF2B5EF4-FFF2-40B4-BE49-F238E27FC236}">
                <a16:creationId xmlns:a16="http://schemas.microsoft.com/office/drawing/2014/main" id="{9ED3EF73-C2C8-0D22-651B-D1796B55279B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86" name="Google Shape;586;g5e39d93ef4_0_723">
            <a:extLst>
              <a:ext uri="{FF2B5EF4-FFF2-40B4-BE49-F238E27FC236}">
                <a16:creationId xmlns:a16="http://schemas.microsoft.com/office/drawing/2014/main" id="{C5ADF2D5-366C-610C-8785-9622FD7DD20D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87" name="Google Shape;587;g5e39d93ef4_0_723">
            <a:extLst>
              <a:ext uri="{FF2B5EF4-FFF2-40B4-BE49-F238E27FC236}">
                <a16:creationId xmlns:a16="http://schemas.microsoft.com/office/drawing/2014/main" id="{1DF42626-3A83-DB16-636E-3F2CA4758CAC}"/>
              </a:ext>
            </a:extLst>
          </p:cNvPr>
          <p:cNvCxnSpPr>
            <a:cxnSpLocks/>
            <a:stCxn id="588" idx="3"/>
            <a:endCxn id="584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g5e39d93ef4_0_723">
            <a:extLst>
              <a:ext uri="{FF2B5EF4-FFF2-40B4-BE49-F238E27FC236}">
                <a16:creationId xmlns:a16="http://schemas.microsoft.com/office/drawing/2014/main" id="{280EBD78-341E-665C-D6C6-30906597EDE3}"/>
              </a:ext>
            </a:extLst>
          </p:cNvPr>
          <p:cNvCxnSpPr>
            <a:stCxn id="584" idx="3"/>
            <a:endCxn id="590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g5e39d93ef4_0_723">
            <a:extLst>
              <a:ext uri="{FF2B5EF4-FFF2-40B4-BE49-F238E27FC236}">
                <a16:creationId xmlns:a16="http://schemas.microsoft.com/office/drawing/2014/main" id="{538174FB-E619-2C63-52C8-3E93314F6DBB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88" name="Google Shape;588;g5e39d93ef4_0_723">
            <a:extLst>
              <a:ext uri="{FF2B5EF4-FFF2-40B4-BE49-F238E27FC236}">
                <a16:creationId xmlns:a16="http://schemas.microsoft.com/office/drawing/2014/main" id="{7D9C5E0B-7DEB-0290-D4D3-BD45393BC99C}"/>
              </a:ext>
            </a:extLst>
          </p:cNvPr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2" name="Google Shape;592;g5e39d93ef4_0_723">
            <a:extLst>
              <a:ext uri="{FF2B5EF4-FFF2-40B4-BE49-F238E27FC236}">
                <a16:creationId xmlns:a16="http://schemas.microsoft.com/office/drawing/2014/main" id="{614F084C-984B-0160-811F-147A042F2651}"/>
              </a:ext>
            </a:extLst>
          </p:cNvPr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3" name="Google Shape;593;g5e39d93ef4_0_723">
            <a:extLst>
              <a:ext uri="{FF2B5EF4-FFF2-40B4-BE49-F238E27FC236}">
                <a16:creationId xmlns:a16="http://schemas.microsoft.com/office/drawing/2014/main" id="{A63E8CB8-0AD9-B363-FC19-D1AD3A767E9A}"/>
              </a:ext>
            </a:extLst>
          </p:cNvPr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0" name="Google Shape;590;g5e39d93ef4_0_723">
            <a:extLst>
              <a:ext uri="{FF2B5EF4-FFF2-40B4-BE49-F238E27FC236}">
                <a16:creationId xmlns:a16="http://schemas.microsoft.com/office/drawing/2014/main" id="{DCBB0DC7-1440-2F2A-2BE5-0401FE2BAF72}"/>
              </a:ext>
            </a:extLst>
          </p:cNvPr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4" name="Google Shape;594;g5e39d93ef4_0_723">
            <a:extLst>
              <a:ext uri="{FF2B5EF4-FFF2-40B4-BE49-F238E27FC236}">
                <a16:creationId xmlns:a16="http://schemas.microsoft.com/office/drawing/2014/main" id="{719BB587-615B-DB48-FE0D-EF1FB272A2F9}"/>
              </a:ext>
            </a:extLst>
          </p:cNvPr>
          <p:cNvSpPr txBox="1"/>
          <p:nvPr/>
        </p:nvSpPr>
        <p:spPr>
          <a:xfrm>
            <a:off x="4083900" y="2912900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Wait… This isn’t my data?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3685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6F671-E624-6430-F9E4-A5C93DFF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D81B-6812-8E6E-2E81-E3A72EA6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page tables allow for memory to be 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A3A1-37A4-6A3C-3C16-A5EF5E95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B24D-DF6F-AB5B-7379-E6E37A5A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CE1F69-F961-C09E-83C7-2D39B5FC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B7E5C6C-EA40-0653-F988-BC2454F7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DED74F9-E503-D326-1A84-D2F374AB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AF92DE3-EDA8-0762-5FB4-D5D864BB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091E449-9BF0-D40B-5C45-ADBA7FB9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7035186E-904A-4399-8991-6AFA70505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E6EA504-C01B-EEFB-106D-FBB38D12B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00F9DCE1-CE00-2F8B-1D47-AE389655F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7C4E4355-1241-7F53-E839-1D5AB6563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9A07FDCB-DCD2-3F00-72C8-7DE72DFA4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ADA91569-C66A-C5DB-B4BB-A72CF1F1F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437F4A-E3AE-51ED-57D3-51228DAF3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8F0F2C59-89A5-F687-2835-2D5FC399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0AE4268-4028-8D97-D9EF-79628EEBE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52FBCA27-C1DB-C6FE-2EC7-F897AEBF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E2EAB599-3FFB-5EFE-5B6F-9B63D8B7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B6CB64A-5F13-A23B-2F51-256319793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FC1493B7-6C0D-D325-2BFD-1427282A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28312BD0-9B63-5D62-0D1B-E3B52505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BAB3B796-4B2B-4BE5-A8DC-C6BF56879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E48544E7-A484-8CC6-2FC2-46733BFA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7B9536CD-2042-57DC-336E-AB6FA6D67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437CCCF-47FB-582D-336C-B4B601F3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A1E7379A-8645-063E-0C09-96AF8F52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69620A5D-2DA3-6154-7C44-5DCCBC7A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D1C0DA9B-D655-331F-C6F6-24877A20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CD8F65E7-5AF8-83B6-930B-53A3C4B1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78BF34C7-657D-64B3-2A8D-9297342E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4497175-F6B2-1AF5-DD0D-48610FD83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82A624A4-4DAA-DD27-D4C4-D2F2A1D0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D8C72A10-79DD-DC8F-98E8-59FD05D13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C7BDEF6F-A37C-B32F-6E30-F416171C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FB286672-B124-A63F-F570-0DB5BC797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DE648FC8-6A37-3652-09E0-37FB2963E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C134CAC7-F030-EEC1-D8DC-972AED04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965A103-1AC4-7564-2BAB-B14A57F3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8BE7D130-4DBF-7D94-1CD2-2C1777B5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BDF5C063-9EA0-D0C4-04F4-A1B4EE1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43B59FE1-E891-A770-1549-70E3184B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3084A51E-5293-184A-7067-318DFBD8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5C0F283D-7447-3063-B9F0-2E3E0F654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616D19B8-0602-050E-B3DD-C2BA835D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773BAEF3-810D-2907-F5CD-B4ED5FEE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00897368-B0CF-1D4B-1F16-BCFDF426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C0357B8D-6B66-96B3-64A2-92364517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24814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D1B20-D67B-AEB9-12BB-88AFAEEE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DD0-BAD1-1C23-65E7-FB9733F3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page tables allow for memory to be 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78CF-961A-BCBD-CE5D-C5AFD998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  <a:p>
            <a:pPr lvl="1"/>
            <a:r>
              <a:rPr lang="en-US" dirty="0"/>
              <a:t>Same virtual address points at a different physical address</a:t>
            </a:r>
          </a:p>
          <a:p>
            <a:pPr lvl="1"/>
            <a:endParaRPr lang="en-US" dirty="0"/>
          </a:p>
          <a:p>
            <a:r>
              <a:rPr lang="en-US" dirty="0"/>
              <a:t>Usually only happens when pages are swapped to disk and then later brought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0721-B925-BC5F-85D5-45345FE5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5F32B4-7280-86C9-E165-7450818A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9A3934-D75F-B06F-72BE-FD3652A1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602C992-FF54-794B-C9E1-63E48864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404AA22-1926-F0F2-D2CF-EAF11DDD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17D719-9356-9C31-BD3D-20FB7C4C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5BA827EB-88D2-1989-FEDF-5AA1EA69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1AD21A8A-7EA8-D8C8-2DD4-B853627B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D8057FCE-782A-69B7-17BD-C95C8872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9A9439B-22C4-5117-CF52-1D16FA4E9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6" y="2940973"/>
            <a:ext cx="2544762" cy="6195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153EBB1B-EE69-3F46-0796-594F1F7B3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C24B7D27-2D74-8AE2-BB65-F154D6C11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4E4C7F6-4616-C6DD-C249-F7C97ADE7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CDE67F0-C84A-DE51-037F-BAE2C5E5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4474C0C-888E-16DE-ED53-F4910B32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C871E74-FB63-0051-43D1-497919E3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2A51B4-265C-8787-8EDC-A18BE06C6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C897D9C9-8426-FB18-AF58-5E26C7F2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29226AB-6E4A-EF01-696B-2DFB91B2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1B89F8D4-A572-CCAC-50C2-D69C0F1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397BB83D-EE00-E04B-9658-FE82C48B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7EB0B897-2BA9-B33D-6E80-407CC258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EDB10FD5-A124-FCE7-F341-C6F416C9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C54C7FC2-558C-0C98-E780-6A60CCF2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C7ADD394-C482-73F1-6D14-367F8E531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43EFCCB-2875-8F26-06EC-792B10E5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5DA97536-5487-BF57-72CE-313D8835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885BF40F-806E-CFE6-2F65-F2DE1E01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D3CA8A1-21A7-FADA-92C6-EA5FD4CB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0FE09074-AE1F-92D2-1F28-213A0EB5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839C8B2A-4858-4280-BE65-AAEC7F4E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87DBCB0-EA1E-CB2E-837D-C23F3920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7" y="2835956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42473DA1-FCC0-CEE4-0474-BD73AEB7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F376A340-AB8A-F29D-BE56-E00D591C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4B25C5E3-4E7E-4287-BBD5-4818DE782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C3E00E9B-3964-594A-6EB5-5B1C73A1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016B3E85-35E0-C230-09B1-7795EB07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885DBD72-956B-091F-DD01-8356F0EB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9FE0711E-E143-B6E3-9EC5-DC5A6977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6E65019F-93E8-5929-F8F6-437152DE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D4177ED4-08FB-61E0-4844-ADEB3B20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EF87498-1D6F-7D5C-D64D-84E417D1E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0D1A72F5-87CD-DB20-EBED-B3BDF572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32DC8341-A8DA-FFDA-109C-1AF368C2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D4202F5-5458-D720-5E85-5F4224623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43871F6A-94D1-2C75-4063-38E566FD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134241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58E4E-6664-1A2B-3D10-6CD85434B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38FC-F4E3-E98E-BDE2-999AFD2C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9C26-8A9E-0725-D5AE-F469D560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3CA12-0FEE-A905-772B-B8FFA8E1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CD92702A-9E69-161B-73B4-F3FCA116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>
            <a:extLst>
              <a:ext uri="{FF2B5EF4-FFF2-40B4-BE49-F238E27FC236}">
                <a16:creationId xmlns:a16="http://schemas.microsoft.com/office/drawing/2014/main" id="{6E6BBE2C-4339-D083-7E36-51FD950A4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/>
              <a:t>Problem: processes might be bigger than RAM</a:t>
            </a:r>
            <a:endParaRPr sz="40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FD828EB-9C7E-AE3F-77FB-50D78964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  <p:sp>
        <p:nvSpPr>
          <p:cNvPr id="457" name="Google Shape;457;g5e39d93ef4_0_81">
            <a:extLst>
              <a:ext uri="{FF2B5EF4-FFF2-40B4-BE49-F238E27FC236}">
                <a16:creationId xmlns:a16="http://schemas.microsoft.com/office/drawing/2014/main" id="{47581302-5306-E0FA-8E97-482DCBD82EA2}"/>
              </a:ext>
            </a:extLst>
          </p:cNvPr>
          <p:cNvSpPr/>
          <p:nvPr/>
        </p:nvSpPr>
        <p:spPr>
          <a:xfrm>
            <a:off x="386449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>
            <a:extLst>
              <a:ext uri="{FF2B5EF4-FFF2-40B4-BE49-F238E27FC236}">
                <a16:creationId xmlns:a16="http://schemas.microsoft.com/office/drawing/2014/main" id="{59988C1D-ECE3-1932-932B-BBD8BC870D4C}"/>
              </a:ext>
            </a:extLst>
          </p:cNvPr>
          <p:cNvSpPr/>
          <p:nvPr/>
        </p:nvSpPr>
        <p:spPr>
          <a:xfrm>
            <a:off x="574439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>
            <a:extLst>
              <a:ext uri="{FF2B5EF4-FFF2-40B4-BE49-F238E27FC236}">
                <a16:creationId xmlns:a16="http://schemas.microsoft.com/office/drawing/2014/main" id="{69A49532-256F-1B22-33F8-CC61C70576C8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461" name="Google Shape;461;g5e39d93ef4_0_81">
            <a:extLst>
              <a:ext uri="{FF2B5EF4-FFF2-40B4-BE49-F238E27FC236}">
                <a16:creationId xmlns:a16="http://schemas.microsoft.com/office/drawing/2014/main" id="{71E777E4-12B7-EF63-64F4-1C9436E16C77}"/>
              </a:ext>
            </a:extLst>
          </p:cNvPr>
          <p:cNvCxnSpPr>
            <a:cxnSpLocks/>
            <a:stCxn id="459" idx="2"/>
            <a:endCxn id="457" idx="0"/>
          </p:cNvCxnSpPr>
          <p:nvPr/>
        </p:nvCxnSpPr>
        <p:spPr>
          <a:xfrm>
            <a:off x="2918526" y="2123075"/>
            <a:ext cx="1455815" cy="1956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>
            <a:extLst>
              <a:ext uri="{FF2B5EF4-FFF2-40B4-BE49-F238E27FC236}">
                <a16:creationId xmlns:a16="http://schemas.microsoft.com/office/drawing/2014/main" id="{8673D5E9-72ED-A51D-77B7-CC8880C48323}"/>
              </a:ext>
            </a:extLst>
          </p:cNvPr>
          <p:cNvCxnSpPr>
            <a:stCxn id="457" idx="3"/>
            <a:endCxn id="458" idx="1"/>
          </p:cNvCxnSpPr>
          <p:nvPr/>
        </p:nvCxnSpPr>
        <p:spPr>
          <a:xfrm flipV="1">
            <a:off x="4884190" y="4197175"/>
            <a:ext cx="8602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591;g5e39d93ef4_0_723">
            <a:extLst>
              <a:ext uri="{FF2B5EF4-FFF2-40B4-BE49-F238E27FC236}">
                <a16:creationId xmlns:a16="http://schemas.microsoft.com/office/drawing/2014/main" id="{9617C1B8-3AED-EA85-4B08-FBE1365A0F6A}"/>
              </a:ext>
            </a:extLst>
          </p:cNvPr>
          <p:cNvSpPr/>
          <p:nvPr/>
        </p:nvSpPr>
        <p:spPr>
          <a:xfrm>
            <a:off x="8240190" y="1508976"/>
            <a:ext cx="2251500" cy="48473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1100" dirty="0"/>
              <a:t> </a:t>
            </a:r>
            <a:endParaRPr lang="en-US" sz="2000" dirty="0"/>
          </a:p>
          <a:p>
            <a:pPr algn="ctr"/>
            <a:r>
              <a:rPr lang="en-US" sz="2400" dirty="0"/>
              <a:t>Memory for Process A</a:t>
            </a:r>
            <a:endParaRPr sz="2400" dirty="0"/>
          </a:p>
        </p:txBody>
      </p:sp>
      <p:pic>
        <p:nvPicPr>
          <p:cNvPr id="2" name="Picture 2" descr="Monster Hunter Wilds - Monster Hunter Wilds">
            <a:extLst>
              <a:ext uri="{FF2B5EF4-FFF2-40B4-BE49-F238E27FC236}">
                <a16:creationId xmlns:a16="http://schemas.microsoft.com/office/drawing/2014/main" id="{E6B6AC27-9031-A15D-0FD5-DBF7F429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821" y="3582957"/>
            <a:ext cx="1950235" cy="195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85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9302E-EE0A-81E8-49A0-08F86D87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0E59-28F7-F7CF-F047-969D1AD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some pages can be left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C961-2067-A7EF-6F93-01A386FA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0839" cy="5029200"/>
          </a:xfrm>
        </p:spPr>
        <p:txBody>
          <a:bodyPr/>
          <a:lstStyle/>
          <a:p>
            <a:r>
              <a:rPr lang="en-US" dirty="0"/>
              <a:t>Just leave some pages for that process on disk</a:t>
            </a:r>
          </a:p>
          <a:p>
            <a:endParaRPr lang="en-US" dirty="0"/>
          </a:p>
          <a:p>
            <a:r>
              <a:rPr lang="en-US" dirty="0"/>
              <a:t>Page table entry still exists for each virtual page</a:t>
            </a:r>
          </a:p>
          <a:p>
            <a:endParaRPr lang="en-US" dirty="0"/>
          </a:p>
          <a:p>
            <a:r>
              <a:rPr lang="en-US" dirty="0"/>
              <a:t>Hopefully working set is smaller than program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F72E7-C681-77E7-2A96-BA8E65B6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4A94BE-1E7B-B1C1-D2DD-87757542F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F39415-12A3-8EB3-13D4-AD202C7DB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229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5EB9F0-3719-83A7-F8AC-9971A147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836D4F-B4E6-DD26-36C9-C205FC546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26D449B-BEED-7711-C493-577429C0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A2C1BE6F-3CA5-3488-4781-4490F3EA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086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8411B9D-3354-0610-C740-655EB4A9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62F1747-5270-F2BD-0097-63B321C3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5433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B60290E9-2011-9FAB-B4B1-915DC6A5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0FE7A403-BC77-39C7-988A-F96E3AC6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C08FCC05-AE26-2BF1-E490-4BBA5769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825259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395AB711-EE6C-30ED-A865-7B1C3C22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303454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980A0139-70BD-B4BC-5706-78D6C8C03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D19039A-AB37-2095-2D52-A0E108E8F3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955" y="2934007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D2D520C0-A9B8-0383-F857-0D18E6D04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55" y="2721873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ADF61614-1B6C-F105-F86D-0286FE813D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20D5BB4B-6831-5B6D-01E9-9CCF23D7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9597D91-B00B-AD42-2AC1-9CF5BA11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3FE44BFA-0D8D-A1A4-21C5-CEF4313B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DC5279C2-DD53-A552-F118-EA38C950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E867BF24-C6B5-C484-F234-F0D9AB77B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8FF43DB0-5826-61EB-76E0-4AB652931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4990DF1A-1BDE-95B3-F509-EBEC5ACD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F880D611-4D7D-97DD-F402-4D68593A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6083327-EF6F-98B1-D178-B16DA79C8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37B35C7-25F4-ADBC-ACBB-1320D9A53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DB6B5E7F-88D1-526D-5034-D302637CE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DCD2456-ED6A-AD8F-61D4-788EF7DE2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A6CB4C1-8303-14B5-839E-DB13458F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52A02503-723D-0002-0266-2876ACF0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5674DCE2-AE8A-CDA4-CED6-E489AF3A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FF3AF6AE-B665-A101-F317-04969B645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79DEE057-E97A-177D-92DA-E97D19A1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F32EBD8F-C48D-FB28-CDC9-A7F77AF9F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3F062303-18FA-CC97-CD5E-DC767140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FE4569C2-933C-BBF1-89A5-0C79ACC73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052" y="25636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0A1A1317-865B-505F-F83E-98A1913D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877" y="41765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E64304CA-16E8-675C-0D73-4EEE5298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1B67495F-B0E9-905A-54FA-C141FC63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3A605820-896D-BF7F-D71C-7B169712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5906459E-A8EC-5A8D-F469-651B3587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3275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43994F86-6015-C2C6-D7B9-BEBD28B31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915304AF-DD9B-268B-7889-8D7D9D34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1908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A2080D01-2F63-FD4B-101D-71687CDA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5934229C-2A7E-7CCB-A32D-D2C2B711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7609C9C4-BF3F-942C-7CF3-BFA6699D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69BE5BE1-79D7-3CE3-BF4B-8EF2893D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B337D944-2FF7-60A3-E6E3-D64B088A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6175100E-8C08-9522-83A2-CAA3FB83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F5532FE-92C2-ECE6-C288-9CB5726E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E239663F-6601-FEDC-9922-580C25E5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75520D76-AB8D-08E1-B89D-9A2FE8218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EE222E54-759D-6A3B-EB53-AE6BEFF6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6099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346EC8B8-5787-2FDA-3108-7C3C476F8B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1604" y="3169047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B7ADA01-3862-2CD9-65E2-0F2FF030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1844123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6BA52-96A9-6D0A-AB38-757EB76A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8A2D-C94A-5D8B-587C-392A719D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560D-3FC9-2466-7DAE-8720C493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protect processes from each 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9EAE6-0171-0AF1-794E-510C31D5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81D5C6B1-8DA4-45E0-A6EF-4E90A33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 of memory in a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650;g5e39d93ef4_0_508">
            <a:extLst>
              <a:ext uri="{FF2B5EF4-FFF2-40B4-BE49-F238E27FC236}">
                <a16:creationId xmlns:a16="http://schemas.microsoft.com/office/drawing/2014/main" id="{67435347-6387-48CE-B32B-D1A1C8A84138}"/>
              </a:ext>
            </a:extLst>
          </p:cNvPr>
          <p:cNvSpPr/>
          <p:nvPr/>
        </p:nvSpPr>
        <p:spPr>
          <a:xfrm>
            <a:off x="4216200" y="4029000"/>
            <a:ext cx="1019700" cy="957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CPU</a:t>
            </a:r>
            <a:endParaRPr sz="2400" dirty="0"/>
          </a:p>
        </p:txBody>
      </p:sp>
      <p:sp>
        <p:nvSpPr>
          <p:cNvPr id="6" name="Google Shape;651;g5e39d93ef4_0_508">
            <a:extLst>
              <a:ext uri="{FF2B5EF4-FFF2-40B4-BE49-F238E27FC236}">
                <a16:creationId xmlns:a16="http://schemas.microsoft.com/office/drawing/2014/main" id="{3DE6AD80-8AD4-40DB-A4B0-FA674CE83A74}"/>
              </a:ext>
            </a:extLst>
          </p:cNvPr>
          <p:cNvSpPr/>
          <p:nvPr/>
        </p:nvSpPr>
        <p:spPr>
          <a:xfrm>
            <a:off x="6096100" y="2610000"/>
            <a:ext cx="2251500" cy="3073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RAM</a:t>
            </a:r>
            <a:endParaRPr sz="2400"/>
          </a:p>
        </p:txBody>
      </p:sp>
      <p:sp>
        <p:nvSpPr>
          <p:cNvPr id="7" name="Google Shape;652;g5e39d93ef4_0_508">
            <a:extLst>
              <a:ext uri="{FF2B5EF4-FFF2-40B4-BE49-F238E27FC236}">
                <a16:creationId xmlns:a16="http://schemas.microsoft.com/office/drawing/2014/main" id="{321D6771-FA29-4AFA-8E98-78AA12C815AB}"/>
              </a:ext>
            </a:extLst>
          </p:cNvPr>
          <p:cNvSpPr/>
          <p:nvPr/>
        </p:nvSpPr>
        <p:spPr>
          <a:xfrm>
            <a:off x="1604125" y="1458550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8" name="Google Shape;653;g5e39d93ef4_0_508">
            <a:extLst>
              <a:ext uri="{FF2B5EF4-FFF2-40B4-BE49-F238E27FC236}">
                <a16:creationId xmlns:a16="http://schemas.microsoft.com/office/drawing/2014/main" id="{43694994-4D7D-46C2-B8F0-EC66C77D3B08}"/>
              </a:ext>
            </a:extLst>
          </p:cNvPr>
          <p:cNvSpPr/>
          <p:nvPr/>
        </p:nvSpPr>
        <p:spPr>
          <a:xfrm>
            <a:off x="1604125" y="2224950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cxnSp>
        <p:nvCxnSpPr>
          <p:cNvPr id="9" name="Google Shape;654;g5e39d93ef4_0_508">
            <a:extLst>
              <a:ext uri="{FF2B5EF4-FFF2-40B4-BE49-F238E27FC236}">
                <a16:creationId xmlns:a16="http://schemas.microsoft.com/office/drawing/2014/main" id="{19C6F751-788F-4572-ADC7-2B7E35F7B7A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3519025" y="1765600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5;g5e39d93ef4_0_508">
            <a:extLst>
              <a:ext uri="{FF2B5EF4-FFF2-40B4-BE49-F238E27FC236}">
                <a16:creationId xmlns:a16="http://schemas.microsoft.com/office/drawing/2014/main" id="{693D1DF3-C900-4744-A057-06AD6F6152A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rot="10800000" flipH="1">
            <a:off x="5235900" y="3111450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56;g5e39d93ef4_0_508">
            <a:extLst>
              <a:ext uri="{FF2B5EF4-FFF2-40B4-BE49-F238E27FC236}">
                <a16:creationId xmlns:a16="http://schemas.microsoft.com/office/drawing/2014/main" id="{CED83CA0-746B-4327-955A-A9D6D737E902}"/>
              </a:ext>
            </a:extLst>
          </p:cNvPr>
          <p:cNvSpPr/>
          <p:nvPr/>
        </p:nvSpPr>
        <p:spPr>
          <a:xfrm>
            <a:off x="6096000" y="2610000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657;g5e39d93ef4_0_508">
            <a:extLst>
              <a:ext uri="{FF2B5EF4-FFF2-40B4-BE49-F238E27FC236}">
                <a16:creationId xmlns:a16="http://schemas.microsoft.com/office/drawing/2014/main" id="{CB636D92-DA3D-405F-BA25-057ABEF14DEC}"/>
              </a:ext>
            </a:extLst>
          </p:cNvPr>
          <p:cNvSpPr/>
          <p:nvPr/>
        </p:nvSpPr>
        <p:spPr>
          <a:xfrm>
            <a:off x="6096000" y="4407450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658;g5e39d93ef4_0_508">
            <a:extLst>
              <a:ext uri="{FF2B5EF4-FFF2-40B4-BE49-F238E27FC236}">
                <a16:creationId xmlns:a16="http://schemas.microsoft.com/office/drawing/2014/main" id="{03C1C244-F7A1-4493-A58E-5CBA84488724}"/>
              </a:ext>
            </a:extLst>
          </p:cNvPr>
          <p:cNvSpPr/>
          <p:nvPr/>
        </p:nvSpPr>
        <p:spPr>
          <a:xfrm>
            <a:off x="1604125" y="2991350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4" name="Google Shape;659;g5e39d93ef4_0_508">
            <a:extLst>
              <a:ext uri="{FF2B5EF4-FFF2-40B4-BE49-F238E27FC236}">
                <a16:creationId xmlns:a16="http://schemas.microsoft.com/office/drawing/2014/main" id="{17A6AA80-7B44-4FA2-8F12-0F76492E31F1}"/>
              </a:ext>
            </a:extLst>
          </p:cNvPr>
          <p:cNvSpPr/>
          <p:nvPr/>
        </p:nvSpPr>
        <p:spPr>
          <a:xfrm>
            <a:off x="6096000" y="5550950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5" name="Google Shape;660;g5e39d93ef4_0_508">
            <a:extLst>
              <a:ext uri="{FF2B5EF4-FFF2-40B4-BE49-F238E27FC236}">
                <a16:creationId xmlns:a16="http://schemas.microsoft.com/office/drawing/2014/main" id="{C0553B0E-3183-4C87-900F-CF35015EC886}"/>
              </a:ext>
            </a:extLst>
          </p:cNvPr>
          <p:cNvSpPr/>
          <p:nvPr/>
        </p:nvSpPr>
        <p:spPr>
          <a:xfrm>
            <a:off x="8597425" y="1219200"/>
            <a:ext cx="1581900" cy="27474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16" name="Google Shape;661;g5e39d93ef4_0_508">
            <a:extLst>
              <a:ext uri="{FF2B5EF4-FFF2-40B4-BE49-F238E27FC236}">
                <a16:creationId xmlns:a16="http://schemas.microsoft.com/office/drawing/2014/main" id="{F4D18A37-69D2-4678-B459-20CAD157C52B}"/>
              </a:ext>
            </a:extLst>
          </p:cNvPr>
          <p:cNvSpPr/>
          <p:nvPr/>
        </p:nvSpPr>
        <p:spPr>
          <a:xfrm rot="-5400000">
            <a:off x="9206212" y="1422063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2;g5e39d93ef4_0_508">
            <a:extLst>
              <a:ext uri="{FF2B5EF4-FFF2-40B4-BE49-F238E27FC236}">
                <a16:creationId xmlns:a16="http://schemas.microsoft.com/office/drawing/2014/main" id="{3229594B-78DC-4D32-83BC-FC5A94C8968D}"/>
              </a:ext>
            </a:extLst>
          </p:cNvPr>
          <p:cNvSpPr/>
          <p:nvPr/>
        </p:nvSpPr>
        <p:spPr>
          <a:xfrm rot="-5400000">
            <a:off x="9195900" y="2689613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3;g5e39d93ef4_0_508">
            <a:extLst>
              <a:ext uri="{FF2B5EF4-FFF2-40B4-BE49-F238E27FC236}">
                <a16:creationId xmlns:a16="http://schemas.microsoft.com/office/drawing/2014/main" id="{4A209C29-C6B0-4EEB-8667-880C4FE731F3}"/>
              </a:ext>
            </a:extLst>
          </p:cNvPr>
          <p:cNvSpPr/>
          <p:nvPr/>
        </p:nvSpPr>
        <p:spPr>
          <a:xfrm rot="-5400000">
            <a:off x="9206212" y="2230263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664;g5e39d93ef4_0_508">
            <a:extLst>
              <a:ext uri="{FF2B5EF4-FFF2-40B4-BE49-F238E27FC236}">
                <a16:creationId xmlns:a16="http://schemas.microsoft.com/office/drawing/2014/main" id="{E55A4869-8FFB-4BC5-82FD-015814E36D43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rot="10800000" flipH="1">
            <a:off x="8347500" y="2405400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1656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>
          <a:extLst>
            <a:ext uri="{FF2B5EF4-FFF2-40B4-BE49-F238E27FC236}">
              <a16:creationId xmlns:a16="http://schemas.microsoft.com/office/drawing/2014/main" id="{7F8831C5-4CC9-0E72-3A9C-5278F9A4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>
            <a:extLst>
              <a:ext uri="{FF2B5EF4-FFF2-40B4-BE49-F238E27FC236}">
                <a16:creationId xmlns:a16="http://schemas.microsoft.com/office/drawing/2014/main" id="{A4623046-7F68-54F6-D5AE-DE0367EF7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Problem: processes can’t be trusted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60D6279-23EA-51D2-8A45-2126BCF5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 dirty="0"/>
          </a:p>
        </p:txBody>
      </p:sp>
      <p:sp>
        <p:nvSpPr>
          <p:cNvPr id="515" name="Google Shape;515;g5e39d93ef4_0_136">
            <a:extLst>
              <a:ext uri="{FF2B5EF4-FFF2-40B4-BE49-F238E27FC236}">
                <a16:creationId xmlns:a16="http://schemas.microsoft.com/office/drawing/2014/main" id="{086C2EAC-76B0-DBC8-712E-239109B5D333}"/>
              </a:ext>
            </a:extLst>
          </p:cNvPr>
          <p:cNvSpPr/>
          <p:nvPr/>
        </p:nvSpPr>
        <p:spPr>
          <a:xfrm>
            <a:off x="4508812" y="2950350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>
            <a:extLst>
              <a:ext uri="{FF2B5EF4-FFF2-40B4-BE49-F238E27FC236}">
                <a16:creationId xmlns:a16="http://schemas.microsoft.com/office/drawing/2014/main" id="{104EC602-90AB-C734-2134-E00BA73E495C}"/>
              </a:ext>
            </a:extLst>
          </p:cNvPr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17" name="Google Shape;517;g5e39d93ef4_0_136">
            <a:extLst>
              <a:ext uri="{FF2B5EF4-FFF2-40B4-BE49-F238E27FC236}">
                <a16:creationId xmlns:a16="http://schemas.microsoft.com/office/drawing/2014/main" id="{26B28D3E-1A27-4C55-3B95-584662A4B638}"/>
              </a:ext>
            </a:extLst>
          </p:cNvPr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18" name="Google Shape;518;g5e39d93ef4_0_136">
            <a:extLst>
              <a:ext uri="{FF2B5EF4-FFF2-40B4-BE49-F238E27FC236}">
                <a16:creationId xmlns:a16="http://schemas.microsoft.com/office/drawing/2014/main" id="{04CFB4D0-6E33-FBF2-0F2A-2DD35D892362}"/>
              </a:ext>
            </a:extLst>
          </p:cNvPr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19" name="Google Shape;519;g5e39d93ef4_0_136">
            <a:extLst>
              <a:ext uri="{FF2B5EF4-FFF2-40B4-BE49-F238E27FC236}">
                <a16:creationId xmlns:a16="http://schemas.microsoft.com/office/drawing/2014/main" id="{2EA3C264-2290-EBF4-45D9-807EE730C93B}"/>
              </a:ext>
            </a:extLst>
          </p:cNvPr>
          <p:cNvCxnSpPr>
            <a:cxnSpLocks/>
            <a:stCxn id="518" idx="3"/>
            <a:endCxn id="515" idx="1"/>
          </p:cNvCxnSpPr>
          <p:nvPr/>
        </p:nvCxnSpPr>
        <p:spPr>
          <a:xfrm>
            <a:off x="3875975" y="2582425"/>
            <a:ext cx="632837" cy="8465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g5e39d93ef4_0_136">
            <a:extLst>
              <a:ext uri="{FF2B5EF4-FFF2-40B4-BE49-F238E27FC236}">
                <a16:creationId xmlns:a16="http://schemas.microsoft.com/office/drawing/2014/main" id="{E291D198-DEB0-010F-A194-F8FB16143C8C}"/>
              </a:ext>
            </a:extLst>
          </p:cNvPr>
          <p:cNvCxnSpPr>
            <a:stCxn id="515" idx="3"/>
            <a:endCxn id="521" idx="1"/>
          </p:cNvCxnSpPr>
          <p:nvPr/>
        </p:nvCxnSpPr>
        <p:spPr>
          <a:xfrm flipV="1">
            <a:off x="5528512" y="3161725"/>
            <a:ext cx="924438" cy="2672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>
            <a:extLst>
              <a:ext uri="{FF2B5EF4-FFF2-40B4-BE49-F238E27FC236}">
                <a16:creationId xmlns:a16="http://schemas.microsoft.com/office/drawing/2014/main" id="{9B6E3492-2B68-596D-AEEA-60821131E28B}"/>
              </a:ext>
            </a:extLst>
          </p:cNvPr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>
            <a:extLst>
              <a:ext uri="{FF2B5EF4-FFF2-40B4-BE49-F238E27FC236}">
                <a16:creationId xmlns:a16="http://schemas.microsoft.com/office/drawing/2014/main" id="{8CBF4C23-8C32-6EF9-E506-101A678CB25C}"/>
              </a:ext>
            </a:extLst>
          </p:cNvPr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23" name="Google Shape;523;g5e39d93ef4_0_136">
            <a:extLst>
              <a:ext uri="{FF2B5EF4-FFF2-40B4-BE49-F238E27FC236}">
                <a16:creationId xmlns:a16="http://schemas.microsoft.com/office/drawing/2014/main" id="{92C4015E-CAA2-6358-921B-19EC324B4C0D}"/>
              </a:ext>
            </a:extLst>
          </p:cNvPr>
          <p:cNvSpPr txBox="1"/>
          <p:nvPr/>
        </p:nvSpPr>
        <p:spPr>
          <a:xfrm>
            <a:off x="4363012" y="1357500"/>
            <a:ext cx="1920342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Please give me Process A’s data! For I am evil!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969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3BB10-4F0E-363B-07C3-DA69CCDED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6934-49C9-6AEE-5496-14500964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virtual memory isolates process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407E-679C-2283-A071-9791D2C9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69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process has separate virtual memory spaces</a:t>
            </a:r>
          </a:p>
          <a:p>
            <a:pPr lvl="1"/>
            <a:r>
              <a:rPr lang="en-US" dirty="0"/>
              <a:t>No way to access another process’s physical memory unless it is mapped to one of your virtual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DBC4A-9C20-70BC-7945-439B3FF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FFEF73-2A6B-7725-E2E4-826E5A38E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28457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B60A96-EE39-D0FB-B801-84E5A7E4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156" y="2819789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F16C698E-479C-4F54-A848-A95B64DA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0407200C-4A9C-C741-41D6-AEA2C927C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4069140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A6708263-BEE3-6916-B0B5-C535903E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48269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27B0F-7376-3790-B36D-BBDFDF6F10C7}"/>
              </a:ext>
            </a:extLst>
          </p:cNvPr>
          <p:cNvSpPr/>
          <p:nvPr/>
        </p:nvSpPr>
        <p:spPr bwMode="auto">
          <a:xfrm>
            <a:off x="5969356" y="292482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2DBCF9-B818-DAC8-BC57-56DA38AB6EDC}"/>
              </a:ext>
            </a:extLst>
          </p:cNvPr>
          <p:cNvSpPr/>
          <p:nvPr/>
        </p:nvSpPr>
        <p:spPr bwMode="auto">
          <a:xfrm>
            <a:off x="5969356" y="318040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ECBA8A-312F-2500-5EA3-C89A26767C3A}"/>
              </a:ext>
            </a:extLst>
          </p:cNvPr>
          <p:cNvSpPr/>
          <p:nvPr/>
        </p:nvSpPr>
        <p:spPr bwMode="auto">
          <a:xfrm>
            <a:off x="5969356" y="34324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41384-E4C3-19DB-21F8-C4A0D5780D11}"/>
              </a:ext>
            </a:extLst>
          </p:cNvPr>
          <p:cNvSpPr/>
          <p:nvPr/>
        </p:nvSpPr>
        <p:spPr bwMode="auto">
          <a:xfrm>
            <a:off x="5969356" y="39424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242DD493-4EBB-AA55-8603-1CCABA1C5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356138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179A082F-22CB-B36E-DA49-8386A5D3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47507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D526F56E-1152-BEC8-1525-6AF45EE1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58716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6DC37-662D-491C-A1D2-8A7FEEB1E119}"/>
              </a:ext>
            </a:extLst>
          </p:cNvPr>
          <p:cNvSpPr/>
          <p:nvPr/>
        </p:nvSpPr>
        <p:spPr bwMode="auto">
          <a:xfrm>
            <a:off x="5969356" y="49022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48B4DA-1A2C-EB5F-C6A5-11B36952D4A0}"/>
              </a:ext>
            </a:extLst>
          </p:cNvPr>
          <p:cNvSpPr/>
          <p:nvPr/>
        </p:nvSpPr>
        <p:spPr bwMode="auto">
          <a:xfrm>
            <a:off x="5969356" y="51578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5ABFC-764A-77F0-E627-0654C24C7939}"/>
              </a:ext>
            </a:extLst>
          </p:cNvPr>
          <p:cNvSpPr/>
          <p:nvPr/>
        </p:nvSpPr>
        <p:spPr bwMode="auto">
          <a:xfrm>
            <a:off x="5969356" y="540986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4D30D-7CDF-51A7-17B9-1F8EFA09E667}"/>
              </a:ext>
            </a:extLst>
          </p:cNvPr>
          <p:cNvSpPr/>
          <p:nvPr/>
        </p:nvSpPr>
        <p:spPr bwMode="auto">
          <a:xfrm>
            <a:off x="5969356" y="58716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Text Box 38">
            <a:extLst>
              <a:ext uri="{FF2B5EF4-FFF2-40B4-BE49-F238E27FC236}">
                <a16:creationId xmlns:a16="http://schemas.microsoft.com/office/drawing/2014/main" id="{C4BDA9E5-3CE1-0D08-27F5-D4E8A4C3E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54906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C65EF7-C0A6-D9BC-2F42-41EC43A07139}"/>
              </a:ext>
            </a:extLst>
          </p:cNvPr>
          <p:cNvSpPr/>
          <p:nvPr/>
        </p:nvSpPr>
        <p:spPr bwMode="auto">
          <a:xfrm>
            <a:off x="9067800" y="29219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E10EE0-1A0F-BE87-5D4F-ED30C3018D86}"/>
              </a:ext>
            </a:extLst>
          </p:cNvPr>
          <p:cNvSpPr/>
          <p:nvPr/>
        </p:nvSpPr>
        <p:spPr bwMode="auto">
          <a:xfrm>
            <a:off x="9067800" y="31775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DA7B2F-2C96-9BD9-163C-16600F7A4DF0}"/>
              </a:ext>
            </a:extLst>
          </p:cNvPr>
          <p:cNvSpPr/>
          <p:nvPr/>
        </p:nvSpPr>
        <p:spPr bwMode="auto">
          <a:xfrm>
            <a:off x="9067800" y="34359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7E68FA-3264-C474-DB4B-0F8F85733EAA}"/>
              </a:ext>
            </a:extLst>
          </p:cNvPr>
          <p:cNvSpPr/>
          <p:nvPr/>
        </p:nvSpPr>
        <p:spPr bwMode="auto">
          <a:xfrm>
            <a:off x="9067800" y="36891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AD8F70-BCF1-C492-0CE2-0D45BF53F462}"/>
              </a:ext>
            </a:extLst>
          </p:cNvPr>
          <p:cNvSpPr/>
          <p:nvPr/>
        </p:nvSpPr>
        <p:spPr bwMode="auto">
          <a:xfrm>
            <a:off x="9067800" y="39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8B7389-CAFE-7B77-C879-9B837815C856}"/>
              </a:ext>
            </a:extLst>
          </p:cNvPr>
          <p:cNvSpPr/>
          <p:nvPr/>
        </p:nvSpPr>
        <p:spPr bwMode="auto">
          <a:xfrm>
            <a:off x="9067800" y="420320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E354E-A7B6-DC87-8D17-272D6EDCCFD4}"/>
              </a:ext>
            </a:extLst>
          </p:cNvPr>
          <p:cNvSpPr/>
          <p:nvPr/>
        </p:nvSpPr>
        <p:spPr bwMode="auto">
          <a:xfrm>
            <a:off x="9067800" y="44587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7C9334-E5F0-443A-B836-85E6ED7C92A9}"/>
              </a:ext>
            </a:extLst>
          </p:cNvPr>
          <p:cNvSpPr/>
          <p:nvPr/>
        </p:nvSpPr>
        <p:spPr bwMode="auto">
          <a:xfrm>
            <a:off x="9067800" y="471835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A90D18-1D3D-A649-A99A-92E84F4172A8}"/>
              </a:ext>
            </a:extLst>
          </p:cNvPr>
          <p:cNvSpPr/>
          <p:nvPr/>
        </p:nvSpPr>
        <p:spPr bwMode="auto">
          <a:xfrm>
            <a:off x="9067800" y="497394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861144-3B93-82B7-E0A9-65236AA35C5E}"/>
              </a:ext>
            </a:extLst>
          </p:cNvPr>
          <p:cNvSpPr/>
          <p:nvPr/>
        </p:nvSpPr>
        <p:spPr bwMode="auto">
          <a:xfrm>
            <a:off x="9067800" y="523243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A08E0B-F0B4-DC1B-B081-B85E5951DDB9}"/>
              </a:ext>
            </a:extLst>
          </p:cNvPr>
          <p:cNvSpPr/>
          <p:nvPr/>
        </p:nvSpPr>
        <p:spPr bwMode="auto">
          <a:xfrm>
            <a:off x="9067800" y="584464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18085688-1EF6-CF48-7A5B-AE4C6B56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978" y="54144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E7420A92-9502-E495-A235-93181A35A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034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A9F59B70-3BAD-3938-9591-C0EF773C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381" y="5795427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4D16D4-AE0E-8CBB-D6D1-7EB0A892A8ED}"/>
              </a:ext>
            </a:extLst>
          </p:cNvPr>
          <p:cNvCxnSpPr>
            <a:stCxn id="12" idx="3"/>
            <a:endCxn id="25" idx="1"/>
          </p:cNvCxnSpPr>
          <p:nvPr/>
        </p:nvCxnSpPr>
        <p:spPr bwMode="auto">
          <a:xfrm>
            <a:off x="6883756" y="3308203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278809-78AC-A152-A392-4ADBB4B1AECD}"/>
              </a:ext>
            </a:extLst>
          </p:cNvPr>
          <p:cNvCxnSpPr>
            <a:stCxn id="13" idx="3"/>
            <a:endCxn id="29" idx="1"/>
          </p:cNvCxnSpPr>
          <p:nvPr/>
        </p:nvCxnSpPr>
        <p:spPr bwMode="auto">
          <a:xfrm>
            <a:off x="6883756" y="3560260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1565E5-99E2-80D0-1DA2-BC7B20CE8BFE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 bwMode="auto">
          <a:xfrm flipV="1">
            <a:off x="6883756" y="5360232"/>
            <a:ext cx="2184044" cy="17742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3D8CCD-5660-9F52-05C0-E4A8526529E7}"/>
              </a:ext>
            </a:extLst>
          </p:cNvPr>
          <p:cNvCxnSpPr>
            <a:stCxn id="19" idx="3"/>
            <a:endCxn id="31" idx="1"/>
          </p:cNvCxnSpPr>
          <p:nvPr/>
        </p:nvCxnSpPr>
        <p:spPr bwMode="auto">
          <a:xfrm flipV="1">
            <a:off x="6883756" y="5101735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C9844D7-A7E1-45F2-EB86-79219221474F}"/>
              </a:ext>
            </a:extLst>
          </p:cNvPr>
          <p:cNvSpPr/>
          <p:nvPr/>
        </p:nvSpPr>
        <p:spPr>
          <a:xfrm>
            <a:off x="7264330" y="2671226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6163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788F-A350-620A-A36C-A6A81420C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7F0C-17A3-8FC4-816E-D60B3BE9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can still share memory if desired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8CA8-B505-EF9D-0D4F-AC0A7590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8" cy="5029200"/>
          </a:xfrm>
        </p:spPr>
        <p:txBody>
          <a:bodyPr/>
          <a:lstStyle/>
          <a:p>
            <a:r>
              <a:rPr lang="en-US" dirty="0"/>
              <a:t>We could share some physical pages across processes to enable shared libraries or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2B66E-50E6-C42E-85DC-FE182D5C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79F35218-6C50-C330-B260-F14A0CFF1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28457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EFF057FA-47BF-F82B-CE0D-F5F0C41D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80" y="2819857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B90516BC-6D19-7903-AB21-589A8502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BF304014-1052-D980-9E89-5B2BD66D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4069208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2BE7F476-822B-4A45-4720-15FF4ADC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324" y="433353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</a:t>
            </a:r>
            <a:r>
              <a:rPr lang="en-GB" sz="1400" b="1" i="1" u="sng" dirty="0">
                <a:solidFill>
                  <a:srgbClr val="FF0000"/>
                </a:solidFill>
                <a:latin typeface="Calibri" pitchFamily="34" charset="0"/>
              </a:rPr>
              <a:t>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A287279E-5642-CC19-073E-45B114CF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48269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BF39E7-E031-F4C7-E0FC-03E82321015F}"/>
              </a:ext>
            </a:extLst>
          </p:cNvPr>
          <p:cNvSpPr/>
          <p:nvPr/>
        </p:nvSpPr>
        <p:spPr bwMode="auto">
          <a:xfrm>
            <a:off x="5956480" y="292489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F9EFC5-2B54-EA61-FC96-418DBF864CA5}"/>
              </a:ext>
            </a:extLst>
          </p:cNvPr>
          <p:cNvSpPr/>
          <p:nvPr/>
        </p:nvSpPr>
        <p:spPr bwMode="auto">
          <a:xfrm>
            <a:off x="5956480" y="318047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C4F0B6-7677-9F08-951D-5C1718B96166}"/>
              </a:ext>
            </a:extLst>
          </p:cNvPr>
          <p:cNvSpPr/>
          <p:nvPr/>
        </p:nvSpPr>
        <p:spPr bwMode="auto">
          <a:xfrm>
            <a:off x="5956480" y="343253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521676-7BB8-B986-58DD-0E5433F49C94}"/>
              </a:ext>
            </a:extLst>
          </p:cNvPr>
          <p:cNvSpPr/>
          <p:nvPr/>
        </p:nvSpPr>
        <p:spPr bwMode="auto">
          <a:xfrm>
            <a:off x="5956480" y="39424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96A21857-D163-F590-54B7-9780FEBF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3561452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3457F76F-91AC-E407-DC7C-06BE43F98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47507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C7ADAAF-55B8-4695-4F84-0F36859B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5871695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6AA497-D937-54F2-E8E6-5657E50275B1}"/>
              </a:ext>
            </a:extLst>
          </p:cNvPr>
          <p:cNvSpPr/>
          <p:nvPr/>
        </p:nvSpPr>
        <p:spPr bwMode="auto">
          <a:xfrm>
            <a:off x="5956480" y="4902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3C7083-5315-F48B-8F0C-7E559027B46B}"/>
              </a:ext>
            </a:extLst>
          </p:cNvPr>
          <p:cNvSpPr/>
          <p:nvPr/>
        </p:nvSpPr>
        <p:spPr bwMode="auto">
          <a:xfrm>
            <a:off x="5956480" y="5157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9E4EE1-18C6-1168-DC16-FA9A7F863837}"/>
              </a:ext>
            </a:extLst>
          </p:cNvPr>
          <p:cNvSpPr/>
          <p:nvPr/>
        </p:nvSpPr>
        <p:spPr bwMode="auto">
          <a:xfrm>
            <a:off x="5956480" y="540993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1F4687-2C23-AC07-4BA4-3874DF6D050C}"/>
              </a:ext>
            </a:extLst>
          </p:cNvPr>
          <p:cNvSpPr/>
          <p:nvPr/>
        </p:nvSpPr>
        <p:spPr bwMode="auto">
          <a:xfrm>
            <a:off x="5956480" y="58716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E0FB1C4E-6CDF-5423-F55B-10459D80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54906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4A127B-4ECC-0A26-F892-B1E7C65647AF}"/>
              </a:ext>
            </a:extLst>
          </p:cNvPr>
          <p:cNvSpPr/>
          <p:nvPr/>
        </p:nvSpPr>
        <p:spPr bwMode="auto">
          <a:xfrm>
            <a:off x="9054924" y="29219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3FB607-1204-1E9B-A069-24FF7A77C5AF}"/>
              </a:ext>
            </a:extLst>
          </p:cNvPr>
          <p:cNvSpPr/>
          <p:nvPr/>
        </p:nvSpPr>
        <p:spPr bwMode="auto">
          <a:xfrm>
            <a:off x="9054924" y="31775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FFC028-86D7-E8DE-8956-5D835519DC31}"/>
              </a:ext>
            </a:extLst>
          </p:cNvPr>
          <p:cNvSpPr/>
          <p:nvPr/>
        </p:nvSpPr>
        <p:spPr bwMode="auto">
          <a:xfrm>
            <a:off x="9054924" y="34360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5F1D6E-6575-1015-3866-E63BE80CD662}"/>
              </a:ext>
            </a:extLst>
          </p:cNvPr>
          <p:cNvSpPr/>
          <p:nvPr/>
        </p:nvSpPr>
        <p:spPr bwMode="auto">
          <a:xfrm>
            <a:off x="9054924" y="368918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965EC1-1FF9-4C8F-3575-E5F714CC0758}"/>
              </a:ext>
            </a:extLst>
          </p:cNvPr>
          <p:cNvSpPr/>
          <p:nvPr/>
        </p:nvSpPr>
        <p:spPr bwMode="auto">
          <a:xfrm>
            <a:off x="9054924" y="394477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718E79-E095-3B77-879A-42D9C7938539}"/>
              </a:ext>
            </a:extLst>
          </p:cNvPr>
          <p:cNvSpPr/>
          <p:nvPr/>
        </p:nvSpPr>
        <p:spPr bwMode="auto">
          <a:xfrm>
            <a:off x="9054924" y="420327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87CF2F-4A6B-6D4E-064E-8DF94DC07917}"/>
              </a:ext>
            </a:extLst>
          </p:cNvPr>
          <p:cNvSpPr/>
          <p:nvPr/>
        </p:nvSpPr>
        <p:spPr bwMode="auto">
          <a:xfrm>
            <a:off x="9054924" y="44588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6E0B0F-C05F-D65A-1491-F4387E8485FE}"/>
              </a:ext>
            </a:extLst>
          </p:cNvPr>
          <p:cNvSpPr/>
          <p:nvPr/>
        </p:nvSpPr>
        <p:spPr bwMode="auto">
          <a:xfrm>
            <a:off x="9054924" y="47184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A48794-C45E-C407-7981-F6F659868853}"/>
              </a:ext>
            </a:extLst>
          </p:cNvPr>
          <p:cNvSpPr/>
          <p:nvPr/>
        </p:nvSpPr>
        <p:spPr bwMode="auto">
          <a:xfrm>
            <a:off x="9054924" y="49740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3F92CE4-73F3-DCA6-1B3F-6EA5B7CADD3D}"/>
              </a:ext>
            </a:extLst>
          </p:cNvPr>
          <p:cNvSpPr/>
          <p:nvPr/>
        </p:nvSpPr>
        <p:spPr bwMode="auto">
          <a:xfrm>
            <a:off x="9054924" y="523250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438F54-73EE-97F6-AA87-83D78B8DD347}"/>
              </a:ext>
            </a:extLst>
          </p:cNvPr>
          <p:cNvSpPr/>
          <p:nvPr/>
        </p:nvSpPr>
        <p:spPr bwMode="auto">
          <a:xfrm>
            <a:off x="9054924" y="58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 Box 38">
            <a:extLst>
              <a:ext uri="{FF2B5EF4-FFF2-40B4-BE49-F238E27FC236}">
                <a16:creationId xmlns:a16="http://schemas.microsoft.com/office/drawing/2014/main" id="{710E2176-ED2D-2C27-DC98-6B077A207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102" y="54144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538D42E7-1E85-F76D-7809-D0DDA403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58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CEB380CB-A802-55CD-D8A3-A9F50069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05" y="579549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B4F435-0E23-242A-E7CA-3EA617192DB8}"/>
              </a:ext>
            </a:extLst>
          </p:cNvPr>
          <p:cNvCxnSpPr>
            <a:stCxn id="50" idx="3"/>
            <a:endCxn id="63" idx="1"/>
          </p:cNvCxnSpPr>
          <p:nvPr/>
        </p:nvCxnSpPr>
        <p:spPr bwMode="auto">
          <a:xfrm>
            <a:off x="6870880" y="3308271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C11EA4-5F39-AFFD-22CE-8797DA083E30}"/>
              </a:ext>
            </a:extLst>
          </p:cNvPr>
          <p:cNvCxnSpPr>
            <a:stCxn id="51" idx="3"/>
            <a:endCxn id="67" idx="1"/>
          </p:cNvCxnSpPr>
          <p:nvPr/>
        </p:nvCxnSpPr>
        <p:spPr bwMode="auto">
          <a:xfrm>
            <a:off x="6870880" y="3560328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D5EF2E-0C08-C5D7-902A-4665D179E27D}"/>
              </a:ext>
            </a:extLst>
          </p:cNvPr>
          <p:cNvCxnSpPr>
            <a:stCxn id="58" idx="3"/>
            <a:endCxn id="67" idx="1"/>
          </p:cNvCxnSpPr>
          <p:nvPr/>
        </p:nvCxnSpPr>
        <p:spPr bwMode="auto">
          <a:xfrm flipV="1">
            <a:off x="6870880" y="458665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96BE3D-8924-648C-8B95-B81416D99AB1}"/>
              </a:ext>
            </a:extLst>
          </p:cNvPr>
          <p:cNvCxnSpPr>
            <a:stCxn id="57" idx="3"/>
            <a:endCxn id="69" idx="1"/>
          </p:cNvCxnSpPr>
          <p:nvPr/>
        </p:nvCxnSpPr>
        <p:spPr bwMode="auto">
          <a:xfrm flipV="1">
            <a:off x="6870880" y="510180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9403969-D8D2-7512-D076-5D30C6CDB1BE}"/>
              </a:ext>
            </a:extLst>
          </p:cNvPr>
          <p:cNvSpPr/>
          <p:nvPr/>
        </p:nvSpPr>
        <p:spPr>
          <a:xfrm>
            <a:off x="7251454" y="267129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927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8979-76D1-5177-F8C4-237C12BB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CD71A025-EAA7-4942-0BD7-4D7EE1F3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972A45E-6958-60D8-5CFE-391766F18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4" y="1143000"/>
            <a:ext cx="4645545" cy="501310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What if we want better protection?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 a page as read-only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Keep a page in memory, but only the OS can touch it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Extend Page Table Entries with permission bits!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Page fault handler checks these before remapping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HW enforces this protection (trap into OS if violation occurs)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6F04C3-873A-00F0-4D60-7B481532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51666D1-E9C5-716C-9260-8ABB826B3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527" y="2810319"/>
            <a:ext cx="100796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6C8AA6EB-5194-6D9B-259A-64008359D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227" y="1548392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9F053762-B92B-4584-306A-9FCE84C6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118" y="1548392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F4EF670A-46D2-577D-3A55-252D2F1D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870" y="1548392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8827D224-F112-A1A8-19EF-FDCEDEC6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289" y="18531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7481839F-4EA6-D07F-A76C-A4A83FE6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714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B08E20FC-C8AF-77B7-B9D5-FA64E07E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07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3083EA01-590B-5B60-B5EA-DFBB46B1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289" y="21579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75DCA3F8-5FCD-77F9-79EE-38AF4A9A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714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E00D1D42-B34D-7137-0282-7EAB24F43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07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19779C54-46BD-D7A3-6B9E-963048FF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289" y="24627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15F6D995-FD1A-39F2-7609-6A1F4B73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714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08FF0347-0E52-29E5-7147-14385DC1C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728" y="18484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E8D93E10-6C4E-F44B-C291-5FBC6A823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728" y="21532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D9F11E3B-E6C2-7E92-6A35-85CDCAED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315" y="24580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55ABC288-AF1C-01CB-FE37-C38742B9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8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D490E2A7-B1AC-2AAA-7765-13A15DFC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376" y="4985475"/>
            <a:ext cx="101117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</a:t>
            </a:r>
          </a:p>
        </p:txBody>
      </p:sp>
      <p:sp>
        <p:nvSpPr>
          <p:cNvPr id="24611" name="Rectangle 35">
            <a:extLst>
              <a:ext uri="{FF2B5EF4-FFF2-40B4-BE49-F238E27FC236}">
                <a16:creationId xmlns:a16="http://schemas.microsoft.com/office/drawing/2014/main" id="{867A53A1-95F0-E7D5-E3C0-72A37E53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07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>
            <a:extLst>
              <a:ext uri="{FF2B5EF4-FFF2-40B4-BE49-F238E27FC236}">
                <a16:creationId xmlns:a16="http://schemas.microsoft.com/office/drawing/2014/main" id="{E0A2ADCC-9A0D-45DE-0DD6-71357B33E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934" y="1548392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>
            <a:extLst>
              <a:ext uri="{FF2B5EF4-FFF2-40B4-BE49-F238E27FC236}">
                <a16:creationId xmlns:a16="http://schemas.microsoft.com/office/drawing/2014/main" id="{10AEF27C-3C9F-7060-B12F-BD2F0DC3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39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>
            <a:extLst>
              <a:ext uri="{FF2B5EF4-FFF2-40B4-BE49-F238E27FC236}">
                <a16:creationId xmlns:a16="http://schemas.microsoft.com/office/drawing/2014/main" id="{74A6A6D3-9052-9507-93B8-33925F11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39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>
            <a:extLst>
              <a:ext uri="{FF2B5EF4-FFF2-40B4-BE49-F238E27FC236}">
                <a16:creationId xmlns:a16="http://schemas.microsoft.com/office/drawing/2014/main" id="{8A532346-F9D7-8C14-352E-67E2C9DD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39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>
            <a:extLst>
              <a:ext uri="{FF2B5EF4-FFF2-40B4-BE49-F238E27FC236}">
                <a16:creationId xmlns:a16="http://schemas.microsoft.com/office/drawing/2014/main" id="{7AE69CF5-9437-418E-DE5A-496E16E6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152" y="3756604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>
            <a:extLst>
              <a:ext uri="{FF2B5EF4-FFF2-40B4-BE49-F238E27FC236}">
                <a16:creationId xmlns:a16="http://schemas.microsoft.com/office/drawing/2014/main" id="{E77B8A32-2C7F-EFA8-E8B5-67CB09AC3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118" y="3756604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>
            <a:extLst>
              <a:ext uri="{FF2B5EF4-FFF2-40B4-BE49-F238E27FC236}">
                <a16:creationId xmlns:a16="http://schemas.microsoft.com/office/drawing/2014/main" id="{CC4A0C2F-5114-4D9E-B0FC-1709DA4C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870" y="3756604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>
            <a:extLst>
              <a:ext uri="{FF2B5EF4-FFF2-40B4-BE49-F238E27FC236}">
                <a16:creationId xmlns:a16="http://schemas.microsoft.com/office/drawing/2014/main" id="{4B5FB190-AF6B-FD60-DA4D-ACC825071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464" y="40614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>
            <a:extLst>
              <a:ext uri="{FF2B5EF4-FFF2-40B4-BE49-F238E27FC236}">
                <a16:creationId xmlns:a16="http://schemas.microsoft.com/office/drawing/2014/main" id="{0EEBE01B-923A-548A-1218-54ECFB08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889" y="40614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>
            <a:extLst>
              <a:ext uri="{FF2B5EF4-FFF2-40B4-BE49-F238E27FC236}">
                <a16:creationId xmlns:a16="http://schemas.microsoft.com/office/drawing/2014/main" id="{E5ACE5B4-65AF-6C57-10A4-3D6506FB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6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>
            <a:extLst>
              <a:ext uri="{FF2B5EF4-FFF2-40B4-BE49-F238E27FC236}">
                <a16:creationId xmlns:a16="http://schemas.microsoft.com/office/drawing/2014/main" id="{A0912B02-0D10-5FBC-BE12-0FCA4591A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464" y="43662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>
            <a:extLst>
              <a:ext uri="{FF2B5EF4-FFF2-40B4-BE49-F238E27FC236}">
                <a16:creationId xmlns:a16="http://schemas.microsoft.com/office/drawing/2014/main" id="{6A2535F3-C7CD-5728-26E7-0C5C91E3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889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>
            <a:extLst>
              <a:ext uri="{FF2B5EF4-FFF2-40B4-BE49-F238E27FC236}">
                <a16:creationId xmlns:a16="http://schemas.microsoft.com/office/drawing/2014/main" id="{5393945C-8672-A25B-4A70-B5C0988D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6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>
            <a:extLst>
              <a:ext uri="{FF2B5EF4-FFF2-40B4-BE49-F238E27FC236}">
                <a16:creationId xmlns:a16="http://schemas.microsoft.com/office/drawing/2014/main" id="{A5AE97E4-04AD-E973-E0BC-9D742B9F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464" y="46710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>
            <a:extLst>
              <a:ext uri="{FF2B5EF4-FFF2-40B4-BE49-F238E27FC236}">
                <a16:creationId xmlns:a16="http://schemas.microsoft.com/office/drawing/2014/main" id="{197CAC77-2910-904A-77BC-B2CEFB9FC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889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>
            <a:extLst>
              <a:ext uri="{FF2B5EF4-FFF2-40B4-BE49-F238E27FC236}">
                <a16:creationId xmlns:a16="http://schemas.microsoft.com/office/drawing/2014/main" id="{89A1D108-3AC8-7F22-635A-2CE30B1E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682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>
            <a:extLst>
              <a:ext uri="{FF2B5EF4-FFF2-40B4-BE49-F238E27FC236}">
                <a16:creationId xmlns:a16="http://schemas.microsoft.com/office/drawing/2014/main" id="{27254853-7196-D3F0-6208-9B911443C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934" y="3756604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>
            <a:extLst>
              <a:ext uri="{FF2B5EF4-FFF2-40B4-BE49-F238E27FC236}">
                <a16:creationId xmlns:a16="http://schemas.microsoft.com/office/drawing/2014/main" id="{1171AE03-DB0F-51A3-741B-1E7E37872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14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>
            <a:extLst>
              <a:ext uri="{FF2B5EF4-FFF2-40B4-BE49-F238E27FC236}">
                <a16:creationId xmlns:a16="http://schemas.microsoft.com/office/drawing/2014/main" id="{579BA54F-DD17-C7EA-4200-4A4C571F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14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>
            <a:extLst>
              <a:ext uri="{FF2B5EF4-FFF2-40B4-BE49-F238E27FC236}">
                <a16:creationId xmlns:a16="http://schemas.microsoft.com/office/drawing/2014/main" id="{C8FC8302-FD4B-B8D4-FE17-A191E218A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14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>
            <a:extLst>
              <a:ext uri="{FF2B5EF4-FFF2-40B4-BE49-F238E27FC236}">
                <a16:creationId xmlns:a16="http://schemas.microsoft.com/office/drawing/2014/main" id="{9996F146-BFF8-1719-BA40-93B2F50A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728" y="40629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>
            <a:extLst>
              <a:ext uri="{FF2B5EF4-FFF2-40B4-BE49-F238E27FC236}">
                <a16:creationId xmlns:a16="http://schemas.microsoft.com/office/drawing/2014/main" id="{3DBD4CF4-A208-6D2A-7E62-419FD6FF5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728" y="43677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>
            <a:extLst>
              <a:ext uri="{FF2B5EF4-FFF2-40B4-BE49-F238E27FC236}">
                <a16:creationId xmlns:a16="http://schemas.microsoft.com/office/drawing/2014/main" id="{28CF376E-6A42-244C-9D7F-1E6D2164F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315" y="46725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1E5CA7CF-CB59-3F6F-B4C5-7B20AA89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91" y="1088249"/>
            <a:ext cx="1674812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 Space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8C513A0-AB70-E86A-08F8-4AAD174E645E}"/>
              </a:ext>
            </a:extLst>
          </p:cNvPr>
          <p:cNvSpPr/>
          <p:nvPr/>
        </p:nvSpPr>
        <p:spPr bwMode="auto">
          <a:xfrm>
            <a:off x="10730807" y="18455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C58C797-DE73-9D4C-C8D8-E60A69D8A23C}"/>
              </a:ext>
            </a:extLst>
          </p:cNvPr>
          <p:cNvSpPr/>
          <p:nvPr/>
        </p:nvSpPr>
        <p:spPr bwMode="auto">
          <a:xfrm>
            <a:off x="10730807" y="21011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B24DCF-F0F2-B1BD-7ECA-21B216BF4C94}"/>
              </a:ext>
            </a:extLst>
          </p:cNvPr>
          <p:cNvSpPr/>
          <p:nvPr/>
        </p:nvSpPr>
        <p:spPr bwMode="auto">
          <a:xfrm>
            <a:off x="10730807" y="235960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BA87AB-B5DC-5F4C-E320-6623D5006A1B}"/>
              </a:ext>
            </a:extLst>
          </p:cNvPr>
          <p:cNvSpPr/>
          <p:nvPr/>
        </p:nvSpPr>
        <p:spPr bwMode="auto">
          <a:xfrm>
            <a:off x="10730807" y="26211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1FA9BA-AB23-0C74-E05A-8FD76591EFC8}"/>
              </a:ext>
            </a:extLst>
          </p:cNvPr>
          <p:cNvSpPr/>
          <p:nvPr/>
        </p:nvSpPr>
        <p:spPr bwMode="auto">
          <a:xfrm>
            <a:off x="10730807" y="28767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048255-179A-FC87-91BD-85EBB2C099F0}"/>
              </a:ext>
            </a:extLst>
          </p:cNvPr>
          <p:cNvSpPr/>
          <p:nvPr/>
        </p:nvSpPr>
        <p:spPr bwMode="auto">
          <a:xfrm>
            <a:off x="10730807" y="31310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65451B-A655-4B8F-1895-12B5948E9FC0}"/>
              </a:ext>
            </a:extLst>
          </p:cNvPr>
          <p:cNvSpPr/>
          <p:nvPr/>
        </p:nvSpPr>
        <p:spPr bwMode="auto">
          <a:xfrm>
            <a:off x="10730807" y="33908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09D58B9-14D3-5B9B-C697-8437539EF533}"/>
              </a:ext>
            </a:extLst>
          </p:cNvPr>
          <p:cNvSpPr/>
          <p:nvPr/>
        </p:nvSpPr>
        <p:spPr bwMode="auto">
          <a:xfrm>
            <a:off x="10730807" y="364147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173464-B22F-37AD-C4E5-ECD27AC440B2}"/>
              </a:ext>
            </a:extLst>
          </p:cNvPr>
          <p:cNvSpPr/>
          <p:nvPr/>
        </p:nvSpPr>
        <p:spPr bwMode="auto">
          <a:xfrm>
            <a:off x="10730807" y="389755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161CED5-FDCB-CF99-F518-2A8587157538}"/>
              </a:ext>
            </a:extLst>
          </p:cNvPr>
          <p:cNvSpPr/>
          <p:nvPr/>
        </p:nvSpPr>
        <p:spPr bwMode="auto">
          <a:xfrm>
            <a:off x="10730807" y="41510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294E5C-234C-0BE4-6EDB-830A2B6AD466}"/>
              </a:ext>
            </a:extLst>
          </p:cNvPr>
          <p:cNvSpPr/>
          <p:nvPr/>
        </p:nvSpPr>
        <p:spPr bwMode="auto">
          <a:xfrm>
            <a:off x="10732395" y="440139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ED77EC-1195-DE08-1127-60E7D9C4277D}"/>
              </a:ext>
            </a:extLst>
          </p:cNvPr>
          <p:cNvSpPr/>
          <p:nvPr/>
        </p:nvSpPr>
        <p:spPr bwMode="auto">
          <a:xfrm>
            <a:off x="10732395" y="465747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61388B-6C51-666F-7E72-07E4DA5B3EAD}"/>
              </a:ext>
            </a:extLst>
          </p:cNvPr>
          <p:cNvCxnSpPr>
            <a:stCxn id="24584" idx="3"/>
            <a:endCxn id="101" idx="1"/>
          </p:cNvCxnSpPr>
          <p:nvPr/>
        </p:nvCxnSpPr>
        <p:spPr bwMode="auto">
          <a:xfrm>
            <a:off x="10136289" y="2005591"/>
            <a:ext cx="594518" cy="15130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521A6DD-2988-C79C-E765-8D678476A6C5}"/>
              </a:ext>
            </a:extLst>
          </p:cNvPr>
          <p:cNvCxnSpPr>
            <a:stCxn id="24587" idx="3"/>
            <a:endCxn id="99" idx="1"/>
          </p:cNvCxnSpPr>
          <p:nvPr/>
        </p:nvCxnSpPr>
        <p:spPr bwMode="auto">
          <a:xfrm>
            <a:off x="10136289" y="2310391"/>
            <a:ext cx="594518" cy="69418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6A0FE1-0D6E-9FED-1B6C-88A87A8333D1}"/>
              </a:ext>
            </a:extLst>
          </p:cNvPr>
          <p:cNvCxnSpPr>
            <a:stCxn id="24590" idx="3"/>
            <a:endCxn id="97" idx="1"/>
          </p:cNvCxnSpPr>
          <p:nvPr/>
        </p:nvCxnSpPr>
        <p:spPr bwMode="auto">
          <a:xfrm flipV="1">
            <a:off x="10136289" y="2487398"/>
            <a:ext cx="594518" cy="1277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B34565A-74B1-8B06-A4E8-281B5115D39E}"/>
              </a:ext>
            </a:extLst>
          </p:cNvPr>
          <p:cNvCxnSpPr>
            <a:stCxn id="24625" idx="3"/>
            <a:endCxn id="104" idx="1"/>
          </p:cNvCxnSpPr>
          <p:nvPr/>
        </p:nvCxnSpPr>
        <p:spPr bwMode="auto">
          <a:xfrm>
            <a:off x="10139464" y="4213803"/>
            <a:ext cx="591343" cy="65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2B78B02-A9F7-0644-0F4F-D75D420B2BA2}"/>
              </a:ext>
            </a:extLst>
          </p:cNvPr>
          <p:cNvCxnSpPr>
            <a:stCxn id="24628" idx="3"/>
            <a:endCxn id="101" idx="1"/>
          </p:cNvCxnSpPr>
          <p:nvPr/>
        </p:nvCxnSpPr>
        <p:spPr bwMode="auto">
          <a:xfrm flipV="1">
            <a:off x="10139464" y="3518660"/>
            <a:ext cx="591343" cy="999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44A99A-89F5-A2DE-04CC-450596153DA1}"/>
              </a:ext>
            </a:extLst>
          </p:cNvPr>
          <p:cNvCxnSpPr>
            <a:stCxn id="24631" idx="3"/>
            <a:endCxn id="112" idx="1"/>
          </p:cNvCxnSpPr>
          <p:nvPr/>
        </p:nvCxnSpPr>
        <p:spPr bwMode="auto">
          <a:xfrm flipV="1">
            <a:off x="10139464" y="4785266"/>
            <a:ext cx="592931" cy="381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AC7A65C4-C132-D4B5-A83E-02F5AD646CF3}"/>
              </a:ext>
            </a:extLst>
          </p:cNvPr>
          <p:cNvSpPr/>
          <p:nvPr/>
        </p:nvSpPr>
        <p:spPr bwMode="auto">
          <a:xfrm>
            <a:off x="6210845" y="746974"/>
            <a:ext cx="1715462" cy="586525"/>
          </a:xfrm>
          <a:prstGeom prst="wedgeRectCallout">
            <a:avLst>
              <a:gd name="adj1" fmla="val -46665"/>
              <a:gd name="adj2" fmla="val 83584"/>
            </a:avLst>
          </a:prstGeom>
          <a:solidFill>
            <a:srgbClr val="DED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Must be running in kernel (supervisor mode)</a:t>
            </a: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14D6E834-8C17-E427-E594-85417B508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897" y="1548391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2148DC90-F1BC-7365-5C4B-945428CFF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07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174240D4-77DF-4780-2261-6A359970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07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7196B5E0-D677-D582-6CC6-9D0FD4F1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6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69" name="Rectangle 35">
            <a:extLst>
              <a:ext uri="{FF2B5EF4-FFF2-40B4-BE49-F238E27FC236}">
                <a16:creationId xmlns:a16="http://schemas.microsoft.com/office/drawing/2014/main" id="{1CA9CD99-B5A0-020C-F326-E6FBA925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07" y="24627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0" name="Text Box 48">
            <a:extLst>
              <a:ext uri="{FF2B5EF4-FFF2-40B4-BE49-F238E27FC236}">
                <a16:creationId xmlns:a16="http://schemas.microsoft.com/office/drawing/2014/main" id="{0E7E7FF1-CF9E-B7B9-3430-4CBAA1D9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897" y="3756603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8298376D-888A-F8E3-9845-359B81BE5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4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2" name="Rectangle 54">
            <a:extLst>
              <a:ext uri="{FF2B5EF4-FFF2-40B4-BE49-F238E27FC236}">
                <a16:creationId xmlns:a16="http://schemas.microsoft.com/office/drawing/2014/main" id="{93D6D52C-64CA-70D5-B384-17A2BA13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4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57">
            <a:extLst>
              <a:ext uri="{FF2B5EF4-FFF2-40B4-BE49-F238E27FC236}">
                <a16:creationId xmlns:a16="http://schemas.microsoft.com/office/drawing/2014/main" id="{407FD366-F45D-D0BB-D37E-0FAF1F04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482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3549328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CB9C7-18BA-CC35-BF8B-941E603E7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F822-E422-6B52-ED0B-EBCE039E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6C7D-EDB0-6971-9DBF-58BCC53B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deal with how incredibly slow disk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EC6A4-13A5-0E49-9A61-DB3B00F9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2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349F-DD77-23AA-D692-D068F2570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E5DA-5C40-A75E-D495-A42719E9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B882-E594-56CD-874F-50346F9F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Assuming 4 GHz processor, Instruction (with registers):                      0.25 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8BFC9-61EA-B968-A32D-9D81B4B7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1531F2-EA5F-7689-9128-7FCB4ED26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670" y="1971639"/>
            <a:ext cx="7266724" cy="4200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BAED7-0197-38A8-A722-59AA95E22FC6}"/>
              </a:ext>
            </a:extLst>
          </p:cNvPr>
          <p:cNvSpPr txBox="1"/>
          <p:nvPr/>
        </p:nvSpPr>
        <p:spPr>
          <a:xfrm>
            <a:off x="591022" y="1919101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D48DD-7319-0F16-2284-8602CB196BC3}"/>
              </a:ext>
            </a:extLst>
          </p:cNvPr>
          <p:cNvSpPr/>
          <p:nvPr/>
        </p:nvSpPr>
        <p:spPr>
          <a:xfrm>
            <a:off x="4404575" y="2137893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674F2-4407-B9C3-7493-B525F496F4D7}"/>
              </a:ext>
            </a:extLst>
          </p:cNvPr>
          <p:cNvSpPr/>
          <p:nvPr/>
        </p:nvSpPr>
        <p:spPr>
          <a:xfrm>
            <a:off x="4404575" y="3438659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A2B7D-C84D-AFF8-5DF7-0B9B796AC127}"/>
              </a:ext>
            </a:extLst>
          </p:cNvPr>
          <p:cNvSpPr/>
          <p:nvPr/>
        </p:nvSpPr>
        <p:spPr>
          <a:xfrm>
            <a:off x="4404575" y="5020614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34B49-5FA6-F4CA-1B5C-91647ADEAB08}"/>
              </a:ext>
            </a:extLst>
          </p:cNvPr>
          <p:cNvSpPr/>
          <p:nvPr/>
        </p:nvSpPr>
        <p:spPr>
          <a:xfrm>
            <a:off x="4579208" y="1130747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ECEAC-D9B8-1DC5-4B79-22587EB98AE1}"/>
              </a:ext>
            </a:extLst>
          </p:cNvPr>
          <p:cNvSpPr txBox="1"/>
          <p:nvPr/>
        </p:nvSpPr>
        <p:spPr>
          <a:xfrm>
            <a:off x="619719" y="3876541"/>
            <a:ext cx="3308337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Jim Gray’s analogy: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Registers are in your apartment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Disk is on Mars</a:t>
            </a:r>
          </a:p>
        </p:txBody>
      </p:sp>
    </p:spTree>
    <p:extLst>
      <p:ext uri="{BB962C8B-B14F-4D97-AF65-F5344CB8AC3E}">
        <p14:creationId xmlns:p14="http://schemas.microsoft.com/office/powerpoint/2010/main" val="2086237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8825C-10E1-C81D-99F0-A3DF4B5A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>
            <a:extLst>
              <a:ext uri="{FF2B5EF4-FFF2-40B4-BE49-F238E27FC236}">
                <a16:creationId xmlns:a16="http://schemas.microsoft.com/office/drawing/2014/main" id="{262AF574-4782-B239-4576-C5AD3161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996" y="980728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F0FB04A3-6A68-FB8A-DE85-530E25B63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disks</a:t>
            </a:r>
          </a:p>
        </p:txBody>
      </p:sp>
      <p:sp>
        <p:nvSpPr>
          <p:cNvPr id="700420" name="Text Box 4">
            <a:extLst>
              <a:ext uri="{FF2B5EF4-FFF2-40B4-BE49-F238E27FC236}">
                <a16:creationId xmlns:a16="http://schemas.microsoft.com/office/drawing/2014/main" id="{96D692CD-BC5B-CC15-3E7F-0A959863C80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10050" y="1548884"/>
            <a:ext cx="10115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700421" name="Text Box 5">
            <a:extLst>
              <a:ext uri="{FF2B5EF4-FFF2-40B4-BE49-F238E27FC236}">
                <a16:creationId xmlns:a16="http://schemas.microsoft.com/office/drawing/2014/main" id="{B2B41F24-2D11-C5D4-A335-6430CEC3E5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32153" y="1950137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on-chip L1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22" name="Text Box 6">
            <a:extLst>
              <a:ext uri="{FF2B5EF4-FFF2-40B4-BE49-F238E27FC236}">
                <a16:creationId xmlns:a16="http://schemas.microsoft.com/office/drawing/2014/main" id="{C913E7C3-0631-0A5F-28D1-9B5E8CF780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42275" y="3440799"/>
            <a:ext cx="15311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main memory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(DRAM)</a:t>
            </a:r>
          </a:p>
        </p:txBody>
      </p:sp>
      <p:sp>
        <p:nvSpPr>
          <p:cNvPr id="700423" name="Text Box 7">
            <a:extLst>
              <a:ext uri="{FF2B5EF4-FFF2-40B4-BE49-F238E27FC236}">
                <a16:creationId xmlns:a16="http://schemas.microsoft.com/office/drawing/2014/main" id="{D8B8BDE1-3B28-6FAC-0B9D-629A458F4EA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52097" y="4504424"/>
            <a:ext cx="244169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latin typeface="Calibri"/>
                <a:cs typeface="Calibri"/>
              </a:rPr>
              <a:t>local secondary storage</a:t>
            </a:r>
          </a:p>
          <a:p>
            <a:pPr algn="ctr" eaLnBrk="0" hangingPunct="0"/>
            <a:r>
              <a:rPr lang="en-US" b="1">
                <a:latin typeface="Calibri"/>
                <a:cs typeface="Calibri"/>
              </a:rPr>
              <a:t>(local disks)</a:t>
            </a:r>
          </a:p>
        </p:txBody>
      </p:sp>
      <p:sp>
        <p:nvSpPr>
          <p:cNvPr id="700424" name="Line 8">
            <a:extLst>
              <a:ext uri="{FF2B5EF4-FFF2-40B4-BE49-F238E27FC236}">
                <a16:creationId xmlns:a16="http://schemas.microsoft.com/office/drawing/2014/main" id="{B50B3224-A8F8-2767-A31D-A078DF075F0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5739" y="193198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5" name="Line 9">
            <a:extLst>
              <a:ext uri="{FF2B5EF4-FFF2-40B4-BE49-F238E27FC236}">
                <a16:creationId xmlns:a16="http://schemas.microsoft.com/office/drawing/2014/main" id="{E389A542-C624-D2F1-BFF0-58BC304D358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870450" y="2570163"/>
            <a:ext cx="184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6" name="Line 10">
            <a:extLst>
              <a:ext uri="{FF2B5EF4-FFF2-40B4-BE49-F238E27FC236}">
                <a16:creationId xmlns:a16="http://schemas.microsoft.com/office/drawing/2014/main" id="{8259D0BE-8897-BAA3-3150-53E05450882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516438" y="3208338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7" name="Line 11">
            <a:extLst>
              <a:ext uri="{FF2B5EF4-FFF2-40B4-BE49-F238E27FC236}">
                <a16:creationId xmlns:a16="http://schemas.microsoft.com/office/drawing/2014/main" id="{72F91FB5-F453-893B-756D-76CC13C176E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828800" y="3748558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8" name="Text Box 12">
            <a:extLst>
              <a:ext uri="{FF2B5EF4-FFF2-40B4-BE49-F238E27FC236}">
                <a16:creationId xmlns:a16="http://schemas.microsoft.com/office/drawing/2014/main" id="{1F07ECCA-8DE7-BB9B-30E9-EBD36AD2F05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28632" y="3701932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Larger, 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slower,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cheaper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29" name="Line 13">
            <a:extLst>
              <a:ext uri="{FF2B5EF4-FFF2-40B4-BE49-F238E27FC236}">
                <a16:creationId xmlns:a16="http://schemas.microsoft.com/office/drawing/2014/main" id="{7635EE2B-590F-489F-CD51-B38143B7EB9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900489" y="4271963"/>
            <a:ext cx="376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0" name="Text Box 14">
            <a:extLst>
              <a:ext uri="{FF2B5EF4-FFF2-40B4-BE49-F238E27FC236}">
                <a16:creationId xmlns:a16="http://schemas.microsoft.com/office/drawing/2014/main" id="{52DC1024-BD87-789E-52ED-5B67A6330D1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97301" y="5604562"/>
            <a:ext cx="38655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remote secondary storage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(distributed file systems, Web servers)</a:t>
            </a:r>
          </a:p>
        </p:txBody>
      </p:sp>
      <p:sp>
        <p:nvSpPr>
          <p:cNvPr id="700437" name="Line 21">
            <a:extLst>
              <a:ext uri="{FF2B5EF4-FFF2-40B4-BE49-F238E27FC236}">
                <a16:creationId xmlns:a16="http://schemas.microsoft.com/office/drawing/2014/main" id="{8B5357C3-D797-7935-A074-443DF0CBD7D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309938" y="5337175"/>
            <a:ext cx="496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8" name="Text Box 22">
            <a:extLst>
              <a:ext uri="{FF2B5EF4-FFF2-40B4-BE49-F238E27FC236}">
                <a16:creationId xmlns:a16="http://schemas.microsoft.com/office/drawing/2014/main" id="{7174D5A5-8D47-292C-163A-DC595DB7441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70253" y="2615299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off-chip L2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47" name="Text Box 31">
            <a:extLst>
              <a:ext uri="{FF2B5EF4-FFF2-40B4-BE49-F238E27FC236}">
                <a16:creationId xmlns:a16="http://schemas.microsoft.com/office/drawing/2014/main" id="{31B5AEB1-A2BB-8937-F9CC-F83B18310B3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66013" y="13107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482"/>
                </a:solidFill>
                <a:latin typeface="Calibri"/>
                <a:cs typeface="Calibri"/>
              </a:rPr>
              <a:t>L0:</a:t>
            </a:r>
          </a:p>
        </p:txBody>
      </p:sp>
      <p:sp>
        <p:nvSpPr>
          <p:cNvPr id="700448" name="Text Box 32">
            <a:extLst>
              <a:ext uri="{FF2B5EF4-FFF2-40B4-BE49-F238E27FC236}">
                <a16:creationId xmlns:a16="http://schemas.microsoft.com/office/drawing/2014/main" id="{F69BDEBE-466A-9BB8-DEF1-28669047401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88188" y="20203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L1:</a:t>
            </a:r>
          </a:p>
        </p:txBody>
      </p:sp>
      <p:sp>
        <p:nvSpPr>
          <p:cNvPr id="700449" name="Text Box 33">
            <a:extLst>
              <a:ext uri="{FF2B5EF4-FFF2-40B4-BE49-F238E27FC236}">
                <a16:creationId xmlns:a16="http://schemas.microsoft.com/office/drawing/2014/main" id="{22094943-DDFB-3DEF-F7BB-5148EE54F4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50038" y="2717284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L2:</a:t>
            </a:r>
          </a:p>
        </p:txBody>
      </p:sp>
      <p:sp>
        <p:nvSpPr>
          <p:cNvPr id="700450" name="Text Box 34">
            <a:extLst>
              <a:ext uri="{FF2B5EF4-FFF2-40B4-BE49-F238E27FC236}">
                <a16:creationId xmlns:a16="http://schemas.microsoft.com/office/drawing/2014/main" id="{F44EEAE0-88AF-3BC6-6350-6851DBB4C99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76963" y="35205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L3:</a:t>
            </a:r>
          </a:p>
        </p:txBody>
      </p:sp>
      <p:sp>
        <p:nvSpPr>
          <p:cNvPr id="700451" name="Text Box 35">
            <a:extLst>
              <a:ext uri="{FF2B5EF4-FFF2-40B4-BE49-F238E27FC236}">
                <a16:creationId xmlns:a16="http://schemas.microsoft.com/office/drawing/2014/main" id="{6C88F32C-3769-92EA-17C3-C0123B9FF1E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75300" y="45857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L4:</a:t>
            </a:r>
          </a:p>
        </p:txBody>
      </p:sp>
      <p:sp>
        <p:nvSpPr>
          <p:cNvPr id="700452" name="Text Box 36">
            <a:extLst>
              <a:ext uri="{FF2B5EF4-FFF2-40B4-BE49-F238E27FC236}">
                <a16:creationId xmlns:a16="http://schemas.microsoft.com/office/drawing/2014/main" id="{9E22E43A-DDC3-7D7D-75F6-80025C3D93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35538" y="568432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L5:</a:t>
            </a:r>
          </a:p>
        </p:txBody>
      </p:sp>
      <p:sp>
        <p:nvSpPr>
          <p:cNvPr id="700453" name="Text Box 37">
            <a:extLst>
              <a:ext uri="{FF2B5EF4-FFF2-40B4-BE49-F238E27FC236}">
                <a16:creationId xmlns:a16="http://schemas.microsoft.com/office/drawing/2014/main" id="{C68E733F-FD25-AE2A-64EC-54B20315D3E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34982" y="1151277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Smaller,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faster,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costlier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54" name="Line 38">
            <a:extLst>
              <a:ext uri="{FF2B5EF4-FFF2-40B4-BE49-F238E27FC236}">
                <a16:creationId xmlns:a16="http://schemas.microsoft.com/office/drawing/2014/main" id="{3956FF34-C9EB-D3C4-CCDA-5AA657D073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3088" y="1074739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B567A-3578-E34D-3B5A-DE1320F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cxnSp>
        <p:nvCxnSpPr>
          <p:cNvPr id="41" name="Google Shape;675;g5e39d93ef4_0_546">
            <a:extLst>
              <a:ext uri="{FF2B5EF4-FFF2-40B4-BE49-F238E27FC236}">
                <a16:creationId xmlns:a16="http://schemas.microsoft.com/office/drawing/2014/main" id="{97A60966-D094-ED63-D584-84CE6D1CC6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6410" y="3867859"/>
            <a:ext cx="1281678" cy="750949"/>
          </a:xfrm>
          <a:prstGeom prst="curvedConnector3">
            <a:avLst>
              <a:gd name="adj1" fmla="val 50000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E32D77-3083-7727-CD9F-8A9802425F08}"/>
              </a:ext>
            </a:extLst>
          </p:cNvPr>
          <p:cNvSpPr txBox="1"/>
          <p:nvPr/>
        </p:nvSpPr>
        <p:spPr>
          <a:xfrm>
            <a:off x="7265067" y="1855542"/>
            <a:ext cx="4086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 should act as a cache for disk!</a:t>
            </a:r>
          </a:p>
        </p:txBody>
      </p:sp>
    </p:spTree>
    <p:extLst>
      <p:ext uri="{BB962C8B-B14F-4D97-AF65-F5344CB8AC3E}">
        <p14:creationId xmlns:p14="http://schemas.microsoft.com/office/powerpoint/2010/main" val="691064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F3C81-8130-6C65-7C50-7B8D7533D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B0108F-982A-4B8C-D2DA-C2C9DB266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as a Tool for Caching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F132327-8502-76BF-8D87-0556CE940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physical memory as a sort of </a:t>
            </a:r>
            <a:r>
              <a:rPr lang="en-US" i="1" dirty="0"/>
              <a:t>cache!</a:t>
            </a:r>
            <a:r>
              <a:rPr lang="en-US" dirty="0"/>
              <a:t> (called: DRAM cache)</a:t>
            </a:r>
          </a:p>
          <a:p>
            <a:pPr lvl="1"/>
            <a:r>
              <a:rPr lang="en-US" dirty="0"/>
              <a:t>Store the bulk of your data on disk (very large, very cheap, but very slow)</a:t>
            </a:r>
          </a:p>
          <a:p>
            <a:pPr lvl="1"/>
            <a:r>
              <a:rPr lang="en-US" dirty="0"/>
              <a:t>And store the currently-used data in main memory (very fast by comparison)</a:t>
            </a:r>
          </a:p>
          <a:p>
            <a:pPr lvl="1"/>
            <a:r>
              <a:rPr lang="en-US" dirty="0"/>
              <a:t>Get the best of both worlds! Large capacity and fast access!</a:t>
            </a:r>
          </a:p>
          <a:p>
            <a:endParaRPr lang="en-US" dirty="0"/>
          </a:p>
          <a:p>
            <a:r>
              <a:rPr lang="en-GB" dirty="0"/>
              <a:t>DRAM cache organization driven by the </a:t>
            </a:r>
            <a:r>
              <a:rPr lang="en-GB" i="1" dirty="0"/>
              <a:t>enormous</a:t>
            </a:r>
            <a:r>
              <a:rPr lang="en-GB" dirty="0"/>
              <a:t>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/>
              <a:t>100x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/>
              <a:t>100,000x</a:t>
            </a:r>
            <a:r>
              <a:rPr lang="en-GB" dirty="0"/>
              <a:t> slower than DRAM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428E77-7FED-6CC2-C7FD-BDF7EC41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7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9B93EA-1126-D6D3-B1C3-FC7082C44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663DA72-556D-A1B1-232D-C1CD4B6C1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Picking Cache Design Parameters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34BAEA9-2346-ECFD-2500-BF870D88C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Block size?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Disks are better at transferring large chunks of data</a:t>
            </a:r>
            <a:br>
              <a:rPr lang="en-GB" dirty="0"/>
            </a:br>
            <a:r>
              <a:rPr lang="en-GB" dirty="0"/>
              <a:t>(the first byte incurs a long delay, the rest come really fast afterwards)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block size: typically 4-8 KB -&gt; these are “pages”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misses incur enormous penalties; have to go to disk. Yikes!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 is high to minimize miss rate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(one huge set): any block can go anywhere in cache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but managed in software, so ok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or write-through?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cannot keep up with a firehose of small writes</a:t>
            </a:r>
            <a:endParaRPr lang="en-GB" dirty="0">
              <a:sym typeface="Wingdings"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</a:t>
            </a:r>
            <a:r>
              <a:rPr lang="en-GB" dirty="0">
                <a:sym typeface="Wingdings"/>
              </a:rPr>
              <a:t>se write-back (only write to disk when a page is evicted)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Replacement algorithms?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limited by hardware; hardware strongly </a:t>
            </a:r>
            <a:r>
              <a:rPr lang="en-GB" dirty="0" err="1"/>
              <a:t>favors</a:t>
            </a:r>
            <a:r>
              <a:rPr lang="en-GB" dirty="0"/>
              <a:t> simple methods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expensive, open-ended replacement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5CBE3-9494-42F6-4A2E-0E8823CA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2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7BB209-5152-CF19-D948-7A65FBEB7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>
            <a:extLst>
              <a:ext uri="{FF2B5EF4-FFF2-40B4-BE49-F238E27FC236}">
                <a16:creationId xmlns:a16="http://schemas.microsoft.com/office/drawing/2014/main" id="{904C9DBC-A502-6AB7-FC05-2E93E74AD00B}"/>
              </a:ext>
            </a:extLst>
          </p:cNvPr>
          <p:cNvSpPr/>
          <p:nvPr/>
        </p:nvSpPr>
        <p:spPr bwMode="auto">
          <a:xfrm>
            <a:off x="7329855" y="1098998"/>
            <a:ext cx="2490289" cy="3590837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E63B9-2C8E-E86F-1275-6C7877E5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DRAM Cache Analogy to Cache Memory</a:t>
            </a:r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58102D1-25F7-8B76-997A-E1A1115E3F77}"/>
              </a:ext>
            </a:extLst>
          </p:cNvPr>
          <p:cNvSpPr txBox="1"/>
          <p:nvPr/>
        </p:nvSpPr>
        <p:spPr>
          <a:xfrm>
            <a:off x="67721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+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2A257FE-3EE9-2B3B-A0AC-1549464B7329}"/>
              </a:ext>
            </a:extLst>
          </p:cNvPr>
          <p:cNvSpPr txBox="1"/>
          <p:nvPr/>
        </p:nvSpPr>
        <p:spPr>
          <a:xfrm>
            <a:off x="46385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=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12F72BA-4EED-89D4-9CC7-618896769CE5}"/>
              </a:ext>
            </a:extLst>
          </p:cNvPr>
          <p:cNvGrpSpPr/>
          <p:nvPr/>
        </p:nvGrpSpPr>
        <p:grpSpPr>
          <a:xfrm>
            <a:off x="1115095" y="1291879"/>
            <a:ext cx="3523449" cy="3200400"/>
            <a:chOff x="286551" y="1752600"/>
            <a:chExt cx="3523449" cy="32004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7D6FC2-9F9D-3515-9A2D-47778903FC3E}"/>
                </a:ext>
              </a:extLst>
            </p:cNvPr>
            <p:cNvGrpSpPr/>
            <p:nvPr/>
          </p:nvGrpSpPr>
          <p:grpSpPr>
            <a:xfrm>
              <a:off x="286551" y="2286000"/>
              <a:ext cx="3523449" cy="533400"/>
              <a:chOff x="959186" y="1600200"/>
              <a:chExt cx="3523449" cy="533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ED7835-962A-7125-87E6-1F819A5DAF0C}"/>
                  </a:ext>
                </a:extLst>
              </p:cNvPr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BA036-A681-AA2F-F3C2-B615B948374F}"/>
                  </a:ext>
                </a:extLst>
              </p:cNvPr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86A7180-E858-8347-FC92-C92CB52AE134}"/>
                  </a:ext>
                </a:extLst>
              </p:cNvPr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9ABD45-D505-1B8C-C7F8-E5FBD311B610}"/>
                  </a:ext>
                </a:extLst>
              </p:cNvPr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024EB0-2793-1515-21F2-6B2DB68B4729}"/>
                  </a:ext>
                </a:extLst>
              </p:cNvPr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515D7A-9ACA-AFC1-8D42-A596E763F3C4}"/>
                  </a:ext>
                </a:extLst>
              </p:cNvPr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88D5A69-A953-E1F6-7848-824DD80F8998}"/>
                  </a:ext>
                </a:extLst>
              </p:cNvPr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955514-D207-E715-A100-DC8AAA687CF5}"/>
                  </a:ext>
                </a:extLst>
              </p:cNvPr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40106E-87AE-323B-EC78-EC1E8FBA8612}"/>
                  </a:ext>
                </a:extLst>
              </p:cNvPr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BEA8A6-8A47-A51D-3375-73134C67290B}"/>
                </a:ext>
              </a:extLst>
            </p:cNvPr>
            <p:cNvGrpSpPr/>
            <p:nvPr/>
          </p:nvGrpSpPr>
          <p:grpSpPr>
            <a:xfrm>
              <a:off x="286551" y="1752600"/>
              <a:ext cx="3523449" cy="533400"/>
              <a:chOff x="959186" y="1600200"/>
              <a:chExt cx="3523449" cy="533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E0BC3A-9AFC-D19B-AF20-E4B26CFF05E4}"/>
                  </a:ext>
                </a:extLst>
              </p:cNvPr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F436F5-B3E8-0AB2-FB39-55918DFA8550}"/>
                  </a:ext>
                </a:extLst>
              </p:cNvPr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0A2260-29C9-FC38-79C3-CFC58A2FAD6D}"/>
                  </a:ext>
                </a:extLst>
              </p:cNvPr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93F0D-3876-8876-88DD-F5F02A829459}"/>
                  </a:ext>
                </a:extLst>
              </p:cNvPr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24BE3D-7299-53ED-FF27-E8D988F9F5D9}"/>
                  </a:ext>
                </a:extLst>
              </p:cNvPr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DAA67B-D618-C7B8-74FF-8B8EF796F85D}"/>
                  </a:ext>
                </a:extLst>
              </p:cNvPr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4D4C707-8DB5-E6F3-EAA4-948C62164F1F}"/>
                  </a:ext>
                </a:extLst>
              </p:cNvPr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EC07D1-67AD-AB1F-80EF-1CBC43B4D945}"/>
                  </a:ext>
                </a:extLst>
              </p:cNvPr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E90A4F-6D51-4F3B-56EC-6A32D09CEE13}"/>
                  </a:ext>
                </a:extLst>
              </p:cNvPr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1B5913D-21F4-A634-1CA2-58009A871254}"/>
                </a:ext>
              </a:extLst>
            </p:cNvPr>
            <p:cNvGrpSpPr/>
            <p:nvPr/>
          </p:nvGrpSpPr>
          <p:grpSpPr>
            <a:xfrm>
              <a:off x="286551" y="3352800"/>
              <a:ext cx="3523449" cy="533400"/>
              <a:chOff x="959186" y="1600200"/>
              <a:chExt cx="3523449" cy="5334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C18EAB-D669-8F3C-6390-028F47A172F5}"/>
                  </a:ext>
                </a:extLst>
              </p:cNvPr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D471D18-9828-B5AD-AED6-F51BEFE84453}"/>
                  </a:ext>
                </a:extLst>
              </p:cNvPr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1F789E-2CC0-029B-AEAE-0339B401EA07}"/>
                  </a:ext>
                </a:extLst>
              </p:cNvPr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292F57-EC9F-9B6B-032D-08F1F87343FB}"/>
                  </a:ext>
                </a:extLst>
              </p:cNvPr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668E19F-21E1-CDDA-50D9-36C5B5FA0155}"/>
                  </a:ext>
                </a:extLst>
              </p:cNvPr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D817DE-9905-6F6D-7778-D7B473B1AB06}"/>
                  </a:ext>
                </a:extLst>
              </p:cNvPr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F4F3DF-D593-EE3B-6D94-884056C96F83}"/>
                  </a:ext>
                </a:extLst>
              </p:cNvPr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4F1DEC9-EC1D-06F5-042A-06542E35528D}"/>
                  </a:ext>
                </a:extLst>
              </p:cNvPr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3BD366-4101-5F14-B782-1613B5C1ACF1}"/>
                  </a:ext>
                </a:extLst>
              </p:cNvPr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BA87980-E525-25ED-146D-9564C8261A12}"/>
                </a:ext>
              </a:extLst>
            </p:cNvPr>
            <p:cNvGrpSpPr/>
            <p:nvPr/>
          </p:nvGrpSpPr>
          <p:grpSpPr>
            <a:xfrm>
              <a:off x="286551" y="2819400"/>
              <a:ext cx="3523449" cy="533400"/>
              <a:chOff x="959186" y="1600200"/>
              <a:chExt cx="3523449" cy="533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495DC6-2CC2-6BF7-2489-02BC7E4C394C}"/>
                  </a:ext>
                </a:extLst>
              </p:cNvPr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7FAAD70-FE9D-1C12-9CAF-623E51F30896}"/>
                  </a:ext>
                </a:extLst>
              </p:cNvPr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FFD5B3E-1202-06F7-25B6-51166A77A3E4}"/>
                  </a:ext>
                </a:extLst>
              </p:cNvPr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A01945-4977-303A-3EFC-B7650BFE848B}"/>
                  </a:ext>
                </a:extLst>
              </p:cNvPr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30A3E1-1898-7EBE-CA94-B0BB692CA0EC}"/>
                  </a:ext>
                </a:extLst>
              </p:cNvPr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18BF047-F56E-8DAB-214F-073C81CFBF18}"/>
                  </a:ext>
                </a:extLst>
              </p:cNvPr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7693353-999E-03DA-6DB4-657943EC6E1F}"/>
                  </a:ext>
                </a:extLst>
              </p:cNvPr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B5241F-1B1F-E02E-2425-078CA645DFF6}"/>
                  </a:ext>
                </a:extLst>
              </p:cNvPr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6107B52-1D36-6E47-3305-BBE2D16D27E1}"/>
                  </a:ext>
                </a:extLst>
              </p:cNvPr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77477F4-021F-06B2-E875-F9E10443F694}"/>
                </a:ext>
              </a:extLst>
            </p:cNvPr>
            <p:cNvGrpSpPr/>
            <p:nvPr/>
          </p:nvGrpSpPr>
          <p:grpSpPr>
            <a:xfrm>
              <a:off x="286551" y="4419600"/>
              <a:ext cx="3523449" cy="533400"/>
              <a:chOff x="959186" y="1600200"/>
              <a:chExt cx="3523449" cy="5334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A509B7-0C9B-C414-699F-95E965DA1560}"/>
                  </a:ext>
                </a:extLst>
              </p:cNvPr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035060C-32B7-2BB8-8503-45E859F8D74E}"/>
                  </a:ext>
                </a:extLst>
              </p:cNvPr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526ABDC-E99A-A8C9-7F70-054C57E5CAC4}"/>
                  </a:ext>
                </a:extLst>
              </p:cNvPr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8E87105-8247-6890-7742-5EA34B24D030}"/>
                  </a:ext>
                </a:extLst>
              </p:cNvPr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9521067-F5CC-571F-071E-1B72B59B6116}"/>
                  </a:ext>
                </a:extLst>
              </p:cNvPr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3AF4DA-BAEF-F1B7-15FB-292B6DADD0BA}"/>
                  </a:ext>
                </a:extLst>
              </p:cNvPr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0C9C81E-F188-09AE-562D-516828F5A8D1}"/>
                  </a:ext>
                </a:extLst>
              </p:cNvPr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0FEA4C7-BFA2-89B6-70F7-FFA0DDD6D0BD}"/>
                  </a:ext>
                </a:extLst>
              </p:cNvPr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BBA9A03-CCFA-503C-F775-5C6C0501E14D}"/>
                  </a:ext>
                </a:extLst>
              </p:cNvPr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5701610-C3AB-6A4F-5310-14A92206DA2B}"/>
                </a:ext>
              </a:extLst>
            </p:cNvPr>
            <p:cNvSpPr txBox="1"/>
            <p:nvPr/>
          </p:nvSpPr>
          <p:spPr>
            <a:xfrm rot="5400000">
              <a:off x="20327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854C2B-5DD4-5601-BB4D-4AD05B5FBCE6}"/>
              </a:ext>
            </a:extLst>
          </p:cNvPr>
          <p:cNvGrpSpPr/>
          <p:nvPr/>
        </p:nvGrpSpPr>
        <p:grpSpPr>
          <a:xfrm>
            <a:off x="5324343" y="1291879"/>
            <a:ext cx="1524000" cy="3200400"/>
            <a:chOff x="4495800" y="1752600"/>
            <a:chExt cx="1524000" cy="320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1CE8D1E-E7C6-6D2F-4B5E-0803B3F95DF8}"/>
                </a:ext>
              </a:extLst>
            </p:cNvPr>
            <p:cNvSpPr/>
            <p:nvPr/>
          </p:nvSpPr>
          <p:spPr bwMode="auto">
            <a:xfrm>
              <a:off x="4495800" y="228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B6B2EC5-2BBE-23B7-B0EB-0366BD06B4CC}"/>
                </a:ext>
              </a:extLst>
            </p:cNvPr>
            <p:cNvSpPr/>
            <p:nvPr/>
          </p:nvSpPr>
          <p:spPr bwMode="auto">
            <a:xfrm>
              <a:off x="5091454" y="240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9F15003-6A33-AAB0-3BA6-128E33BD093A}"/>
                </a:ext>
              </a:extLst>
            </p:cNvPr>
            <p:cNvSpPr/>
            <p:nvPr/>
          </p:nvSpPr>
          <p:spPr bwMode="auto">
            <a:xfrm>
              <a:off x="4622444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1F95059-EB37-37FB-9EC7-49661B750030}"/>
                </a:ext>
              </a:extLst>
            </p:cNvPr>
            <p:cNvSpPr/>
            <p:nvPr/>
          </p:nvSpPr>
          <p:spPr bwMode="auto">
            <a:xfrm>
              <a:off x="4495800" y="1752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90E7C03-68CB-48C4-B12C-718D1007D3A7}"/>
                </a:ext>
              </a:extLst>
            </p:cNvPr>
            <p:cNvSpPr/>
            <p:nvPr/>
          </p:nvSpPr>
          <p:spPr bwMode="auto">
            <a:xfrm>
              <a:off x="5091454" y="1866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4D9DD5D-4F3A-AE78-AC30-310C85EB8B24}"/>
                </a:ext>
              </a:extLst>
            </p:cNvPr>
            <p:cNvSpPr/>
            <p:nvPr/>
          </p:nvSpPr>
          <p:spPr bwMode="auto">
            <a:xfrm>
              <a:off x="4622444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A0DD1D1-22B0-1B03-3F4E-3E341C0F1729}"/>
                </a:ext>
              </a:extLst>
            </p:cNvPr>
            <p:cNvSpPr/>
            <p:nvPr/>
          </p:nvSpPr>
          <p:spPr bwMode="auto">
            <a:xfrm>
              <a:off x="4495800" y="33528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928F43C-2BEB-B4EC-7ED3-EC6C471E5778}"/>
                </a:ext>
              </a:extLst>
            </p:cNvPr>
            <p:cNvSpPr/>
            <p:nvPr/>
          </p:nvSpPr>
          <p:spPr bwMode="auto">
            <a:xfrm>
              <a:off x="5091454" y="34671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FEAC90A-64B5-428B-E063-196F96089783}"/>
                </a:ext>
              </a:extLst>
            </p:cNvPr>
            <p:cNvSpPr/>
            <p:nvPr/>
          </p:nvSpPr>
          <p:spPr bwMode="auto">
            <a:xfrm>
              <a:off x="4622444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6765BDF-B7E3-2F02-F65D-47224F56E86B}"/>
                </a:ext>
              </a:extLst>
            </p:cNvPr>
            <p:cNvSpPr/>
            <p:nvPr/>
          </p:nvSpPr>
          <p:spPr bwMode="auto">
            <a:xfrm>
              <a:off x="4495800" y="28194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8C607AE-6A3D-F08F-1616-B6F25298CDF5}"/>
                </a:ext>
              </a:extLst>
            </p:cNvPr>
            <p:cNvSpPr/>
            <p:nvPr/>
          </p:nvSpPr>
          <p:spPr bwMode="auto">
            <a:xfrm>
              <a:off x="5091454" y="29337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1C08648-D09A-CDA9-1166-0FB565C25FF8}"/>
                </a:ext>
              </a:extLst>
            </p:cNvPr>
            <p:cNvSpPr/>
            <p:nvPr/>
          </p:nvSpPr>
          <p:spPr bwMode="auto">
            <a:xfrm>
              <a:off x="4622444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187472D-AFA9-5058-7260-E0BFA296EB82}"/>
                </a:ext>
              </a:extLst>
            </p:cNvPr>
            <p:cNvSpPr/>
            <p:nvPr/>
          </p:nvSpPr>
          <p:spPr bwMode="auto">
            <a:xfrm>
              <a:off x="4495800" y="4419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6E46BCC-B880-7BD6-E964-1F66DD36D539}"/>
                </a:ext>
              </a:extLst>
            </p:cNvPr>
            <p:cNvSpPr/>
            <p:nvPr/>
          </p:nvSpPr>
          <p:spPr bwMode="auto">
            <a:xfrm>
              <a:off x="5091454" y="4533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90DA00A-A021-9DDC-6B24-EE95287B744B}"/>
                </a:ext>
              </a:extLst>
            </p:cNvPr>
            <p:cNvSpPr/>
            <p:nvPr/>
          </p:nvSpPr>
          <p:spPr bwMode="auto">
            <a:xfrm>
              <a:off x="4622444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AFBCE20-0568-4376-1209-6EC9FC5A01D9}"/>
                </a:ext>
              </a:extLst>
            </p:cNvPr>
            <p:cNvSpPr txBox="1"/>
            <p:nvPr/>
          </p:nvSpPr>
          <p:spPr>
            <a:xfrm rot="5400000">
              <a:off x="52331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226209A-1366-5C5F-9BA1-7EFC4E11F8D4}"/>
              </a:ext>
            </a:extLst>
          </p:cNvPr>
          <p:cNvGrpSpPr/>
          <p:nvPr/>
        </p:nvGrpSpPr>
        <p:grpSpPr>
          <a:xfrm>
            <a:off x="7482255" y="1291879"/>
            <a:ext cx="2185489" cy="3200400"/>
            <a:chOff x="6577511" y="1752600"/>
            <a:chExt cx="2185489" cy="32004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FD8C3CF-82ED-9E75-0FEB-B0F1C544DE40}"/>
                </a:ext>
              </a:extLst>
            </p:cNvPr>
            <p:cNvSpPr/>
            <p:nvPr/>
          </p:nvSpPr>
          <p:spPr bwMode="auto">
            <a:xfrm>
              <a:off x="6577511" y="22860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EF9EEC6-F99D-46BA-CFC1-A1E2DB4A16BC}"/>
                </a:ext>
              </a:extLst>
            </p:cNvPr>
            <p:cNvSpPr/>
            <p:nvPr/>
          </p:nvSpPr>
          <p:spPr bwMode="auto">
            <a:xfrm>
              <a:off x="8376283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D88DCF-DBA7-E5D8-321B-2C6830EC470C}"/>
                </a:ext>
              </a:extLst>
            </p:cNvPr>
            <p:cNvSpPr/>
            <p:nvPr/>
          </p:nvSpPr>
          <p:spPr bwMode="auto">
            <a:xfrm>
              <a:off x="8102323" y="24005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F497112-1FDD-9702-1971-08EC8D4F264A}"/>
                </a:ext>
              </a:extLst>
            </p:cNvPr>
            <p:cNvSpPr/>
            <p:nvPr/>
          </p:nvSpPr>
          <p:spPr bwMode="auto">
            <a:xfrm>
              <a:off x="7827620" y="24012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58D1F1A-C032-10AB-46FE-C130031EB759}"/>
                </a:ext>
              </a:extLst>
            </p:cNvPr>
            <p:cNvSpPr/>
            <p:nvPr/>
          </p:nvSpPr>
          <p:spPr bwMode="auto">
            <a:xfrm>
              <a:off x="6726950" y="24003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871A0A3-A206-A93A-A870-DDC8DC076E7D}"/>
                </a:ext>
              </a:extLst>
            </p:cNvPr>
            <p:cNvSpPr/>
            <p:nvPr/>
          </p:nvSpPr>
          <p:spPr bwMode="auto">
            <a:xfrm>
              <a:off x="7185825" y="23994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2B08F53-A8EE-C940-6749-8562258C9642}"/>
                </a:ext>
              </a:extLst>
            </p:cNvPr>
            <p:cNvCxnSpPr/>
            <p:nvPr/>
          </p:nvCxnSpPr>
          <p:spPr bwMode="auto">
            <a:xfrm>
              <a:off x="7281521" y="25694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143B432-F7F1-4774-CC72-4341A772EC4E}"/>
                </a:ext>
              </a:extLst>
            </p:cNvPr>
            <p:cNvSpPr/>
            <p:nvPr/>
          </p:nvSpPr>
          <p:spPr bwMode="auto">
            <a:xfrm>
              <a:off x="6577511" y="1752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0A8B713-9DDF-A726-5275-071615BCD6DB}"/>
                </a:ext>
              </a:extLst>
            </p:cNvPr>
            <p:cNvSpPr/>
            <p:nvPr/>
          </p:nvSpPr>
          <p:spPr bwMode="auto">
            <a:xfrm>
              <a:off x="8376283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6227FD7-39F2-1DC8-429A-710FD9A00C77}"/>
                </a:ext>
              </a:extLst>
            </p:cNvPr>
            <p:cNvSpPr/>
            <p:nvPr/>
          </p:nvSpPr>
          <p:spPr bwMode="auto">
            <a:xfrm>
              <a:off x="8102323" y="1867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1D998CC-AFC3-7D6D-E9ED-4EBCE03E580E}"/>
                </a:ext>
              </a:extLst>
            </p:cNvPr>
            <p:cNvSpPr/>
            <p:nvPr/>
          </p:nvSpPr>
          <p:spPr bwMode="auto">
            <a:xfrm>
              <a:off x="7827620" y="1867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4EBC853-6D5B-DFE0-B279-6AD11E3D0F96}"/>
                </a:ext>
              </a:extLst>
            </p:cNvPr>
            <p:cNvSpPr/>
            <p:nvPr/>
          </p:nvSpPr>
          <p:spPr bwMode="auto">
            <a:xfrm>
              <a:off x="6726950" y="1866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A93D7BF-2AC2-7F9D-96C3-7614F53F57A5}"/>
                </a:ext>
              </a:extLst>
            </p:cNvPr>
            <p:cNvSpPr/>
            <p:nvPr/>
          </p:nvSpPr>
          <p:spPr bwMode="auto">
            <a:xfrm>
              <a:off x="7185825" y="1866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E342BE4-E732-2CBB-A56F-BF0CC74EA68C}"/>
                </a:ext>
              </a:extLst>
            </p:cNvPr>
            <p:cNvCxnSpPr/>
            <p:nvPr/>
          </p:nvCxnSpPr>
          <p:spPr bwMode="auto">
            <a:xfrm>
              <a:off x="7281521" y="2036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795FA3D-1E38-2741-A7B8-EE05A072F0FA}"/>
                </a:ext>
              </a:extLst>
            </p:cNvPr>
            <p:cNvSpPr/>
            <p:nvPr/>
          </p:nvSpPr>
          <p:spPr bwMode="auto">
            <a:xfrm>
              <a:off x="6577511" y="33528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7F09D71-AAAE-53F4-9BE5-FD3FB0F5F171}"/>
                </a:ext>
              </a:extLst>
            </p:cNvPr>
            <p:cNvSpPr/>
            <p:nvPr/>
          </p:nvSpPr>
          <p:spPr bwMode="auto">
            <a:xfrm>
              <a:off x="8376283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6CF9573-4B3B-37E8-CDB5-BECC3FA8A654}"/>
                </a:ext>
              </a:extLst>
            </p:cNvPr>
            <p:cNvSpPr/>
            <p:nvPr/>
          </p:nvSpPr>
          <p:spPr bwMode="auto">
            <a:xfrm>
              <a:off x="8102323" y="34673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2A1AADD-1688-50D9-8878-F04E87B4CCEA}"/>
                </a:ext>
              </a:extLst>
            </p:cNvPr>
            <p:cNvSpPr/>
            <p:nvPr/>
          </p:nvSpPr>
          <p:spPr bwMode="auto">
            <a:xfrm>
              <a:off x="7827620" y="34680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1789A6-0B1D-E3BC-5182-5349C1906BA1}"/>
                </a:ext>
              </a:extLst>
            </p:cNvPr>
            <p:cNvSpPr/>
            <p:nvPr/>
          </p:nvSpPr>
          <p:spPr bwMode="auto">
            <a:xfrm>
              <a:off x="6726950" y="34671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A029DD9-2A05-B85C-4169-BE0B8A735C17}"/>
                </a:ext>
              </a:extLst>
            </p:cNvPr>
            <p:cNvSpPr/>
            <p:nvPr/>
          </p:nvSpPr>
          <p:spPr bwMode="auto">
            <a:xfrm>
              <a:off x="7185825" y="34662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E399250-D505-C0AC-552E-94C89A85B075}"/>
                </a:ext>
              </a:extLst>
            </p:cNvPr>
            <p:cNvCxnSpPr/>
            <p:nvPr/>
          </p:nvCxnSpPr>
          <p:spPr bwMode="auto">
            <a:xfrm>
              <a:off x="7281521" y="36362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C08E908-4E43-0D62-662B-9B985D760B50}"/>
                </a:ext>
              </a:extLst>
            </p:cNvPr>
            <p:cNvSpPr/>
            <p:nvPr/>
          </p:nvSpPr>
          <p:spPr bwMode="auto">
            <a:xfrm>
              <a:off x="6577511" y="28194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02126E-6A82-35F8-F2EB-F85D281AF997}"/>
                </a:ext>
              </a:extLst>
            </p:cNvPr>
            <p:cNvSpPr/>
            <p:nvPr/>
          </p:nvSpPr>
          <p:spPr bwMode="auto">
            <a:xfrm>
              <a:off x="8376283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8727F2D-03B9-32C6-B69B-D56A5FE90CCB}"/>
                </a:ext>
              </a:extLst>
            </p:cNvPr>
            <p:cNvSpPr/>
            <p:nvPr/>
          </p:nvSpPr>
          <p:spPr bwMode="auto">
            <a:xfrm>
              <a:off x="8102323" y="29339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BC809A8-E4CB-758A-812E-032EE80605F7}"/>
                </a:ext>
              </a:extLst>
            </p:cNvPr>
            <p:cNvSpPr/>
            <p:nvPr/>
          </p:nvSpPr>
          <p:spPr bwMode="auto">
            <a:xfrm>
              <a:off x="7827620" y="29346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ECE3F31-2EB8-2120-4337-5D476B4C1EBD}"/>
                </a:ext>
              </a:extLst>
            </p:cNvPr>
            <p:cNvSpPr/>
            <p:nvPr/>
          </p:nvSpPr>
          <p:spPr bwMode="auto">
            <a:xfrm>
              <a:off x="6726950" y="29337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583F7F6-EA13-2DC3-6B8C-6114AB84378B}"/>
                </a:ext>
              </a:extLst>
            </p:cNvPr>
            <p:cNvSpPr/>
            <p:nvPr/>
          </p:nvSpPr>
          <p:spPr bwMode="auto">
            <a:xfrm>
              <a:off x="7185825" y="29328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4CCD4D7-FF01-157E-8BCB-39581A8A827A}"/>
                </a:ext>
              </a:extLst>
            </p:cNvPr>
            <p:cNvCxnSpPr/>
            <p:nvPr/>
          </p:nvCxnSpPr>
          <p:spPr bwMode="auto">
            <a:xfrm>
              <a:off x="7281521" y="31028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AF82A54-2370-9CA1-3E9A-C0893B68C7D1}"/>
                </a:ext>
              </a:extLst>
            </p:cNvPr>
            <p:cNvSpPr/>
            <p:nvPr/>
          </p:nvSpPr>
          <p:spPr bwMode="auto">
            <a:xfrm>
              <a:off x="6577511" y="4419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D838AB5-5573-1A94-0DEB-3EEE09A0EF7D}"/>
                </a:ext>
              </a:extLst>
            </p:cNvPr>
            <p:cNvSpPr/>
            <p:nvPr/>
          </p:nvSpPr>
          <p:spPr bwMode="auto">
            <a:xfrm>
              <a:off x="8376283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545E8F8-E532-24A5-DA3D-2A76384E1247}"/>
                </a:ext>
              </a:extLst>
            </p:cNvPr>
            <p:cNvSpPr/>
            <p:nvPr/>
          </p:nvSpPr>
          <p:spPr bwMode="auto">
            <a:xfrm>
              <a:off x="8102323" y="4534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5C96F8D-E14A-FBAA-1AC7-DB71E7CC48E9}"/>
                </a:ext>
              </a:extLst>
            </p:cNvPr>
            <p:cNvSpPr/>
            <p:nvPr/>
          </p:nvSpPr>
          <p:spPr bwMode="auto">
            <a:xfrm>
              <a:off x="7827620" y="4534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0288E0B-EB96-9C02-CB1A-A6274A8E1F3D}"/>
                </a:ext>
              </a:extLst>
            </p:cNvPr>
            <p:cNvSpPr/>
            <p:nvPr/>
          </p:nvSpPr>
          <p:spPr bwMode="auto">
            <a:xfrm>
              <a:off x="6726950" y="4533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019E0B4-7DA1-8EC9-BA85-471C56C2E0D1}"/>
                </a:ext>
              </a:extLst>
            </p:cNvPr>
            <p:cNvSpPr/>
            <p:nvPr/>
          </p:nvSpPr>
          <p:spPr bwMode="auto">
            <a:xfrm>
              <a:off x="7185825" y="4533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2421A0F-8588-B9CB-6999-013C13FEA0F4}"/>
                </a:ext>
              </a:extLst>
            </p:cNvPr>
            <p:cNvCxnSpPr/>
            <p:nvPr/>
          </p:nvCxnSpPr>
          <p:spPr bwMode="auto">
            <a:xfrm>
              <a:off x="7281521" y="4703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1558F96-5F77-DF25-FBDF-5FF41DD5E716}"/>
                </a:ext>
              </a:extLst>
            </p:cNvPr>
            <p:cNvSpPr txBox="1"/>
            <p:nvPr/>
          </p:nvSpPr>
          <p:spPr>
            <a:xfrm rot="5400000">
              <a:off x="76715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46816B1-72B1-A0F2-58C9-7AF925B0E11E}"/>
              </a:ext>
            </a:extLst>
          </p:cNvPr>
          <p:cNvGrpSpPr/>
          <p:nvPr/>
        </p:nvGrpSpPr>
        <p:grpSpPr>
          <a:xfrm>
            <a:off x="5324343" y="4492279"/>
            <a:ext cx="1524000" cy="1600200"/>
            <a:chOff x="4495800" y="5029200"/>
            <a:chExt cx="1524000" cy="160020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95C1415-5165-55B9-F196-AB2BA081DF0C}"/>
                </a:ext>
              </a:extLst>
            </p:cNvPr>
            <p:cNvSpPr/>
            <p:nvPr/>
          </p:nvSpPr>
          <p:spPr bwMode="auto">
            <a:xfrm>
              <a:off x="4495800" y="50292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B0C8005-6B8E-AD3F-AF54-78C7331213AF}"/>
                </a:ext>
              </a:extLst>
            </p:cNvPr>
            <p:cNvSpPr/>
            <p:nvPr/>
          </p:nvSpPr>
          <p:spPr bwMode="auto">
            <a:xfrm>
              <a:off x="5091454" y="51435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29F486-E806-CD82-BAB1-25640C777F07}"/>
                </a:ext>
              </a:extLst>
            </p:cNvPr>
            <p:cNvSpPr/>
            <p:nvPr/>
          </p:nvSpPr>
          <p:spPr bwMode="auto">
            <a:xfrm>
              <a:off x="4622444" y="51435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348BA0EF-1FF8-F903-A96D-F256E735F64B}"/>
                </a:ext>
              </a:extLst>
            </p:cNvPr>
            <p:cNvSpPr/>
            <p:nvPr/>
          </p:nvSpPr>
          <p:spPr bwMode="auto">
            <a:xfrm>
              <a:off x="4495800" y="609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9DB266B-5506-6C20-5B24-094AF998FCA7}"/>
                </a:ext>
              </a:extLst>
            </p:cNvPr>
            <p:cNvSpPr/>
            <p:nvPr/>
          </p:nvSpPr>
          <p:spPr bwMode="auto">
            <a:xfrm>
              <a:off x="5091454" y="621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BFB0D6D-0B6E-D87F-AF64-997AAB24B167}"/>
                </a:ext>
              </a:extLst>
            </p:cNvPr>
            <p:cNvSpPr/>
            <p:nvPr/>
          </p:nvSpPr>
          <p:spPr bwMode="auto">
            <a:xfrm>
              <a:off x="4622444" y="621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6928932-A667-D89A-7047-9C9A62678C16}"/>
                </a:ext>
              </a:extLst>
            </p:cNvPr>
            <p:cNvSpPr txBox="1"/>
            <p:nvPr/>
          </p:nvSpPr>
          <p:spPr>
            <a:xfrm rot="5400000">
              <a:off x="5233113" y="52331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33" name="Rectangle 2">
            <a:extLst>
              <a:ext uri="{FF2B5EF4-FFF2-40B4-BE49-F238E27FC236}">
                <a16:creationId xmlns:a16="http://schemas.microsoft.com/office/drawing/2014/main" id="{2EA6F8E3-DF93-516B-25A9-1C3706B2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107" y="5482880"/>
            <a:ext cx="1588649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Table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(in DRAM)</a:t>
            </a:r>
          </a:p>
        </p:txBody>
      </p:sp>
      <p:sp>
        <p:nvSpPr>
          <p:cNvPr id="234" name="Rectangle 2">
            <a:extLst>
              <a:ext uri="{FF2B5EF4-FFF2-40B4-BE49-F238E27FC236}">
                <a16:creationId xmlns:a16="http://schemas.microsoft.com/office/drawing/2014/main" id="{A73F820E-67F0-6798-3075-A198EEBC9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113" y="5523361"/>
            <a:ext cx="210363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 Memory (DRAM)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BA8ADE8-E29A-D693-73AC-B70ADB854EB8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6730" y="5025680"/>
            <a:ext cx="419525" cy="49768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8868AB-A15C-D5D3-DAAC-D0670CA0D2E1}"/>
              </a:ext>
            </a:extLst>
          </p:cNvPr>
          <p:cNvCxnSpPr>
            <a:stCxn id="234" idx="0"/>
          </p:cNvCxnSpPr>
          <p:nvPr/>
        </p:nvCxnSpPr>
        <p:spPr bwMode="auto">
          <a:xfrm flipH="1" flipV="1">
            <a:off x="8560322" y="4756598"/>
            <a:ext cx="55606" cy="76676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0" name="Rectangle 2">
            <a:extLst>
              <a:ext uri="{FF2B5EF4-FFF2-40B4-BE49-F238E27FC236}">
                <a16:creationId xmlns:a16="http://schemas.microsoft.com/office/drawing/2014/main" id="{F33CC2DE-8031-490C-7705-85D18720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242" y="1309173"/>
            <a:ext cx="14590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</a:t>
            </a:r>
          </a:p>
        </p:txBody>
      </p:sp>
      <p:sp>
        <p:nvSpPr>
          <p:cNvPr id="241" name="Left Brace 240">
            <a:extLst>
              <a:ext uri="{FF2B5EF4-FFF2-40B4-BE49-F238E27FC236}">
                <a16:creationId xmlns:a16="http://schemas.microsoft.com/office/drawing/2014/main" id="{F8F4FB44-83B5-7122-7BCE-E347ABAD7BAF}"/>
              </a:ext>
            </a:extLst>
          </p:cNvPr>
          <p:cNvSpPr/>
          <p:nvPr/>
        </p:nvSpPr>
        <p:spPr bwMode="auto">
          <a:xfrm flipH="1">
            <a:off x="9660005" y="1260485"/>
            <a:ext cx="296442" cy="53248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B15FBEC-8415-9F62-6984-BD73A895DED7}"/>
              </a:ext>
            </a:extLst>
          </p:cNvPr>
          <p:cNvCxnSpPr>
            <a:cxnSpLocks/>
          </p:cNvCxnSpPr>
          <p:nvPr/>
        </p:nvCxnSpPr>
        <p:spPr bwMode="auto">
          <a:xfrm flipV="1">
            <a:off x="3059694" y="4786424"/>
            <a:ext cx="2136561" cy="2392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tangle 2">
            <a:extLst>
              <a:ext uri="{FF2B5EF4-FFF2-40B4-BE49-F238E27FC236}">
                <a16:creationId xmlns:a16="http://schemas.microsoft.com/office/drawing/2014/main" id="{EE8D883D-DC2A-8DEB-DFD9-536AC883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086" y="4707764"/>
            <a:ext cx="2068421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Every virtual address ALWAYS maps to some entry!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9CCB1D63-E3D8-644B-5384-4B2F4D60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189" grpId="0"/>
      <p:bldP spid="190" grpId="0"/>
      <p:bldP spid="233" grpId="0"/>
      <p:bldP spid="234" grpId="0"/>
      <p:bldP spid="240" grpId="0"/>
      <p:bldP spid="241" grpId="0" animBg="1"/>
      <p:bldP spid="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79446-E34C-46CA-AA15-DA1BB88E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process’s view of the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73964-34E0-4205-9F2A-738699C0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38175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Address Space</a:t>
            </a:r>
            <a:r>
              <a:rPr lang="en-US" dirty="0"/>
              <a:t> of the process</a:t>
            </a:r>
          </a:p>
          <a:p>
            <a:endParaRPr lang="en-US" dirty="0"/>
          </a:p>
          <a:p>
            <a:r>
              <a:rPr lang="en-US" dirty="0"/>
              <a:t>The illusion:</a:t>
            </a:r>
          </a:p>
          <a:p>
            <a:pPr lvl="1"/>
            <a:r>
              <a:rPr lang="en-US" dirty="0"/>
              <a:t>Processes run alone on the computer</a:t>
            </a:r>
          </a:p>
          <a:p>
            <a:pPr lvl="1"/>
            <a:r>
              <a:rPr lang="en-US" dirty="0"/>
              <a:t>They have full access to every memory address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of memory available to them</a:t>
            </a:r>
          </a:p>
          <a:p>
            <a:pPr lvl="2"/>
            <a:endParaRPr lang="en-US" dirty="0"/>
          </a:p>
          <a:p>
            <a:r>
              <a:rPr lang="en-US" dirty="0"/>
              <a:t>The reality:</a:t>
            </a:r>
          </a:p>
          <a:p>
            <a:pPr lvl="1"/>
            <a:r>
              <a:rPr lang="en-US" dirty="0"/>
              <a:t>There are many processes</a:t>
            </a:r>
          </a:p>
          <a:p>
            <a:pPr lvl="1"/>
            <a:r>
              <a:rPr lang="en-US" dirty="0"/>
              <a:t>There is only so much RAM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0AF60-4320-4102-8496-1AED6E5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oogle Shape;275;p2">
            <a:extLst>
              <a:ext uri="{FF2B5EF4-FFF2-40B4-BE49-F238E27FC236}">
                <a16:creationId xmlns:a16="http://schemas.microsoft.com/office/drawing/2014/main" id="{3314AF3D-E64E-4296-9200-8F7C070300CE}"/>
              </a:ext>
            </a:extLst>
          </p:cNvPr>
          <p:cNvGrpSpPr/>
          <p:nvPr/>
        </p:nvGrpSpPr>
        <p:grpSpPr>
          <a:xfrm>
            <a:off x="6891369" y="1507746"/>
            <a:ext cx="4232830" cy="4299708"/>
            <a:chOff x="4071662" y="914400"/>
            <a:chExt cx="4368697" cy="4758420"/>
          </a:xfrm>
        </p:grpSpPr>
        <p:sp>
          <p:nvSpPr>
            <p:cNvPr id="7" name="Google Shape;276;p2" descr="Wide upward diagonal">
              <a:extLst>
                <a:ext uri="{FF2B5EF4-FFF2-40B4-BE49-F238E27FC236}">
                  <a16:creationId xmlns:a16="http://schemas.microsoft.com/office/drawing/2014/main" id="{E64C15B5-A3C3-428D-9430-C545AAC09465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7;p2">
              <a:extLst>
                <a:ext uri="{FF2B5EF4-FFF2-40B4-BE49-F238E27FC236}">
                  <a16:creationId xmlns:a16="http://schemas.microsoft.com/office/drawing/2014/main" id="{D919C40D-AFFF-487C-AC9E-2C430C8B5527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8;p2">
              <a:extLst>
                <a:ext uri="{FF2B5EF4-FFF2-40B4-BE49-F238E27FC236}">
                  <a16:creationId xmlns:a16="http://schemas.microsoft.com/office/drawing/2014/main" id="{8780F950-D7C0-49E2-BC54-5AAD89312F2C}"/>
                </a:ext>
              </a:extLst>
            </p:cNvPr>
            <p:cNvSpPr/>
            <p:nvPr/>
          </p:nvSpPr>
          <p:spPr>
            <a:xfrm>
              <a:off x="5994401" y="4757357"/>
              <a:ext cx="2445958" cy="838199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9;p2">
              <a:extLst>
                <a:ext uri="{FF2B5EF4-FFF2-40B4-BE49-F238E27FC236}">
                  <a16:creationId xmlns:a16="http://schemas.microsoft.com/office/drawing/2014/main" id="{62C2624C-A040-4A8A-BEBF-FAF048ABF16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80;p2">
              <a:extLst>
                <a:ext uri="{FF2B5EF4-FFF2-40B4-BE49-F238E27FC236}">
                  <a16:creationId xmlns:a16="http://schemas.microsoft.com/office/drawing/2014/main" id="{D0F9D522-99F2-437A-9E17-F8C09C0D46EF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281;p2">
              <a:extLst>
                <a:ext uri="{FF2B5EF4-FFF2-40B4-BE49-F238E27FC236}">
                  <a16:creationId xmlns:a16="http://schemas.microsoft.com/office/drawing/2014/main" id="{6DCBFD1E-CAF5-44BF-9444-0A5D07B83CC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282;p2">
              <a:extLst>
                <a:ext uri="{FF2B5EF4-FFF2-40B4-BE49-F238E27FC236}">
                  <a16:creationId xmlns:a16="http://schemas.microsoft.com/office/drawing/2014/main" id="{0207EC14-33EA-431E-BF40-E5B868C979EF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3;p2">
              <a:extLst>
                <a:ext uri="{FF2B5EF4-FFF2-40B4-BE49-F238E27FC236}">
                  <a16:creationId xmlns:a16="http://schemas.microsoft.com/office/drawing/2014/main" id="{DC802E7A-FBE4-4C0F-82F6-F657E649CFC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4;p2">
              <a:extLst>
                <a:ext uri="{FF2B5EF4-FFF2-40B4-BE49-F238E27FC236}">
                  <a16:creationId xmlns:a16="http://schemas.microsoft.com/office/drawing/2014/main" id="{C95BAA3C-1F3B-4733-8F22-A616EAC5F5C0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5;p2">
              <a:extLst>
                <a:ext uri="{FF2B5EF4-FFF2-40B4-BE49-F238E27FC236}">
                  <a16:creationId xmlns:a16="http://schemas.microsoft.com/office/drawing/2014/main" id="{A122BF1C-235B-4B41-AC7C-69DB31B31BF5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286;p2">
              <a:extLst>
                <a:ext uri="{FF2B5EF4-FFF2-40B4-BE49-F238E27FC236}">
                  <a16:creationId xmlns:a16="http://schemas.microsoft.com/office/drawing/2014/main" id="{17803DE3-8069-4F7C-A74A-3DB69AFE4AE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287;p2">
              <a:extLst>
                <a:ext uri="{FF2B5EF4-FFF2-40B4-BE49-F238E27FC236}">
                  <a16:creationId xmlns:a16="http://schemas.microsoft.com/office/drawing/2014/main" id="{B25C9360-EF58-414C-9C79-A24131562849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" name="Google Shape;288;p2">
              <a:extLst>
                <a:ext uri="{FF2B5EF4-FFF2-40B4-BE49-F238E27FC236}">
                  <a16:creationId xmlns:a16="http://schemas.microsoft.com/office/drawing/2014/main" id="{043AAE51-0C49-4A0D-ADBF-D1538A164AFB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89;p2">
              <a:extLst>
                <a:ext uri="{FF2B5EF4-FFF2-40B4-BE49-F238E27FC236}">
                  <a16:creationId xmlns:a16="http://schemas.microsoft.com/office/drawing/2014/main" id="{A523D468-5748-49DE-AE95-F4EAAA05802B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09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274358B-5CE4-342E-E6DF-44FFEBE6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1E5E47F-BB19-6348-DFBB-B835F992C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Locating an object in DRAM Cache: Page Tables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6AA6AA8-C215-D1AF-2BF5-3F5B59A5AE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1143001"/>
            <a:ext cx="10972800" cy="1680386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virtual page (possible page in VM)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Fully-associative → one big set. Use the ”tag” to index into table!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PTE specifies either a physical page (in DRAM) or a disk address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Valid bit tells us which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data in the “cache block”, “pointer” to where data is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4DC3AD1-60DF-410A-7B9A-E4596DA9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29" y="49497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7245207-FD40-A1A5-7E1A-C5FD976A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29" y="5178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BE82103-CA65-7905-E156-CD6688D0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29" y="4721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D71005E4-C6A1-5D8E-EBB4-63CCE64FF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29" y="3578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82631036-6289-378C-2D34-96355AAB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29" y="38067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B3A73D52-EABC-7414-E2CD-92031559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29" y="4035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F7FB2783-ACAD-88A5-6C31-97652813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29" y="42639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30AB761B-48B2-BD85-3FDA-FEEA9EEE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629" y="44925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98443765-147D-8D41-8985-EDE4BB351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110" y="5530772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024582EC-E1D4-9A75-AAE6-F9BE7652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914" y="2904140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631545FA-3E67-C76A-1EA1-5EA0B1B12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93" y="377450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2B46AF7F-25AF-0AF9-D4C0-7A331A29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93" y="398378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5F8E7585-2F4D-83D5-5BBF-74CFA8AFD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129" y="5077715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5AAD8CC8-C94E-9FAD-62DF-50128AFC5A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8130" y="3883253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A1EBDF55-5A9D-1221-1A73-92D311E768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3530" y="3671119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1B09CF57-9AD8-AC38-988B-BFCE3060A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2730" y="3441701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2434B9A6-841F-5804-20F6-68818C54D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401" y="4365199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5692CF60-6FCA-06F1-D95C-AC8584B4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29" y="4949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22B8F45F-CB6B-5EBD-5EB8-1AB1AE42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29" y="5178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>
            <a:extLst>
              <a:ext uri="{FF2B5EF4-FFF2-40B4-BE49-F238E27FC236}">
                <a16:creationId xmlns:a16="http://schemas.microsoft.com/office/drawing/2014/main" id="{1751F0FC-F5DE-C64F-4254-A24229F1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29" y="4721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>
            <a:extLst>
              <a:ext uri="{FF2B5EF4-FFF2-40B4-BE49-F238E27FC236}">
                <a16:creationId xmlns:a16="http://schemas.microsoft.com/office/drawing/2014/main" id="{B2944DEA-BFA7-E866-A120-647EF00F1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29" y="3578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>
            <a:extLst>
              <a:ext uri="{FF2B5EF4-FFF2-40B4-BE49-F238E27FC236}">
                <a16:creationId xmlns:a16="http://schemas.microsoft.com/office/drawing/2014/main" id="{4864214D-A90E-B4C8-C4A7-0546DA09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29" y="3806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>
            <a:extLst>
              <a:ext uri="{FF2B5EF4-FFF2-40B4-BE49-F238E27FC236}">
                <a16:creationId xmlns:a16="http://schemas.microsoft.com/office/drawing/2014/main" id="{7F7B0EF6-D033-B728-6A44-D567238D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29" y="4035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>
            <a:extLst>
              <a:ext uri="{FF2B5EF4-FFF2-40B4-BE49-F238E27FC236}">
                <a16:creationId xmlns:a16="http://schemas.microsoft.com/office/drawing/2014/main" id="{FE770B9A-2C24-6A60-FACE-5027A8F5D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29" y="42639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1907709D-3371-8D5E-2AED-86CF0935C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29" y="44925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65AF44BF-91CD-E9B5-E225-6628E301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229" y="3273347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C8A2D047-9D0A-F271-8D13-448D6A6EC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857" y="3547984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34B88E78-17A6-ECA6-48E2-CC16498D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649" y="37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06341B0C-320C-FDF7-6079-DEE79EFA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857" y="42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D5E2C0F3-1AF6-686B-4AC4-E79B5D36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649" y="445386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B1ED38EA-CEC5-6CE3-BDB4-74AF7A1F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857" y="469321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C2FB5A6A-0B8C-522C-326D-06CD67FC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649" y="5152590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A18472D3-3296-40CB-5361-FE4FA94A3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857" y="491968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F39739D8-16EF-C948-AA97-8330064A9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649" y="401380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72B7CD85-D686-497B-8693-FA3ED2950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304" y="2905039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45CDEE57-B814-2B7A-28D3-FA65C4772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227" y="35128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A1D0891A-8E0A-7218-7680-06B2DA9E8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052" y="51257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554C604A-25E2-6EAF-0DFE-0705E5345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742" y="32837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DE45E9BF-A50B-9F48-73AB-D98CA36C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93" y="35488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E19E0856-456B-07F9-7446-30B9AC13E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93" y="33202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>
            <a:extLst>
              <a:ext uri="{FF2B5EF4-FFF2-40B4-BE49-F238E27FC236}">
                <a16:creationId xmlns:a16="http://schemas.microsoft.com/office/drawing/2014/main" id="{8DF694BC-3AA7-DC33-E8FE-0A10B7A2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29" y="52767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>
            <a:extLst>
              <a:ext uri="{FF2B5EF4-FFF2-40B4-BE49-F238E27FC236}">
                <a16:creationId xmlns:a16="http://schemas.microsoft.com/office/drawing/2014/main" id="{888B0BA2-BCD0-A23C-573F-4BDDD4C67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29" y="5048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>
            <a:extLst>
              <a:ext uri="{FF2B5EF4-FFF2-40B4-BE49-F238E27FC236}">
                <a16:creationId xmlns:a16="http://schemas.microsoft.com/office/drawing/2014/main" id="{7C206CCA-A7AC-E9B0-15C1-422BC2B1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29" y="41401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>
            <a:extLst>
              <a:ext uri="{FF2B5EF4-FFF2-40B4-BE49-F238E27FC236}">
                <a16:creationId xmlns:a16="http://schemas.microsoft.com/office/drawing/2014/main" id="{3EDA6459-84DA-FE52-E671-47C07D962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29" y="3905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DDB14397-6FCD-EE54-F922-01D02593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442" y="39441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8E5AB99A-B70C-D530-2D45-7789AF3F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2" y="472206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0A6E9512-04A3-0BBE-7ED8-4B50B54B9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2" y="50325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806EB01D-165E-2DDF-E60B-FC93B6EA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2" y="565360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6E9E6AA6-36E9-7706-A50E-33EBB24C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2" y="596412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A874664A-2654-E36B-EFA2-58826CF1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2" y="627463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>
            <a:extLst>
              <a:ext uri="{FF2B5EF4-FFF2-40B4-BE49-F238E27FC236}">
                <a16:creationId xmlns:a16="http://schemas.microsoft.com/office/drawing/2014/main" id="{20DF89E2-CE57-B872-A29D-277CD289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29" y="434931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>
            <a:extLst>
              <a:ext uri="{FF2B5EF4-FFF2-40B4-BE49-F238E27FC236}">
                <a16:creationId xmlns:a16="http://schemas.microsoft.com/office/drawing/2014/main" id="{AFF06339-0523-B041-9CFD-C75C711F9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028" y="4401349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>
            <a:extLst>
              <a:ext uri="{FF2B5EF4-FFF2-40B4-BE49-F238E27FC236}">
                <a16:creationId xmlns:a16="http://schemas.microsoft.com/office/drawing/2014/main" id="{FA846108-4BE3-906A-223F-5E5A496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29" y="45592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5C02D131-7751-B9D4-8993-941E3E154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1779" y="4118293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>
            <a:extLst>
              <a:ext uri="{FF2B5EF4-FFF2-40B4-BE49-F238E27FC236}">
                <a16:creationId xmlns:a16="http://schemas.microsoft.com/office/drawing/2014/main" id="{9A2A59F2-3549-CA74-E993-80BA6DF6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2" y="534309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3D0FF-7546-ACFC-0BA5-47BAAA244DB0}"/>
              </a:ext>
            </a:extLst>
          </p:cNvPr>
          <p:cNvSpPr txBox="1"/>
          <p:nvPr/>
        </p:nvSpPr>
        <p:spPr>
          <a:xfrm>
            <a:off x="227445" y="4483616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067E9EA-C153-6BEF-E4B6-72E3D9A7224F}"/>
              </a:ext>
            </a:extLst>
          </p:cNvPr>
          <p:cNvCxnSpPr>
            <a:cxnSpLocks/>
            <a:stCxn id="2" idx="3"/>
            <a:endCxn id="14369" idx="1"/>
          </p:cNvCxnSpPr>
          <p:nvPr/>
        </p:nvCxnSpPr>
        <p:spPr bwMode="auto">
          <a:xfrm>
            <a:off x="3033513" y="4806782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E7793-00FC-CE4D-05E8-12CFC801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373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C9CF-5888-8069-A9E1-1A7B722DB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95BB-E8FB-8CBB-7B2C-991CB729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most things are NOT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30FC-CE1F-3811-0013-E2CEAA9F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Disk is MUCH larger than RAM is, so most data will not actually be in RAM</a:t>
            </a:r>
          </a:p>
          <a:p>
            <a:endParaRPr lang="en-GB" dirty="0"/>
          </a:p>
          <a:p>
            <a:r>
              <a:rPr lang="en-GB" dirty="0"/>
              <a:t>But handling Page Faults takes a long time</a:t>
            </a:r>
          </a:p>
          <a:p>
            <a:pPr lvl="1"/>
            <a:r>
              <a:rPr lang="en-GB" dirty="0"/>
              <a:t>Has to read a page of memory from disk</a:t>
            </a:r>
          </a:p>
          <a:p>
            <a:pPr lvl="1"/>
            <a:endParaRPr lang="en-GB" dirty="0"/>
          </a:p>
          <a:p>
            <a:r>
              <a:rPr lang="en-GB" dirty="0"/>
              <a:t>So how is our system not incredibly slow?</a:t>
            </a:r>
          </a:p>
          <a:p>
            <a:pPr lvl="1"/>
            <a:r>
              <a:rPr lang="en-GB" dirty="0"/>
              <a:t>Locality to the rescue!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5C80-4BC0-5E0E-E05C-82957059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50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8A2-320B-6EC9-F055-518B94C2B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DF93-03D0-6845-D90F-53F402D3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saves the day (as usual)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38E1-7BC2-90EB-3112-9D22AFDB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At any point in time, programs tend to access a small set of active virtual pages called the </a:t>
            </a:r>
            <a:r>
              <a:rPr lang="en-US" b="1" dirty="0"/>
              <a:t>working set</a:t>
            </a:r>
          </a:p>
          <a:p>
            <a:pPr lvl="1"/>
            <a:r>
              <a:rPr lang="en-US" dirty="0"/>
              <a:t>Programs with higher temporal locality will have smaller working sets</a:t>
            </a:r>
          </a:p>
          <a:p>
            <a:pPr lvl="1"/>
            <a:endParaRPr lang="en-US" dirty="0"/>
          </a:p>
          <a:p>
            <a:r>
              <a:rPr lang="en-US" dirty="0"/>
              <a:t>If (working set size &lt; main memory size) </a:t>
            </a:r>
          </a:p>
          <a:p>
            <a:pPr lvl="1"/>
            <a:r>
              <a:rPr lang="en-US" dirty="0"/>
              <a:t>High performance for one process after compulsory misses (i.e., the program is loaded)</a:t>
            </a:r>
          </a:p>
          <a:p>
            <a:pPr lvl="1"/>
            <a:r>
              <a:rPr lang="en-US" dirty="0"/>
              <a:t>Any page can go anywhere in RAM, so no conflicts. Only capacity matters.</a:t>
            </a:r>
          </a:p>
          <a:p>
            <a:pPr lvl="1"/>
            <a:r>
              <a:rPr lang="en-US" dirty="0"/>
              <a:t>Life is good!</a:t>
            </a:r>
          </a:p>
          <a:p>
            <a:pPr lvl="1"/>
            <a:endParaRPr lang="en-US" dirty="0"/>
          </a:p>
          <a:p>
            <a:r>
              <a:rPr lang="en-US" dirty="0"/>
              <a:t>If ( SUM(working set sizes) &gt; main memory size ) </a:t>
            </a:r>
          </a:p>
          <a:p>
            <a:pPr lvl="1"/>
            <a:r>
              <a:rPr lang="en-US" b="1" dirty="0"/>
              <a:t>Thrashing</a:t>
            </a:r>
            <a:r>
              <a:rPr lang="en-US" dirty="0"/>
              <a:t>: Performance meltdown where pages are swapped to and from disk continuously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cache memory is thrashing, CPU runs at the speed of memory. Ow.</a:t>
            </a:r>
          </a:p>
          <a:p>
            <a:pPr lvl="1"/>
            <a:r>
              <a:rPr lang="en-US" dirty="0"/>
              <a:t>When virtual memory is thrashing, CPU runs at the speed of disk. Yikes!</a:t>
            </a:r>
          </a:p>
          <a:p>
            <a:pPr lvl="2"/>
            <a:r>
              <a:rPr lang="en-US" dirty="0"/>
              <a:t>Hope you enjoy the commute to Mars. Because that’s where your data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B81CD-30A6-2CAC-9B68-3918A898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68CB-89E1-4313-CB77-FA949869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1625-91BF-8BE7-1213-4BA466F4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EDB5-1824-EF8D-5411-94873F91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Virtual memory addresses all of these problems!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0C3B-7926-7940-5560-E3416D5A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79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8CB77-A8B8-CC26-412E-A4E5EC11A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D6F7D8-2E00-5262-838B-3E926585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DE997A-CABB-D6BC-005E-10E887EC9E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Virtual Memory Concept</a:t>
            </a:r>
          </a:p>
          <a:p>
            <a:pPr lvl="1"/>
            <a:endParaRPr lang="en-US" b="1" dirty="0"/>
          </a:p>
          <a:p>
            <a:r>
              <a:rPr lang="en-US" dirty="0"/>
              <a:t>Virtual Memory Process</a:t>
            </a:r>
          </a:p>
          <a:p>
            <a:pPr lvl="1"/>
            <a:endParaRPr lang="en-US" dirty="0"/>
          </a:p>
          <a:p>
            <a:r>
              <a:rPr lang="en-US" dirty="0"/>
              <a:t>Solving Memory Problems with Virtual Memory</a:t>
            </a:r>
          </a:p>
          <a:p>
            <a:pPr lvl="1"/>
            <a:endParaRPr lang="en-US" dirty="0"/>
          </a:p>
          <a:p>
            <a:r>
              <a:rPr lang="en-US" b="1" dirty="0"/>
              <a:t>Address Translation</a:t>
            </a:r>
          </a:p>
          <a:p>
            <a:pPr lvl="1"/>
            <a:endParaRPr lang="en-US" dirty="0"/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37A45A-D284-0896-5DAA-D76C4E57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90158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BB43-246E-6DF3-C236-FBE87BC2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visually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EEACB6-F895-4B03-84D2-E6DA18A98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835098"/>
              </p:ext>
            </p:extLst>
          </p:nvPr>
        </p:nvGraphicFramePr>
        <p:xfrm>
          <a:off x="1265002" y="1196791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E7307-BC5B-DB6F-798A-E111C4BC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30758-ED7E-096C-0398-DAD4F3E819CF}"/>
              </a:ext>
            </a:extLst>
          </p:cNvPr>
          <p:cNvSpPr txBox="1"/>
          <p:nvPr/>
        </p:nvSpPr>
        <p:spPr>
          <a:xfrm>
            <a:off x="1265002" y="826556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6E0BCED-DF5F-8C26-9AEA-1FC547029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065277"/>
              </p:ext>
            </p:extLst>
          </p:nvPr>
        </p:nvGraphicFramePr>
        <p:xfrm>
          <a:off x="8735377" y="1284635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277C87-180B-15F0-F437-B0A559CF0E3F}"/>
              </a:ext>
            </a:extLst>
          </p:cNvPr>
          <p:cNvSpPr txBox="1"/>
          <p:nvPr/>
        </p:nvSpPr>
        <p:spPr>
          <a:xfrm>
            <a:off x="8735377" y="914400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089E7-DD93-E457-E806-6A0D7A0F98BF}"/>
              </a:ext>
            </a:extLst>
          </p:cNvPr>
          <p:cNvSpPr txBox="1"/>
          <p:nvPr/>
        </p:nvSpPr>
        <p:spPr>
          <a:xfrm>
            <a:off x="225911" y="1145232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83B0A-3089-2CAC-ABF8-C821973D43DF}"/>
              </a:ext>
            </a:extLst>
          </p:cNvPr>
          <p:cNvSpPr txBox="1"/>
          <p:nvPr/>
        </p:nvSpPr>
        <p:spPr>
          <a:xfrm>
            <a:off x="7696286" y="1195888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F5F46-5000-2E5B-486C-452FED8359F3}"/>
              </a:ext>
            </a:extLst>
          </p:cNvPr>
          <p:cNvSpPr txBox="1"/>
          <p:nvPr/>
        </p:nvSpPr>
        <p:spPr>
          <a:xfrm>
            <a:off x="225911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A227A-53B6-33C8-754C-265A8CDD4DE9}"/>
              </a:ext>
            </a:extLst>
          </p:cNvPr>
          <p:cNvCxnSpPr/>
          <p:nvPr/>
        </p:nvCxnSpPr>
        <p:spPr>
          <a:xfrm>
            <a:off x="1075765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4741CD-BB35-CAF3-ADF6-36D536CBE0FE}"/>
              </a:ext>
            </a:extLst>
          </p:cNvPr>
          <p:cNvSpPr txBox="1"/>
          <p:nvPr/>
        </p:nvSpPr>
        <p:spPr>
          <a:xfrm>
            <a:off x="7696286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DA648-DB21-8047-6244-7C4F1248AA00}"/>
              </a:ext>
            </a:extLst>
          </p:cNvPr>
          <p:cNvCxnSpPr/>
          <p:nvPr/>
        </p:nvCxnSpPr>
        <p:spPr>
          <a:xfrm>
            <a:off x="8546140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0315B-F04F-767C-E7CA-0FCABD18476C}"/>
              </a:ext>
            </a:extLst>
          </p:cNvPr>
          <p:cNvSpPr txBox="1"/>
          <p:nvPr/>
        </p:nvSpPr>
        <p:spPr>
          <a:xfrm>
            <a:off x="3699515" y="1179294"/>
            <a:ext cx="352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every byte individually would be too much bookkeeping</a:t>
            </a:r>
          </a:p>
        </p:txBody>
      </p:sp>
    </p:spTree>
    <p:extLst>
      <p:ext uri="{BB962C8B-B14F-4D97-AF65-F5344CB8AC3E}">
        <p14:creationId xmlns:p14="http://schemas.microsoft.com/office/powerpoint/2010/main" val="326770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DC79D-E0F7-752B-73FF-89949A50F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4F1-5809-7DBA-9CE0-30D5BDB4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memory into pages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37FEF7-8E32-181A-09DB-3239D873F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17524"/>
              </p:ext>
            </p:extLst>
          </p:nvPr>
        </p:nvGraphicFramePr>
        <p:xfrm>
          <a:off x="1265002" y="1196791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F9D11-D33B-782A-F50B-B630988A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258F1-CB72-1291-FD6F-400DFEFCD8D6}"/>
              </a:ext>
            </a:extLst>
          </p:cNvPr>
          <p:cNvSpPr txBox="1"/>
          <p:nvPr/>
        </p:nvSpPr>
        <p:spPr>
          <a:xfrm>
            <a:off x="1265002" y="826556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8851AB3-A8F7-AB2C-9F22-8C71DE9B9D7F}"/>
              </a:ext>
            </a:extLst>
          </p:cNvPr>
          <p:cNvGraphicFramePr>
            <a:graphicFrameLocks/>
          </p:cNvGraphicFramePr>
          <p:nvPr/>
        </p:nvGraphicFramePr>
        <p:xfrm>
          <a:off x="8735377" y="1284635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5FB0D0-C8E8-35F0-0AB2-3FC12E6BD3CD}"/>
              </a:ext>
            </a:extLst>
          </p:cNvPr>
          <p:cNvSpPr txBox="1"/>
          <p:nvPr/>
        </p:nvSpPr>
        <p:spPr>
          <a:xfrm>
            <a:off x="8735377" y="914400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FB8FF-2447-97E5-7717-AC83997F01DF}"/>
              </a:ext>
            </a:extLst>
          </p:cNvPr>
          <p:cNvSpPr txBox="1"/>
          <p:nvPr/>
        </p:nvSpPr>
        <p:spPr>
          <a:xfrm>
            <a:off x="225911" y="1145232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D661E-D4DB-77DE-6323-2830957155AC}"/>
              </a:ext>
            </a:extLst>
          </p:cNvPr>
          <p:cNvSpPr txBox="1"/>
          <p:nvPr/>
        </p:nvSpPr>
        <p:spPr>
          <a:xfrm>
            <a:off x="7696286" y="1195888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3F004-9464-D96B-F03F-171509549CBD}"/>
              </a:ext>
            </a:extLst>
          </p:cNvPr>
          <p:cNvSpPr txBox="1"/>
          <p:nvPr/>
        </p:nvSpPr>
        <p:spPr>
          <a:xfrm>
            <a:off x="225911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6A1C9-F49B-40F9-77A8-A5CB077C71F6}"/>
              </a:ext>
            </a:extLst>
          </p:cNvPr>
          <p:cNvCxnSpPr/>
          <p:nvPr/>
        </p:nvCxnSpPr>
        <p:spPr>
          <a:xfrm>
            <a:off x="1075765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D5E883-5D01-BC23-3945-5815C14B39A8}"/>
              </a:ext>
            </a:extLst>
          </p:cNvPr>
          <p:cNvSpPr txBox="1"/>
          <p:nvPr/>
        </p:nvSpPr>
        <p:spPr>
          <a:xfrm>
            <a:off x="7696286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8E399C-6456-7E03-D830-A0A0BF7651BC}"/>
              </a:ext>
            </a:extLst>
          </p:cNvPr>
          <p:cNvCxnSpPr/>
          <p:nvPr/>
        </p:nvCxnSpPr>
        <p:spPr>
          <a:xfrm>
            <a:off x="8546140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ACC739-1FA6-3D57-CE95-26A7A2523D93}"/>
              </a:ext>
            </a:extLst>
          </p:cNvPr>
          <p:cNvSpPr txBox="1"/>
          <p:nvPr/>
        </p:nvSpPr>
        <p:spPr>
          <a:xfrm>
            <a:off x="3699515" y="1179294"/>
            <a:ext cx="352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Instead, we collect memory into chunks called “pages”</a:t>
            </a:r>
          </a:p>
          <a:p>
            <a:endParaRPr lang="en-US" dirty="0"/>
          </a:p>
          <a:p>
            <a:r>
              <a:rPr lang="en-US" dirty="0"/>
              <a:t>Each page is exactly the same size (usually 4 kB = 4096 bytes in real systems)</a:t>
            </a:r>
          </a:p>
        </p:txBody>
      </p:sp>
    </p:spTree>
    <p:extLst>
      <p:ext uri="{BB962C8B-B14F-4D97-AF65-F5344CB8AC3E}">
        <p14:creationId xmlns:p14="http://schemas.microsoft.com/office/powerpoint/2010/main" val="3568176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9355-1F17-CE76-9008-FEADB958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6248-52FD-6915-8DD0-29DA880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virtual pages to physical pages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036280-1B12-40ED-225B-A977CD678F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5002" y="1196791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E05E7-522F-1A48-701C-AF818819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84CCE-5A75-FF61-7B5E-292A324ED66B}"/>
              </a:ext>
            </a:extLst>
          </p:cNvPr>
          <p:cNvSpPr txBox="1"/>
          <p:nvPr/>
        </p:nvSpPr>
        <p:spPr>
          <a:xfrm>
            <a:off x="1265002" y="826556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8F8CE17-D08F-54D4-4E07-E3B819C2D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710453"/>
              </p:ext>
            </p:extLst>
          </p:nvPr>
        </p:nvGraphicFramePr>
        <p:xfrm>
          <a:off x="8735377" y="1284635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554F96-B460-671E-B863-3B69F43229E7}"/>
              </a:ext>
            </a:extLst>
          </p:cNvPr>
          <p:cNvSpPr txBox="1"/>
          <p:nvPr/>
        </p:nvSpPr>
        <p:spPr>
          <a:xfrm>
            <a:off x="8735377" y="914400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50594-0CAA-5A19-6B39-0CBD7DDBA60D}"/>
              </a:ext>
            </a:extLst>
          </p:cNvPr>
          <p:cNvSpPr txBox="1"/>
          <p:nvPr/>
        </p:nvSpPr>
        <p:spPr>
          <a:xfrm>
            <a:off x="225911" y="1145232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E9051-51BB-F2A6-D4A6-1449F5D1FA40}"/>
              </a:ext>
            </a:extLst>
          </p:cNvPr>
          <p:cNvSpPr txBox="1"/>
          <p:nvPr/>
        </p:nvSpPr>
        <p:spPr>
          <a:xfrm>
            <a:off x="7696286" y="1195888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E5BA2-4FFC-5A76-F46D-243A7FBF26FD}"/>
              </a:ext>
            </a:extLst>
          </p:cNvPr>
          <p:cNvSpPr txBox="1"/>
          <p:nvPr/>
        </p:nvSpPr>
        <p:spPr>
          <a:xfrm>
            <a:off x="225911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50F2FA-357D-FF8C-10E9-0BE5F8753EEB}"/>
              </a:ext>
            </a:extLst>
          </p:cNvPr>
          <p:cNvCxnSpPr/>
          <p:nvPr/>
        </p:nvCxnSpPr>
        <p:spPr>
          <a:xfrm>
            <a:off x="1075765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8DCB2-6B4F-4087-B72A-93C7642460D5}"/>
              </a:ext>
            </a:extLst>
          </p:cNvPr>
          <p:cNvSpPr txBox="1"/>
          <p:nvPr/>
        </p:nvSpPr>
        <p:spPr>
          <a:xfrm>
            <a:off x="7696286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F4AEA0-D481-B0AA-2E76-E69DB2FFD1B8}"/>
              </a:ext>
            </a:extLst>
          </p:cNvPr>
          <p:cNvCxnSpPr/>
          <p:nvPr/>
        </p:nvCxnSpPr>
        <p:spPr>
          <a:xfrm>
            <a:off x="8546140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C8BF-D75B-3895-C0D2-7444265947A7}"/>
              </a:ext>
            </a:extLst>
          </p:cNvPr>
          <p:cNvSpPr txBox="1"/>
          <p:nvPr/>
        </p:nvSpPr>
        <p:spPr>
          <a:xfrm>
            <a:off x="3699515" y="1179294"/>
            <a:ext cx="3523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page of virtual memory will map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page of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page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this example, the blue and green pages are in RAM</a:t>
            </a:r>
          </a:p>
        </p:txBody>
      </p:sp>
    </p:spTree>
    <p:extLst>
      <p:ext uri="{BB962C8B-B14F-4D97-AF65-F5344CB8AC3E}">
        <p14:creationId xmlns:p14="http://schemas.microsoft.com/office/powerpoint/2010/main" val="8991679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199F4-F864-B743-8D2E-A25D8510F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3362-81D9-A327-B270-AA89B391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bytes within a page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7EC1AC-7DAE-E42C-F63B-7420D6205B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5002" y="1196791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920F4-524A-5376-3667-9D25BAF2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E97B4-DA64-6281-1595-DECD4FF1FB23}"/>
              </a:ext>
            </a:extLst>
          </p:cNvPr>
          <p:cNvSpPr txBox="1"/>
          <p:nvPr/>
        </p:nvSpPr>
        <p:spPr>
          <a:xfrm>
            <a:off x="1265002" y="826556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A4B691A-4222-F5F8-D5EE-257F19F79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209187"/>
              </p:ext>
            </p:extLst>
          </p:nvPr>
        </p:nvGraphicFramePr>
        <p:xfrm>
          <a:off x="8735377" y="1284635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F5EF9D-597B-B5F4-6BAE-829627F28AF5}"/>
              </a:ext>
            </a:extLst>
          </p:cNvPr>
          <p:cNvSpPr txBox="1"/>
          <p:nvPr/>
        </p:nvSpPr>
        <p:spPr>
          <a:xfrm>
            <a:off x="8735377" y="914400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13BFA-FC9E-2BF0-5068-4E733D849D18}"/>
              </a:ext>
            </a:extLst>
          </p:cNvPr>
          <p:cNvSpPr txBox="1"/>
          <p:nvPr/>
        </p:nvSpPr>
        <p:spPr>
          <a:xfrm>
            <a:off x="225911" y="1145232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26A77-E933-15EA-2552-F7C8D9B8800E}"/>
              </a:ext>
            </a:extLst>
          </p:cNvPr>
          <p:cNvSpPr txBox="1"/>
          <p:nvPr/>
        </p:nvSpPr>
        <p:spPr>
          <a:xfrm>
            <a:off x="7696286" y="1195888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0BEB3-9596-15D4-4A4C-AC3B558C51EC}"/>
              </a:ext>
            </a:extLst>
          </p:cNvPr>
          <p:cNvSpPr txBox="1"/>
          <p:nvPr/>
        </p:nvSpPr>
        <p:spPr>
          <a:xfrm>
            <a:off x="225911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E3AE0E-2CF4-81A4-A87B-0DBA3BF59287}"/>
              </a:ext>
            </a:extLst>
          </p:cNvPr>
          <p:cNvCxnSpPr/>
          <p:nvPr/>
        </p:nvCxnSpPr>
        <p:spPr>
          <a:xfrm>
            <a:off x="1075765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8CFAB0-1B44-7B1E-173F-CCBEB6828BB9}"/>
              </a:ext>
            </a:extLst>
          </p:cNvPr>
          <p:cNvSpPr txBox="1"/>
          <p:nvPr/>
        </p:nvSpPr>
        <p:spPr>
          <a:xfrm>
            <a:off x="7696286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861842-2F93-4A3D-4D92-C4AD8E7A55A4}"/>
              </a:ext>
            </a:extLst>
          </p:cNvPr>
          <p:cNvCxnSpPr/>
          <p:nvPr/>
        </p:nvCxnSpPr>
        <p:spPr>
          <a:xfrm>
            <a:off x="8546140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EFC1D1-756A-ABC8-7920-64D9BD08E829}"/>
              </a:ext>
            </a:extLst>
          </p:cNvPr>
          <p:cNvSpPr txBox="1"/>
          <p:nvPr/>
        </p:nvSpPr>
        <p:spPr>
          <a:xfrm>
            <a:off x="3699515" y="1179294"/>
            <a:ext cx="3523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accessing bytes within a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you need to do the translation to figure out where that entire page is located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82A0BF-B63E-1FC6-531B-A440F4AD048D}"/>
              </a:ext>
            </a:extLst>
          </p:cNvPr>
          <p:cNvSpPr/>
          <p:nvPr/>
        </p:nvSpPr>
        <p:spPr>
          <a:xfrm>
            <a:off x="1211212" y="1422231"/>
            <a:ext cx="922002" cy="3716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6A1B9-E00D-4178-EE7F-D6BE36E33271}"/>
              </a:ext>
            </a:extLst>
          </p:cNvPr>
          <p:cNvSpPr/>
          <p:nvPr/>
        </p:nvSpPr>
        <p:spPr>
          <a:xfrm>
            <a:off x="8703102" y="5640596"/>
            <a:ext cx="1698499" cy="115823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055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371B-4834-E343-6759-503256D80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5241-275A-51A6-ED4B-BC3D79D4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bytes within a page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8BBB3C-A718-526E-FAF6-D962384D7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282223"/>
              </p:ext>
            </p:extLst>
          </p:nvPr>
        </p:nvGraphicFramePr>
        <p:xfrm>
          <a:off x="1265002" y="1196791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11ABE-582A-E01C-BB30-F68A6BE5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A66BA-24C1-CFBC-DCBD-9B69C7C20CEE}"/>
              </a:ext>
            </a:extLst>
          </p:cNvPr>
          <p:cNvSpPr txBox="1"/>
          <p:nvPr/>
        </p:nvSpPr>
        <p:spPr>
          <a:xfrm>
            <a:off x="1265002" y="826556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51FBF51-A02A-7A80-68DF-22926FA35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854120"/>
              </p:ext>
            </p:extLst>
          </p:nvPr>
        </p:nvGraphicFramePr>
        <p:xfrm>
          <a:off x="8735377" y="1284635"/>
          <a:ext cx="166624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61369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12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936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3045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919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4595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5982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5990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7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4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71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90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1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9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07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6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4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5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50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2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7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9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6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0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5999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87B2C8-314E-02A4-CC5E-E76974121C15}"/>
              </a:ext>
            </a:extLst>
          </p:cNvPr>
          <p:cNvSpPr txBox="1"/>
          <p:nvPr/>
        </p:nvSpPr>
        <p:spPr>
          <a:xfrm>
            <a:off x="8735377" y="914400"/>
            <a:ext cx="19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823BA-37E8-3472-D3D6-C0C86012448B}"/>
              </a:ext>
            </a:extLst>
          </p:cNvPr>
          <p:cNvSpPr txBox="1"/>
          <p:nvPr/>
        </p:nvSpPr>
        <p:spPr>
          <a:xfrm>
            <a:off x="225911" y="1145232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12596-9531-C1F1-01B7-1FCCB35E6984}"/>
              </a:ext>
            </a:extLst>
          </p:cNvPr>
          <p:cNvSpPr txBox="1"/>
          <p:nvPr/>
        </p:nvSpPr>
        <p:spPr>
          <a:xfrm>
            <a:off x="7696286" y="1195888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0x0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F3AA0-95DD-2CE2-3D36-99D5D2BE1BD2}"/>
              </a:ext>
            </a:extLst>
          </p:cNvPr>
          <p:cNvSpPr txBox="1"/>
          <p:nvPr/>
        </p:nvSpPr>
        <p:spPr>
          <a:xfrm>
            <a:off x="225911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751963-0C58-86AB-5C7E-A4F05F758241}"/>
              </a:ext>
            </a:extLst>
          </p:cNvPr>
          <p:cNvCxnSpPr/>
          <p:nvPr/>
        </p:nvCxnSpPr>
        <p:spPr>
          <a:xfrm>
            <a:off x="1075765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CE0FC6-5D80-4281-F773-A27465C5B355}"/>
              </a:ext>
            </a:extLst>
          </p:cNvPr>
          <p:cNvSpPr txBox="1"/>
          <p:nvPr/>
        </p:nvSpPr>
        <p:spPr>
          <a:xfrm>
            <a:off x="7696286" y="5435769"/>
            <a:ext cx="103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addresses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61616-07DD-EDF3-C4E2-E4F8C8A0ABDE}"/>
              </a:ext>
            </a:extLst>
          </p:cNvPr>
          <p:cNvCxnSpPr/>
          <p:nvPr/>
        </p:nvCxnSpPr>
        <p:spPr>
          <a:xfrm>
            <a:off x="8546140" y="5540188"/>
            <a:ext cx="0" cy="35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35A6A9-90EF-73AD-F4A8-A167D84B8A06}"/>
              </a:ext>
            </a:extLst>
          </p:cNvPr>
          <p:cNvSpPr txBox="1"/>
          <p:nvPr/>
        </p:nvSpPr>
        <p:spPr>
          <a:xfrm>
            <a:off x="3699515" y="1179294"/>
            <a:ext cx="3523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accessing bytes within a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you need to do the translation to figure out where that entire page is located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Second, you access the data at the </a:t>
            </a:r>
            <a:r>
              <a:rPr lang="en-US" b="1" dirty="0"/>
              <a:t>same offset into the page</a:t>
            </a:r>
            <a:br>
              <a:rPr lang="en-US" dirty="0"/>
            </a:br>
            <a:r>
              <a:rPr lang="en-US" dirty="0"/>
              <a:t>(if the mapping exists!)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554D8-ADEF-F8C2-27EC-A6D50C026915}"/>
              </a:ext>
            </a:extLst>
          </p:cNvPr>
          <p:cNvSpPr/>
          <p:nvPr/>
        </p:nvSpPr>
        <p:spPr>
          <a:xfrm>
            <a:off x="1211212" y="1422231"/>
            <a:ext cx="922002" cy="3716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C6C63-DD99-D4DE-E708-E506078D3DB5}"/>
              </a:ext>
            </a:extLst>
          </p:cNvPr>
          <p:cNvSpPr/>
          <p:nvPr/>
        </p:nvSpPr>
        <p:spPr>
          <a:xfrm>
            <a:off x="8684745" y="5896544"/>
            <a:ext cx="922002" cy="3716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enables this illusion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</p:cNvCxnSpPr>
          <p:nvPr/>
        </p:nvCxnSpPr>
        <p:spPr>
          <a:xfrm flipV="1">
            <a:off x="5509526" y="3054483"/>
            <a:ext cx="3618722" cy="9754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8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Given virtual address, find corresponding physical address</a:t>
            </a:r>
          </a:p>
          <a:p>
            <a:pPr lvl="1"/>
            <a:r>
              <a:rPr lang="en-US" dirty="0"/>
              <a:t>(Or get a page fault if the page is not in memory)</a:t>
            </a:r>
          </a:p>
          <a:p>
            <a:pPr lvl="1"/>
            <a:r>
              <a:rPr lang="en-US" dirty="0"/>
              <a:t>Translation done by Memory Management Unit (hardware)</a:t>
            </a:r>
          </a:p>
          <a:p>
            <a:pPr lvl="1"/>
            <a:r>
              <a:rPr lang="en-US" dirty="0"/>
              <a:t>But mapping itself is maintained by OS (software)</a:t>
            </a:r>
          </a:p>
          <a:p>
            <a:pPr lvl="2"/>
            <a:r>
              <a:rPr lang="en-US" dirty="0"/>
              <a:t>Just a table in memory!</a:t>
            </a:r>
            <a:endParaRPr lang="en-US" sz="1200" dirty="0"/>
          </a:p>
          <a:p>
            <a:pPr lvl="2"/>
            <a:endParaRPr lang="en-US" dirty="0"/>
          </a:p>
          <a:p>
            <a:r>
              <a:rPr lang="en-US" dirty="0"/>
              <a:t>To do the actual translation, look at the address being accessed</a:t>
            </a:r>
          </a:p>
          <a:p>
            <a:pPr lvl="1"/>
            <a:r>
              <a:rPr lang="en-US" dirty="0"/>
              <a:t>Split it into parts, just like we did with Caches</a:t>
            </a:r>
          </a:p>
          <a:p>
            <a:pPr lvl="1"/>
            <a:r>
              <a:rPr lang="en-US" dirty="0"/>
              <a:t>Bottom bits of address: Page Offset (location of data within the page)</a:t>
            </a:r>
          </a:p>
          <a:p>
            <a:pPr lvl="1"/>
            <a:r>
              <a:rPr lang="en-US" dirty="0"/>
              <a:t>Top bits of address: Virtual Page Number (which page to access)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B76DF-5D0B-4EAF-AD0D-A6A92D4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77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9EE0-480A-526E-A1ED-41BBAD6C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virtual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7F0D-E607-7607-41A4-3398A099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4840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Basic Parameters</a:t>
            </a:r>
          </a:p>
          <a:p>
            <a:pPr lvl="1"/>
            <a:r>
              <a:rPr lang="en-US" sz="2000" b="1" dirty="0"/>
              <a:t>N = 2</a:t>
            </a:r>
            <a:r>
              <a:rPr lang="en-US" sz="2000" b="1" baseline="30000" dirty="0"/>
              <a:t>n </a:t>
            </a:r>
            <a:r>
              <a:rPr lang="en-US" sz="2000" dirty="0"/>
              <a:t>: Number of addresses in virtual address space</a:t>
            </a:r>
            <a:endParaRPr lang="en-US" sz="2000" baseline="30000" dirty="0"/>
          </a:p>
          <a:p>
            <a:pPr lvl="1"/>
            <a:r>
              <a:rPr lang="en-US" sz="2000" b="1" dirty="0"/>
              <a:t>M = 2</a:t>
            </a:r>
            <a:r>
              <a:rPr lang="en-US" sz="2000" b="1" baseline="30000" dirty="0"/>
              <a:t>m </a:t>
            </a:r>
            <a:r>
              <a:rPr lang="en-US" sz="2000" dirty="0"/>
              <a:t>: Number of addresses in physical address space. m ≤ n (usually much less)</a:t>
            </a:r>
            <a:endParaRPr lang="en-US" sz="2000" baseline="30000" dirty="0"/>
          </a:p>
          <a:p>
            <a:pPr lvl="1"/>
            <a:r>
              <a:rPr lang="en-US" sz="2000" b="1" dirty="0"/>
              <a:t>P = 2</a:t>
            </a:r>
            <a:r>
              <a:rPr lang="en-US" sz="2000" b="1" baseline="30000" dirty="0"/>
              <a:t>p </a:t>
            </a:r>
            <a:r>
              <a:rPr lang="en-US" sz="2000" b="1" dirty="0"/>
              <a:t> </a:t>
            </a:r>
            <a:r>
              <a:rPr lang="en-US" sz="2000" dirty="0"/>
              <a:t>: Page size (bytes)</a:t>
            </a:r>
            <a:endParaRPr lang="en-US" sz="2000" baseline="30000" dirty="0"/>
          </a:p>
          <a:p>
            <a:pPr lvl="1"/>
            <a:endParaRPr lang="en-US" sz="2000" dirty="0"/>
          </a:p>
          <a:p>
            <a:r>
              <a:rPr lang="en-US" sz="2400" dirty="0"/>
              <a:t>Components of the virtual address (VA)</a:t>
            </a:r>
          </a:p>
          <a:p>
            <a:pPr lvl="1"/>
            <a:r>
              <a:rPr lang="en-US" sz="2000" dirty="0"/>
              <a:t>Virtual page number (VPN): </a:t>
            </a:r>
            <a:r>
              <a:rPr lang="en-US" sz="2000" b="1" dirty="0"/>
              <a:t>n-p</a:t>
            </a:r>
            <a:r>
              <a:rPr lang="en-US" sz="2000" dirty="0"/>
              <a:t> bits</a:t>
            </a:r>
          </a:p>
          <a:p>
            <a:pPr lvl="1"/>
            <a:r>
              <a:rPr lang="en-US" sz="2000" dirty="0"/>
              <a:t>Page Offset: </a:t>
            </a:r>
            <a:r>
              <a:rPr lang="en-US" sz="2000" b="1" dirty="0"/>
              <a:t>p</a:t>
            </a:r>
            <a:r>
              <a:rPr lang="en-US" sz="2000" dirty="0"/>
              <a:t> bits</a:t>
            </a:r>
          </a:p>
          <a:p>
            <a:pPr lvl="1"/>
            <a:endParaRPr lang="en-US" sz="2000" dirty="0"/>
          </a:p>
          <a:p>
            <a:r>
              <a:rPr lang="en-US" sz="2400" dirty="0"/>
              <a:t>Components of the physical address (PA)</a:t>
            </a:r>
          </a:p>
          <a:p>
            <a:pPr lvl="1"/>
            <a:r>
              <a:rPr lang="en-US" sz="2000" dirty="0"/>
              <a:t>Physical page number (PPN): </a:t>
            </a:r>
            <a:r>
              <a:rPr lang="en-US" sz="2000" b="1" dirty="0"/>
              <a:t>m-p</a:t>
            </a:r>
            <a:r>
              <a:rPr lang="en-US" sz="2000" dirty="0"/>
              <a:t> bits</a:t>
            </a:r>
          </a:p>
          <a:p>
            <a:pPr lvl="1"/>
            <a:r>
              <a:rPr lang="en-US" sz="2000" dirty="0"/>
              <a:t>Page Offset (same offset as VA): </a:t>
            </a:r>
            <a:r>
              <a:rPr lang="en-US" sz="2000" b="1" dirty="0"/>
              <a:t>p</a:t>
            </a:r>
            <a:r>
              <a:rPr lang="en-US" sz="2000" dirty="0"/>
              <a:t> bits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040D5-42ED-20F0-F3A8-5BBD5F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1F7CB-4CD0-5D58-2BD2-04FA56A03105}"/>
              </a:ext>
            </a:extLst>
          </p:cNvPr>
          <p:cNvSpPr/>
          <p:nvPr/>
        </p:nvSpPr>
        <p:spPr bwMode="auto">
          <a:xfrm>
            <a:off x="7062892" y="3722077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24F04-A42C-0E13-9818-9242B634F79A}"/>
              </a:ext>
            </a:extLst>
          </p:cNvPr>
          <p:cNvSpPr/>
          <p:nvPr/>
        </p:nvSpPr>
        <p:spPr bwMode="auto">
          <a:xfrm>
            <a:off x="9577492" y="3722077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96410-2B9E-92C2-E144-2BC3C65507F8}"/>
              </a:ext>
            </a:extLst>
          </p:cNvPr>
          <p:cNvSpPr txBox="1"/>
          <p:nvPr/>
        </p:nvSpPr>
        <p:spPr>
          <a:xfrm>
            <a:off x="7062893" y="3088679"/>
            <a:ext cx="278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(n bits total)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19995-B3CC-793F-B971-C94FC44F520E}"/>
              </a:ext>
            </a:extLst>
          </p:cNvPr>
          <p:cNvSpPr txBox="1"/>
          <p:nvPr/>
        </p:nvSpPr>
        <p:spPr>
          <a:xfrm>
            <a:off x="11539375" y="3433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94CCC-0992-BD8D-DB80-29378C36A22E}"/>
              </a:ext>
            </a:extLst>
          </p:cNvPr>
          <p:cNvSpPr txBox="1"/>
          <p:nvPr/>
        </p:nvSpPr>
        <p:spPr>
          <a:xfrm>
            <a:off x="9546820" y="343341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767C3-5648-DB98-5653-EC31FFF6E195}"/>
              </a:ext>
            </a:extLst>
          </p:cNvPr>
          <p:cNvSpPr txBox="1"/>
          <p:nvPr/>
        </p:nvSpPr>
        <p:spPr>
          <a:xfrm>
            <a:off x="9367129" y="34334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DE69-6113-0967-3724-D335CF995F94}"/>
              </a:ext>
            </a:extLst>
          </p:cNvPr>
          <p:cNvSpPr txBox="1"/>
          <p:nvPr/>
        </p:nvSpPr>
        <p:spPr>
          <a:xfrm>
            <a:off x="7062892" y="343341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E3251-03EB-1873-677E-4B3B0056F83D}"/>
              </a:ext>
            </a:extLst>
          </p:cNvPr>
          <p:cNvSpPr/>
          <p:nvPr/>
        </p:nvSpPr>
        <p:spPr bwMode="auto">
          <a:xfrm>
            <a:off x="7070138" y="5570849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6EC21-D3F3-A2F7-BD45-9F3535407047}"/>
              </a:ext>
            </a:extLst>
          </p:cNvPr>
          <p:cNvSpPr/>
          <p:nvPr/>
        </p:nvSpPr>
        <p:spPr bwMode="auto">
          <a:xfrm>
            <a:off x="9584737" y="5570849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90086-DE27-2373-35E2-7554316AE744}"/>
              </a:ext>
            </a:extLst>
          </p:cNvPr>
          <p:cNvSpPr txBox="1"/>
          <p:nvPr/>
        </p:nvSpPr>
        <p:spPr>
          <a:xfrm>
            <a:off x="7060784" y="4995678"/>
            <a:ext cx="296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(m bits total)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B1416-3441-9753-836F-6CC976B6F2F8}"/>
              </a:ext>
            </a:extLst>
          </p:cNvPr>
          <p:cNvSpPr txBox="1"/>
          <p:nvPr/>
        </p:nvSpPr>
        <p:spPr>
          <a:xfrm>
            <a:off x="11552817" y="529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92783-8A05-D17C-19E2-74AB672CBC7B}"/>
              </a:ext>
            </a:extLst>
          </p:cNvPr>
          <p:cNvSpPr txBox="1"/>
          <p:nvPr/>
        </p:nvSpPr>
        <p:spPr>
          <a:xfrm>
            <a:off x="9560262" y="529464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C7053-11CB-CD01-2402-9A6D3E57EA8B}"/>
              </a:ext>
            </a:extLst>
          </p:cNvPr>
          <p:cNvSpPr txBox="1"/>
          <p:nvPr/>
        </p:nvSpPr>
        <p:spPr>
          <a:xfrm>
            <a:off x="9339786" y="5294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4E4EC-8DE1-01D4-E6E2-6BFC0457C77B}"/>
              </a:ext>
            </a:extLst>
          </p:cNvPr>
          <p:cNvSpPr txBox="1"/>
          <p:nvPr/>
        </p:nvSpPr>
        <p:spPr>
          <a:xfrm>
            <a:off x="7035549" y="529464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35688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A1A76B1-A53A-4319-B4D7-5DE511AC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70784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122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bits. All the rest are VPN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05446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05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bits. All the rest are VPN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 16-6 = 10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441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</a:t>
            </a:r>
          </a:p>
          <a:p>
            <a:pPr lvl="1"/>
            <a:r>
              <a:rPr lang="en-US" dirty="0"/>
              <a:t>VPN:</a:t>
            </a:r>
          </a:p>
          <a:p>
            <a:pPr lvl="1"/>
            <a:r>
              <a:rPr lang="en-US" dirty="0"/>
              <a:t>Offset: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F06FB6E-9CC1-D309-97E1-9935611C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000981-5AEA-37F8-B391-04E588797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543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001111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0b001111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86087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97930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870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001111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0b001111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3272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6542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31E0DA-EA5F-47AA-AB35-70D92E92786B}"/>
              </a:ext>
            </a:extLst>
          </p:cNvPr>
          <p:cNvSpPr txBox="1"/>
          <p:nvPr/>
        </p:nvSpPr>
        <p:spPr>
          <a:xfrm>
            <a:off x="8349468" y="3302787"/>
            <a:ext cx="348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BF64F773-FDA1-E0BD-9085-959E9F96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1FC7D30-56EE-CDB0-7DEA-228A4741E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344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001111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0b001111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4911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2218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PPN: 0b01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1111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Offset:   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7B07ADC-4D4A-6459-6B74-2CFBA643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6E069E-1268-3AA9-9936-9EB4C18B6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07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54EC8-3D20-5C0D-189E-3DB94C96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4227-B58B-991F-D1A1-BD134548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E943-2E2E-0996-A808-9664FF80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Disconnect reality of RAM from illusion of main memory</a:t>
            </a:r>
          </a:p>
          <a:p>
            <a:endParaRPr lang="en-US" dirty="0"/>
          </a:p>
          <a:p>
            <a:r>
              <a:rPr lang="en-US" dirty="0"/>
              <a:t>Processes work with the illusion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virtual addresses</a:t>
            </a:r>
            <a:r>
              <a:rPr lang="en-US" dirty="0"/>
              <a:t> to reference where their memory is</a:t>
            </a:r>
          </a:p>
          <a:p>
            <a:pPr lvl="1"/>
            <a:endParaRPr lang="en-US" dirty="0"/>
          </a:p>
          <a:p>
            <a:r>
              <a:rPr lang="en-US" dirty="0"/>
              <a:t>Computer (and OS) work with the reality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physical addresses </a:t>
            </a:r>
            <a:r>
              <a:rPr lang="en-US" dirty="0"/>
              <a:t>that are 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hardware/OS translates virtual addresses into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546A0-1778-CEC5-C1CF-8E091F30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29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001111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0b001111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92883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81943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0b01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1111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0111110000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0x7C30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F529F48E-B536-A434-FE76-D58AC3EB5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3FD075-92E6-2A8D-962E-037C6F60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279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Binary: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/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F11286D7-A718-44E4-F05F-014F4C970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BCDA97-FF24-A5E2-6418-3B947B3E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740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010100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000000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0b010100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0b000000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67140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Page Fault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5C3B8F8-0F4C-2C55-088A-B47EBA87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7707E7-CB95-A15F-652B-E180B9E7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008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Binary: 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5408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3E2C03C-7AFB-E2FB-5167-AED855AC7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271C69-19FF-58A7-EA89-5B409550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086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Binary: 0b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000011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010110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VPN:	0b000011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Offset:	0b010110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92047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99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PPN: 0b010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Offset:   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0b010110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0101101111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010110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0x5BD6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3219BC6-43EE-6B04-F802-EAF5CDA1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90641"/>
              </p:ext>
            </p:extLst>
          </p:nvPr>
        </p:nvGraphicFramePr>
        <p:xfrm>
          <a:off x="1867436" y="2642742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21C115-C529-C174-24C1-A3EF2646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4299"/>
              </p:ext>
            </p:extLst>
          </p:nvPr>
        </p:nvGraphicFramePr>
        <p:xfrm>
          <a:off x="326264" y="3237737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27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B4C-E826-4A1D-173B-6C68DF1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the actual memory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45D3-7D07-FFE9-9CF6-4A53189A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prior questions in class</a:t>
            </a:r>
          </a:p>
          <a:p>
            <a:pPr lvl="1"/>
            <a:r>
              <a:rPr lang="en-US" dirty="0"/>
              <a:t>We have a physical address, just read the data from memory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Pay attention to endianness</a:t>
            </a:r>
          </a:p>
          <a:p>
            <a:pPr lvl="2"/>
            <a:r>
              <a:rPr lang="en-US" dirty="0"/>
              <a:t>Always little-endian for x86-64 systems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Pay attention to the </a:t>
            </a:r>
            <a:r>
              <a:rPr lang="en-US" i="1" dirty="0"/>
              <a:t>size</a:t>
            </a:r>
            <a:r>
              <a:rPr lang="en-US" dirty="0"/>
              <a:t> of the memory access</a:t>
            </a:r>
          </a:p>
          <a:p>
            <a:pPr lvl="2"/>
            <a:r>
              <a:rPr lang="en-US" dirty="0"/>
              <a:t>1, 2, 4, or 8 bytes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Good news: this is the easy part of virtual memory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867DC-2472-19E9-2CE4-4B29B2A9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6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0F09-2D41-E441-B87D-E4103B87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Reading values from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9176-AE3F-D74E-533C-A6E955E2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78686"/>
            <a:ext cx="10972800" cy="2193513"/>
          </a:xfrm>
        </p:spPr>
        <p:txBody>
          <a:bodyPr>
            <a:normAutofit/>
          </a:bodyPr>
          <a:lstStyle/>
          <a:p>
            <a:r>
              <a:rPr lang="en-US" dirty="0"/>
              <a:t>What is the 2-byte value at 0x5BD6? (little-endian)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E76B2-80F1-F5E0-34F9-3DBFA9ED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07585D-D9A8-28A4-400D-0C7AF7EC2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152641"/>
              </p:ext>
            </p:extLst>
          </p:nvPr>
        </p:nvGraphicFramePr>
        <p:xfrm>
          <a:off x="608013" y="1143000"/>
          <a:ext cx="10972793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217">
                  <a:extLst>
                    <a:ext uri="{9D8B030D-6E8A-4147-A177-3AD203B41FA5}">
                      <a16:colId xmlns:a16="http://schemas.microsoft.com/office/drawing/2014/main" val="2996802361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4181713763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3216965333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1226059697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3504807046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3811461917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3474441978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2417495147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9931619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Address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08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0x5BC0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2E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E2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BD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EF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A0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CD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282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0x5BC8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A4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2F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0F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DB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A4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5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0x5BD0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7A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F2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B0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92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366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0x5BD8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DA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72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8F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A8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E5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071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0x5BE0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BF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92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CF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099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5915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6AB4A-0E8B-D754-374E-1ED5D88E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343F-CC54-E5FE-D784-A4A6360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Reading values from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7919-3B82-B481-9005-2DA199F2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78686"/>
            <a:ext cx="10972800" cy="2193513"/>
          </a:xfrm>
        </p:spPr>
        <p:txBody>
          <a:bodyPr>
            <a:normAutofit/>
          </a:bodyPr>
          <a:lstStyle/>
          <a:p>
            <a:r>
              <a:rPr lang="en-US" dirty="0"/>
              <a:t>What is the 2-byte value at 0x5BD6? (little-endian)</a:t>
            </a:r>
          </a:p>
          <a:p>
            <a:pPr lvl="1"/>
            <a:r>
              <a:rPr lang="en-US" dirty="0"/>
              <a:t>0x92B0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6012E-444C-EA09-BE2A-76C795BF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2EED05-D1FA-472D-1632-E3F032E83B39}"/>
              </a:ext>
            </a:extLst>
          </p:cNvPr>
          <p:cNvGraphicFramePr>
            <a:graphicFrameLocks/>
          </p:cNvGraphicFramePr>
          <p:nvPr/>
        </p:nvGraphicFramePr>
        <p:xfrm>
          <a:off x="608013" y="1143000"/>
          <a:ext cx="10972793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217">
                  <a:extLst>
                    <a:ext uri="{9D8B030D-6E8A-4147-A177-3AD203B41FA5}">
                      <a16:colId xmlns:a16="http://schemas.microsoft.com/office/drawing/2014/main" val="2996802361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4181713763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3216965333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1226059697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3504807046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3811461917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3474441978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2417495147"/>
                    </a:ext>
                  </a:extLst>
                </a:gridCol>
                <a:gridCol w="1185447">
                  <a:extLst>
                    <a:ext uri="{9D8B030D-6E8A-4147-A177-3AD203B41FA5}">
                      <a16:colId xmlns:a16="http://schemas.microsoft.com/office/drawing/2014/main" val="9931619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Address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08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0x5BC0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2E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E2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BD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EF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A0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CD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282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0x5BC8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A4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2F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0F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DB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A4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5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0x5BD0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7A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F2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B0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92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366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0x5BD8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DA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72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8F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A8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E5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071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0x5BE0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BF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6A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92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onsolas" panose="020B0609020204030204" pitchFamily="49" charset="0"/>
                        </a:rPr>
                        <a:t>CF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0992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4861ED3-6CF3-B7BA-FAF1-845CA0AB3CF6}"/>
              </a:ext>
            </a:extLst>
          </p:cNvPr>
          <p:cNvSpPr/>
          <p:nvPr/>
        </p:nvSpPr>
        <p:spPr>
          <a:xfrm>
            <a:off x="9174574" y="2514600"/>
            <a:ext cx="2405820" cy="446888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8E7AE-31E7-6FA7-B269-A7578C7F0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2F1E62-EE72-C86C-B41B-7B507E22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975F9A-D84C-9C0F-C542-9D0577A6E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Virtual Memory Concept</a:t>
            </a:r>
          </a:p>
          <a:p>
            <a:pPr lvl="1"/>
            <a:endParaRPr lang="en-US" b="1" dirty="0"/>
          </a:p>
          <a:p>
            <a:r>
              <a:rPr lang="en-US" dirty="0"/>
              <a:t>Virtual Memory Process</a:t>
            </a:r>
          </a:p>
          <a:p>
            <a:pPr lvl="1"/>
            <a:endParaRPr lang="en-US" dirty="0"/>
          </a:p>
          <a:p>
            <a:r>
              <a:rPr lang="en-US" dirty="0"/>
              <a:t>Solving Memory Problems with Virtual Memory</a:t>
            </a:r>
          </a:p>
          <a:p>
            <a:pPr lvl="1"/>
            <a:endParaRPr lang="en-US" dirty="0"/>
          </a:p>
          <a:p>
            <a:r>
              <a:rPr lang="en-US" dirty="0"/>
              <a:t>Address Translation</a:t>
            </a:r>
          </a:p>
          <a:p>
            <a:pPr lvl="1"/>
            <a:endParaRPr lang="en-US" dirty="0"/>
          </a:p>
          <a:p>
            <a:r>
              <a:rPr lang="en-US" b="1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525D0C-8D56-1A7C-8449-57C5D12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879895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0A10-F77D-A218-FCD5-8E79473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F6AD-5023-89CC-D077-B503B7D1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see Virtual Addresses</a:t>
            </a:r>
          </a:p>
          <a:p>
            <a:pPr lvl="1"/>
            <a:r>
              <a:rPr lang="en-US" dirty="0"/>
              <a:t>Per-process representation of memory</a:t>
            </a:r>
          </a:p>
          <a:p>
            <a:pPr lvl="1"/>
            <a:endParaRPr lang="en-US" dirty="0"/>
          </a:p>
          <a:p>
            <a:r>
              <a:rPr lang="en-US" dirty="0"/>
              <a:t>The OS and hardware see Physical Addresses</a:t>
            </a:r>
          </a:p>
          <a:p>
            <a:pPr lvl="1"/>
            <a:r>
              <a:rPr lang="en-US" dirty="0"/>
              <a:t>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OS keeps a Page Table for each process</a:t>
            </a:r>
          </a:p>
          <a:p>
            <a:pPr lvl="1"/>
            <a:r>
              <a:rPr lang="en-US" dirty="0"/>
              <a:t>Translates Virtual Pages (chunks of virtual memory)</a:t>
            </a:r>
            <a:br>
              <a:rPr lang="en-US" dirty="0"/>
            </a:br>
            <a:r>
              <a:rPr lang="en-US" dirty="0"/>
              <a:t>into Physical Pages (chunks of physical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818C-565A-D355-E594-843705EA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BE399-389A-E322-B200-869471878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E074496F-C655-293E-488E-C632F4CD5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physical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371A0-8A83-2FF6-6EEE-221E4832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060405" cy="5213350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Main memory - An array of M contiguous byte-sized cells, each with a unique physical address</a:t>
            </a:r>
          </a:p>
          <a:p>
            <a:pPr lvl="1"/>
            <a:endParaRPr lang="en-GB" sz="1600" dirty="0"/>
          </a:p>
          <a:p>
            <a:r>
              <a:rPr lang="en-GB" dirty="0">
                <a:latin typeface="+mn-lt"/>
              </a:rPr>
              <a:t>Physical addressing</a:t>
            </a:r>
          </a:p>
          <a:p>
            <a:pPr lvl="1"/>
            <a:r>
              <a:rPr lang="en-GB" dirty="0">
                <a:latin typeface="+mn-lt"/>
              </a:rPr>
              <a:t>Most natural way to access it</a:t>
            </a:r>
          </a:p>
          <a:p>
            <a:pPr lvl="2"/>
            <a:r>
              <a:rPr lang="en-GB" dirty="0">
                <a:latin typeface="+mn-lt"/>
              </a:rPr>
              <a:t>Addresses used by the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CPU</a:t>
            </a:r>
            <a:r>
              <a:rPr lang="en-GB" dirty="0"/>
              <a:t> </a:t>
            </a:r>
            <a:r>
              <a:rPr lang="en-GB" dirty="0">
                <a:latin typeface="+mn-lt"/>
              </a:rPr>
              <a:t>correspond to bytes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in memory</a:t>
            </a:r>
          </a:p>
          <a:p>
            <a:pPr lvl="1"/>
            <a:r>
              <a:rPr lang="en-GB" dirty="0">
                <a:latin typeface="+mn-lt"/>
              </a:rPr>
              <a:t>Used in simple systems like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early PCs and embedded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microcontrollers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EC1DEDF-6BA0-A8A6-89D5-1A7A9367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4658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2085E97D-B06C-D9C8-BD19-6E0FE17F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2778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0FB3CE68-001C-0107-7C2E-0C201A45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3006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B5A08F7B-E854-2E36-6AF1-30F5A0E2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803" y="529896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A3F0557-8776-82A0-070C-684869D61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1" y="3004208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F68583E9-A5AB-4424-F066-5A8AA133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013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A0289DD4-4B7E-EAAF-FB28-3154CCCB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1" y="3235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A13C80A1-A431-9C1E-AE58-8E3DC6CCF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34638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2E3D454B-9D33-3BC4-9137-CBA53875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7827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A1F8E5EE-C20E-4E2D-0D9A-5C71157F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0113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231AF3C4-897A-C436-491F-3B96347C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2399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B6F24953-A92E-A7BE-2DCE-B00728FC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4685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67FA79FC-19E3-5CA4-FBD0-7A92C295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691294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D10329B1-6F3B-1498-28E7-ECF4BB40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9257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60243242-C98A-1071-D158-A82E119B4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36924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>
            <a:extLst>
              <a:ext uri="{FF2B5EF4-FFF2-40B4-BE49-F238E27FC236}">
                <a16:creationId xmlns:a16="http://schemas.microsoft.com/office/drawing/2014/main" id="{EC7A8004-4D8B-FEA7-399C-874C71827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3921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9D9C7626-8B79-EDA4-E924-0A0326BD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1543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D25EE98A-7144-FCF3-BC74-93BBFC3C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3829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2F12AC20-25B6-5B78-6A5E-0180B61F8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4149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8D0E6B61-8BA2-2783-E557-9AD9A9224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1" y="4378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661C60EC-8773-E51F-17A5-4F8D4A50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12274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C7CF8AAF-2DA7-5072-4B2E-9273281E8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29" y="3246323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>
            <a:extLst>
              <a:ext uri="{FF2B5EF4-FFF2-40B4-BE49-F238E27FC236}">
                <a16:creationId xmlns:a16="http://schemas.microsoft.com/office/drawing/2014/main" id="{3074C2F2-DBD3-45A9-4F98-7D58A07400CD}"/>
              </a:ext>
            </a:extLst>
          </p:cNvPr>
          <p:cNvSpPr>
            <a:spLocks/>
          </p:cNvSpPr>
          <p:nvPr/>
        </p:nvSpPr>
        <p:spPr bwMode="auto">
          <a:xfrm>
            <a:off x="10134601" y="369717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20C80071-5022-B220-E881-D888A67DF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526" y="5945462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EE85F9DA-5136-3CBD-1470-70862BF64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61202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3DAB741C-842D-524D-8DA8-C0ACF22C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461316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>
            <a:extLst>
              <a:ext uri="{FF2B5EF4-FFF2-40B4-BE49-F238E27FC236}">
                <a16:creationId xmlns:a16="http://schemas.microsoft.com/office/drawing/2014/main" id="{56AEE100-F436-DC18-214F-2C04C94C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84652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35420A-9C12-3A17-8D0C-906F09088498}"/>
              </a:ext>
            </a:extLst>
          </p:cNvPr>
          <p:cNvCxnSpPr>
            <a:stCxn id="9226" idx="3"/>
            <a:endCxn id="9239" idx="1"/>
          </p:cNvCxnSpPr>
          <p:nvPr/>
        </p:nvCxnSpPr>
        <p:spPr bwMode="auto">
          <a:xfrm flipV="1">
            <a:off x="7162801" y="3845454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64E279-667E-79D9-95FE-C26991B4084C}"/>
              </a:ext>
            </a:extLst>
          </p:cNvPr>
          <p:cNvCxnSpPr/>
          <p:nvPr/>
        </p:nvCxnSpPr>
        <p:spPr bwMode="auto">
          <a:xfrm rot="10800000" flipH="1">
            <a:off x="10287002" y="4154372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E534F0-F829-FC6D-64C9-3C60AD44517A}"/>
              </a:ext>
            </a:extLst>
          </p:cNvPr>
          <p:cNvCxnSpPr/>
          <p:nvPr/>
        </p:nvCxnSpPr>
        <p:spPr bwMode="auto">
          <a:xfrm rot="5400000">
            <a:off x="9899650" y="5069566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>
            <a:extLst>
              <a:ext uri="{FF2B5EF4-FFF2-40B4-BE49-F238E27FC236}">
                <a16:creationId xmlns:a16="http://schemas.microsoft.com/office/drawing/2014/main" id="{79CBE094-F7DD-3C9C-8026-4FFF11B8B8F2}"/>
              </a:ext>
            </a:extLst>
          </p:cNvPr>
          <p:cNvCxnSpPr/>
          <p:nvPr/>
        </p:nvCxnSpPr>
        <p:spPr bwMode="auto">
          <a:xfrm rot="10800000">
            <a:off x="6629402" y="4113532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A8ADE5-577E-59C7-6831-FDB53708DC9C}"/>
              </a:ext>
            </a:extLst>
          </p:cNvPr>
          <p:cNvSpPr txBox="1"/>
          <p:nvPr/>
        </p:nvSpPr>
        <p:spPr>
          <a:xfrm>
            <a:off x="7848601" y="3779722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76523-FCD5-0790-B299-FC5F1F94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2627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MMU does address translation using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Access: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4373076"/>
            <a:ext cx="10972800" cy="1799124"/>
          </a:xfrm>
          <a:ln/>
        </p:spPr>
        <p:txBody>
          <a:bodyPr/>
          <a:lstStyle/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MMU sends physical address to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2424365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777960" y="1716660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554788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90801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6554788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269563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80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80358" y="23246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3865565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129A-FEEE-4141-B9C5-78BE8E90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133601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Access: </a:t>
            </a:r>
            <a:r>
              <a:rPr lang="en-GB" dirty="0"/>
              <a:t>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3884586"/>
            <a:ext cx="10972800" cy="2287614"/>
          </a:xfrm>
          <a:ln/>
        </p:spPr>
        <p:txBody>
          <a:bodyPr>
            <a:normAutofit/>
          </a:bodyPr>
          <a:lstStyle/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12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301815" y="2188834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274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341003" y="30884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98203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8767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002574" y="2393993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779403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315416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779403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854388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6404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404973" y="31543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6087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16962" y="27008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9448800" y="2192867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284881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 (OS code)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5771463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231188" y="2633133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8231189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8610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97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382001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1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8729132" y="3662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3854386" y="31731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489EF-4C05-4D7C-8387-7A70E966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2006-85FC-FAEC-2362-C130B6B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BD5D6-FBFE-27DF-976F-1BFBEEE1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EFCEF0-544D-F640-5C62-C06088AF1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Virtual Memory Concept</a:t>
            </a:r>
          </a:p>
          <a:p>
            <a:pPr lvl="1"/>
            <a:endParaRPr lang="en-US" b="1" dirty="0"/>
          </a:p>
          <a:p>
            <a:r>
              <a:rPr lang="en-US" dirty="0"/>
              <a:t>Virtual Memory Process</a:t>
            </a:r>
          </a:p>
          <a:p>
            <a:pPr lvl="1"/>
            <a:endParaRPr lang="en-US" dirty="0"/>
          </a:p>
          <a:p>
            <a:r>
              <a:rPr lang="en-US" dirty="0"/>
              <a:t>Solving Memory Problems with Virtual Memory</a:t>
            </a:r>
          </a:p>
          <a:p>
            <a:pPr lvl="1"/>
            <a:endParaRPr lang="en-US" dirty="0"/>
          </a:p>
          <a:p>
            <a:r>
              <a:rPr lang="en-US" dirty="0"/>
              <a:t>Address Translation</a:t>
            </a:r>
          </a:p>
          <a:p>
            <a:pPr lvl="1"/>
            <a:endParaRPr lang="en-US" dirty="0"/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F599B1-3605-69DF-CB7E-36FCEB72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893280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Memory System Practice Problems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330413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8443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844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7180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718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45916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4591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4652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9465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3388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4338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92125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9212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40861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0861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89597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89597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38333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3833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87070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8707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358064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3580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845426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8454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833278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327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882015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88201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45916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4591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394652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39465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433889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4338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4921251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49212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0861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540861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89597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89597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38333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38333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687070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687070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7358064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73580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7845426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78454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833278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83327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882015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88201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383337" y="3860801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400801" y="5813426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05200" y="5813426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484439" y="3852863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3181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815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3727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6756400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00F9-1F18-4F6D-914F-FAC0356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dirty="0"/>
              <a:t>We only show a few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2169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5248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8310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169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5248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310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2169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5248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8310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2169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5248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8310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2169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5248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8310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2169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5248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8310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2169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5248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8310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2169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5248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8310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2169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5248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8310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83108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83108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83108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831080" y="35158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83108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83108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83108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83108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52481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2169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83108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91758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83108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83108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3975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7054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20116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3975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7054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20116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3975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7054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20116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3975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7054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20116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3975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7054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20116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3975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7054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20116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3975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7054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20116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3975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7054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20116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3975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7054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20116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201168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201168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201168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201168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201168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201168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201168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201168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69589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3975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201168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201168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201168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409606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931068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98" name="Rectangle 47"/>
          <p:cNvSpPr>
            <a:spLocks noChangeArrowheads="1"/>
          </p:cNvSpPr>
          <p:nvPr/>
        </p:nvSpPr>
        <p:spPr bwMode="auto">
          <a:xfrm>
            <a:off x="861853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-</a:t>
            </a:r>
          </a:p>
        </p:txBody>
      </p:sp>
      <p:sp>
        <p:nvSpPr>
          <p:cNvPr id="99" name="Rectangle 48"/>
          <p:cNvSpPr>
            <a:spLocks noChangeArrowheads="1"/>
          </p:cNvSpPr>
          <p:nvPr/>
        </p:nvSpPr>
        <p:spPr bwMode="auto">
          <a:xfrm>
            <a:off x="7924800" y="264054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2E</a:t>
            </a:r>
          </a:p>
        </p:txBody>
      </p:sp>
      <p:sp>
        <p:nvSpPr>
          <p:cNvPr id="100" name="Rectangle 52"/>
          <p:cNvSpPr>
            <a:spLocks noChangeArrowheads="1"/>
          </p:cNvSpPr>
          <p:nvPr/>
        </p:nvSpPr>
        <p:spPr bwMode="auto">
          <a:xfrm>
            <a:off x="931068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861853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2" name="Rectangle 54"/>
          <p:cNvSpPr>
            <a:spLocks noChangeArrowheads="1"/>
          </p:cNvSpPr>
          <p:nvPr/>
        </p:nvSpPr>
        <p:spPr bwMode="auto">
          <a:xfrm>
            <a:off x="7924800" y="2334155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03" name="Line 58"/>
          <p:cNvSpPr>
            <a:spLocks noChangeShapeType="1"/>
          </p:cNvSpPr>
          <p:nvPr/>
        </p:nvSpPr>
        <p:spPr bwMode="auto">
          <a:xfrm>
            <a:off x="7924800" y="264054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59"/>
          <p:cNvSpPr>
            <a:spLocks noChangeShapeType="1"/>
          </p:cNvSpPr>
          <p:nvPr/>
        </p:nvSpPr>
        <p:spPr bwMode="auto">
          <a:xfrm>
            <a:off x="7924800" y="2948518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72"/>
          <p:cNvSpPr>
            <a:spLocks noChangeShapeType="1"/>
          </p:cNvSpPr>
          <p:nvPr/>
        </p:nvSpPr>
        <p:spPr bwMode="auto">
          <a:xfrm>
            <a:off x="7924800" y="2334155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Line 73"/>
          <p:cNvSpPr>
            <a:spLocks noChangeShapeType="1"/>
          </p:cNvSpPr>
          <p:nvPr/>
        </p:nvSpPr>
        <p:spPr bwMode="auto">
          <a:xfrm>
            <a:off x="10011305" y="2334156"/>
            <a:ext cx="1588" cy="615951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Line 73"/>
          <p:cNvSpPr>
            <a:spLocks noChangeShapeType="1"/>
          </p:cNvSpPr>
          <p:nvPr/>
        </p:nvSpPr>
        <p:spPr bwMode="auto">
          <a:xfrm>
            <a:off x="7924800" y="2341563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Line 73"/>
          <p:cNvSpPr>
            <a:spLocks noChangeShapeType="1"/>
          </p:cNvSpPr>
          <p:nvPr/>
        </p:nvSpPr>
        <p:spPr bwMode="auto">
          <a:xfrm>
            <a:off x="8610600" y="2344791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9296400" y="2338685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Rectangle 2"/>
          <p:cNvSpPr txBox="1">
            <a:spLocks noChangeArrowheads="1"/>
          </p:cNvSpPr>
          <p:nvPr/>
        </p:nvSpPr>
        <p:spPr bwMode="auto">
          <a:xfrm>
            <a:off x="7203546" y="221297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 rot="5400000">
            <a:off x="8904024" y="312633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1BABE-09B8-4834-AB21-8AB651BA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0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4953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6495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13690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1369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624264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6242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11626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1116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59898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5989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08635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0863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573714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57371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061076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06107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4843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484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03580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358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523164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75231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010526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80105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49788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4978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898525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89852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48438" y="3731684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41071" y="3732213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570539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649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9586913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8956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3312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7702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707707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450013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5821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5194301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456882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3940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33147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2684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2058988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9586913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956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83312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7702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707707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6450013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5821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194301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456882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0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33147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2684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2058988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9586913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8956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83312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7702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707707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6450013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5821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194301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456882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940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33147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2684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2058988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9586913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8956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83312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7702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707707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6450013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5821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5194301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456882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3940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33147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2684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2058988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9586913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8956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83312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7702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707707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6450013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5821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5194301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456882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3940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33147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2684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2058988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2058988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2058988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2058988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2058988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33147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39401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51943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582136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70770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770255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89566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958691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268446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4568825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2058987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645001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8331200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2058988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10212388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2058988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365D-6FF0-4471-B11C-475EDC6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L1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5326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3532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722689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2268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210052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21005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69741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9741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8477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18477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67214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67214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59504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15950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46867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64686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134230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713423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621592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62159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08954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810895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859631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859631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76965" y="3478213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281365" y="3478213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8080383" y="2523072"/>
            <a:ext cx="992189" cy="311151"/>
            <a:chOff x="4130" y="1501"/>
            <a:chExt cx="625" cy="196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4" y="1501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51034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235326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53990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47799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41592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3536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29162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22971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6764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53990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47799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1592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3536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29162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22971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6764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3990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7799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41592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3536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29162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22971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6764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53990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47799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41592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3536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29162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22971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6764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53990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47799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41592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3536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29162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22971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6764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53990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47799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41592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3536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29162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22971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6764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53990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47799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41592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3536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29162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22971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6764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53990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47799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41592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3536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29162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22971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6764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53990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47799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41592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3536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	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29162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22971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6764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676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676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676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676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676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676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676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676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2297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2916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3536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4159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4779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5399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676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676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676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6011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98948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92757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86550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8032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74120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67929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61722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98948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92757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86550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8032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74120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67929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61722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98948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92757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86550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8032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74120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67929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61722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98948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92757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86550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8032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74120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67929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61722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98948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92757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86550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8032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74120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67929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61722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98948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92757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86550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8032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74120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67929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61722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98948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92757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86550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8032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74120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67929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61722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98948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92757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86550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8032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74120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67929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61722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98948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92757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86550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8032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74120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67929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61722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6190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6190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6190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6190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6190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6190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6190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6190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6792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7412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8032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8655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9275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9894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6190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10515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6190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6172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0F9E-55A4-4839-A853-5A98AF3E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1" y="1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4814" y="1752603"/>
            <a:ext cx="8307387" cy="510539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38442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3844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87178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8717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59151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3591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46513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8465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33387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3338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82123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8212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308601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30860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795963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79596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28332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2833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77068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7706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258051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2580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745413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7454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23277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2327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72013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7201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283325" y="3305151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384425" y="3297213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305426" y="2396041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529262" y="2272216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384425" y="2392337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627439" y="2268512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36708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3670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385445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38544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341813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3418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4829176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48291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31653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31653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580390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580390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29126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29126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677862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677862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265988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2659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753351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7533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24071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2407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72807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7280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300259" y="5945719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387725" y="5937252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220604" y="4897447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282796" y="4893735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367088" y="4897439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88534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366125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78803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392987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6907212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4198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59340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44671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49609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4735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3987800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5004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01466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5288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2438400" y="3870482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3823846" y="3870483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4788439" y="3870482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6644195" y="3870456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8077200" y="381896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9170660" y="3870482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24" name="Text Box 136"/>
          <p:cNvSpPr txBox="1">
            <a:spLocks noChangeArrowheads="1"/>
          </p:cNvSpPr>
          <p:nvPr/>
        </p:nvSpPr>
        <p:spPr bwMode="auto">
          <a:xfrm>
            <a:off x="8878358" y="5555722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5" name="Text Box 137"/>
          <p:cNvSpPr txBox="1">
            <a:spLocks noChangeArrowheads="1"/>
          </p:cNvSpPr>
          <p:nvPr/>
        </p:nvSpPr>
        <p:spPr bwMode="auto">
          <a:xfrm>
            <a:off x="83894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6" name="Text Box 138"/>
          <p:cNvSpPr txBox="1">
            <a:spLocks noChangeArrowheads="1"/>
          </p:cNvSpPr>
          <p:nvPr/>
        </p:nvSpPr>
        <p:spPr bwMode="auto">
          <a:xfrm>
            <a:off x="741309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7" name="Text Box 139"/>
          <p:cNvSpPr txBox="1">
            <a:spLocks noChangeArrowheads="1"/>
          </p:cNvSpPr>
          <p:nvPr/>
        </p:nvSpPr>
        <p:spPr bwMode="auto">
          <a:xfrm>
            <a:off x="59494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28" name="Text Box 140"/>
          <p:cNvSpPr txBox="1">
            <a:spLocks noChangeArrowheads="1"/>
          </p:cNvSpPr>
          <p:nvPr/>
        </p:nvSpPr>
        <p:spPr bwMode="auto">
          <a:xfrm>
            <a:off x="54620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9" name="Text Box 141"/>
          <p:cNvSpPr txBox="1">
            <a:spLocks noChangeArrowheads="1"/>
          </p:cNvSpPr>
          <p:nvPr/>
        </p:nvSpPr>
        <p:spPr bwMode="auto">
          <a:xfrm>
            <a:off x="49731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0" name="Text Box 142"/>
          <p:cNvSpPr txBox="1">
            <a:spLocks noChangeArrowheads="1"/>
          </p:cNvSpPr>
          <p:nvPr/>
        </p:nvSpPr>
        <p:spPr bwMode="auto">
          <a:xfrm>
            <a:off x="399838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1" name="Text Box 143"/>
          <p:cNvSpPr txBox="1">
            <a:spLocks noChangeArrowheads="1"/>
          </p:cNvSpPr>
          <p:nvPr/>
        </p:nvSpPr>
        <p:spPr bwMode="auto">
          <a:xfrm>
            <a:off x="790204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2" name="Text Box 144"/>
          <p:cNvSpPr txBox="1">
            <a:spLocks noChangeArrowheads="1"/>
          </p:cNvSpPr>
          <p:nvPr/>
        </p:nvSpPr>
        <p:spPr bwMode="auto">
          <a:xfrm>
            <a:off x="692573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3" name="Text Box 145"/>
          <p:cNvSpPr txBox="1">
            <a:spLocks noChangeArrowheads="1"/>
          </p:cNvSpPr>
          <p:nvPr/>
        </p:nvSpPr>
        <p:spPr bwMode="auto">
          <a:xfrm>
            <a:off x="643837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4" name="Text Box 146"/>
          <p:cNvSpPr txBox="1">
            <a:spLocks noChangeArrowheads="1"/>
          </p:cNvSpPr>
          <p:nvPr/>
        </p:nvSpPr>
        <p:spPr bwMode="auto">
          <a:xfrm>
            <a:off x="44841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5" name="Text Box 147"/>
          <p:cNvSpPr txBox="1">
            <a:spLocks noChangeArrowheads="1"/>
          </p:cNvSpPr>
          <p:nvPr/>
        </p:nvSpPr>
        <p:spPr bwMode="auto">
          <a:xfrm>
            <a:off x="35110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2670173" y="6451076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3567112" y="6451076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4554540" y="6451076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5875868" y="6451076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7480719" y="646395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4134" y="5450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71608" y="971324"/>
            <a:ext cx="619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Address space: 14-bit </a:t>
            </a:r>
            <a:r>
              <a:rPr lang="en-GB" dirty="0" err="1"/>
              <a:t>VAddr</a:t>
            </a:r>
            <a:r>
              <a:rPr lang="en-GB" dirty="0"/>
              <a:t>, 12-bit </a:t>
            </a:r>
            <a:r>
              <a:rPr lang="en-GB" dirty="0" err="1"/>
              <a:t>PAddr</a:t>
            </a:r>
            <a:r>
              <a:rPr lang="en-GB" dirty="0"/>
              <a:t>, 64-byte page</a:t>
            </a:r>
            <a:br>
              <a:rPr lang="en-GB" dirty="0"/>
            </a:br>
            <a:r>
              <a:rPr lang="en-GB" dirty="0"/>
              <a:t>TLB: 16 entries, 4-way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L1 Cache: 16 lines, 4-byte block, direct mapped,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38400" y="899622"/>
            <a:ext cx="182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movb</a:t>
            </a:r>
            <a:r>
              <a:rPr lang="en-US" dirty="0">
                <a:latin typeface="Calibri" pitchFamily="34" charset="0"/>
              </a:rPr>
              <a:t> (%</a:t>
            </a:r>
            <a:r>
              <a:rPr lang="en-US" dirty="0" err="1">
                <a:latin typeface="Calibri" pitchFamily="34" charset="0"/>
              </a:rPr>
              <a:t>rcx</a:t>
            </a:r>
            <a:r>
              <a:rPr lang="en-US" dirty="0">
                <a:latin typeface="Calibri" pitchFamily="34" charset="0"/>
              </a:rPr>
              <a:t>), %al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3371547" y="1485535"/>
            <a:ext cx="726585" cy="2803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eft Brace 13"/>
          <p:cNvSpPr/>
          <p:nvPr/>
        </p:nvSpPr>
        <p:spPr bwMode="auto">
          <a:xfrm rot="16200000">
            <a:off x="3320031" y="1102268"/>
            <a:ext cx="200026" cy="533401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DE0235-1597-492A-BC0A-2332E69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24" grpId="0"/>
      <p:bldP spid="38025" grpId="0"/>
      <p:bldP spid="38026" grpId="0"/>
      <p:bldP spid="38027" grpId="0"/>
      <p:bldP spid="38028" grpId="0"/>
      <p:bldP spid="38029" grpId="0"/>
      <p:bldP spid="38030" grpId="0"/>
      <p:bldP spid="38031" grpId="0"/>
      <p:bldP spid="38032" grpId="0"/>
      <p:bldP spid="38033" grpId="0"/>
      <p:bldP spid="38034" grpId="0"/>
      <p:bldP spid="38035" grpId="0"/>
      <p:bldP spid="38037" grpId="0"/>
      <p:bldP spid="38038" grpId="0"/>
      <p:bldP spid="38039" grpId="0"/>
      <p:bldP spid="38041" grpId="0"/>
      <p:bldP spid="38042" grpId="0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1801</TotalTime>
  <Words>8518</Words>
  <Application>Microsoft Office PowerPoint</Application>
  <PresentationFormat>Widescreen</PresentationFormat>
  <Paragraphs>3534</Paragraphs>
  <Slides>112</Slides>
  <Notes>47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0" baseType="lpstr">
      <vt:lpstr>Arial</vt:lpstr>
      <vt:lpstr>Calibri</vt:lpstr>
      <vt:lpstr>Consolas</vt:lpstr>
      <vt:lpstr>Courier New</vt:lpstr>
      <vt:lpstr>Tahoma</vt:lpstr>
      <vt:lpstr>Verdana</vt:lpstr>
      <vt:lpstr>Wingdings</vt:lpstr>
      <vt:lpstr>Class Slides</vt:lpstr>
      <vt:lpstr>Lecture 16 Virtual Memory</vt:lpstr>
      <vt:lpstr>Administrivia</vt:lpstr>
      <vt:lpstr>Today’s Goals</vt:lpstr>
      <vt:lpstr>Outline</vt:lpstr>
      <vt:lpstr>The reality of memory in a computer</vt:lpstr>
      <vt:lpstr>A process’s view of the memory</vt:lpstr>
      <vt:lpstr>Virtual memory enables this illusion</vt:lpstr>
      <vt:lpstr>Virtual memory concept</vt:lpstr>
      <vt:lpstr>A system using physical addresses</vt:lpstr>
      <vt:lpstr>A system using virtual addresses</vt:lpstr>
      <vt:lpstr>Your experiences with Virtual Memory</vt:lpstr>
      <vt:lpstr>Virtual Memory</vt:lpstr>
      <vt:lpstr>Break + Review</vt:lpstr>
      <vt:lpstr>Outline</vt:lpstr>
      <vt:lpstr>The Operating Systems manages the computer</vt:lpstr>
      <vt:lpstr>We translate between entire pages of memory</vt:lpstr>
      <vt:lpstr>Page Tables list Virtual-to-Physical Translations</vt:lpstr>
      <vt:lpstr>Why did disk get involved here?</vt:lpstr>
      <vt:lpstr>Example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Break + Question</vt:lpstr>
      <vt:lpstr>Break + Question</vt:lpstr>
      <vt:lpstr>Outline</vt:lpstr>
      <vt:lpstr>The Illusion!</vt:lpstr>
      <vt:lpstr>The Reality!</vt:lpstr>
      <vt:lpstr>Memory problems</vt:lpstr>
      <vt:lpstr>Problem: How do multiple applications share RAM?</vt:lpstr>
      <vt:lpstr>Problem: How do multiple applications share RAM?</vt:lpstr>
      <vt:lpstr>Problem: How do multiple applications share RAM?</vt:lpstr>
      <vt:lpstr>Problem: How do multiple applications share RAM?</vt:lpstr>
      <vt:lpstr>Problem: How do multiple applications share RAM?</vt:lpstr>
      <vt:lpstr>Solution: virtual addresses allow RAM sharing</vt:lpstr>
      <vt:lpstr>Memory problems</vt:lpstr>
      <vt:lpstr>Problem: memory fragmentation</vt:lpstr>
      <vt:lpstr>Problem: memory fragmentation</vt:lpstr>
      <vt:lpstr>Problem: memory fragmentation</vt:lpstr>
      <vt:lpstr>Problem: memory fragmentation</vt:lpstr>
      <vt:lpstr>Problem: memory fragmentation</vt:lpstr>
      <vt:lpstr>Solution: page tables allow for memory to be moved</vt:lpstr>
      <vt:lpstr>Solution: page tables allow for memory to be moved</vt:lpstr>
      <vt:lpstr>Memory problems</vt:lpstr>
      <vt:lpstr>Problem: processes might be bigger than RAM</vt:lpstr>
      <vt:lpstr>Solution: some pages can be left on disk</vt:lpstr>
      <vt:lpstr>Memory problems</vt:lpstr>
      <vt:lpstr>Problem: processes can’t be trusted</vt:lpstr>
      <vt:lpstr>Solution: virtual memory isolates process memory</vt:lpstr>
      <vt:lpstr>Virtual memory can still share memory if desired</vt:lpstr>
      <vt:lpstr>VM as a Tool for Memory Protection</vt:lpstr>
      <vt:lpstr>Memory problems</vt:lpstr>
      <vt:lpstr>Computing timescales</vt:lpstr>
      <vt:lpstr>Caching disks</vt:lpstr>
      <vt:lpstr>VM as a Tool for Caching</vt:lpstr>
      <vt:lpstr>Picking Cache Design Parameters</vt:lpstr>
      <vt:lpstr>DRAM Cache Analogy to Cache Memory</vt:lpstr>
      <vt:lpstr>Locating an object in DRAM Cache: Page Tables</vt:lpstr>
      <vt:lpstr>Problem: most things are NOT in RAM</vt:lpstr>
      <vt:lpstr>Locality saves the day (as usual)</vt:lpstr>
      <vt:lpstr>Break + Review</vt:lpstr>
      <vt:lpstr>Outline</vt:lpstr>
      <vt:lpstr>Address translation visually</vt:lpstr>
      <vt:lpstr>Collecting memory into pages</vt:lpstr>
      <vt:lpstr>Mapping virtual pages to physical pages</vt:lpstr>
      <vt:lpstr>Accessing individual bytes within a page</vt:lpstr>
      <vt:lpstr>Accessing individual bytes within a page</vt:lpstr>
      <vt:lpstr>Address Translation</vt:lpstr>
      <vt:lpstr>Breaking down virtual addresses</vt:lpstr>
      <vt:lpstr>Address Translation With a Page Table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Break + Question</vt:lpstr>
      <vt:lpstr>Break + Question</vt:lpstr>
      <vt:lpstr>Break + Practice again</vt:lpstr>
      <vt:lpstr>Break + Practice again</vt:lpstr>
      <vt:lpstr>How do we get the actual memory value?</vt:lpstr>
      <vt:lpstr>Short Break + Reading values from memory</vt:lpstr>
      <vt:lpstr>Short Break + Reading values from memory</vt:lpstr>
      <vt:lpstr>Outline</vt:lpstr>
      <vt:lpstr>Virtual memory idea</vt:lpstr>
      <vt:lpstr>The MMU does address translation using a Page Table</vt:lpstr>
      <vt:lpstr>Memory Access: Page Hit</vt:lpstr>
      <vt:lpstr>Memory Access: Page Fault</vt:lpstr>
      <vt:lpstr>Outline</vt:lpstr>
      <vt:lpstr>Outline</vt:lpstr>
      <vt:lpstr>Simple Memory System Example</vt:lpstr>
      <vt:lpstr>Simple Memory System: Page Table</vt:lpstr>
      <vt:lpstr>Simple Memory System: TLB</vt:lpstr>
      <vt:lpstr>Simple Memory System: L1 Cache</vt:lpstr>
      <vt:lpstr>Address Translation Example #1</vt:lpstr>
      <vt:lpstr>Address Translation Example #2</vt:lpstr>
      <vt:lpstr>Address Translation Example #3</vt:lpstr>
      <vt:lpstr>Outline</vt:lpstr>
      <vt:lpstr>Accessing page tables is slow</vt:lpstr>
      <vt:lpstr>Speeding up Translation with a TLB</vt:lpstr>
      <vt:lpstr>TLB Hit</vt:lpstr>
      <vt:lpstr>TLB Miss</vt:lpstr>
      <vt:lpstr>Address translation process</vt:lpstr>
      <vt:lpstr>Outline</vt:lpstr>
      <vt:lpstr>Multi-Level Page Tables</vt:lpstr>
      <vt:lpstr>A Two-Level Page Table Hierarchy</vt:lpstr>
      <vt:lpstr>Multi-level page table: Core i7</vt:lpstr>
      <vt:lpstr>End-to-end Core i7 Data Address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Virtual Memory</dc:title>
  <dc:creator>Branden Ghena</dc:creator>
  <cp:lastModifiedBy>Branden Ghena</cp:lastModifiedBy>
  <cp:revision>74</cp:revision>
  <dcterms:created xsi:type="dcterms:W3CDTF">2021-05-26T22:10:12Z</dcterms:created>
  <dcterms:modified xsi:type="dcterms:W3CDTF">2025-03-06T19:56:07Z</dcterms:modified>
</cp:coreProperties>
</file>