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1"/>
  </p:notesMasterIdLst>
  <p:sldIdLst>
    <p:sldId id="256" r:id="rId2"/>
    <p:sldId id="264" r:id="rId3"/>
    <p:sldId id="2275" r:id="rId4"/>
    <p:sldId id="346" r:id="rId5"/>
    <p:sldId id="360" r:id="rId6"/>
    <p:sldId id="359" r:id="rId7"/>
    <p:sldId id="361" r:id="rId8"/>
    <p:sldId id="273" r:id="rId9"/>
    <p:sldId id="2274" r:id="rId10"/>
    <p:sldId id="444" r:id="rId11"/>
    <p:sldId id="2277" r:id="rId12"/>
    <p:sldId id="389" r:id="rId13"/>
    <p:sldId id="397" r:id="rId14"/>
    <p:sldId id="390" r:id="rId15"/>
    <p:sldId id="391" r:id="rId16"/>
    <p:sldId id="383" r:id="rId17"/>
    <p:sldId id="396" r:id="rId18"/>
    <p:sldId id="2278" r:id="rId19"/>
    <p:sldId id="266" r:id="rId20"/>
    <p:sldId id="2145" r:id="rId21"/>
    <p:sldId id="399" r:id="rId22"/>
    <p:sldId id="402" r:id="rId23"/>
    <p:sldId id="400" r:id="rId24"/>
    <p:sldId id="401" r:id="rId25"/>
    <p:sldId id="395" r:id="rId26"/>
    <p:sldId id="432" r:id="rId27"/>
    <p:sldId id="2159" r:id="rId28"/>
    <p:sldId id="415" r:id="rId29"/>
    <p:sldId id="426" r:id="rId30"/>
    <p:sldId id="428" r:id="rId31"/>
    <p:sldId id="427" r:id="rId32"/>
    <p:sldId id="392" r:id="rId33"/>
    <p:sldId id="2135" r:id="rId34"/>
    <p:sldId id="2146" r:id="rId35"/>
    <p:sldId id="2279" r:id="rId36"/>
    <p:sldId id="347" r:id="rId37"/>
    <p:sldId id="2117" r:id="rId38"/>
    <p:sldId id="406" r:id="rId39"/>
    <p:sldId id="413" r:id="rId40"/>
    <p:sldId id="2118" r:id="rId41"/>
    <p:sldId id="416" r:id="rId42"/>
    <p:sldId id="417" r:id="rId43"/>
    <p:sldId id="2147" r:id="rId44"/>
    <p:sldId id="412" r:id="rId45"/>
    <p:sldId id="418" r:id="rId46"/>
    <p:sldId id="2123" r:id="rId47"/>
    <p:sldId id="419" r:id="rId48"/>
    <p:sldId id="424" r:id="rId49"/>
    <p:sldId id="2122" r:id="rId50"/>
    <p:sldId id="2124" r:id="rId51"/>
    <p:sldId id="2280" r:id="rId52"/>
    <p:sldId id="2128" r:id="rId53"/>
    <p:sldId id="2129" r:id="rId54"/>
    <p:sldId id="437" r:id="rId55"/>
    <p:sldId id="2148" r:id="rId56"/>
    <p:sldId id="2133" r:id="rId57"/>
    <p:sldId id="2136" r:id="rId58"/>
    <p:sldId id="2281" r:id="rId59"/>
    <p:sldId id="2132" r:id="rId60"/>
    <p:sldId id="2144" r:id="rId61"/>
    <p:sldId id="2106" r:id="rId62"/>
    <p:sldId id="2110" r:id="rId63"/>
    <p:sldId id="2111" r:id="rId64"/>
    <p:sldId id="2107" r:id="rId65"/>
    <p:sldId id="2108" r:id="rId66"/>
    <p:sldId id="2113" r:id="rId67"/>
    <p:sldId id="2115" r:id="rId68"/>
    <p:sldId id="2112" r:id="rId69"/>
    <p:sldId id="2276" r:id="rId70"/>
    <p:sldId id="2282" r:id="rId71"/>
    <p:sldId id="471" r:id="rId72"/>
    <p:sldId id="261" r:id="rId73"/>
    <p:sldId id="404" r:id="rId74"/>
    <p:sldId id="407" r:id="rId75"/>
    <p:sldId id="2151" r:id="rId76"/>
    <p:sldId id="490" r:id="rId77"/>
    <p:sldId id="448" r:id="rId78"/>
    <p:sldId id="2152" r:id="rId79"/>
    <p:sldId id="2283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ntro to OS" id="{C18AF9A4-ED4A-4BE9-B919-23AA4D9B8AD7}">
          <p14:sldIdLst>
            <p14:sldId id="2275"/>
            <p14:sldId id="346"/>
            <p14:sldId id="360"/>
            <p14:sldId id="359"/>
            <p14:sldId id="361"/>
            <p14:sldId id="273"/>
            <p14:sldId id="2274"/>
            <p14:sldId id="444"/>
          </p14:sldIdLst>
        </p14:section>
        <p14:section name="Processes and Control Flow" id="{6E8F763B-3917-4029-ABEC-ABD4A63B9838}">
          <p14:sldIdLst>
            <p14:sldId id="2277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278"/>
            <p14:sldId id="266"/>
            <p14:sldId id="2145"/>
            <p14:sldId id="399"/>
            <p14:sldId id="402"/>
            <p14:sldId id="400"/>
            <p14:sldId id="401"/>
            <p14:sldId id="395"/>
            <p14:sldId id="432"/>
            <p14:sldId id="2159"/>
            <p14:sldId id="415"/>
            <p14:sldId id="426"/>
            <p14:sldId id="428"/>
            <p14:sldId id="427"/>
            <p14:sldId id="392"/>
            <p14:sldId id="2135"/>
            <p14:sldId id="2146"/>
          </p14:sldIdLst>
        </p14:section>
        <p14:section name="File I/O" id="{F578FBC8-E6B9-4C54-9480-AB0240287032}">
          <p14:sldIdLst>
            <p14:sldId id="2279"/>
            <p14:sldId id="347"/>
            <p14:sldId id="2117"/>
            <p14:sldId id="406"/>
            <p14:sldId id="413"/>
            <p14:sldId id="2118"/>
            <p14:sldId id="416"/>
            <p14:sldId id="417"/>
            <p14:sldId id="2147"/>
            <p14:sldId id="412"/>
            <p14:sldId id="418"/>
            <p14:sldId id="2123"/>
            <p14:sldId id="419"/>
            <p14:sldId id="424"/>
            <p14:sldId id="2122"/>
            <p14:sldId id="2124"/>
          </p14:sldIdLst>
        </p14:section>
        <p14:section name="Standard I/O" id="{E03EE479-E401-44F1-AB1A-3C4AACEF5892}">
          <p14:sldIdLst>
            <p14:sldId id="2280"/>
            <p14:sldId id="2128"/>
            <p14:sldId id="2129"/>
            <p14:sldId id="437"/>
            <p14:sldId id="2148"/>
            <p14:sldId id="2133"/>
            <p14:sldId id="2136"/>
          </p14:sldIdLst>
        </p14:section>
        <p14:section name="Signals" id="{745EBAD6-71BC-4FE3-B559-869A971EEDC5}">
          <p14:sldIdLst>
            <p14:sldId id="2281"/>
            <p14:sldId id="2132"/>
            <p14:sldId id="2144"/>
            <p14:sldId id="2106"/>
            <p14:sldId id="2110"/>
            <p14:sldId id="2111"/>
            <p14:sldId id="2107"/>
            <p14:sldId id="2108"/>
            <p14:sldId id="2113"/>
            <p14:sldId id="2115"/>
            <p14:sldId id="2112"/>
            <p14:sldId id="2276"/>
          </p14:sldIdLst>
        </p14:section>
        <p14:section name="Scheduling Processes" id="{CB4C9007-3082-43FD-9B14-479F4C837B60}">
          <p14:sldIdLst>
            <p14:sldId id="2282"/>
            <p14:sldId id="471"/>
            <p14:sldId id="261"/>
            <p14:sldId id="404"/>
            <p14:sldId id="407"/>
            <p14:sldId id="2151"/>
            <p14:sldId id="490"/>
            <p14:sldId id="448"/>
          </p14:sldIdLst>
        </p14:section>
        <p14:section name="Wrapup" id="{29A7F866-9DA9-446B-8359-CE426CB89C7A}">
          <p14:sldIdLst>
            <p14:sldId id="2152"/>
            <p14:sldId id="2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27" autoAdjust="0"/>
    <p:restoredTop sz="97440" autoAdjust="0"/>
  </p:normalViewPr>
  <p:slideViewPr>
    <p:cSldViewPr snapToGrid="0">
      <p:cViewPr varScale="1">
        <p:scale>
          <a:sx n="86" d="100"/>
          <a:sy n="86" d="100"/>
        </p:scale>
        <p:origin x="114" y="17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i.cmu.edu/confluence/display/c/SIG30-C.+Call+only+asynchronous-safe+functions+within+signal+handler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D86C-EBCF-491B-B99F-7DC172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an abstraction provided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F09D-D449-46E6-9A62-F268A69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machine itself usually doesn’t support processes</a:t>
            </a:r>
          </a:p>
          <a:p>
            <a:pPr lvl="1"/>
            <a:r>
              <a:rPr lang="en-US" dirty="0"/>
              <a:t>Just has a processor and a set of registers</a:t>
            </a:r>
          </a:p>
          <a:p>
            <a:pPr lvl="1"/>
            <a:r>
              <a:rPr lang="en-US" dirty="0"/>
              <a:t>Memory is just arbitrary memory</a:t>
            </a:r>
          </a:p>
          <a:p>
            <a:pPr lvl="1"/>
            <a:endParaRPr lang="en-US" dirty="0"/>
          </a:p>
          <a:p>
            <a:r>
              <a:rPr lang="en-US" dirty="0"/>
              <a:t>OS provides the abstraction</a:t>
            </a:r>
          </a:p>
          <a:p>
            <a:pPr lvl="1"/>
            <a:r>
              <a:rPr lang="en-US" dirty="0"/>
              <a:t>Multiple processes can run at the “same time”</a:t>
            </a:r>
          </a:p>
          <a:p>
            <a:pPr lvl="1"/>
            <a:r>
              <a:rPr lang="en-US" dirty="0"/>
              <a:t>Each has its own registers</a:t>
            </a:r>
          </a:p>
          <a:p>
            <a:pPr lvl="1"/>
            <a:r>
              <a:rPr lang="en-US" dirty="0"/>
              <a:t>Each has its own isolated memory</a:t>
            </a:r>
          </a:p>
          <a:p>
            <a:pPr lvl="1"/>
            <a:endParaRPr lang="en-US" dirty="0"/>
          </a:p>
          <a:p>
            <a:r>
              <a:rPr lang="en-US" dirty="0"/>
              <a:t>Processes enable</a:t>
            </a:r>
          </a:p>
          <a:p>
            <a:pPr lvl="1"/>
            <a:r>
              <a:rPr lang="en-US" dirty="0"/>
              <a:t>Multiple functionalities on a computer</a:t>
            </a:r>
          </a:p>
          <a:p>
            <a:pPr lvl="1"/>
            <a:r>
              <a:rPr lang="en-US" dirty="0"/>
              <a:t>Multiprogramming of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0A4B-55AA-46A0-829B-E703A43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77A7-5371-0457-FFBB-B6500863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397BB-C333-59DC-FC28-E187D697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501EAE-A3B8-9C64-DFBC-3CA0564B1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b="1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82BAD5-98B2-4978-8814-24C76996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0177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But </a:t>
            </a:r>
            <a:r>
              <a:rPr lang="en-US" dirty="0" err="1"/>
              <a:t>comptuers</a:t>
            </a:r>
            <a:r>
              <a:rPr lang="en-US" dirty="0"/>
              <a:t> 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could cause exceptional control flow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179316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39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 immediately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D0DF9-CCDF-1558-7810-37D4D177B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03DB3-B8DB-2B89-A3AE-3807B089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CCCB7D-494A-2D84-B625-FDC7F33A0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D597447-6BDD-50B2-2298-CF484605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33380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role of an operating system</a:t>
            </a:r>
          </a:p>
          <a:p>
            <a:endParaRPr lang="en-US" dirty="0"/>
          </a:p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as example system calls</a:t>
            </a:r>
          </a:p>
          <a:p>
            <a:endParaRPr lang="en-US" dirty="0"/>
          </a:p>
          <a:p>
            <a:r>
              <a:rPr lang="en-US" dirty="0"/>
              <a:t>Introduce the idea of “scheduling”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just enter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</a:t>
            </a:r>
            <a:r>
              <a:rPr lang="en-US" i="1" dirty="0"/>
              <a:t>mode</a:t>
            </a:r>
            <a:r>
              <a:rPr lang="en-US" dirty="0"/>
              <a:t> unless that instruction also switches to kernel </a:t>
            </a:r>
            <a:r>
              <a:rPr lang="en-US" i="1" dirty="0"/>
              <a:t>code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  <a:br>
              <a:rPr lang="en-US" dirty="0"/>
            </a:br>
            <a:r>
              <a:rPr lang="en-US" dirty="0"/>
              <a:t>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Returns to 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8A14-F732-DCDA-E661-889C1107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 function for </a:t>
            </a:r>
            <a:r>
              <a:rPr lang="en-US" dirty="0" err="1"/>
              <a:t>syscalls</a:t>
            </a:r>
            <a:r>
              <a:rPr lang="en-US" dirty="0"/>
              <a:t> just performs the correct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B945-DF36-01AD-249B-A7172FC7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call: fork</a:t>
            </a:r>
          </a:p>
          <a:p>
            <a:endParaRPr lang="en-US" dirty="0"/>
          </a:p>
          <a:p>
            <a:pPr lvl="1"/>
            <a:r>
              <a:rPr lang="en-US" dirty="0"/>
              <a:t>C code: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fork();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x86-64 assembly implementation: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fork: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$57,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101B-577A-5008-3E2F-4A0055DB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47D9-A061-AD3F-AD78-0525669B5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89964"/>
              </p:ext>
            </p:extLst>
          </p:nvPr>
        </p:nvGraphicFramePr>
        <p:xfrm>
          <a:off x="6093994" y="1143000"/>
          <a:ext cx="5062083" cy="7416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1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4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5553A-5562-2038-F974-0743DC49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996BBA-9BCF-CB5C-AC9C-E71C9ADF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26267A-5054-9721-618C-D22183481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Intro to Operating Systems</a:t>
            </a:r>
          </a:p>
          <a:p>
            <a:pPr lvl="1"/>
            <a:endParaRPr lang="en-US" b="1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2FE9DA-09DB-AE3E-11AB-7190F29F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9771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B21F-2784-E1A4-CB96-31E8902F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761E8-093C-D658-1DE4-863304A0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D46C-B686-835E-CB59-379218F61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68B342-13A4-E562-A80D-69B1EB90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67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OS abstraction: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 manages file systems to restrict and abstract them</a:t>
            </a:r>
          </a:p>
          <a:p>
            <a:endParaRPr lang="en-US" dirty="0"/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endParaRPr lang="en-US" dirty="0"/>
          </a:p>
          <a:p>
            <a:r>
              <a:rPr lang="en-US" dirty="0"/>
              <a:t>Abstractions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1"/>
            <a:r>
              <a:rPr lang="en-US" dirty="0"/>
              <a:t>Default file system types, named directories, file explorer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r>
              <a:rPr lang="en-US" dirty="0"/>
              <a:t>Interactions managed by the OS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5304-B9D8-463B-9C86-C270F02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7E1-6B35-C74D-74B0-8E28BD63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access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2E1-7175-56AA-A765-C7077A0E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use case for system calls</a:t>
            </a:r>
          </a:p>
          <a:p>
            <a:endParaRPr lang="en-US" dirty="0"/>
          </a:p>
          <a:p>
            <a:r>
              <a:rPr lang="en-US" dirty="0"/>
              <a:t>Files are a shared and managed resource on the computer</a:t>
            </a:r>
          </a:p>
          <a:p>
            <a:pPr lvl="1"/>
            <a:r>
              <a:rPr lang="en-US" dirty="0"/>
              <a:t>Need to follow permissions settings</a:t>
            </a:r>
          </a:p>
          <a:p>
            <a:pPr lvl="1"/>
            <a:r>
              <a:rPr lang="en-US" dirty="0"/>
              <a:t>Handle if multiple processes try to edit a file simultaneously</a:t>
            </a:r>
          </a:p>
          <a:p>
            <a:pPr lvl="1"/>
            <a:endParaRPr lang="en-US" dirty="0"/>
          </a:p>
          <a:p>
            <a:r>
              <a:rPr lang="en-US" dirty="0"/>
              <a:t>Also need to simplify what the interface looks like</a:t>
            </a:r>
          </a:p>
          <a:p>
            <a:pPr lvl="1"/>
            <a:r>
              <a:rPr lang="en-US" dirty="0"/>
              <a:t>Files are actually structures in filesystem likely on disk</a:t>
            </a:r>
          </a:p>
          <a:p>
            <a:pPr lvl="1"/>
            <a:r>
              <a:rPr lang="en-US" dirty="0"/>
              <a:t>But the process shouldn’t need to care about the details of that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6E6B-5F80-F90F-3B64-C4CA6A4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1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we’re talking about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</a:t>
            </a:r>
            <a:r>
              <a:rPr lang="en-US" b="1" dirty="0"/>
              <a:t>just a number </a:t>
            </a:r>
            <a:r>
              <a:rPr lang="en-US" dirty="0"/>
              <a:t>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 file and print it to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BB2EE-9D21-EC7D-87B4-1E5BF04B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879CA-A31D-0531-945C-7625AC07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C90C69-5A5E-5CA9-7CB7-FB857DC60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73D7C2-23E2-4223-CD86-44B3C89A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69282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often gloss over this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then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to terminal with a write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D723-7A6F-BC9A-09AF-484ECCBD3120}"/>
              </a:ext>
            </a:extLst>
          </p:cNvPr>
          <p:cNvSpPr/>
          <p:nvPr/>
        </p:nvSpPr>
        <p:spPr>
          <a:xfrm>
            <a:off x="6184900" y="4288221"/>
            <a:ext cx="4483100" cy="930165"/>
          </a:xfrm>
          <a:prstGeom prst="rect">
            <a:avLst/>
          </a:prstGeom>
          <a:solidFill>
            <a:schemeClr val="accent1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F88-C2E2-D44B-673A-47114DED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trace system calls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2DDF-782E-198F-401A-C182942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syscalls.txt COMMAND</a:t>
            </a:r>
          </a:p>
          <a:p>
            <a:pPr lvl="1"/>
            <a:r>
              <a:rPr lang="en-US" dirty="0"/>
              <a:t>Tracks every system call made by the command</a:t>
            </a:r>
          </a:p>
          <a:p>
            <a:pPr lvl="1"/>
            <a:r>
              <a:rPr lang="en-US" dirty="0"/>
              <a:t>Outputs to a file: syscalls.txt</a:t>
            </a:r>
          </a:p>
          <a:p>
            <a:pPr lvl="1"/>
            <a:endParaRPr lang="en-US" dirty="0"/>
          </a:p>
          <a:p>
            <a:r>
              <a:rPr lang="en-US" dirty="0"/>
              <a:t>Try on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parallel-sum-ex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CF22-AB55-C61E-030E-A75C0DB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8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formatted values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E2E85-139D-7820-4C8A-2B8CD6BA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7B316-4B45-96C0-0970-7E56A253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794743-BE93-A637-C4FB-6E9780862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38F77-F776-734C-C15E-4FA2F0CF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5336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CCE-56F8-488B-9400-A197196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 different version of 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is generated by the OS</a:t>
            </a:r>
          </a:p>
          <a:p>
            <a:r>
              <a:rPr lang="en-US" dirty="0"/>
              <a:t>Interrupts user code and jumps to a signal handler</a:t>
            </a:r>
          </a:p>
          <a:p>
            <a:pPr lvl="1"/>
            <a:r>
              <a:rPr lang="en-US" dirty="0"/>
              <a:t>Then returns back to user code afterwards</a:t>
            </a:r>
          </a:p>
          <a:p>
            <a:pPr lvl="1"/>
            <a:r>
              <a:rPr lang="en-US" dirty="0"/>
              <a:t>Unless the signal handler ends the program (this is the 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5" y="3136953"/>
            <a:ext cx="9824293" cy="3263847"/>
            <a:chOff x="-560746" y="4310883"/>
            <a:chExt cx="6061360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654718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Signal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35428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Handle Signal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881" y="5086513"/>
              <a:ext cx="189579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some instruction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418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2"/>
            <a:r>
              <a:rPr lang="en-US" dirty="0"/>
              <a:t>That needs to be </a:t>
            </a:r>
            <a:r>
              <a:rPr lang="en-US" dirty="0">
                <a:hlinkClick r:id="rId2"/>
              </a:rPr>
              <a:t>“reentrant” safe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Try again!\n");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5AC7-9B80-4609-94BD-1BC05629BD98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0397-FBC6-A09C-2489-887869CB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A41A-1949-E6ED-779D-7B7FD1CC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392-F3FC-D2DB-4481-74BBBC0F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1C0C2-D393-B9C9-112D-93909DB0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DF3A5-E757-0A20-7AC3-824A2636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B799-9421-4093-9FFE-4B1E4B6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C9-672A-02DC-195E-BCD397CB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35469-1DD8-62F5-5BC8-E5BF5D44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27852-BF2F-2F69-50F5-9E22E2F63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B49146-8A82-A8D3-034A-0E65A0C8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514625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scheduler: 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 time each job makes growing amounts of progress</a:t>
            </a:r>
          </a:p>
          <a:p>
            <a:r>
              <a:rPr lang="en-US" dirty="0"/>
              <a:t>If we switch fast enough, it seems to the user that all jobs are running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7E2-E365-3DA0-47C9-7B7F68DA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3078-31A1-74D2-3435-28CAC92F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32308" cy="5029200"/>
          </a:xfrm>
        </p:spPr>
        <p:txBody>
          <a:bodyPr/>
          <a:lstStyle/>
          <a:p>
            <a:r>
              <a:rPr lang="en-US" dirty="0"/>
              <a:t>213 topics in more depth: Concurrency, Processes, Virtual Memory</a:t>
            </a:r>
          </a:p>
          <a:p>
            <a:pPr lvl="1"/>
            <a:r>
              <a:rPr lang="en-US" dirty="0"/>
              <a:t>Deal with data races directly</a:t>
            </a:r>
          </a:p>
          <a:p>
            <a:pPr lvl="1"/>
            <a:r>
              <a:rPr lang="en-US" dirty="0"/>
              <a:t>Implement virtual memory system</a:t>
            </a:r>
          </a:p>
          <a:p>
            <a:pPr lvl="1"/>
            <a:endParaRPr lang="en-US" dirty="0"/>
          </a:p>
          <a:p>
            <a:r>
              <a:rPr lang="en-US" dirty="0"/>
              <a:t>Also, totally new topics: File Systems and Devices</a:t>
            </a:r>
          </a:p>
          <a:p>
            <a:endParaRPr lang="en-US" dirty="0"/>
          </a:p>
          <a:p>
            <a:r>
              <a:rPr lang="en-US" dirty="0"/>
              <a:t>Focus: “how does the Operating System make the computer work”?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8BF5-B3FE-0729-19A8-6A631091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9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CE476-8249-3327-BBDD-A509E9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66318-3612-0574-09C2-4316592B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6CE93F-1494-B37B-D8E8-2E001A3AE1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to Operating Systems</a:t>
            </a:r>
          </a:p>
          <a:p>
            <a:pPr lvl="1"/>
            <a:endParaRPr lang="en-US" dirty="0"/>
          </a:p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F338DAF-E6BA-CAF9-1084-0EB20B8D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44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chemeClr val="accent1"/>
                </a:solidFill>
              </a:rPr>
              <a:t>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part of the OS code that has full control of the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rgbClr val="00B050"/>
                </a:solidFill>
              </a:rPr>
              <a:t>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45D23-612C-4698-839D-BC4BC2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goals of an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OSes make advancing technology available to rapidly evolving applications. They do so with two major goals: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2"/>
            <a:r>
              <a:rPr lang="en-US" dirty="0"/>
              <a:t>Why: allow reuse of common features, avoid low-level details</a:t>
            </a:r>
          </a:p>
          <a:p>
            <a:pPr lvl="2"/>
            <a:r>
              <a:rPr lang="en-US" dirty="0"/>
              <a:t>Challenges: What are the correct abstractions?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2"/>
            <a:r>
              <a:rPr lang="en-US" dirty="0"/>
              <a:t>Why: protect applications, enforce fair access</a:t>
            </a:r>
          </a:p>
          <a:p>
            <a:pPr lvl="2"/>
            <a:r>
              <a:rPr lang="en-US" dirty="0"/>
              <a:t>Challenges: What are the mechanisms and what are the policies?</a:t>
            </a:r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827</TotalTime>
  <Words>5037</Words>
  <Application>Microsoft Office PowerPoint</Application>
  <PresentationFormat>Widescreen</PresentationFormat>
  <Paragraphs>1060</Paragraphs>
  <Slides>79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Consolas</vt:lpstr>
      <vt:lpstr>Courier New</vt:lpstr>
      <vt:lpstr>Tahoma</vt:lpstr>
      <vt:lpstr>Class Slides</vt:lpstr>
      <vt:lpstr>Lecture 17 Processes</vt:lpstr>
      <vt:lpstr>Today’s Goals</vt:lpstr>
      <vt:lpstr>Outline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Major goals of an Operating System</vt:lpstr>
      <vt:lpstr>Processes are an abstraction provided by the OS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The C function for syscalls just performs the correct assembly</vt:lpstr>
      <vt:lpstr>Process management system calls</vt:lpstr>
      <vt:lpstr>Creating a new process</vt:lpstr>
      <vt:lpstr>Creating a new process</vt:lpstr>
      <vt:lpstr>Executing a new program</vt:lpstr>
      <vt:lpstr>Break + Question</vt:lpstr>
      <vt:lpstr>Break + Question</vt:lpstr>
      <vt:lpstr>Fork bombs in various languages</vt:lpstr>
      <vt:lpstr>Outline</vt:lpstr>
      <vt:lpstr>Another example OS abstraction: File Systems</vt:lpstr>
      <vt:lpstr>Files</vt:lpstr>
      <vt:lpstr>Sidebar: what about types of regular files?</vt:lpstr>
      <vt:lpstr>File permissions</vt:lpstr>
      <vt:lpstr>File permissions</vt:lpstr>
      <vt:lpstr>File permissions</vt:lpstr>
      <vt:lpstr>File permissions</vt:lpstr>
      <vt:lpstr>How does a process access files?</vt:lpstr>
      <vt:lpstr>How do we interact with files?</vt:lpstr>
      <vt:lpstr>System calls for interacting with files</vt:lpstr>
      <vt:lpstr>Higher-level methods of file interaction</vt:lpstr>
      <vt:lpstr>Opening files</vt:lpstr>
      <vt:lpstr>Open returns a “file descriptor”</vt:lpstr>
      <vt:lpstr>Sidebar: how do you figure out how these calls work?</vt:lpstr>
      <vt:lpstr>Example: read a file and print it to terminal</vt:lpstr>
      <vt:lpstr>Outline</vt:lpstr>
      <vt:lpstr>How do programs talk to users?</vt:lpstr>
      <vt:lpstr>Standard I/O is a process thing, not a C thing</vt:lpstr>
      <vt:lpstr>Example: printing to terminal with a write call</vt:lpstr>
      <vt:lpstr>Example: trace system calls for commands</vt:lpstr>
      <vt:lpstr>Break + Open Question</vt:lpstr>
      <vt:lpstr>Break + Open Question</vt:lpstr>
      <vt:lpstr>Outline</vt:lpstr>
      <vt:lpstr>Alerting processes of events</vt:lpstr>
      <vt:lpstr>Signals are a different version of exceptional control flow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Example: catching a signal</vt:lpstr>
      <vt:lpstr>Example: catching a segfault</vt:lpstr>
      <vt:lpstr>Examples: sending a signal</vt:lpstr>
      <vt:lpstr>Examples: sending a signal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When can the OS make scheduling decisions?</vt:lpstr>
      <vt:lpstr>Example scheduler: FIFO Scheduling</vt:lpstr>
      <vt:lpstr>Example scheduler: Round Robin Scheduling</vt:lpstr>
      <vt:lpstr>CS343 – Operating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Branden Ghena</cp:lastModifiedBy>
  <cp:revision>52</cp:revision>
  <dcterms:created xsi:type="dcterms:W3CDTF">2021-06-01T13:43:35Z</dcterms:created>
  <dcterms:modified xsi:type="dcterms:W3CDTF">2025-03-11T18:50:53Z</dcterms:modified>
</cp:coreProperties>
</file>