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95"/>
  </p:notesMasterIdLst>
  <p:sldIdLst>
    <p:sldId id="256" r:id="rId2"/>
    <p:sldId id="526" r:id="rId3"/>
    <p:sldId id="264" r:id="rId4"/>
    <p:sldId id="386" r:id="rId5"/>
    <p:sldId id="419" r:id="rId6"/>
    <p:sldId id="423" r:id="rId7"/>
    <p:sldId id="433" r:id="rId8"/>
    <p:sldId id="425" r:id="rId9"/>
    <p:sldId id="430" r:id="rId10"/>
    <p:sldId id="420" r:id="rId11"/>
    <p:sldId id="517" r:id="rId12"/>
    <p:sldId id="387" r:id="rId13"/>
    <p:sldId id="434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518" r:id="rId22"/>
    <p:sldId id="435" r:id="rId23"/>
    <p:sldId id="385" r:id="rId24"/>
    <p:sldId id="443" r:id="rId25"/>
    <p:sldId id="444" r:id="rId26"/>
    <p:sldId id="445" r:id="rId27"/>
    <p:sldId id="485" r:id="rId28"/>
    <p:sldId id="519" r:id="rId29"/>
    <p:sldId id="447" r:id="rId30"/>
    <p:sldId id="449" r:id="rId31"/>
    <p:sldId id="459" r:id="rId32"/>
    <p:sldId id="460" r:id="rId33"/>
    <p:sldId id="461" r:id="rId34"/>
    <p:sldId id="455" r:id="rId35"/>
    <p:sldId id="458" r:id="rId36"/>
    <p:sldId id="456" r:id="rId37"/>
    <p:sldId id="462" r:id="rId38"/>
    <p:sldId id="520" r:id="rId39"/>
    <p:sldId id="454" r:id="rId40"/>
    <p:sldId id="463" r:id="rId41"/>
    <p:sldId id="467" r:id="rId42"/>
    <p:sldId id="468" r:id="rId43"/>
    <p:sldId id="469" r:id="rId44"/>
    <p:sldId id="471" r:id="rId45"/>
    <p:sldId id="470" r:id="rId46"/>
    <p:sldId id="464" r:id="rId47"/>
    <p:sldId id="473" r:id="rId48"/>
    <p:sldId id="474" r:id="rId49"/>
    <p:sldId id="475" r:id="rId50"/>
    <p:sldId id="476" r:id="rId51"/>
    <p:sldId id="477" r:id="rId52"/>
    <p:sldId id="478" r:id="rId53"/>
    <p:sldId id="479" r:id="rId54"/>
    <p:sldId id="480" r:id="rId55"/>
    <p:sldId id="481" r:id="rId56"/>
    <p:sldId id="482" r:id="rId57"/>
    <p:sldId id="483" r:id="rId58"/>
    <p:sldId id="484" r:id="rId59"/>
    <p:sldId id="521" r:id="rId60"/>
    <p:sldId id="494" r:id="rId61"/>
    <p:sldId id="451" r:id="rId62"/>
    <p:sldId id="498" r:id="rId63"/>
    <p:sldId id="496" r:id="rId64"/>
    <p:sldId id="500" r:id="rId65"/>
    <p:sldId id="499" r:id="rId66"/>
    <p:sldId id="501" r:id="rId67"/>
    <p:sldId id="502" r:id="rId68"/>
    <p:sldId id="503" r:id="rId69"/>
    <p:sldId id="504" r:id="rId70"/>
    <p:sldId id="488" r:id="rId71"/>
    <p:sldId id="487" r:id="rId72"/>
    <p:sldId id="522" r:id="rId73"/>
    <p:sldId id="493" r:id="rId74"/>
    <p:sldId id="453" r:id="rId75"/>
    <p:sldId id="491" r:id="rId76"/>
    <p:sldId id="505" r:id="rId77"/>
    <p:sldId id="492" r:id="rId78"/>
    <p:sldId id="523" r:id="rId79"/>
    <p:sldId id="490" r:id="rId80"/>
    <p:sldId id="506" r:id="rId81"/>
    <p:sldId id="508" r:id="rId82"/>
    <p:sldId id="509" r:id="rId83"/>
    <p:sldId id="507" r:id="rId84"/>
    <p:sldId id="510" r:id="rId85"/>
    <p:sldId id="511" r:id="rId86"/>
    <p:sldId id="524" r:id="rId87"/>
    <p:sldId id="466" r:id="rId88"/>
    <p:sldId id="513" r:id="rId89"/>
    <p:sldId id="514" r:id="rId90"/>
    <p:sldId id="515" r:id="rId91"/>
    <p:sldId id="516" r:id="rId92"/>
    <p:sldId id="512" r:id="rId93"/>
    <p:sldId id="525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526"/>
            <p14:sldId id="264"/>
          </p14:sldIdLst>
        </p14:section>
        <p14:section name="Unix Shell Wrap-up" id="{37807675-4707-480E-B357-964BFCBBD660}">
          <p14:sldIdLst>
            <p14:sldId id="386"/>
            <p14:sldId id="419"/>
            <p14:sldId id="423"/>
            <p14:sldId id="433"/>
            <p14:sldId id="425"/>
            <p14:sldId id="430"/>
            <p14:sldId id="420"/>
          </p14:sldIdLst>
        </p14:section>
        <p14:section name="Hello World in C" id="{B55B8E8C-5EAB-4A1E-A4E9-AE5E896E46FA}">
          <p14:sldIdLst>
            <p14:sldId id="517"/>
            <p14:sldId id="387"/>
            <p14:sldId id="434"/>
            <p14:sldId id="436"/>
            <p14:sldId id="437"/>
            <p14:sldId id="438"/>
            <p14:sldId id="439"/>
            <p14:sldId id="440"/>
            <p14:sldId id="441"/>
            <p14:sldId id="442"/>
          </p14:sldIdLst>
        </p14:section>
        <p14:section name="Compilation" id="{A26B76FD-8BD1-4C33-9F69-A5A66394C282}">
          <p14:sldIdLst>
            <p14:sldId id="518"/>
            <p14:sldId id="435"/>
            <p14:sldId id="385"/>
            <p14:sldId id="443"/>
            <p14:sldId id="444"/>
            <p14:sldId id="445"/>
            <p14:sldId id="485"/>
          </p14:sldIdLst>
        </p14:section>
        <p14:section name="Computing Fibonacci Numbers" id="{51731F48-55D4-45BD-9FA5-8A636898D5F7}">
          <p14:sldIdLst>
            <p14:sldId id="519"/>
            <p14:sldId id="447"/>
            <p14:sldId id="449"/>
            <p14:sldId id="459"/>
            <p14:sldId id="460"/>
            <p14:sldId id="461"/>
            <p14:sldId id="455"/>
            <p14:sldId id="458"/>
            <p14:sldId id="456"/>
            <p14:sldId id="462"/>
          </p14:sldIdLst>
        </p14:section>
        <p14:section name="Variables" id="{A0CC6ED9-DD74-4D32-94B1-9C4C3D0BB697}">
          <p14:sldIdLst>
            <p14:sldId id="520"/>
            <p14:sldId id="454"/>
            <p14:sldId id="463"/>
            <p14:sldId id="467"/>
            <p14:sldId id="468"/>
            <p14:sldId id="469"/>
            <p14:sldId id="471"/>
            <p14:sldId id="470"/>
            <p14:sldId id="464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Iteration" id="{E992A4B0-9C7A-42ED-AA6F-23BCC91C06F6}">
          <p14:sldIdLst>
            <p14:sldId id="521"/>
            <p14:sldId id="494"/>
            <p14:sldId id="451"/>
            <p14:sldId id="498"/>
            <p14:sldId id="496"/>
            <p14:sldId id="500"/>
            <p14:sldId id="499"/>
            <p14:sldId id="501"/>
            <p14:sldId id="502"/>
            <p14:sldId id="503"/>
            <p14:sldId id="504"/>
            <p14:sldId id="488"/>
            <p14:sldId id="487"/>
          </p14:sldIdLst>
        </p14:section>
        <p14:section name="Other C Syntax" id="{93CEAFF4-6CC4-4550-9697-63DB2C90B89A}">
          <p14:sldIdLst>
            <p14:sldId id="522"/>
            <p14:sldId id="493"/>
            <p14:sldId id="453"/>
            <p14:sldId id="491"/>
            <p14:sldId id="505"/>
            <p14:sldId id="492"/>
          </p14:sldIdLst>
        </p14:section>
        <p14:section name="Input and Output" id="{71BEA2AD-4309-4371-860D-5B20C76D4B47}">
          <p14:sldIdLst>
            <p14:sldId id="523"/>
            <p14:sldId id="490"/>
            <p14:sldId id="506"/>
            <p14:sldId id="508"/>
            <p14:sldId id="509"/>
            <p14:sldId id="507"/>
            <p14:sldId id="510"/>
            <p14:sldId id="511"/>
          </p14:sldIdLst>
        </p14:section>
        <p14:section name="Separate Compilation" id="{E6296CDB-0E96-4997-9215-E2887E74DF37}">
          <p14:sldIdLst>
            <p14:sldId id="524"/>
            <p14:sldId id="466"/>
            <p14:sldId id="513"/>
            <p14:sldId id="514"/>
            <p14:sldId id="515"/>
            <p14:sldId id="516"/>
          </p14:sldIdLst>
        </p14:section>
        <p14:section name="Wrapup" id="{29A7F866-9DA9-446B-8359-CE426CB89C7A}">
          <p14:sldIdLst>
            <p14:sldId id="512"/>
            <p14:sldId id="5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19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ainshell.com/" TargetMode="External"/><Relationship Id="rId2" Type="http://schemas.openxmlformats.org/officeDocument/2006/relationships/hyperlink" Target="https://swcarpentry.github.io/shell-novi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ldr.ostera.i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xplainshell.com/explain?cmd=tar+-xvkf+%7Ecs211%2Flec%2F02_intro_c.tgz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nu-cs211.github.io/cs211-files/cstyle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02</a:t>
            </a:r>
            <a:br>
              <a:rPr lang="en-US" dirty="0"/>
            </a:br>
            <a:r>
              <a:rPr lang="en-US" dirty="0"/>
              <a:t>Introducing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4B87-019B-4DAC-AAB9-7860234C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guides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6ADD7-56F2-4EBF-8752-C9161F66E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lecture notes on using the shell</a:t>
            </a:r>
          </a:p>
          <a:p>
            <a:pPr lvl="1"/>
            <a:r>
              <a:rPr lang="en-US" dirty="0">
                <a:hlinkClick r:id="rId2"/>
              </a:rPr>
              <a:t>https://swcarpentry.github.io/shell-novice/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Tool to explain various shell command syntax</a:t>
            </a:r>
          </a:p>
          <a:p>
            <a:pPr lvl="1"/>
            <a:r>
              <a:rPr lang="en-US" dirty="0">
                <a:hlinkClick r:id="rId3"/>
              </a:rPr>
              <a:t>https://explainshell.com/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Tool to explain how to use various shell commands</a:t>
            </a:r>
          </a:p>
          <a:p>
            <a:pPr lvl="1"/>
            <a:r>
              <a:rPr lang="en-US" dirty="0"/>
              <a:t>Just type the command into the box at the top</a:t>
            </a:r>
          </a:p>
          <a:p>
            <a:pPr lvl="1"/>
            <a:r>
              <a:rPr lang="en-US" dirty="0">
                <a:hlinkClick r:id="rId4"/>
              </a:rPr>
              <a:t>https://tldr.ostera.io/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0B347-23CC-46F2-83E4-7F2135E3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7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Unix Shell Wrap-up</a:t>
            </a:r>
          </a:p>
          <a:p>
            <a:r>
              <a:rPr lang="en-US" b="1" dirty="0"/>
              <a:t>Hello World in C</a:t>
            </a:r>
          </a:p>
          <a:p>
            <a:r>
              <a:rPr lang="en-US" dirty="0"/>
              <a:t>Compilation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Computing Fibonacci Numbers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Iteration</a:t>
            </a:r>
          </a:p>
          <a:p>
            <a:endParaRPr lang="en-US" dirty="0"/>
          </a:p>
          <a:p>
            <a:r>
              <a:rPr lang="en-US" dirty="0"/>
              <a:t>Other C Syntax</a:t>
            </a:r>
          </a:p>
          <a:p>
            <a:r>
              <a:rPr lang="en-US" dirty="0"/>
              <a:t>Input and Output</a:t>
            </a:r>
          </a:p>
          <a:p>
            <a:r>
              <a:rPr lang="en-US" dirty="0"/>
              <a:t>Separate Compilation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39039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examples from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First, make your own cs211 directory to store class stuff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cs211</a:t>
            </a:r>
          </a:p>
          <a:p>
            <a:pPr lvl="1"/>
            <a:endParaRPr lang="en-US" dirty="0"/>
          </a:p>
          <a:p>
            <a:r>
              <a:rPr lang="en-US" dirty="0"/>
              <a:t>The files for this class are in a zipped </a:t>
            </a:r>
            <a:r>
              <a:rPr lang="en-US" dirty="0" err="1"/>
              <a:t>tarball</a:t>
            </a:r>
            <a:r>
              <a:rPr lang="en-US" dirty="0"/>
              <a:t> (just like a zip file)</a:t>
            </a:r>
          </a:p>
          <a:p>
            <a:pPr lvl="1"/>
            <a:r>
              <a:rPr lang="en-US" dirty="0"/>
              <a:t>We can extract them right into your cs211/ directory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~/cs211/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xvkf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/02_intro_c.tgz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02_intro_c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What does that command do?: </a:t>
            </a:r>
            <a:r>
              <a:rPr lang="en-US" dirty="0">
                <a:cs typeface="Courier New" panose="02070309020205020404" pitchFamily="49" charset="0"/>
                <a:hlinkClick r:id="rId2"/>
              </a:rPr>
              <a:t>https://explainshell.com/explain?cmd=tar+-xvkf+%7Ecs211%2Flec%2F02_intro_c.tgz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8EBD-D15C-4904-B0E1-2F2B096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E1FD-7EB7-4174-86F5-0D0DC84D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pt-BR" sz="240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CS 211!\n"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512D-64DE-4209-B6C6-779A179D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34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8EBD-D15C-4904-B0E1-2F2B096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E1FD-7EB7-4174-86F5-0D0DC84D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pt-BR" sz="240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CS 211!\n"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512D-64DE-4209-B6C6-779A179D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1627F-D133-47AC-841D-A41193BEA65E}"/>
              </a:ext>
            </a:extLst>
          </p:cNvPr>
          <p:cNvSpPr txBox="1"/>
          <p:nvPr/>
        </p:nvSpPr>
        <p:spPr>
          <a:xfrm>
            <a:off x="7074795" y="2448960"/>
            <a:ext cx="431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function named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D4FEB-3228-43DF-A1FD-06C0690C31F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709117" y="2679793"/>
            <a:ext cx="3365678" cy="4240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6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8EBD-D15C-4904-B0E1-2F2B096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E1FD-7EB7-4174-86F5-0D0DC84D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pt-BR" sz="240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CS 211!\n"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512D-64DE-4209-B6C6-779A179D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1627F-D133-47AC-841D-A41193BEA65E}"/>
              </a:ext>
            </a:extLst>
          </p:cNvPr>
          <p:cNvSpPr txBox="1"/>
          <p:nvPr/>
        </p:nvSpPr>
        <p:spPr>
          <a:xfrm>
            <a:off x="7074795" y="2448960"/>
            <a:ext cx="4314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function named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No Arguments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cs typeface="Courier New" panose="02070309020205020404" pitchFamily="49" charset="0"/>
              </a:rPr>
              <a:t>)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Returns an integer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D4FEB-3228-43DF-A1FD-06C0690C31F8}"/>
              </a:ext>
            </a:extLst>
          </p:cNvPr>
          <p:cNvCxnSpPr>
            <a:cxnSpLocks/>
          </p:cNvCxnSpPr>
          <p:nvPr/>
        </p:nvCxnSpPr>
        <p:spPr>
          <a:xfrm flipH="1">
            <a:off x="3709117" y="2704563"/>
            <a:ext cx="3365678" cy="3992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01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8EBD-D15C-4904-B0E1-2F2B096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E1FD-7EB7-4174-86F5-0D0DC84D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pt-BR" sz="240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CS 211!\n"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512D-64DE-4209-B6C6-779A179D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1627F-D133-47AC-841D-A41193BEA65E}"/>
              </a:ext>
            </a:extLst>
          </p:cNvPr>
          <p:cNvSpPr txBox="1"/>
          <p:nvPr/>
        </p:nvSpPr>
        <p:spPr>
          <a:xfrm>
            <a:off x="7074795" y="2448960"/>
            <a:ext cx="4314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Call to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function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One argument to the function, the string “Hello, CS211\n”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D4FEB-3228-43DF-A1FD-06C0690C31F8}"/>
              </a:ext>
            </a:extLst>
          </p:cNvPr>
          <p:cNvCxnSpPr>
            <a:cxnSpLocks/>
          </p:cNvCxnSpPr>
          <p:nvPr/>
        </p:nvCxnSpPr>
        <p:spPr>
          <a:xfrm flipH="1">
            <a:off x="6400801" y="2803078"/>
            <a:ext cx="673994" cy="8545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609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8EBD-D15C-4904-B0E1-2F2B096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E1FD-7EB7-4174-86F5-0D0DC84D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pt-BR" sz="240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CS 211!\n"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512D-64DE-4209-B6C6-779A179D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1627F-D133-47AC-841D-A41193BEA65E}"/>
              </a:ext>
            </a:extLst>
          </p:cNvPr>
          <p:cNvSpPr txBox="1"/>
          <p:nvPr/>
        </p:nvSpPr>
        <p:spPr>
          <a:xfrm>
            <a:off x="7074795" y="2448960"/>
            <a:ext cx="4314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Call to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function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One argument to the function, the string “Hello, CS211\n”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D4FEB-3228-43DF-A1FD-06C0690C31F8}"/>
              </a:ext>
            </a:extLst>
          </p:cNvPr>
          <p:cNvCxnSpPr>
            <a:cxnSpLocks/>
          </p:cNvCxnSpPr>
          <p:nvPr/>
        </p:nvCxnSpPr>
        <p:spPr>
          <a:xfrm flipH="1">
            <a:off x="6400801" y="2803078"/>
            <a:ext cx="673994" cy="8545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0E6832-C225-41D4-BE5B-832E8BAEC9F3}"/>
              </a:ext>
            </a:extLst>
          </p:cNvPr>
          <p:cNvSpPr txBox="1"/>
          <p:nvPr/>
        </p:nvSpPr>
        <p:spPr>
          <a:xfrm>
            <a:off x="5913549" y="602040"/>
            <a:ext cx="5072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function is a part of the standard input/output library, included here</a:t>
            </a:r>
            <a:endParaRPr lang="en-US" sz="2400" dirty="0"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2C7D53-CD9E-4C02-BBA9-16520A0FF9A5}"/>
              </a:ext>
            </a:extLst>
          </p:cNvPr>
          <p:cNvCxnSpPr>
            <a:cxnSpLocks/>
          </p:cNvCxnSpPr>
          <p:nvPr/>
        </p:nvCxnSpPr>
        <p:spPr>
          <a:xfrm flipH="1">
            <a:off x="4119095" y="1687132"/>
            <a:ext cx="1794454" cy="6546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03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8EBD-D15C-4904-B0E1-2F2B096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E1FD-7EB7-4174-86F5-0D0DC84D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pt-BR" sz="240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CS 211!\n"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512D-64DE-4209-B6C6-779A179D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1627F-D133-47AC-841D-A41193BEA65E}"/>
              </a:ext>
            </a:extLst>
          </p:cNvPr>
          <p:cNvSpPr txBox="1"/>
          <p:nvPr/>
        </p:nvSpPr>
        <p:spPr>
          <a:xfrm>
            <a:off x="5076424" y="4697414"/>
            <a:ext cx="5922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Returns a value, 0</a:t>
            </a:r>
            <a:br>
              <a:rPr lang="en-US" sz="2400" dirty="0"/>
            </a:br>
            <a:r>
              <a:rPr lang="en-US" sz="2400" dirty="0"/>
              <a:t>(which is of type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)</a:t>
            </a:r>
            <a:endParaRPr lang="en-US" sz="2400" dirty="0"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D4FEB-3228-43DF-A1FD-06C0690C31F8}"/>
              </a:ext>
            </a:extLst>
          </p:cNvPr>
          <p:cNvCxnSpPr>
            <a:cxnSpLocks/>
          </p:cNvCxnSpPr>
          <p:nvPr/>
        </p:nvCxnSpPr>
        <p:spPr>
          <a:xfrm flipH="1" flipV="1">
            <a:off x="3167201" y="4512122"/>
            <a:ext cx="1739650" cy="6007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569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8EBD-D15C-4904-B0E1-2F2B096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E1FD-7EB7-4174-86F5-0D0DC84D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pt-BR" sz="240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CS 211!\n"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512D-64DE-4209-B6C6-779A179D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1627F-D133-47AC-841D-A41193BEA65E}"/>
              </a:ext>
            </a:extLst>
          </p:cNvPr>
          <p:cNvSpPr txBox="1"/>
          <p:nvPr/>
        </p:nvSpPr>
        <p:spPr>
          <a:xfrm>
            <a:off x="6371893" y="685800"/>
            <a:ext cx="5090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special things going on here: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ourier New" panose="02070309020205020404" pitchFamily="49" charset="0"/>
              </a:rPr>
              <a:t>main() is a special function name that is called when the program runs</a:t>
            </a:r>
          </a:p>
          <a:p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90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68D8-F537-402B-9868-4376EE0D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348A4-0A3B-4662-9CCB-1B6845CB8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Lab01 is due on Friday</a:t>
            </a:r>
          </a:p>
          <a:p>
            <a:pPr lvl="1"/>
            <a:r>
              <a:rPr lang="en-US" dirty="0"/>
              <a:t>About half of you have finished it already</a:t>
            </a:r>
          </a:p>
          <a:p>
            <a:pPr lvl="1"/>
            <a:endParaRPr lang="en-US" dirty="0"/>
          </a:p>
          <a:p>
            <a:r>
              <a:rPr lang="en-US" dirty="0"/>
              <a:t>Lab02 is released today</a:t>
            </a:r>
          </a:p>
          <a:p>
            <a:pPr lvl="1"/>
            <a:r>
              <a:rPr lang="en-US" dirty="0"/>
              <a:t>Due on Sunday</a:t>
            </a:r>
          </a:p>
          <a:p>
            <a:endParaRPr lang="en-US" dirty="0"/>
          </a:p>
          <a:p>
            <a:r>
              <a:rPr lang="en-US" dirty="0"/>
              <a:t>Hw01 will be released tonight</a:t>
            </a:r>
          </a:p>
          <a:p>
            <a:pPr lvl="1"/>
            <a:r>
              <a:rPr lang="en-US" dirty="0"/>
              <a:t>Due next week Thursday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0570B-E039-4CA6-B936-5C48C280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01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8EBD-D15C-4904-B0E1-2F2B096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E1FD-7EB7-4174-86F5-0D0DC84D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pt-BR" sz="240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CS 211!\n"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pt-BR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pt-BR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512D-64DE-4209-B6C6-779A179D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1627F-D133-47AC-841D-A41193BEA65E}"/>
              </a:ext>
            </a:extLst>
          </p:cNvPr>
          <p:cNvSpPr txBox="1"/>
          <p:nvPr/>
        </p:nvSpPr>
        <p:spPr>
          <a:xfrm>
            <a:off x="6371893" y="685800"/>
            <a:ext cx="50903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special things going on here: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ourier New" panose="02070309020205020404" pitchFamily="49" charset="0"/>
              </a:rPr>
              <a:t>main() is a special function name that is called when the program runs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ourier New" panose="02070309020205020404" pitchFamily="49" charset="0"/>
              </a:rPr>
              <a:t>main() returns a number that specifies whether the program succeeded or failed and how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Courier New" panose="02070309020205020404" pitchFamily="49" charset="0"/>
              </a:rPr>
              <a:t>0 means success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Courier New" panose="02070309020205020404" pitchFamily="49" charset="0"/>
              </a:rPr>
              <a:t>non-zero means failure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cs typeface="Courier New" panose="02070309020205020404" pitchFamily="49" charset="0"/>
              </a:rPr>
              <a:t>specific numbers mean different things to different programs</a:t>
            </a:r>
          </a:p>
        </p:txBody>
      </p:sp>
    </p:spTree>
    <p:extLst>
      <p:ext uri="{BB962C8B-B14F-4D97-AF65-F5344CB8AC3E}">
        <p14:creationId xmlns:p14="http://schemas.microsoft.com/office/powerpoint/2010/main" val="692065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Unix Shell Wrap-up</a:t>
            </a:r>
          </a:p>
          <a:p>
            <a:r>
              <a:rPr lang="en-US" dirty="0"/>
              <a:t>Hello World in C</a:t>
            </a:r>
          </a:p>
          <a:p>
            <a:r>
              <a:rPr lang="en-US" b="1" dirty="0"/>
              <a:t>Compilation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Computing Fibonacci Numbers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Iteration</a:t>
            </a:r>
          </a:p>
          <a:p>
            <a:endParaRPr lang="en-US" dirty="0"/>
          </a:p>
          <a:p>
            <a:r>
              <a:rPr lang="en-US" dirty="0"/>
              <a:t>Other C Syntax</a:t>
            </a:r>
          </a:p>
          <a:p>
            <a:r>
              <a:rPr lang="en-US" dirty="0"/>
              <a:t>Input and Output</a:t>
            </a:r>
          </a:p>
          <a:p>
            <a:r>
              <a:rPr lang="en-US" dirty="0"/>
              <a:t>Separate Compilation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06183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60C0-4469-4690-A3AC-28F0F78D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“run” C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6AA6-53CE-4D4A-B0AE-E849DE23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 C code needs to be translated</a:t>
            </a:r>
          </a:p>
          <a:p>
            <a:pPr lvl="1"/>
            <a:r>
              <a:rPr lang="en-US" dirty="0"/>
              <a:t>From human-readable source code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machine code capable of being executed on a particular machine</a:t>
            </a:r>
            <a:br>
              <a:rPr lang="en-US" dirty="0"/>
            </a:br>
            <a:r>
              <a:rPr lang="en-US" dirty="0"/>
              <a:t>(definitely not human readable)</a:t>
            </a:r>
          </a:p>
          <a:p>
            <a:pPr lvl="1"/>
            <a:endParaRPr lang="en-US" dirty="0"/>
          </a:p>
          <a:p>
            <a:r>
              <a:rPr lang="en-US" dirty="0"/>
              <a:t>This translation process is called “compiling”</a:t>
            </a:r>
          </a:p>
          <a:p>
            <a:pPr lvl="1"/>
            <a:r>
              <a:rPr lang="en-US" dirty="0"/>
              <a:t>The tool that does it is a “compiler”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214A9-76C4-4272-8D4D-B6FA6ED2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8861A-B3C3-411D-9DEB-18E84E8C2006}"/>
              </a:ext>
            </a:extLst>
          </p:cNvPr>
          <p:cNvSpPr/>
          <p:nvPr/>
        </p:nvSpPr>
        <p:spPr>
          <a:xfrm>
            <a:off x="1571223" y="5214802"/>
            <a:ext cx="2640169" cy="1030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Source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7F5930-8F44-4044-928F-1E7274472C5B}"/>
              </a:ext>
            </a:extLst>
          </p:cNvPr>
          <p:cNvSpPr/>
          <p:nvPr/>
        </p:nvSpPr>
        <p:spPr>
          <a:xfrm>
            <a:off x="6892345" y="5214802"/>
            <a:ext cx="2640169" cy="10303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Machine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54EB5B-FD5F-4A94-A5DD-1FBC7977A6D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211392" y="5729957"/>
            <a:ext cx="268095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591C63-27D0-4048-B0B2-FDC2258B5BA2}"/>
              </a:ext>
            </a:extLst>
          </p:cNvPr>
          <p:cNvSpPr txBox="1"/>
          <p:nvPr/>
        </p:nvSpPr>
        <p:spPr>
          <a:xfrm>
            <a:off x="4470043" y="5206737"/>
            <a:ext cx="2163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62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machine code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bunch of numbers</a:t>
            </a:r>
          </a:p>
          <a:p>
            <a:pPr lvl="1"/>
            <a:r>
              <a:rPr lang="en-US" dirty="0"/>
              <a:t>Your text editor would interpret those numbers as random characters</a:t>
            </a:r>
          </a:p>
          <a:p>
            <a:endParaRPr lang="en-US" dirty="0"/>
          </a:p>
          <a:p>
            <a:r>
              <a:rPr lang="en-US" dirty="0"/>
              <a:t>The computer processor reads the numbers to figure out which instruction to run</a:t>
            </a:r>
          </a:p>
          <a:p>
            <a:pPr lvl="1"/>
            <a:r>
              <a:rPr lang="en-US" dirty="0"/>
              <a:t>This is a version of assembly code</a:t>
            </a:r>
          </a:p>
          <a:p>
            <a:pPr lvl="1"/>
            <a:r>
              <a:rPr lang="en-US" dirty="0"/>
              <a:t>See CS213 for </a:t>
            </a:r>
            <a:r>
              <a:rPr lang="en-US" i="1" dirty="0"/>
              <a:t>way</a:t>
            </a:r>
            <a:r>
              <a:rPr lang="en-US" dirty="0"/>
              <a:t> more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12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3288-B72F-48E9-940F-99FD87AF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F02B3-A270-46BD-BCBE-9F7A515BF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we’ll use is referred to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</a:p>
          <a:p>
            <a:pPr lvl="1"/>
            <a:r>
              <a:rPr lang="en-US" dirty="0"/>
              <a:t>Short for C Compiler</a:t>
            </a:r>
          </a:p>
          <a:p>
            <a:pPr lvl="1"/>
            <a:r>
              <a:rPr lang="en-US" dirty="0"/>
              <a:t>It takes in C source code and outputs </a:t>
            </a:r>
            <a:r>
              <a:rPr lang="en-US" i="1" dirty="0"/>
              <a:t>executable</a:t>
            </a:r>
            <a:r>
              <a:rPr lang="en-US" dirty="0"/>
              <a:t> machine code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Hello, CS 211!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3A727-8778-4059-82BD-033C8C0B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57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A8D9-2555-496D-BC69-0D7FA287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B4B3-7D86-4DAD-A8EC-EAB7E1940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a.out</a:t>
            </a:r>
            <a:r>
              <a:rPr lang="en-US" dirty="0"/>
              <a:t> is the default name, but we probably want to use something more memorable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 flag specifies the output filename for the compiler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 -o hello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./hello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Hello, CS 211!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E975B-54D3-4FF5-95EC-CCD70C60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5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to compile!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re-compile code every time the source code changes</a:t>
            </a:r>
          </a:p>
          <a:p>
            <a:endParaRPr lang="en-US" dirty="0"/>
          </a:p>
          <a:p>
            <a:r>
              <a:rPr lang="en-US" dirty="0"/>
              <a:t>You WILL forget to do this at some point</a:t>
            </a:r>
          </a:p>
          <a:p>
            <a:pPr lvl="1"/>
            <a:r>
              <a:rPr lang="en-US" dirty="0"/>
              <a:t>And you’ll run the program but it’ll do the old behavior rather than the new things you’ve written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29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4B4D-EFEB-4385-ABE2-C4550E48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relevant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3EA2F-3AD2-41A6-9397-C83837F9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1026" name="Picture 2" descr="Compiling">
            <a:extLst>
              <a:ext uri="{FF2B5EF4-FFF2-40B4-BE49-F238E27FC236}">
                <a16:creationId xmlns:a16="http://schemas.microsoft.com/office/drawing/2014/main" id="{8CEECBD8-BD90-400C-B7BC-4A32F0748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89" y="1143000"/>
            <a:ext cx="5769609" cy="50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E436B3-F378-47A9-9664-768E64358534}"/>
              </a:ext>
            </a:extLst>
          </p:cNvPr>
          <p:cNvSpPr txBox="1"/>
          <p:nvPr/>
        </p:nvSpPr>
        <p:spPr>
          <a:xfrm>
            <a:off x="607595" y="61721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https://xkcd.com/303/</a:t>
            </a:r>
          </a:p>
        </p:txBody>
      </p:sp>
    </p:spTree>
    <p:extLst>
      <p:ext uri="{BB962C8B-B14F-4D97-AF65-F5344CB8AC3E}">
        <p14:creationId xmlns:p14="http://schemas.microsoft.com/office/powerpoint/2010/main" val="4073638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Unix Shell Wrap-up</a:t>
            </a:r>
          </a:p>
          <a:p>
            <a:r>
              <a:rPr lang="en-US" dirty="0"/>
              <a:t>Hello World in C</a:t>
            </a:r>
          </a:p>
          <a:p>
            <a:r>
              <a:rPr lang="en-US" dirty="0"/>
              <a:t>Compilation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Computing Fibonacci Numbers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Iteration</a:t>
            </a:r>
          </a:p>
          <a:p>
            <a:endParaRPr lang="en-US" dirty="0"/>
          </a:p>
          <a:p>
            <a:r>
              <a:rPr lang="en-US" dirty="0"/>
              <a:t>Other C Syntax</a:t>
            </a:r>
          </a:p>
          <a:p>
            <a:r>
              <a:rPr lang="en-US" dirty="0"/>
              <a:t>Input and Output</a:t>
            </a:r>
          </a:p>
          <a:p>
            <a:r>
              <a:rPr lang="en-US" dirty="0"/>
              <a:t>Separate Compilation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40097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Fibonacci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AC699-9AAE-4D76-A8B1-4745871BE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          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&lt;2;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𝑓𝑖𝑏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𝑓𝑖𝑏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AC699-9AAE-4D76-A8B1-4745871BE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01E440-E52E-43D2-B844-041ABCA30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012306"/>
              </p:ext>
            </p:extLst>
          </p:nvPr>
        </p:nvGraphicFramePr>
        <p:xfrm>
          <a:off x="1478208" y="2463800"/>
          <a:ext cx="196045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226">
                  <a:extLst>
                    <a:ext uri="{9D8B030D-6E8A-4147-A177-3AD203B41FA5}">
                      <a16:colId xmlns:a16="http://schemas.microsoft.com/office/drawing/2014/main" val="2885886175"/>
                    </a:ext>
                  </a:extLst>
                </a:gridCol>
                <a:gridCol w="980226">
                  <a:extLst>
                    <a:ext uri="{9D8B030D-6E8A-4147-A177-3AD203B41FA5}">
                      <a16:colId xmlns:a16="http://schemas.microsoft.com/office/drawing/2014/main" val="36393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fib(n)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833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5655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253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228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115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680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87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48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0085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1925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90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basics of C programming</a:t>
            </a:r>
          </a:p>
          <a:p>
            <a:pPr lvl="1"/>
            <a:r>
              <a:rPr lang="en-US" dirty="0"/>
              <a:t>Compilation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Conditionals (if)</a:t>
            </a:r>
          </a:p>
          <a:p>
            <a:pPr lvl="1"/>
            <a:r>
              <a:rPr lang="en-US" dirty="0"/>
              <a:t>Iteration (while and for)</a:t>
            </a:r>
          </a:p>
          <a:p>
            <a:pPr lvl="1"/>
            <a:r>
              <a:rPr lang="en-US" dirty="0"/>
              <a:t>Input and Output (</a:t>
            </a:r>
            <a:r>
              <a:rPr lang="en-US" dirty="0" err="1"/>
              <a:t>printf</a:t>
            </a:r>
            <a:r>
              <a:rPr lang="en-US" dirty="0"/>
              <a:t> and </a:t>
            </a:r>
            <a:r>
              <a:rPr lang="en-US" dirty="0" err="1"/>
              <a:t>scanf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Continue practicing working in the 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&lt; 2) {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pt-BR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 ‑ 2) + fib(n ‑ 1);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361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&lt; 2) 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pt-B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 ‑ 2) + fib(n ‑ 1);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84C2977-9F75-47F2-AB0F-FD902A9B9BB0}"/>
              </a:ext>
            </a:extLst>
          </p:cNvPr>
          <p:cNvSpPr txBox="1"/>
          <p:nvPr/>
        </p:nvSpPr>
        <p:spPr>
          <a:xfrm>
            <a:off x="1461894" y="4461808"/>
            <a:ext cx="946597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sz="2400" b="0" u="none" strike="noStrike" baseline="0" dirty="0">
                <a:solidFill>
                  <a:srgbClr val="93A2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evaluate 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then…</a:t>
            </a:r>
            <a:b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then-</a:t>
            </a:r>
            <a:r>
              <a:rPr lang="en-US" sz="2400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stms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 </a:t>
            </a:r>
            <a:r>
              <a:rPr lang="en-US" sz="2400" b="0" u="none" strike="noStrike" baseline="0" dirty="0">
                <a:solidFill>
                  <a:srgbClr val="93A2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these if 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 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was true</a:t>
            </a:r>
          </a:p>
          <a:p>
            <a:pPr algn="l"/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else-</a:t>
            </a:r>
            <a:r>
              <a:rPr lang="en-US" sz="2400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stms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 </a:t>
            </a:r>
            <a:r>
              <a:rPr lang="en-US" sz="2400" b="0" u="none" strike="noStrike" baseline="0" dirty="0">
                <a:solidFill>
                  <a:srgbClr val="93A2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these if 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 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was false</a:t>
            </a:r>
          </a:p>
          <a:p>
            <a:pPr algn="l"/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61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7288-4C8D-485A-8E64-BF2AD03C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can be nested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762D1-C0A8-4904-BE17-61419A57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31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first-test-expr</a:t>
            </a: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31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second-test-expr</a:t>
            </a: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⟨</a:t>
            </a:r>
            <a:r>
              <a:rPr lang="en-US" sz="31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en-US" sz="3100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stms</a:t>
            </a: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3100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⟨</a:t>
            </a:r>
            <a:r>
              <a:rPr lang="en-US" sz="31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B-</a:t>
            </a:r>
            <a:r>
              <a:rPr lang="en-US" sz="3100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stms</a:t>
            </a: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3100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31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third-test-expr</a:t>
            </a: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⟨</a:t>
            </a:r>
            <a:r>
              <a:rPr lang="en-US" sz="31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C-</a:t>
            </a:r>
            <a:r>
              <a:rPr lang="en-US" sz="3100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stms</a:t>
            </a: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3100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⟨</a:t>
            </a:r>
            <a:r>
              <a:rPr lang="en-US" sz="31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D-</a:t>
            </a:r>
            <a:r>
              <a:rPr lang="en-US" sz="3100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stms</a:t>
            </a:r>
            <a:r>
              <a:rPr lang="en-US" sz="31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sz="31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7CFFE-83F3-4BF6-B316-2FEB7E56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68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&lt; 2) {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pt-BR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 ‑ 2) + fib(n ‑ 1);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086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&lt; 2) {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pt-BR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pt-BR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 ‑ 2) +</a:t>
            </a:r>
          </a:p>
          <a:p>
            <a:pPr marL="0" indent="0" algn="l">
              <a:buNone/>
            </a:pPr>
            <a:r>
              <a:rPr lang="pt-BR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pt-BR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 ‑ 1);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5BD640E-5F26-4A84-A8B9-77782FB1F6B7}"/>
              </a:ext>
            </a:extLst>
          </p:cNvPr>
          <p:cNvSpPr txBox="1"/>
          <p:nvPr/>
        </p:nvSpPr>
        <p:spPr>
          <a:xfrm>
            <a:off x="6400801" y="2125014"/>
            <a:ext cx="4945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 doesn’t care about whitespace</a:t>
            </a:r>
          </a:p>
        </p:txBody>
      </p:sp>
    </p:spTree>
    <p:extLst>
      <p:ext uri="{BB962C8B-B14F-4D97-AF65-F5344CB8AC3E}">
        <p14:creationId xmlns:p14="http://schemas.microsoft.com/office/powerpoint/2010/main" val="1829388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40968" cy="50292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(n&lt;2){</a:t>
            </a: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n;}</a:t>
            </a: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pt-BR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fib(n‑2)+fib(n‑1);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5BD640E-5F26-4A84-A8B9-77782FB1F6B7}"/>
              </a:ext>
            </a:extLst>
          </p:cNvPr>
          <p:cNvSpPr txBox="1"/>
          <p:nvPr/>
        </p:nvSpPr>
        <p:spPr>
          <a:xfrm>
            <a:off x="4997002" y="3426767"/>
            <a:ext cx="583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 </a:t>
            </a:r>
            <a:r>
              <a:rPr lang="en-US" sz="2400" b="1" dirty="0"/>
              <a:t>really doesn’t care </a:t>
            </a:r>
            <a:r>
              <a:rPr lang="en-US" sz="2400" dirty="0"/>
              <a:t>about whitespace</a:t>
            </a:r>
          </a:p>
        </p:txBody>
      </p:sp>
    </p:spTree>
    <p:extLst>
      <p:ext uri="{BB962C8B-B14F-4D97-AF65-F5344CB8AC3E}">
        <p14:creationId xmlns:p14="http://schemas.microsoft.com/office/powerpoint/2010/main" val="3454925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40968" cy="50292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(n&lt;2){</a:t>
            </a: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n;}</a:t>
            </a: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pt-BR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fib(n‑2)+fib(n‑1);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5BD640E-5F26-4A84-A8B9-77782FB1F6B7}"/>
              </a:ext>
            </a:extLst>
          </p:cNvPr>
          <p:cNvSpPr txBox="1"/>
          <p:nvPr/>
        </p:nvSpPr>
        <p:spPr>
          <a:xfrm>
            <a:off x="4997002" y="3426767"/>
            <a:ext cx="5834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 </a:t>
            </a:r>
            <a:r>
              <a:rPr lang="en-US" sz="2400" b="1" dirty="0"/>
              <a:t>really doesn’t care </a:t>
            </a:r>
            <a:r>
              <a:rPr lang="en-US" sz="2400" dirty="0"/>
              <a:t>about whitespace</a:t>
            </a:r>
          </a:p>
          <a:p>
            <a:endParaRPr lang="en-US" sz="2400" dirty="0"/>
          </a:p>
          <a:p>
            <a:r>
              <a:rPr lang="en-US" sz="2400" dirty="0"/>
              <a:t>But humans do!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So don’t write your code this way!!!!!!!!!!</a:t>
            </a:r>
          </a:p>
        </p:txBody>
      </p:sp>
    </p:spTree>
    <p:extLst>
      <p:ext uri="{BB962C8B-B14F-4D97-AF65-F5344CB8AC3E}">
        <p14:creationId xmlns:p14="http://schemas.microsoft.com/office/powerpoint/2010/main" val="2014430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F9BF-E48F-46DF-954B-9BB96660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7B67-70BA-45E4-9308-C74697735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things are </a:t>
            </a:r>
            <a:r>
              <a:rPr lang="en-US" i="1" dirty="0"/>
              <a:t>possible</a:t>
            </a:r>
            <a:r>
              <a:rPr lang="en-US" dirty="0"/>
              <a:t> in C, but bad ideas</a:t>
            </a:r>
          </a:p>
          <a:p>
            <a:pPr lvl="1"/>
            <a:r>
              <a:rPr lang="en-US" dirty="0"/>
              <a:t>They can make things hard to read</a:t>
            </a:r>
          </a:p>
          <a:p>
            <a:pPr lvl="1"/>
            <a:r>
              <a:rPr lang="en-US" dirty="0"/>
              <a:t>They can be a source of bugs in code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We try to provide you with what we think of as “good” C code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We have a guide to how you should write your C code</a:t>
            </a:r>
          </a:p>
          <a:p>
            <a:pPr lvl="1"/>
            <a:r>
              <a:rPr lang="en-US" dirty="0">
                <a:hlinkClick r:id="rId2"/>
              </a:rPr>
              <a:t>https://nu-cs211.github.io/cs211-files/cstyle.html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4DF16-F47F-4AE2-B4DE-A9952082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59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Unix Shell Wrap-up</a:t>
            </a:r>
          </a:p>
          <a:p>
            <a:r>
              <a:rPr lang="en-US" dirty="0"/>
              <a:t>Hello World in C</a:t>
            </a:r>
          </a:p>
          <a:p>
            <a:r>
              <a:rPr lang="en-US" dirty="0"/>
              <a:t>Compilation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Computing Fibonacci Numbers</a:t>
            </a:r>
          </a:p>
          <a:p>
            <a:r>
              <a:rPr lang="en-US" b="1" dirty="0"/>
              <a:t>Variables</a:t>
            </a:r>
          </a:p>
          <a:p>
            <a:r>
              <a:rPr lang="en-US" dirty="0"/>
              <a:t>Iteration</a:t>
            </a:r>
          </a:p>
          <a:p>
            <a:endParaRPr lang="en-US" dirty="0"/>
          </a:p>
          <a:p>
            <a:r>
              <a:rPr lang="en-US" dirty="0"/>
              <a:t>Other C Syntax</a:t>
            </a:r>
          </a:p>
          <a:p>
            <a:r>
              <a:rPr lang="en-US" dirty="0"/>
              <a:t>Input and Output</a:t>
            </a:r>
          </a:p>
          <a:p>
            <a:r>
              <a:rPr lang="en-US" dirty="0"/>
              <a:t>Separate Compilation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76121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Values, objects,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Values</a:t>
            </a:r>
            <a:r>
              <a:rPr lang="en-US" dirty="0"/>
              <a:t> are the actual information we want to work with</a:t>
            </a:r>
          </a:p>
          <a:p>
            <a:pPr lvl="1"/>
            <a:r>
              <a:rPr lang="en-US" dirty="0"/>
              <a:t>Numbers, Strings, Images, etc.</a:t>
            </a:r>
          </a:p>
          <a:p>
            <a:pPr lvl="1"/>
            <a:r>
              <a:rPr lang="en-US" dirty="0"/>
              <a:t>Example: 3 is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object</a:t>
            </a:r>
            <a:r>
              <a:rPr lang="en-US" dirty="0"/>
              <a:t> is a chunk of memory that can hold a value of a particular type.</a:t>
            </a:r>
          </a:p>
          <a:p>
            <a:pPr lvl="1"/>
            <a:r>
              <a:rPr lang="en-US" dirty="0"/>
              <a:t>Example: 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has a parameter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</a:t>
            </a:r>
          </a:p>
          <a:p>
            <a:pPr lvl="2"/>
            <a:r>
              <a:rPr lang="en-US" dirty="0"/>
              <a:t>Each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is called, a “fresh” object that can hold an int is “created”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variable</a:t>
            </a:r>
            <a:r>
              <a:rPr lang="en-US" dirty="0"/>
              <a:t> is the name of an object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Assigning to a variable changes the </a:t>
            </a:r>
            <a:r>
              <a:rPr lang="en-US" i="1" dirty="0"/>
              <a:t>value</a:t>
            </a:r>
            <a:r>
              <a:rPr lang="en-US" dirty="0"/>
              <a:t> stored in the object named by the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Unix Shell Wrap-up</a:t>
            </a:r>
          </a:p>
          <a:p>
            <a:r>
              <a:rPr lang="en-US" dirty="0"/>
              <a:t>Hello World in C</a:t>
            </a:r>
          </a:p>
          <a:p>
            <a:r>
              <a:rPr lang="en-US" dirty="0"/>
              <a:t>Compilation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Computing Fibonacci Numbers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Iteration</a:t>
            </a:r>
          </a:p>
          <a:p>
            <a:endParaRPr lang="en-US" dirty="0"/>
          </a:p>
          <a:p>
            <a:r>
              <a:rPr lang="en-US" dirty="0"/>
              <a:t>Other C Syntax</a:t>
            </a:r>
          </a:p>
          <a:p>
            <a:r>
              <a:rPr lang="en-US" dirty="0"/>
              <a:t>Input and Output</a:t>
            </a:r>
          </a:p>
          <a:p>
            <a:r>
              <a:rPr lang="en-US" dirty="0"/>
              <a:t>Separate Compilation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99095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63CE-8128-4557-84AA-D4D8D8D5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definition and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F537-F1B3-4600-8EA4-55A700A0B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5;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7;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z + 4;</a:t>
            </a:r>
          </a:p>
          <a:p>
            <a:pPr marL="457200" lvl="1" indent="0">
              <a:buNone/>
            </a:pPr>
            <a:endParaRPr lang="en-US" sz="28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0" i="0" u="none" strike="noStrike" baseline="0" dirty="0">
                <a:cs typeface="Courier New" panose="02070309020205020404" pitchFamily="49" charset="0"/>
              </a:rPr>
              <a:t>What happens?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01EF2-D568-4599-9CD9-1B6F4D62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96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63CE-8128-4557-84AA-D4D8D8D5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definition and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F537-F1B3-4600-8EA4-55A700A0B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5;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7;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z + 4;</a:t>
            </a:r>
          </a:p>
          <a:p>
            <a:pPr marL="457200" lvl="1" indent="0">
              <a:buNone/>
            </a:pPr>
            <a:endParaRPr lang="en-US" sz="28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0" i="0" u="none" strike="noStrike" baseline="0" dirty="0">
                <a:cs typeface="Courier New" panose="02070309020205020404" pitchFamily="49" charset="0"/>
              </a:rPr>
              <a:t>What happens?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cs typeface="Courier New" panose="02070309020205020404" pitchFamily="49" charset="0"/>
              </a:rPr>
              <a:t>The first statement is a definition.</a:t>
            </a:r>
            <a:br>
              <a:rPr lang="en-US" sz="2800" dirty="0">
                <a:cs typeface="Courier New" panose="02070309020205020404" pitchFamily="49" charset="0"/>
              </a:rPr>
            </a:br>
            <a:r>
              <a:rPr lang="en-US" sz="2800" dirty="0">
                <a:cs typeface="Courier New" panose="02070309020205020404" pitchFamily="49" charset="0"/>
              </a:rPr>
              <a:t>It creates an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cs typeface="Courier New" panose="02070309020205020404" pitchFamily="49" charset="0"/>
              </a:rPr>
              <a:t> object,</a:t>
            </a:r>
            <a:br>
              <a:rPr lang="en-US" sz="2800" dirty="0">
                <a:cs typeface="Courier New" panose="02070309020205020404" pitchFamily="49" charset="0"/>
              </a:rPr>
            </a:br>
            <a:r>
              <a:rPr lang="en-US" sz="2800" dirty="0">
                <a:cs typeface="Courier New" panose="02070309020205020404" pitchFamily="49" charset="0"/>
              </a:rPr>
              <a:t>names it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800" dirty="0">
                <a:cs typeface="Courier New" panose="02070309020205020404" pitchFamily="49" charset="0"/>
              </a:rPr>
              <a:t>,</a:t>
            </a:r>
            <a:br>
              <a:rPr lang="en-US" sz="2800" dirty="0">
                <a:cs typeface="Courier New" panose="02070309020205020404" pitchFamily="49" charset="0"/>
              </a:rPr>
            </a:br>
            <a:r>
              <a:rPr lang="en-US" sz="2800" dirty="0">
                <a:cs typeface="Courier New" panose="02070309020205020404" pitchFamily="49" charset="0"/>
              </a:rPr>
              <a:t>and initializes it to the value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8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01EF2-D568-4599-9CD9-1B6F4D62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F274A7-481A-4E17-B96C-02BEBA072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63393"/>
              </p:ext>
            </p:extLst>
          </p:nvPr>
        </p:nvGraphicFramePr>
        <p:xfrm>
          <a:off x="8375560" y="313944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48AA4DF-2A2C-40A5-84E6-7D7D84BC5B78}"/>
              </a:ext>
            </a:extLst>
          </p:cNvPr>
          <p:cNvSpPr/>
          <p:nvPr/>
        </p:nvSpPr>
        <p:spPr>
          <a:xfrm>
            <a:off x="1056068" y="1143000"/>
            <a:ext cx="2343955" cy="42822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798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63CE-8128-4557-84AA-D4D8D8D5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definition and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F537-F1B3-4600-8EA4-55A700A0B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5;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7;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z + 4;</a:t>
            </a:r>
          </a:p>
          <a:p>
            <a:pPr marL="457200" lvl="1" indent="0">
              <a:buNone/>
            </a:pPr>
            <a:endParaRPr lang="en-US" sz="28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0" i="0" u="none" strike="noStrike" baseline="0" dirty="0">
                <a:cs typeface="Courier New" panose="02070309020205020404" pitchFamily="49" charset="0"/>
              </a:rPr>
              <a:t>What happens?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sz="2800" dirty="0">
                <a:cs typeface="Courier New" panose="02070309020205020404" pitchFamily="49" charset="0"/>
              </a:rPr>
              <a:t>The second statement is an assignment.</a:t>
            </a:r>
            <a:br>
              <a:rPr lang="en-US" sz="2800" dirty="0">
                <a:cs typeface="Courier New" panose="02070309020205020404" pitchFamily="49" charset="0"/>
              </a:rPr>
            </a:br>
            <a:r>
              <a:rPr lang="en-US" sz="2800" dirty="0">
                <a:cs typeface="Courier New" panose="02070309020205020404" pitchFamily="49" charset="0"/>
              </a:rPr>
              <a:t>It replaces the value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lang="en-US" sz="2800" dirty="0">
                <a:cs typeface="Courier New" panose="02070309020205020404" pitchFamily="49" charset="0"/>
              </a:rPr>
            </a:br>
            <a:r>
              <a:rPr lang="en-US" sz="2800" dirty="0">
                <a:cs typeface="Courier New" panose="02070309020205020404" pitchFamily="49" charset="0"/>
              </a:rPr>
              <a:t>stored in the object named by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br>
              <a:rPr lang="en-US" sz="2800" dirty="0">
                <a:cs typeface="Courier New" panose="02070309020205020404" pitchFamily="49" charset="0"/>
              </a:rPr>
            </a:br>
            <a:r>
              <a:rPr lang="en-US" sz="2800" dirty="0">
                <a:cs typeface="Courier New" panose="02070309020205020404" pitchFamily="49" charset="0"/>
              </a:rPr>
              <a:t>with the value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800" dirty="0">
                <a:cs typeface="Courier New" panose="02070309020205020404" pitchFamily="49" charset="0"/>
              </a:rPr>
              <a:t>.</a:t>
            </a:r>
            <a:endParaRPr lang="en-US" sz="28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01EF2-D568-4599-9CD9-1B6F4D62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4879B0-F75E-4E97-B112-D1167705E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16466"/>
              </p:ext>
            </p:extLst>
          </p:nvPr>
        </p:nvGraphicFramePr>
        <p:xfrm>
          <a:off x="8375560" y="313944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1B3CC10-78B7-4EDE-A100-FBA4EA456F0F}"/>
              </a:ext>
            </a:extLst>
          </p:cNvPr>
          <p:cNvSpPr/>
          <p:nvPr/>
        </p:nvSpPr>
        <p:spPr>
          <a:xfrm>
            <a:off x="1056068" y="1584102"/>
            <a:ext cx="2343955" cy="47651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993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63CE-8128-4557-84AA-D4D8D8D5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definition and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F537-F1B3-4600-8EA4-55A700A0B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5;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7;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z + 4;</a:t>
            </a:r>
          </a:p>
          <a:p>
            <a:pPr marL="457200" lvl="1" indent="0">
              <a:buNone/>
            </a:pPr>
            <a:endParaRPr lang="en-US" sz="28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0" i="0" u="none" strike="noStrike" baseline="0" dirty="0">
                <a:cs typeface="Courier New" panose="02070309020205020404" pitchFamily="49" charset="0"/>
              </a:rPr>
              <a:t>What happens?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sz="2800" dirty="0">
                <a:cs typeface="Courier New" panose="02070309020205020404" pitchFamily="49" charset="0"/>
              </a:rPr>
              <a:t>The third statement is also an assignment.</a:t>
            </a:r>
            <a:br>
              <a:rPr lang="en-US" sz="2800" dirty="0">
                <a:cs typeface="Courier New" panose="02070309020205020404" pitchFamily="49" charset="0"/>
              </a:rPr>
            </a:br>
            <a:r>
              <a:rPr lang="en-US" sz="2800" dirty="0">
                <a:cs typeface="Courier New" panose="02070309020205020404" pitchFamily="49" charset="0"/>
              </a:rPr>
              <a:t>It retrieves the current value of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800" dirty="0">
                <a:cs typeface="Courier New" panose="02070309020205020404" pitchFamily="49" charset="0"/>
              </a:rPr>
              <a:t> (which is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800" dirty="0">
                <a:cs typeface="Courier New" panose="02070309020205020404" pitchFamily="49" charset="0"/>
              </a:rPr>
              <a:t>),</a:t>
            </a:r>
            <a:br>
              <a:rPr lang="en-US" sz="2800" dirty="0">
                <a:cs typeface="Courier New" panose="02070309020205020404" pitchFamily="49" charset="0"/>
              </a:rPr>
            </a:br>
            <a:r>
              <a:rPr lang="en-US" sz="2800" dirty="0">
                <a:cs typeface="Courier New" panose="02070309020205020404" pitchFamily="49" charset="0"/>
              </a:rPr>
              <a:t>then adds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dirty="0">
                <a:cs typeface="Courier New" panose="02070309020205020404" pitchFamily="49" charset="0"/>
              </a:rPr>
              <a:t> to it,</a:t>
            </a:r>
            <a:br>
              <a:rPr lang="en-US" sz="2800" dirty="0">
                <a:cs typeface="Courier New" panose="02070309020205020404" pitchFamily="49" charset="0"/>
              </a:rPr>
            </a:br>
            <a:r>
              <a:rPr lang="en-US" sz="2800" dirty="0">
                <a:cs typeface="Courier New" panose="02070309020205020404" pitchFamily="49" charset="0"/>
              </a:rPr>
              <a:t>and then stores the result back in the object named by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z.</a:t>
            </a:r>
            <a:endParaRPr lang="en-US" sz="28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01EF2-D568-4599-9CD9-1B6F4D62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D3908F-5C8A-4090-946D-BBBC6737A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055"/>
              </p:ext>
            </p:extLst>
          </p:nvPr>
        </p:nvGraphicFramePr>
        <p:xfrm>
          <a:off x="8375560" y="313944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71DEAF3-221D-4CBF-BD50-26BBCFFC0110}"/>
              </a:ext>
            </a:extLst>
          </p:cNvPr>
          <p:cNvSpPr/>
          <p:nvPr/>
        </p:nvSpPr>
        <p:spPr>
          <a:xfrm>
            <a:off x="1056068" y="2034862"/>
            <a:ext cx="2343955" cy="41212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51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B2A3-EE60-4AAD-A32D-99F67C39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C: Typed imperative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93BDC-DC7F-4EBC-ADF0-E21C67B81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Imperative programming</a:t>
            </a:r>
          </a:p>
          <a:p>
            <a:pPr lvl="1"/>
            <a:r>
              <a:rPr lang="en-US" dirty="0"/>
              <a:t>Each line is a </a:t>
            </a:r>
            <a:r>
              <a:rPr lang="en-US" b="1" dirty="0"/>
              <a:t>statement</a:t>
            </a:r>
            <a:r>
              <a:rPr lang="en-US" dirty="0"/>
              <a:t> that changes the program’s </a:t>
            </a:r>
            <a:r>
              <a:rPr lang="en-US" b="1" dirty="0"/>
              <a:t>state</a:t>
            </a:r>
          </a:p>
          <a:p>
            <a:pPr lvl="1"/>
            <a:r>
              <a:rPr lang="en-US" dirty="0"/>
              <a:t>Usually, the values within a variable</a:t>
            </a:r>
          </a:p>
          <a:p>
            <a:pPr lvl="1"/>
            <a:endParaRPr lang="en-US" dirty="0"/>
          </a:p>
          <a:p>
            <a:r>
              <a:rPr lang="en-US" dirty="0"/>
              <a:t>Type System</a:t>
            </a:r>
          </a:p>
          <a:p>
            <a:pPr lvl="1"/>
            <a:r>
              <a:rPr lang="en-US" dirty="0"/>
              <a:t>Variables have a type associated with them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type determines qualities of the </a:t>
            </a:r>
            <a:r>
              <a:rPr lang="en-US" i="1" dirty="0"/>
              <a:t>object</a:t>
            </a:r>
          </a:p>
          <a:p>
            <a:pPr lvl="2"/>
            <a:r>
              <a:rPr lang="en-US" dirty="0"/>
              <a:t>Example: how much memory it takes up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type specifies what kind of </a:t>
            </a:r>
            <a:r>
              <a:rPr lang="en-US" i="1" dirty="0"/>
              <a:t>value</a:t>
            </a:r>
            <a:r>
              <a:rPr lang="en-US" dirty="0"/>
              <a:t> the variable holds</a:t>
            </a:r>
          </a:p>
          <a:p>
            <a:pPr lvl="2"/>
            <a:r>
              <a:rPr lang="en-US" dirty="0"/>
              <a:t>Example: integers, decimal numbers, strings, 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57056-F525-489B-9C16-60826ED6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61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537B-9088-49B5-B041-EA9F5901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E750B-E098-4BE8-BBF4-82BDA0AF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Hold an integer number (like 5 or 0 or -3)</a:t>
            </a:r>
          </a:p>
          <a:p>
            <a:pPr lvl="1"/>
            <a:r>
              <a:rPr lang="en-US" dirty="0"/>
              <a:t>char, short, int, long, </a:t>
            </a:r>
            <a:r>
              <a:rPr lang="en-US" dirty="0" err="1"/>
              <a:t>size_t</a:t>
            </a:r>
            <a:r>
              <a:rPr lang="en-US" dirty="0"/>
              <a:t>, int8_t, int16_t, int32_t, etc.</a:t>
            </a:r>
          </a:p>
          <a:p>
            <a:pPr lvl="1"/>
            <a:r>
              <a:rPr lang="en-US" dirty="0"/>
              <a:t>These can also specify </a:t>
            </a:r>
            <a:r>
              <a:rPr lang="en-US" dirty="0" err="1"/>
              <a:t>signedness</a:t>
            </a:r>
            <a:endParaRPr lang="en-US" dirty="0"/>
          </a:p>
          <a:p>
            <a:pPr lvl="2"/>
            <a:r>
              <a:rPr lang="en-US" dirty="0"/>
              <a:t>unsigned: only 0 and greater</a:t>
            </a:r>
          </a:p>
          <a:p>
            <a:pPr lvl="2"/>
            <a:r>
              <a:rPr lang="en-US" dirty="0"/>
              <a:t>signed: negative, 0, or positive</a:t>
            </a:r>
          </a:p>
          <a:p>
            <a:pPr lvl="1"/>
            <a:endParaRPr lang="en-US" dirty="0"/>
          </a:p>
          <a:p>
            <a:r>
              <a:rPr lang="en-US" dirty="0"/>
              <a:t>Hold a decimal number (like 6.238 or 0.00001 or -32566.5)</a:t>
            </a:r>
          </a:p>
          <a:p>
            <a:pPr lvl="1"/>
            <a:r>
              <a:rPr lang="en-US" dirty="0"/>
              <a:t>float, double</a:t>
            </a:r>
          </a:p>
          <a:p>
            <a:pPr lvl="1"/>
            <a:r>
              <a:rPr lang="en-US" dirty="0"/>
              <a:t>These are always negative, 0, or positive</a:t>
            </a:r>
          </a:p>
          <a:p>
            <a:pPr lvl="1"/>
            <a:endParaRPr lang="en-US" dirty="0"/>
          </a:p>
          <a:p>
            <a:r>
              <a:rPr lang="en-US" dirty="0"/>
              <a:t>Difference between types: how big of a value they can hold</a:t>
            </a:r>
          </a:p>
          <a:p>
            <a:pPr lvl="1"/>
            <a:r>
              <a:rPr lang="en-US" dirty="0"/>
              <a:t>Short: 0 to 65536 OR signed short -32768 to 32767</a:t>
            </a:r>
          </a:p>
          <a:p>
            <a:pPr lvl="1"/>
            <a:r>
              <a:rPr lang="en-US" dirty="0"/>
              <a:t>Int: 0 to 4294967296 OR signed int -2147483648 to 2147483647</a:t>
            </a:r>
          </a:p>
          <a:p>
            <a:pPr lvl="1"/>
            <a:r>
              <a:rPr lang="en-US" dirty="0"/>
              <a:t>We’ll have a whole future lecture on </a:t>
            </a:r>
            <a:r>
              <a:rPr lang="en-US" i="1" dirty="0"/>
              <a:t>why</a:t>
            </a:r>
            <a:r>
              <a:rPr lang="en-US" dirty="0"/>
              <a:t> the types are like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761A3-F112-415C-9C5C-296C6406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76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8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101254"/>
              </p:ext>
            </p:extLst>
          </p:nvPr>
        </p:nvGraphicFramePr>
        <p:xfrm>
          <a:off x="7280856" y="9144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684869" y="1313645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43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164518"/>
              </p:ext>
            </p:extLst>
          </p:nvPr>
        </p:nvGraphicFramePr>
        <p:xfrm>
          <a:off x="7280856" y="9144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723506" y="1661374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3868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79854"/>
              </p:ext>
            </p:extLst>
          </p:nvPr>
        </p:nvGraphicFramePr>
        <p:xfrm>
          <a:off x="7280856" y="9144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next: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736385" y="1950720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05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FDC4-5E47-4658-9081-6A1277A6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moving between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8155-4369-43E1-9BE4-7685A5BC9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structure and moving through it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pPr lvl="2"/>
            <a:r>
              <a:rPr lang="en-US" dirty="0"/>
              <a:t>Lists files in the current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</a:p>
          <a:p>
            <a:pPr lvl="2"/>
            <a:r>
              <a:rPr lang="en-US" dirty="0"/>
              <a:t>Change directory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Prints the path of the current directory</a:t>
            </a:r>
          </a:p>
          <a:p>
            <a:pPr lvl="2"/>
            <a:endParaRPr lang="en-US" dirty="0"/>
          </a:p>
          <a:p>
            <a:r>
              <a:rPr lang="en-US" dirty="0"/>
              <a:t>Mis-typing something</a:t>
            </a:r>
          </a:p>
          <a:p>
            <a:pPr lvl="1"/>
            <a:r>
              <a:rPr lang="en-US" dirty="0"/>
              <a:t>“Command not found” means you tried to run something invalid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fish: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somecommandyoumistyped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command not found...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74AF-74F0-4AE6-B9DC-CD4BEA5C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027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387685"/>
              </p:ext>
            </p:extLst>
          </p:nvPr>
        </p:nvGraphicFramePr>
        <p:xfrm>
          <a:off x="7280856" y="9144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next: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710628" y="2594664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8147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479643"/>
              </p:ext>
            </p:extLst>
          </p:nvPr>
        </p:nvGraphicFramePr>
        <p:xfrm>
          <a:off x="7280856" y="9144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next: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710628" y="2903757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378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285974"/>
              </p:ext>
            </p:extLst>
          </p:nvPr>
        </p:nvGraphicFramePr>
        <p:xfrm>
          <a:off x="7280856" y="9144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next: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697749" y="3225729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1176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506973"/>
              </p:ext>
            </p:extLst>
          </p:nvPr>
        </p:nvGraphicFramePr>
        <p:xfrm>
          <a:off x="7280856" y="9144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next: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710628" y="3831036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415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697227"/>
              </p:ext>
            </p:extLst>
          </p:nvPr>
        </p:nvGraphicFramePr>
        <p:xfrm>
          <a:off x="7280856" y="9144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next: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710628" y="4165887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743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24797"/>
              </p:ext>
            </p:extLst>
          </p:nvPr>
        </p:nvGraphicFramePr>
        <p:xfrm>
          <a:off x="7280856" y="9144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next: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710628" y="4487859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019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709304"/>
              </p:ext>
            </p:extLst>
          </p:nvPr>
        </p:nvGraphicFramePr>
        <p:xfrm>
          <a:off x="7280856" y="9144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next: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710628" y="5093166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6024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528481"/>
              </p:ext>
            </p:extLst>
          </p:nvPr>
        </p:nvGraphicFramePr>
        <p:xfrm>
          <a:off x="7280856" y="9144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next: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723507" y="5402259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981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C97-F2E6-4D25-9EFD-13633B0D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031C-1A44-44B3-920F-81E8F435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8;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C69D9-C044-4A26-8273-0D2EB18A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2DC8A2-5293-4374-A108-BAE1C5437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560164"/>
              </p:ext>
            </p:extLst>
          </p:nvPr>
        </p:nvGraphicFramePr>
        <p:xfrm>
          <a:off x="7280856" y="9144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prev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curr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next: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89E0-DE8E-47DA-B806-2B7000AEB31B}"/>
              </a:ext>
            </a:extLst>
          </p:cNvPr>
          <p:cNvCxnSpPr/>
          <p:nvPr/>
        </p:nvCxnSpPr>
        <p:spPr>
          <a:xfrm>
            <a:off x="736386" y="5737109"/>
            <a:ext cx="4098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4786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Unix Shell Wrap-up</a:t>
            </a:r>
          </a:p>
          <a:p>
            <a:r>
              <a:rPr lang="en-US" dirty="0"/>
              <a:t>Hello World in C</a:t>
            </a:r>
          </a:p>
          <a:p>
            <a:r>
              <a:rPr lang="en-US" dirty="0"/>
              <a:t>Compilation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Computing Fibonacci Numbers</a:t>
            </a:r>
          </a:p>
          <a:p>
            <a:r>
              <a:rPr lang="en-US" dirty="0"/>
              <a:t>Variables</a:t>
            </a:r>
          </a:p>
          <a:p>
            <a:r>
              <a:rPr lang="en-US" b="1" dirty="0"/>
              <a:t>Iteration</a:t>
            </a:r>
          </a:p>
          <a:p>
            <a:endParaRPr lang="en-US" dirty="0"/>
          </a:p>
          <a:p>
            <a:r>
              <a:rPr lang="en-US" dirty="0"/>
              <a:t>Other C Syntax</a:t>
            </a:r>
          </a:p>
          <a:p>
            <a:r>
              <a:rPr lang="en-US" dirty="0"/>
              <a:t>Input and Output</a:t>
            </a:r>
          </a:p>
          <a:p>
            <a:r>
              <a:rPr lang="en-US" dirty="0"/>
              <a:t>Separate Compilation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2072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FB66-BAB4-4E9A-B9FB-F05202D8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12FCD-43B3-4366-B35A-D48F31925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</a:p>
          <a:p>
            <a:pPr lvl="1"/>
            <a:r>
              <a:rPr lang="en-US" dirty="0"/>
              <a:t>Opens the manual pages for a program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 ls</a:t>
            </a:r>
          </a:p>
          <a:p>
            <a:endParaRPr lang="en-US" dirty="0"/>
          </a:p>
          <a:p>
            <a:r>
              <a:rPr lang="en-US" dirty="0"/>
              <a:t>Flags are configurations for a command that change what it does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–l </a:t>
            </a:r>
            <a:r>
              <a:rPr lang="en-US" dirty="0"/>
              <a:t>lists files in the current directory in a vertical list with details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–t</a:t>
            </a:r>
            <a:r>
              <a:rPr lang="en-US" dirty="0"/>
              <a:t> sorts the ls output by most recently modified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–l –t</a:t>
            </a:r>
            <a:r>
              <a:rPr lang="en-US" dirty="0"/>
              <a:t> does both</a:t>
            </a:r>
          </a:p>
          <a:p>
            <a:pPr lvl="1"/>
            <a:endParaRPr lang="en-US" dirty="0"/>
          </a:p>
          <a:p>
            <a:r>
              <a:rPr lang="en-US" dirty="0"/>
              <a:t>You can type multiple flags after a single dash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/>
              <a:t> is equivalent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–l -t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A6D1E-0571-4748-8D8B-4ED02BCF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990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6336-2E49-414C-82ED-395AA686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and Conditions aren’t enough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7DE82-1E67-433F-B79F-2605AA0E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Those lines of code were actually implementing Fibonacci!</a:t>
            </a:r>
          </a:p>
          <a:p>
            <a:pPr lvl="1"/>
            <a:r>
              <a:rPr lang="en-US" dirty="0"/>
              <a:t>And they were doing it without requiring any recursion</a:t>
            </a:r>
          </a:p>
          <a:p>
            <a:pPr lvl="1"/>
            <a:endParaRPr lang="en-US" dirty="0"/>
          </a:p>
          <a:p>
            <a:r>
              <a:rPr lang="en-US" dirty="0"/>
              <a:t>Problem: it’s really repetitive to have to write out the same lines of code again and again</a:t>
            </a:r>
          </a:p>
          <a:p>
            <a:r>
              <a:rPr lang="en-US" dirty="0"/>
              <a:t>Solution: Iteration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C711F-A781-417F-847D-1E721CCF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9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with the While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marL="0" indent="0" algn="l">
              <a:buNone/>
            </a:pPr>
            <a:r>
              <a:rPr lang="en-US" sz="2400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 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test-expression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body-statements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0" indent="0" algn="l">
              <a:buNone/>
            </a:pP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algn="l">
              <a:buNone/>
            </a:pP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Semantics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Evaluate 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test-expression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sz="24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to a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If the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 is </a:t>
            </a:r>
            <a:r>
              <a:rPr lang="en-US" i="1" dirty="0">
                <a:solidFill>
                  <a:srgbClr val="073642"/>
                </a:solidFill>
                <a:cs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 then skip to the statement after the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 loop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Execute 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body-statements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 </a:t>
            </a:r>
            <a:r>
              <a:rPr lang="en-US" sz="2400" b="0" u="none" strike="noStrike" baseline="0" dirty="0">
                <a:cs typeface="Courier New" panose="02070309020205020404" pitchFamily="49" charset="0"/>
              </a:rPr>
              <a:t>(if the </a:t>
            </a:r>
            <a:r>
              <a:rPr lang="en-US" sz="2400" b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b="0" u="none" strike="noStrike" baseline="0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was true)</a:t>
            </a:r>
            <a:endParaRPr lang="en-US" sz="2400" b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Go back to step 1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rgbClr val="073642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500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&gt; 0) 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 = n ‑ 1;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1990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5CD8-131A-46B6-8153-266F019B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22E2-D5B9-4111-BF30-BB2528A76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811593"/>
          </a:xfrm>
        </p:spPr>
        <p:txBody>
          <a:bodyPr>
            <a:normAutofit/>
          </a:bodyPr>
          <a:lstStyle/>
          <a:p>
            <a:r>
              <a:rPr lang="en-US" dirty="0"/>
              <a:t>For loops allow you to combine iteration and incrementing</a:t>
            </a:r>
          </a:p>
          <a:p>
            <a:pPr lvl="1"/>
            <a:r>
              <a:rPr lang="en-US" b="0" i="0" u="none" strike="noStrike" baseline="0" dirty="0"/>
              <a:t>When you write a for statement like this: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start-</a:t>
            </a:r>
            <a:r>
              <a:rPr lang="en-US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step-expr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body-</a:t>
            </a:r>
            <a:r>
              <a:rPr lang="en-US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stms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42950" lvl="1" indent="-285750"/>
            <a:r>
              <a:rPr lang="en-US" b="0" i="0" u="none" strike="noStrike" baseline="0" dirty="0">
                <a:cs typeface="Courier New" panose="02070309020205020404" pitchFamily="49" charset="0"/>
              </a:rPr>
              <a:t>It’s as if you’d written this while statement: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start-</a:t>
            </a:r>
            <a:r>
              <a:rPr lang="en-US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body-</a:t>
            </a:r>
            <a:r>
              <a:rPr lang="en-US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stms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⟨</a:t>
            </a:r>
            <a:r>
              <a:rPr lang="en-US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step-expr</a:t>
            </a:r>
            <a:r>
              <a:rPr lang="en-US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en-US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b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BA951-5193-48E6-BD7B-2BE0BC3D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693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&gt; 0) 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 = n ‑ 1;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4078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b="1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8604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1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; </a:t>
            </a:r>
            <a:r>
              <a:rPr lang="en-US" b="1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) 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8682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i="0" u="none" strike="noStrike" baseline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int </a:t>
            </a:r>
            <a:r>
              <a:rPr lang="en-US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b="1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) 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4300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b="1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b="1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0" u="none" strike="noStrike" baseline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  <a:endParaRPr lang="en-US" i="0" u="none" strike="noStrike" baseline="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9912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04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6693-7CDF-40EF-8375-9F1D3270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E7F1-8C64-4415-ABFF-AD27B6E0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path</a:t>
            </a:r>
          </a:p>
          <a:p>
            <a:pPr lvl="1"/>
            <a:r>
              <a:rPr lang="en-US" dirty="0"/>
              <a:t>Prints out the contents of the file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path1 path2</a:t>
            </a:r>
          </a:p>
          <a:p>
            <a:pPr lvl="1"/>
            <a:r>
              <a:rPr lang="en-US" dirty="0"/>
              <a:t>Moves a file from path1 to path2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cp path1 path2</a:t>
            </a:r>
          </a:p>
          <a:p>
            <a:pPr lvl="1"/>
            <a:r>
              <a:rPr lang="en-US" dirty="0"/>
              <a:t>Copies a file from path1 to path2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 path</a:t>
            </a:r>
          </a:p>
          <a:p>
            <a:pPr lvl="1"/>
            <a:r>
              <a:rPr lang="en-US" dirty="0"/>
              <a:t>Deletes (removes)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79716-D954-474E-90C7-BD0F5B0D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027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C86C-BBC0-4D7A-A894-4E815407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B60D-C565-46C6-B3B6-9402E21E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value will this code return when called as: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(3)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(5)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EC425-A8D1-462B-B26D-DF8DFB4B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94C52-D107-472A-957E-609DFD0E9A74}"/>
              </a:ext>
            </a:extLst>
          </p:cNvPr>
          <p:cNvSpPr txBox="1"/>
          <p:nvPr/>
        </p:nvSpPr>
        <p:spPr>
          <a:xfrm>
            <a:off x="785612" y="3128607"/>
            <a:ext cx="77273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loop_function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(int test) 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(test &lt; 5) 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test = test + 1;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59976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C86C-BBC0-4D7A-A894-4E815407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B60D-C565-46C6-B3B6-9402E21E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value will this code return when called as: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(3)		</a:t>
            </a:r>
            <a:r>
              <a:rPr lang="en-US" b="1" dirty="0"/>
              <a:t>returns 2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(5)		</a:t>
            </a:r>
            <a:r>
              <a:rPr lang="en-US" b="1" dirty="0"/>
              <a:t>returns 0</a:t>
            </a:r>
          </a:p>
          <a:p>
            <a:pPr lvl="1"/>
            <a:r>
              <a:rPr lang="en-US" dirty="0" err="1"/>
              <a:t>loop_function</a:t>
            </a:r>
            <a:r>
              <a:rPr lang="en-US" dirty="0"/>
              <a:t>(6)		</a:t>
            </a:r>
            <a:r>
              <a:rPr lang="en-US" b="1" dirty="0"/>
              <a:t>returns 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EC425-A8D1-462B-B26D-DF8DFB4B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94C52-D107-472A-957E-609DFD0E9A74}"/>
              </a:ext>
            </a:extLst>
          </p:cNvPr>
          <p:cNvSpPr txBox="1"/>
          <p:nvPr/>
        </p:nvSpPr>
        <p:spPr>
          <a:xfrm>
            <a:off x="785612" y="3128607"/>
            <a:ext cx="77273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loop_function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(int test) 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(test &lt; 5) 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test = test + 1;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10970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Unix Shell Wrap-up</a:t>
            </a:r>
          </a:p>
          <a:p>
            <a:r>
              <a:rPr lang="en-US" dirty="0"/>
              <a:t>Hello World in C</a:t>
            </a:r>
          </a:p>
          <a:p>
            <a:r>
              <a:rPr lang="en-US" dirty="0"/>
              <a:t>Compilation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Computing Fibonacci Numbers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Iteration</a:t>
            </a:r>
          </a:p>
          <a:p>
            <a:endParaRPr lang="en-US" dirty="0"/>
          </a:p>
          <a:p>
            <a:r>
              <a:rPr lang="en-US" b="1" dirty="0"/>
              <a:t>Other C Syntax</a:t>
            </a:r>
          </a:p>
          <a:p>
            <a:r>
              <a:rPr lang="en-US" dirty="0"/>
              <a:t>Input and Output</a:t>
            </a:r>
          </a:p>
          <a:p>
            <a:r>
              <a:rPr lang="en-US" dirty="0"/>
              <a:t>Separate Compilation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806914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||  &amp;&amp;</a:t>
            </a:r>
          </a:p>
          <a:p>
            <a:pPr lvl="1"/>
            <a:r>
              <a:rPr lang="en-US" dirty="0"/>
              <a:t>Logical OR, and Logical AND</a:t>
            </a:r>
          </a:p>
          <a:p>
            <a:pPr lvl="1"/>
            <a:r>
              <a:rPr lang="en-US" dirty="0"/>
              <a:t>a &lt; 5 &amp;&amp; b &gt; 12</a:t>
            </a:r>
          </a:p>
          <a:p>
            <a:pPr lvl="1"/>
            <a:endParaRPr lang="en-US" dirty="0"/>
          </a:p>
          <a:p>
            <a:r>
              <a:rPr lang="en-US" dirty="0"/>
              <a:t>!</a:t>
            </a:r>
          </a:p>
          <a:p>
            <a:pPr lvl="1"/>
            <a:r>
              <a:rPr lang="en-US" dirty="0"/>
              <a:t>Logical NOT</a:t>
            </a:r>
          </a:p>
          <a:p>
            <a:pPr lvl="1"/>
            <a:r>
              <a:rPr lang="en-US" dirty="0"/>
              <a:t>!(a &lt; 5)   -&gt;   (a &gt;= 5)</a:t>
            </a:r>
          </a:p>
          <a:p>
            <a:pPr lvl="1"/>
            <a:endParaRPr lang="en-US" dirty="0"/>
          </a:p>
          <a:p>
            <a:r>
              <a:rPr lang="en-US" dirty="0"/>
              <a:t>==</a:t>
            </a:r>
          </a:p>
          <a:p>
            <a:pPr lvl="1"/>
            <a:r>
              <a:rPr lang="en-US" dirty="0"/>
              <a:t>Equality</a:t>
            </a:r>
          </a:p>
          <a:p>
            <a:pPr lvl="1"/>
            <a:r>
              <a:rPr lang="en-US" dirty="0"/>
              <a:t>5 == 5  -&gt;  TRUE</a:t>
            </a:r>
          </a:p>
          <a:p>
            <a:pPr lvl="1"/>
            <a:r>
              <a:rPr lang="en-US" dirty="0"/>
              <a:t>16 == -3  -&gt;  FALSE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Don’t mix it up with assignment (single equals sign)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012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you’ll see 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+=   *=   -=   /=</a:t>
            </a:r>
          </a:p>
          <a:p>
            <a:pPr lvl="1"/>
            <a:r>
              <a:rPr lang="en-US" dirty="0"/>
              <a:t>Perform the action of VAR = VAR operator ARG</a:t>
            </a:r>
          </a:p>
          <a:p>
            <a:pPr lvl="1"/>
            <a:r>
              <a:rPr lang="en-US" dirty="0"/>
              <a:t>a += 5   -&gt;  a = a + 5</a:t>
            </a:r>
          </a:p>
          <a:p>
            <a:pPr lvl="1"/>
            <a:r>
              <a:rPr lang="en-US" dirty="0"/>
              <a:t>a *= b   -&gt;   a = a * b</a:t>
            </a:r>
          </a:p>
          <a:p>
            <a:pPr lvl="1"/>
            <a:endParaRPr lang="en-US" dirty="0"/>
          </a:p>
          <a:p>
            <a:r>
              <a:rPr lang="en-US" dirty="0"/>
              <a:t>%</a:t>
            </a:r>
          </a:p>
          <a:p>
            <a:pPr lvl="1"/>
            <a:r>
              <a:rPr lang="en-US" dirty="0"/>
              <a:t>Modulus operator</a:t>
            </a:r>
          </a:p>
          <a:p>
            <a:pPr lvl="1"/>
            <a:r>
              <a:rPr lang="en-US" dirty="0"/>
              <a:t>Returns the remainder of division</a:t>
            </a:r>
          </a:p>
          <a:p>
            <a:pPr lvl="1"/>
            <a:r>
              <a:rPr lang="en-US" dirty="0"/>
              <a:t>12 % 10  -&gt;  2</a:t>
            </a:r>
          </a:p>
          <a:p>
            <a:pPr lvl="1"/>
            <a:endParaRPr lang="en-US" dirty="0"/>
          </a:p>
          <a:p>
            <a:r>
              <a:rPr lang="en-US" dirty="0"/>
              <a:t> ~  |  &amp;  ^</a:t>
            </a:r>
          </a:p>
          <a:p>
            <a:pPr lvl="1"/>
            <a:r>
              <a:rPr lang="en-US" dirty="0"/>
              <a:t>Bitwise NOT, OR, AND, and XOR (you’ll learn these in CS213)</a:t>
            </a:r>
          </a:p>
          <a:p>
            <a:pPr lvl="1"/>
            <a:r>
              <a:rPr lang="en-US" dirty="0"/>
              <a:t>Importantly, ^ is not exponentiation!!!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578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Subtracting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++   --</a:t>
            </a:r>
          </a:p>
          <a:p>
            <a:pPr lvl="1"/>
            <a:r>
              <a:rPr lang="en-US" dirty="0"/>
              <a:t>Shorthand for plus 1 or minus 1</a:t>
            </a:r>
          </a:p>
          <a:p>
            <a:pPr lvl="1"/>
            <a:r>
              <a:rPr lang="en-US" dirty="0"/>
              <a:t>++a    -&gt;  a += 1   -&gt;   a = a + 1</a:t>
            </a:r>
          </a:p>
          <a:p>
            <a:pPr lvl="1"/>
            <a:endParaRPr lang="en-US" dirty="0"/>
          </a:p>
          <a:p>
            <a:r>
              <a:rPr lang="en-US" dirty="0"/>
              <a:t>The auto-increment/decrement operators can go before or after the variable</a:t>
            </a:r>
          </a:p>
          <a:p>
            <a:pPr lvl="1"/>
            <a:r>
              <a:rPr lang="en-US" dirty="0"/>
              <a:t>(--x) subtracts one and returns the new value of x from the expression</a:t>
            </a:r>
          </a:p>
          <a:p>
            <a:pPr lvl="1"/>
            <a:r>
              <a:rPr lang="en-US" dirty="0"/>
              <a:t>(x--) subtracts one but returns the </a:t>
            </a:r>
            <a:r>
              <a:rPr lang="en-US" i="1" dirty="0"/>
              <a:t>old</a:t>
            </a:r>
            <a:r>
              <a:rPr lang="en-US" dirty="0"/>
              <a:t> value of x from the expression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Usually, this doesn’t matter, unless you write complicated statements that combine assignment and conditions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(--x &gt; 0)</a:t>
            </a:r>
            <a:r>
              <a:rPr lang="en-US" dirty="0"/>
              <a:t> … (just don’t do this)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524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Fibonacci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19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fib_iterative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= 1;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b="1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b="1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 </a:t>
            </a:r>
            <a:r>
              <a:rPr lang="en-US" i="0" u="none" strike="noStrike" baseline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0" u="none" strike="noStrike" baseline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also works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next;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next =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/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&lt;2;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6883EE-6CD0-4CCB-872C-5484333A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8600"/>
                <a:ext cx="5280338" cy="987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1488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?:</a:t>
            </a:r>
          </a:p>
          <a:p>
            <a:pPr lvl="1"/>
            <a:r>
              <a:rPr lang="en-US" dirty="0"/>
              <a:t>Shorthand version of an if statement, determining result of expression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(a &lt; 5) ? a : b;</a:t>
            </a:r>
          </a:p>
          <a:p>
            <a:pPr lvl="2"/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(a &lt; 5)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b;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You won’t need to use this. Usually, it just makes code harder to read.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65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Unix Shell Wrap-up</a:t>
            </a:r>
          </a:p>
          <a:p>
            <a:r>
              <a:rPr lang="en-US" dirty="0"/>
              <a:t>Hello World in C</a:t>
            </a:r>
          </a:p>
          <a:p>
            <a:r>
              <a:rPr lang="en-US" dirty="0"/>
              <a:t>Compilation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Computing Fibonacci Numbers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Iteration</a:t>
            </a:r>
          </a:p>
          <a:p>
            <a:endParaRPr lang="en-US" dirty="0"/>
          </a:p>
          <a:p>
            <a:r>
              <a:rPr lang="en-US" dirty="0"/>
              <a:t>Other C Syntax</a:t>
            </a:r>
          </a:p>
          <a:p>
            <a:r>
              <a:rPr lang="en-US" b="1" dirty="0"/>
              <a:t>Input and Output</a:t>
            </a:r>
          </a:p>
          <a:p>
            <a:r>
              <a:rPr lang="en-US" dirty="0"/>
              <a:t>Separate Compilation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21150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usual way to print in C is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Takes a </a:t>
            </a:r>
            <a:r>
              <a:rPr lang="en-US" i="1" dirty="0"/>
              <a:t>format string</a:t>
            </a:r>
            <a:r>
              <a:rPr lang="en-US" dirty="0"/>
              <a:t> followed by arguments to </a:t>
            </a:r>
            <a:r>
              <a:rPr lang="en-US" i="1" dirty="0"/>
              <a:t>interpolate</a:t>
            </a:r>
            <a:r>
              <a:rPr lang="en-US" dirty="0"/>
              <a:t> in place of the string’s directives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"(%d, %d)\n"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y);</a:t>
            </a:r>
          </a:p>
          <a:p>
            <a:pPr marL="457200" lvl="1" indent="0">
              <a:buNone/>
            </a:pPr>
            <a:endParaRPr lang="en-US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directive means the argument is an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marL="457200" lvl="1" indent="0">
              <a:buNone/>
            </a:pPr>
            <a:endParaRPr lang="en-US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Prints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“(“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 + the value of x +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“, “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 + the value of y +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“)\n”</a:t>
            </a:r>
          </a:p>
          <a:p>
            <a:pPr marL="457200" lvl="1" indent="0">
              <a:buNone/>
            </a:pPr>
            <a:endParaRPr lang="en-US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73642"/>
                </a:solidFill>
                <a:cs typeface="Courier New" panose="02070309020205020404" pitchFamily="49" charset="0"/>
              </a:rPr>
              <a:t> is in the </a:t>
            </a:r>
            <a:r>
              <a:rPr lang="en-US" sz="2400" dirty="0" err="1">
                <a:solidFill>
                  <a:srgbClr val="073642"/>
                </a:solidFill>
                <a:cs typeface="Courier New" panose="02070309020205020404" pitchFamily="49" charset="0"/>
              </a:rPr>
              <a:t>stdio.h</a:t>
            </a:r>
            <a:r>
              <a:rPr lang="en-US" sz="2400" dirty="0">
                <a:solidFill>
                  <a:srgbClr val="073642"/>
                </a:solidFill>
                <a:cs typeface="Courier New" panose="02070309020205020404" pitchFamily="49" charset="0"/>
              </a:rPr>
              <a:t> library, which needs to be </a:t>
            </a: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2400" dirty="0">
                <a:solidFill>
                  <a:srgbClr val="073642"/>
                </a:solidFill>
                <a:cs typeface="Courier New" panose="02070309020205020404" pitchFamily="49" charset="0"/>
              </a:rPr>
              <a:t>-ed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7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4521-7025-4125-B4AE-52DD4C45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74119-7E14-4A2C-B28F-01306DC6E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terminal text editors</a:t>
            </a:r>
          </a:p>
          <a:p>
            <a:pPr lvl="1"/>
            <a:r>
              <a:rPr lang="en-US" dirty="0"/>
              <a:t>And there are holy wars about why one is </a:t>
            </a:r>
            <a:r>
              <a:rPr lang="en-US" i="1" dirty="0"/>
              <a:t>best</a:t>
            </a:r>
          </a:p>
          <a:p>
            <a:pPr lvl="1"/>
            <a:r>
              <a:rPr lang="en-US" b="1" dirty="0"/>
              <a:t>There is no best. Just use whatever you like</a:t>
            </a:r>
          </a:p>
          <a:p>
            <a:pPr lvl="1"/>
            <a:endParaRPr lang="en-US" b="1" dirty="0"/>
          </a:p>
          <a:p>
            <a:r>
              <a:rPr lang="en-US" dirty="0"/>
              <a:t>Example editors</a:t>
            </a:r>
          </a:p>
          <a:p>
            <a:pPr lvl="1"/>
            <a:r>
              <a:rPr lang="en-US" dirty="0"/>
              <a:t>Vim, Emacs, Nano</a:t>
            </a:r>
          </a:p>
          <a:p>
            <a:pPr lvl="1"/>
            <a:endParaRPr lang="en-US" dirty="0"/>
          </a:p>
          <a:p>
            <a:r>
              <a:rPr lang="en-US" dirty="0"/>
              <a:t>In CS211, I’ll be teaching you using the Micro text editor</a:t>
            </a:r>
          </a:p>
          <a:p>
            <a:pPr lvl="1"/>
            <a:r>
              <a:rPr lang="en-US" dirty="0"/>
              <a:t>Occasionally I’ll open vim by accident. Someone yell at me when I do</a:t>
            </a:r>
          </a:p>
          <a:p>
            <a:pPr lvl="1"/>
            <a:r>
              <a:rPr lang="en-US" dirty="0"/>
              <a:t>https://micro-editor.github.io/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C6340-73C9-4396-B2FA-1DBDCAA8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953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7A4F-91F7-46A5-8D83-A5F298FE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formatted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CC08-616D-4CFF-817D-C9B2AFA58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5784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0" i="0" u="none" strike="noStrike" baseline="0" dirty="0">
              <a:solidFill>
                <a:srgbClr val="6D71C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5.1;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0" i="0" u="none" strike="noStrike" baseline="0" dirty="0" err="1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x: %</a:t>
            </a:r>
            <a:r>
              <a:rPr lang="en-US" sz="2000" b="0" i="0" u="none" strike="noStrike" baseline="0" dirty="0" err="1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zu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bytes\n"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0" i="0" u="none" strike="noStrike" baseline="0" dirty="0" err="1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0" i="0" u="none" strike="noStrike" baseline="0" dirty="0" err="1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f: %</a:t>
            </a:r>
            <a:r>
              <a:rPr lang="en-US" sz="2000" b="0" i="0" u="none" strike="noStrike" baseline="0" dirty="0" err="1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zu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bytes\n"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0" i="0" u="none" strike="noStrike" baseline="0" dirty="0" err="1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pt-BR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printf</a:t>
            </a:r>
            <a:r>
              <a:rPr lang="pt-BR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"x: %d\nf: %.60e\n"</a:t>
            </a:r>
            <a:r>
              <a:rPr lang="pt-BR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f);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dirty="0">
                <a:solidFill>
                  <a:srgbClr val="073642"/>
                </a:solidFill>
                <a:cs typeface="Courier New" panose="02070309020205020404" pitchFamily="49" charset="0"/>
              </a:rPr>
              <a:t>A directive gives the argument’s type and maybe some options</a:t>
            </a:r>
          </a:p>
          <a:p>
            <a:pPr lvl="1"/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zu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	type: 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	(the return result of 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	type: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lvl="1"/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%.60e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	type: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, include 60 digits of precision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A246E-17B0-438B-B333-65843EAB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910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6CB4-E596-443C-8F92-8E9DDB5C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learn format specifiers?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3859-B855-44F4-90CF-B9FB6199F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look them up in a guide!</a:t>
            </a:r>
          </a:p>
          <a:p>
            <a:pPr lvl="1"/>
            <a:r>
              <a:rPr lang="en-US" dirty="0"/>
              <a:t>Even I don’t have them memorized…</a:t>
            </a:r>
          </a:p>
          <a:p>
            <a:endParaRPr lang="en-US" dirty="0"/>
          </a:p>
          <a:p>
            <a:r>
              <a:rPr lang="en-US" dirty="0"/>
              <a:t>man 3 </a:t>
            </a:r>
            <a:r>
              <a:rPr lang="en-US" dirty="0" err="1"/>
              <a:t>printf</a:t>
            </a:r>
            <a:endParaRPr lang="en-US" dirty="0"/>
          </a:p>
          <a:p>
            <a:pPr lvl="1"/>
            <a:r>
              <a:rPr lang="en-US" dirty="0"/>
              <a:t>Runs in the terminal</a:t>
            </a:r>
          </a:p>
          <a:p>
            <a:pPr lvl="1"/>
            <a:r>
              <a:rPr lang="en-US" dirty="0"/>
              <a:t>Shows details about </a:t>
            </a:r>
            <a:r>
              <a:rPr lang="en-US" dirty="0" err="1"/>
              <a:t>printf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google “</a:t>
            </a:r>
            <a:r>
              <a:rPr lang="en-US" dirty="0" err="1"/>
              <a:t>printf</a:t>
            </a:r>
            <a:r>
              <a:rPr lang="en-US" dirty="0"/>
              <a:t> directives”</a:t>
            </a:r>
          </a:p>
          <a:p>
            <a:pPr lvl="1"/>
            <a:r>
              <a:rPr lang="en-US" dirty="0"/>
              <a:t>cplusplus.com is a good resource</a:t>
            </a:r>
          </a:p>
          <a:p>
            <a:pPr lvl="1"/>
            <a:r>
              <a:rPr lang="en-US" dirty="0"/>
              <a:t>https://www.cplusplus.com/reference/cstdio/printf/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2D6D-7423-4E6D-A88E-C1661574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067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A035-64EF-43A5-9978-B55512E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FAB19-5F94-4EE5-856F-EE9F40B59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input numbers in C, 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</a:t>
            </a:r>
          </a:p>
          <a:p>
            <a:pPr lvl="1"/>
            <a:endParaRPr lang="en-US" dirty="0"/>
          </a:p>
          <a:p>
            <a:r>
              <a:rPr lang="en-US" dirty="0" err="1"/>
              <a:t>scanf</a:t>
            </a:r>
            <a:r>
              <a:rPr lang="en-US" dirty="0"/>
              <a:t> reads keyboard input, converts it to the require type, and stores it in an existing variable:</a:t>
            </a:r>
          </a:p>
          <a:p>
            <a:pPr marL="914400" lvl="2" indent="0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marL="914400" lvl="2" indent="0">
              <a:buNone/>
            </a:pPr>
            <a:r>
              <a:rPr lang="en-US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&amp;x);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Like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uses a format string to determine what type to convert the input into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&amp;x</a:t>
            </a:r>
            <a:r>
              <a:rPr lang="en-US" dirty="0"/>
              <a:t> means to pass x’s location, not its value (more on this next week)</a:t>
            </a:r>
          </a:p>
          <a:p>
            <a:pPr lvl="1"/>
            <a:r>
              <a:rPr lang="en-US" dirty="0"/>
              <a:t>Careful: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directives aren’t exactly the same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EFD0D-7CB0-4B4F-80A8-7B121F9F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272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140C-AF9C-42D9-B610-AF6EACED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reading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16263-5C30-49FC-99DE-F46F5F088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spcBef>
                <a:spcPts val="800"/>
              </a:spcBef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l">
              <a:spcBef>
                <a:spcPts val="800"/>
              </a:spcBef>
              <a:buNone/>
            </a:pPr>
            <a:br>
              <a:rPr lang="fr-FR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fr-FR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sqr_dbl</a:t>
            </a:r>
            <a:r>
              <a:rPr lang="fr-F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fr-F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* n;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0.0;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sz="2400" b="0" i="0" u="none" strike="noStrike" baseline="0" dirty="0" err="1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&amp;d);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sz="2400" b="0" i="0" u="none" strike="noStrike" baseline="0" dirty="0" err="1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squared is %</a:t>
            </a:r>
            <a:r>
              <a:rPr lang="en-US" sz="2400" b="0" i="0" u="none" strike="noStrike" baseline="0" dirty="0" err="1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d,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sqr_dbl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(d));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AF70C-FF26-4E26-84CF-BBD84582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589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EDED-CAEA-4807-BD4A-21146E7A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reading multiple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45BEA-80C6-4E3C-B18F-5A66B602B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b="0" i="0" u="none" strike="noStrike" baseline="0" dirty="0">
              <a:solidFill>
                <a:srgbClr val="6D71C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two integers: 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s-ES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4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s-E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s-ES" sz="2400" b="0" i="0" u="none" strike="noStrike" baseline="0" dirty="0" err="1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d%d</a:t>
            </a:r>
            <a:r>
              <a:rPr lang="es-E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&amp;x, &amp;y);</a:t>
            </a:r>
          </a:p>
          <a:p>
            <a:pPr marL="0" indent="0" algn="l">
              <a:buNone/>
            </a:pPr>
            <a:r>
              <a:rPr lang="es-ES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4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 * %d = %d\n"</a:t>
            </a:r>
            <a:r>
              <a:rPr lang="es-E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y, x * y);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96061-967A-4F0A-A2B3-B8485197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948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9B3F-B22D-49AE-BBE6-1BAD7731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</a:t>
            </a:r>
            <a:r>
              <a:rPr lang="en-US" dirty="0" err="1"/>
              <a:t>scanf</a:t>
            </a:r>
            <a:r>
              <a:rPr lang="en-US" dirty="0"/>
              <a:t>() has an error?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5856F-ACE5-401C-B66C-156A28566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returns the number of successful conversions</a:t>
            </a:r>
          </a:p>
          <a:p>
            <a:pPr lvl="1"/>
            <a:endParaRPr lang="en-US" dirty="0"/>
          </a:p>
          <a:p>
            <a:pPr marL="0" indent="0" algn="l">
              <a:spcBef>
                <a:spcPts val="800"/>
              </a:spcBef>
              <a:buNone/>
            </a:pPr>
            <a:r>
              <a:rPr lang="en-US" sz="26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600" b="0" i="0" u="none" strike="noStrike" baseline="0" dirty="0">
              <a:solidFill>
                <a:srgbClr val="6D71C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spcBef>
                <a:spcPts val="800"/>
              </a:spcBef>
              <a:buNone/>
            </a:pPr>
            <a:r>
              <a:rPr lang="en-US" sz="26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26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6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6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two integers: "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6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</a:t>
            </a:r>
            <a:r>
              <a:rPr lang="en-US" sz="2600" b="0" i="0" u="none" strike="noStrike" baseline="0" dirty="0" err="1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d%d</a:t>
            </a:r>
            <a:r>
              <a:rPr lang="en-US" sz="26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&amp;x, &amp;y) != 2) {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6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"Input error\n"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6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s-ES" sz="26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600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s-E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6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 * %d == %d\n"</a:t>
            </a:r>
            <a:r>
              <a:rPr lang="es-E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y, x * y);</a:t>
            </a:r>
          </a:p>
          <a:p>
            <a:pPr marL="0" indent="0" algn="l">
              <a:spcBef>
                <a:spcPts val="800"/>
              </a:spcBef>
              <a:buNone/>
            </a:pPr>
            <a:r>
              <a:rPr lang="en-US" sz="26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FBF16-A43E-40C5-AC74-55AAF6BF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79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Unix Shell Wrap-up</a:t>
            </a:r>
          </a:p>
          <a:p>
            <a:r>
              <a:rPr lang="en-US" dirty="0"/>
              <a:t>Hello World in C</a:t>
            </a:r>
          </a:p>
          <a:p>
            <a:r>
              <a:rPr lang="en-US" dirty="0"/>
              <a:t>Compilation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Computing Fibonacci Numbers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Iteration</a:t>
            </a:r>
          </a:p>
          <a:p>
            <a:endParaRPr lang="en-US" dirty="0"/>
          </a:p>
          <a:p>
            <a:r>
              <a:rPr lang="en-US" dirty="0"/>
              <a:t>Other C Syntax</a:t>
            </a:r>
          </a:p>
          <a:p>
            <a:r>
              <a:rPr lang="en-US" dirty="0"/>
              <a:t>Input and Output</a:t>
            </a:r>
          </a:p>
          <a:p>
            <a:r>
              <a:rPr lang="en-US" b="1" dirty="0"/>
              <a:t>Separate Compilation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278362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issues</a:t>
            </a:r>
          </a:p>
          <a:p>
            <a:pPr lvl="1"/>
            <a:r>
              <a:rPr lang="en-US" dirty="0"/>
              <a:t>Big programs take a very long time to compile</a:t>
            </a:r>
          </a:p>
          <a:p>
            <a:pPr lvl="1"/>
            <a:r>
              <a:rPr lang="en-US" dirty="0"/>
              <a:t>How can we reuse our functions in multiple programs?</a:t>
            </a:r>
          </a:p>
          <a:p>
            <a:pPr lvl="1"/>
            <a:endParaRPr lang="en-US" dirty="0"/>
          </a:p>
          <a:p>
            <a:r>
              <a:rPr lang="en-US" dirty="0"/>
              <a:t>Let’s focus on that second issue. It would be nice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some functions in one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Call those functions from multiple programs (other files)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9E355A-3554-4A11-8EE0-A9F1C8D1B957}"/>
              </a:ext>
            </a:extLst>
          </p:cNvPr>
          <p:cNvSpPr/>
          <p:nvPr/>
        </p:nvSpPr>
        <p:spPr>
          <a:xfrm>
            <a:off x="1571223" y="5214802"/>
            <a:ext cx="2640169" cy="1030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Source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A3DF78-98EC-4FBD-AB61-C9BDE2BF9CD5}"/>
              </a:ext>
            </a:extLst>
          </p:cNvPr>
          <p:cNvSpPr/>
          <p:nvPr/>
        </p:nvSpPr>
        <p:spPr>
          <a:xfrm>
            <a:off x="6892345" y="5214802"/>
            <a:ext cx="2640169" cy="10303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Machine 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3B2DE3-9C53-4520-A87C-FDC83BF90E6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211392" y="5729957"/>
            <a:ext cx="268095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A9E363-3358-421E-93C9-17F98E617C65}"/>
              </a:ext>
            </a:extLst>
          </p:cNvPr>
          <p:cNvSpPr txBox="1"/>
          <p:nvPr/>
        </p:nvSpPr>
        <p:spPr>
          <a:xfrm>
            <a:off x="4470043" y="5206737"/>
            <a:ext cx="2163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220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3F26-F2E2-44E4-8F0D-E4B12ACE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multiple 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1EDC9-02DB-447D-960C-3FFA7A522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write code in any number of different C files</a:t>
            </a:r>
          </a:p>
          <a:p>
            <a:pPr lvl="1"/>
            <a:r>
              <a:rPr lang="en-US" dirty="0"/>
              <a:t>And combine them together while compiling</a:t>
            </a:r>
          </a:p>
          <a:p>
            <a:pPr lvl="1"/>
            <a:endParaRPr lang="en-US" dirty="0"/>
          </a:p>
          <a:p>
            <a:r>
              <a:rPr lang="en-US" dirty="0"/>
              <a:t>But we need some way to tell C code in one file about the existence of C code in another file</a:t>
            </a:r>
          </a:p>
          <a:p>
            <a:pPr lvl="1"/>
            <a:r>
              <a:rPr lang="en-US" dirty="0"/>
              <a:t>Solution: header files (.h)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Header files list all the publicly available functions and variables from a C file</a:t>
            </a:r>
          </a:p>
          <a:p>
            <a:pPr lvl="2"/>
            <a:r>
              <a:rPr lang="en-US" dirty="0"/>
              <a:t>Usually there is a .c and .h file for various libraries</a:t>
            </a:r>
          </a:p>
          <a:p>
            <a:pPr lvl="1"/>
            <a:r>
              <a:rPr lang="en-US" dirty="0"/>
              <a:t>Header files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/>
              <a:t>-ed at the top of your C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5F7DC-E569-48FA-9384-E55FC19B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2777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D74B-0C28-4201-9F56-1E8B0278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multiple 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7CE2C-AA87-4EA0-9394-D463022FC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we compile each C file separately</a:t>
            </a:r>
          </a:p>
          <a:p>
            <a:r>
              <a:rPr lang="en-US" dirty="0"/>
              <a:t>Then combine multiple together into a single program</a:t>
            </a:r>
          </a:p>
          <a:p>
            <a:endParaRPr lang="en-US" dirty="0"/>
          </a:p>
          <a:p>
            <a:r>
              <a:rPr lang="en-US" dirty="0"/>
              <a:t>Compilers have a middle step: object files (.o)</a:t>
            </a:r>
          </a:p>
          <a:p>
            <a:pPr lvl="1"/>
            <a:r>
              <a:rPr lang="en-US" dirty="0"/>
              <a:t>Still not human readable</a:t>
            </a:r>
          </a:p>
          <a:p>
            <a:pPr lvl="1"/>
            <a:r>
              <a:rPr lang="en-US" dirty="0"/>
              <a:t>Meant to be joined together into a single executable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EE078-1932-4F12-9AD4-5401614D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760E-9955-4867-851A-1042D60F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with Micro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F5EB2-DDB7-4057-8120-2FF26918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 filename</a:t>
            </a:r>
          </a:p>
          <a:p>
            <a:pPr lvl="1"/>
            <a:r>
              <a:rPr lang="en-US" dirty="0"/>
              <a:t>Opens micro, editing filename</a:t>
            </a:r>
          </a:p>
          <a:p>
            <a:pPr lvl="1"/>
            <a:endParaRPr lang="en-US" dirty="0"/>
          </a:p>
          <a:p>
            <a:r>
              <a:rPr lang="en-US" dirty="0"/>
              <a:t>Works just like any text editor you’ve used</a:t>
            </a:r>
          </a:p>
          <a:p>
            <a:pPr lvl="1"/>
            <a:r>
              <a:rPr lang="en-US" dirty="0"/>
              <a:t>Mouse moves the cursor around, as do the arrow keys</a:t>
            </a:r>
          </a:p>
          <a:p>
            <a:pPr lvl="1"/>
            <a:r>
              <a:rPr lang="en-US" dirty="0"/>
              <a:t>Typing makes text appear</a:t>
            </a:r>
          </a:p>
          <a:p>
            <a:pPr lvl="2"/>
            <a:r>
              <a:rPr lang="en-US" dirty="0"/>
              <a:t>(This isn’t true in some shell editors, </a:t>
            </a:r>
            <a:r>
              <a:rPr lang="en-US" sz="1200" dirty="0"/>
              <a:t>looking at you vim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r>
              <a:rPr lang="en-US" dirty="0"/>
              <a:t>Ctrl-s 	save the file</a:t>
            </a:r>
          </a:p>
          <a:p>
            <a:pPr lvl="1"/>
            <a:r>
              <a:rPr lang="en-US" dirty="0"/>
              <a:t>Ctrl-o	open a file</a:t>
            </a:r>
          </a:p>
          <a:p>
            <a:pPr lvl="1"/>
            <a:r>
              <a:rPr lang="en-US" dirty="0"/>
              <a:t>Ctrl-q	quit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B00DD-DD41-4575-8660-40DE43DC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773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90C37F0-40CA-4E91-815E-4F12A24C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/>
          <a:lstStyle/>
          <a:p>
            <a:r>
              <a:rPr lang="en-US" dirty="0"/>
              <a:t>Example of multiple compilation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CFE087B-601F-49EA-9CD8-7BACE2ED6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82" y="1143000"/>
            <a:ext cx="6936826" cy="50292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BA4AF-3406-4721-89C4-FF1B55C2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49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F3FB-0CFB-4DD7-9A00-F0C62E51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multiple compilation with 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1C98-0F5D-4F3F-AA7C-FFAD89EC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is a tool for building programs out of multiple source files</a:t>
            </a:r>
          </a:p>
          <a:p>
            <a:pPr lvl="1"/>
            <a:r>
              <a:rPr lang="en-US" dirty="0"/>
              <a:t>Allows you to specify goals and requirements as “rules”</a:t>
            </a:r>
          </a:p>
          <a:p>
            <a:pPr lvl="1"/>
            <a:r>
              <a:rPr lang="en-US" dirty="0"/>
              <a:t>And then runs the compiler to fulfill those</a:t>
            </a:r>
          </a:p>
          <a:p>
            <a:pPr lvl="1"/>
            <a:endParaRPr lang="en-US" dirty="0"/>
          </a:p>
          <a:p>
            <a:r>
              <a:rPr lang="en-US" dirty="0"/>
              <a:t>To build a file named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 </a:t>
            </a:r>
            <a:r>
              <a:rPr lang="en-US" dirty="0"/>
              <a:t>using make, you run: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457200" lvl="1" indent="0">
              <a:buNone/>
            </a:pPr>
            <a:endParaRPr lang="en-US" dirty="0">
              <a:solidFill>
                <a:srgbClr val="586E7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  <a:r>
              <a:rPr lang="en-US" dirty="0">
                <a:cs typeface="Courier New" panose="02070309020205020404" pitchFamily="49" charset="0"/>
              </a:rPr>
              <a:t>looks around the current directory for a file named </a:t>
            </a:r>
            <a:r>
              <a:rPr lang="en-US" dirty="0" err="1">
                <a:cs typeface="Courier New" panose="02070309020205020404" pitchFamily="49" charset="0"/>
              </a:rPr>
              <a:t>Makefile</a:t>
            </a:r>
            <a:r>
              <a:rPr lang="en-US" dirty="0">
                <a:cs typeface="Courier New" panose="02070309020205020404" pitchFamily="49" charset="0"/>
              </a:rPr>
              <a:t> which specifies the various rules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We’ll provide the </a:t>
            </a:r>
            <a:r>
              <a:rPr lang="en-US" dirty="0" err="1">
                <a:cs typeface="Courier New" panose="02070309020205020404" pitchFamily="49" charset="0"/>
              </a:rPr>
              <a:t>Makefile</a:t>
            </a:r>
            <a:r>
              <a:rPr lang="en-US" dirty="0">
                <a:cs typeface="Courier New" panose="02070309020205020404" pitchFamily="49" charset="0"/>
              </a:rPr>
              <a:t> for you in this class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But you’ll have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>
                <a:cs typeface="Courier New" panose="02070309020205020404" pitchFamily="49" charset="0"/>
              </a:rPr>
              <a:t> to compile your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1922B-A56B-43C7-8235-BEA4EACF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293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43CE8-3493-44F2-9BE0-D2388A7C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now know the basics of 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D92E3-1A5D-48CB-B7BE-CB213328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missing a few simple things</a:t>
            </a:r>
          </a:p>
          <a:p>
            <a:pPr lvl="1"/>
            <a:r>
              <a:rPr lang="en-US" dirty="0"/>
              <a:t>You’ll practice those in Lab02 and Hw01</a:t>
            </a:r>
          </a:p>
          <a:p>
            <a:pPr lvl="1"/>
            <a:r>
              <a:rPr lang="en-US" dirty="0"/>
              <a:t>Structs!</a:t>
            </a:r>
          </a:p>
          <a:p>
            <a:endParaRPr lang="en-US" dirty="0"/>
          </a:p>
          <a:p>
            <a:r>
              <a:rPr lang="en-US" dirty="0"/>
              <a:t>We’re missing some advanced features</a:t>
            </a:r>
          </a:p>
          <a:p>
            <a:pPr lvl="1"/>
            <a:r>
              <a:rPr lang="en-US" dirty="0"/>
              <a:t>We’ll cover those next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AA0E3-5CBE-4981-808E-B5563428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983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Unix Shell Wrap-up</a:t>
            </a:r>
          </a:p>
          <a:p>
            <a:r>
              <a:rPr lang="en-US" dirty="0"/>
              <a:t>Hello World in C</a:t>
            </a:r>
          </a:p>
          <a:p>
            <a:r>
              <a:rPr lang="en-US" dirty="0"/>
              <a:t>Compilation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Computing Fibonacci Numbers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Iteration</a:t>
            </a:r>
          </a:p>
          <a:p>
            <a:endParaRPr lang="en-US" dirty="0"/>
          </a:p>
          <a:p>
            <a:r>
              <a:rPr lang="en-US" dirty="0"/>
              <a:t>Other C Syntax</a:t>
            </a:r>
          </a:p>
          <a:p>
            <a:r>
              <a:rPr lang="en-US" dirty="0"/>
              <a:t>Input and Output</a:t>
            </a:r>
          </a:p>
          <a:p>
            <a:r>
              <a:rPr lang="en-US" dirty="0"/>
              <a:t>Separate Compilation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398216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027A3B-330E-4368-95A2-EF394796F5EF}" vid="{5C8A0662-5C76-4F95-A4FF-DAC7FB3CD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1149</TotalTime>
  <Words>5645</Words>
  <Application>Microsoft Office PowerPoint</Application>
  <PresentationFormat>Widescreen</PresentationFormat>
  <Paragraphs>1187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9" baseType="lpstr">
      <vt:lpstr>Arial</vt:lpstr>
      <vt:lpstr>Calibri</vt:lpstr>
      <vt:lpstr>Cambria Math</vt:lpstr>
      <vt:lpstr>Courier New</vt:lpstr>
      <vt:lpstr>Tahoma</vt:lpstr>
      <vt:lpstr>Class Slides</vt:lpstr>
      <vt:lpstr>Lecture 02 Introducing C</vt:lpstr>
      <vt:lpstr>Administrivia</vt:lpstr>
      <vt:lpstr>Today’s Goals</vt:lpstr>
      <vt:lpstr>Outline</vt:lpstr>
      <vt:lpstr>Commands for moving between directories</vt:lpstr>
      <vt:lpstr>Command flags</vt:lpstr>
      <vt:lpstr>Working with files</vt:lpstr>
      <vt:lpstr>Editing files</vt:lpstr>
      <vt:lpstr>Editing with Micro</vt:lpstr>
      <vt:lpstr>Helpful guides</vt:lpstr>
      <vt:lpstr>Outline</vt:lpstr>
      <vt:lpstr>Getting the examples from lecture</vt:lpstr>
      <vt:lpstr>Hello world C program</vt:lpstr>
      <vt:lpstr>Hello world C program</vt:lpstr>
      <vt:lpstr>Hello world C program</vt:lpstr>
      <vt:lpstr>Hello world C program</vt:lpstr>
      <vt:lpstr>Hello world C program</vt:lpstr>
      <vt:lpstr>Hello world C program</vt:lpstr>
      <vt:lpstr>Hello world C program</vt:lpstr>
      <vt:lpstr>Hello world C program</vt:lpstr>
      <vt:lpstr>Outline</vt:lpstr>
      <vt:lpstr>How do you “run” C code?</vt:lpstr>
      <vt:lpstr>What does machine code look like?</vt:lpstr>
      <vt:lpstr>Compiling a C program</vt:lpstr>
      <vt:lpstr>Compiling a C program</vt:lpstr>
      <vt:lpstr>Remember to compile!</vt:lpstr>
      <vt:lpstr>Break + relevant xkcd</vt:lpstr>
      <vt:lpstr>Outline</vt:lpstr>
      <vt:lpstr>Definition of Fibonacci Function</vt:lpstr>
      <vt:lpstr>Implementing Fibonacci in C</vt:lpstr>
      <vt:lpstr>Implementing Fibonacci in C</vt:lpstr>
      <vt:lpstr>Statements can be nested in C</vt:lpstr>
      <vt:lpstr>Implementing Fibonacci in C</vt:lpstr>
      <vt:lpstr>Implementing Fibonacci in C</vt:lpstr>
      <vt:lpstr>Implementing Fibonacci in C</vt:lpstr>
      <vt:lpstr>Implementing Fibonacci in C</vt:lpstr>
      <vt:lpstr>A note on style</vt:lpstr>
      <vt:lpstr>Outline</vt:lpstr>
      <vt:lpstr>Values, objects, and variables</vt:lpstr>
      <vt:lpstr>Example of definition and assignment</vt:lpstr>
      <vt:lpstr>Example of definition and assignment</vt:lpstr>
      <vt:lpstr>Example of definition and assignment</vt:lpstr>
      <vt:lpstr>Example of definition and assignment</vt:lpstr>
      <vt:lpstr>C: Typed imperative programming</vt:lpstr>
      <vt:lpstr>Types in C</vt:lpstr>
      <vt:lpstr>More complicated example</vt:lpstr>
      <vt:lpstr>More complicated example</vt:lpstr>
      <vt:lpstr>More complicated example</vt:lpstr>
      <vt:lpstr>More complicated example</vt:lpstr>
      <vt:lpstr>More complicated example</vt:lpstr>
      <vt:lpstr>More complicated example</vt:lpstr>
      <vt:lpstr>More complicated example</vt:lpstr>
      <vt:lpstr>More complicated example</vt:lpstr>
      <vt:lpstr>More complicated example</vt:lpstr>
      <vt:lpstr>More complicated example</vt:lpstr>
      <vt:lpstr>More complicated example</vt:lpstr>
      <vt:lpstr>More complicated example</vt:lpstr>
      <vt:lpstr>More complicated example</vt:lpstr>
      <vt:lpstr>Outline</vt:lpstr>
      <vt:lpstr>Statements and Conditions aren’t enough</vt:lpstr>
      <vt:lpstr>Iteration with the While Statement</vt:lpstr>
      <vt:lpstr>Implementing Fibonacci in C</vt:lpstr>
      <vt:lpstr>For loops</vt:lpstr>
      <vt:lpstr>Implementing Fibonacci in C</vt:lpstr>
      <vt:lpstr>Implementing Fibonacci in C</vt:lpstr>
      <vt:lpstr>Implementing Fibonacci in C</vt:lpstr>
      <vt:lpstr>Implementing Fibonacci in C</vt:lpstr>
      <vt:lpstr>Implementing Fibonacci in C</vt:lpstr>
      <vt:lpstr>Implementing Fibonacci in C</vt:lpstr>
      <vt:lpstr>Break + Question</vt:lpstr>
      <vt:lpstr>Break + Question</vt:lpstr>
      <vt:lpstr>Outline</vt:lpstr>
      <vt:lpstr>Logical operators</vt:lpstr>
      <vt:lpstr>Other operators you’ll see around</vt:lpstr>
      <vt:lpstr>Adding and Subtracting one</vt:lpstr>
      <vt:lpstr>Implementing Fibonacci in C</vt:lpstr>
      <vt:lpstr>Ternary Operator</vt:lpstr>
      <vt:lpstr>Outline</vt:lpstr>
      <vt:lpstr>printf() function</vt:lpstr>
      <vt:lpstr>Example: formatted output</vt:lpstr>
      <vt:lpstr>How do you learn format specifiers?</vt:lpstr>
      <vt:lpstr>Reading user input</vt:lpstr>
      <vt:lpstr>Example: reading input</vt:lpstr>
      <vt:lpstr>Example: reading multiple items</vt:lpstr>
      <vt:lpstr>What if scanf() has an error?</vt:lpstr>
      <vt:lpstr>Outline</vt:lpstr>
      <vt:lpstr>Problems with compilation</vt:lpstr>
      <vt:lpstr>Solution: multiple C files</vt:lpstr>
      <vt:lpstr>Compiling multiple C files</vt:lpstr>
      <vt:lpstr>Example of multiple compilation</vt:lpstr>
      <vt:lpstr>Simplifying multiple compilation with Make</vt:lpstr>
      <vt:lpstr>You now know the basics of C programming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 Introducing C</dc:title>
  <dc:creator>Branden Ghena</dc:creator>
  <cp:lastModifiedBy>Branden Ghena</cp:lastModifiedBy>
  <cp:revision>48</cp:revision>
  <dcterms:created xsi:type="dcterms:W3CDTF">2021-09-22T19:46:18Z</dcterms:created>
  <dcterms:modified xsi:type="dcterms:W3CDTF">2021-09-23T14:56:40Z</dcterms:modified>
</cp:coreProperties>
</file>