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9"/>
  </p:notesMasterIdLst>
  <p:sldIdLst>
    <p:sldId id="256" r:id="rId2"/>
    <p:sldId id="520" r:id="rId3"/>
    <p:sldId id="264" r:id="rId4"/>
    <p:sldId id="571" r:id="rId5"/>
    <p:sldId id="386" r:id="rId6"/>
    <p:sldId id="392" r:id="rId7"/>
    <p:sldId id="407" r:id="rId8"/>
    <p:sldId id="408" r:id="rId9"/>
    <p:sldId id="387" r:id="rId10"/>
    <p:sldId id="393" r:id="rId11"/>
    <p:sldId id="405" r:id="rId12"/>
    <p:sldId id="406" r:id="rId13"/>
    <p:sldId id="401" r:id="rId14"/>
    <p:sldId id="516" r:id="rId15"/>
    <p:sldId id="564" r:id="rId16"/>
    <p:sldId id="466" r:id="rId17"/>
    <p:sldId id="513" r:id="rId18"/>
    <p:sldId id="514" r:id="rId19"/>
    <p:sldId id="519" r:id="rId20"/>
    <p:sldId id="515" r:id="rId21"/>
    <p:sldId id="565" r:id="rId22"/>
    <p:sldId id="522" r:id="rId23"/>
    <p:sldId id="394" r:id="rId24"/>
    <p:sldId id="397" r:id="rId25"/>
    <p:sldId id="389" r:id="rId26"/>
    <p:sldId id="395" r:id="rId27"/>
    <p:sldId id="396" r:id="rId28"/>
    <p:sldId id="398" r:id="rId29"/>
    <p:sldId id="523" r:id="rId30"/>
    <p:sldId id="400" r:id="rId31"/>
    <p:sldId id="399" r:id="rId32"/>
    <p:sldId id="402" r:id="rId33"/>
    <p:sldId id="566" r:id="rId34"/>
    <p:sldId id="391" r:id="rId35"/>
    <p:sldId id="518" r:id="rId36"/>
    <p:sldId id="521" r:id="rId37"/>
    <p:sldId id="524" r:id="rId38"/>
    <p:sldId id="533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17" r:id="rId48"/>
    <p:sldId id="576" r:id="rId49"/>
    <p:sldId id="577" r:id="rId50"/>
    <p:sldId id="567" r:id="rId51"/>
    <p:sldId id="454" r:id="rId52"/>
    <p:sldId id="385" r:id="rId53"/>
    <p:sldId id="535" r:id="rId54"/>
    <p:sldId id="536" r:id="rId55"/>
    <p:sldId id="541" r:id="rId56"/>
    <p:sldId id="544" r:id="rId57"/>
    <p:sldId id="545" r:id="rId58"/>
    <p:sldId id="547" r:id="rId59"/>
    <p:sldId id="548" r:id="rId60"/>
    <p:sldId id="549" r:id="rId61"/>
    <p:sldId id="537" r:id="rId62"/>
    <p:sldId id="550" r:id="rId63"/>
    <p:sldId id="551" r:id="rId64"/>
    <p:sldId id="553" r:id="rId65"/>
    <p:sldId id="538" r:id="rId66"/>
    <p:sldId id="539" r:id="rId67"/>
    <p:sldId id="552" r:id="rId68"/>
    <p:sldId id="590" r:id="rId69"/>
    <p:sldId id="591" r:id="rId70"/>
    <p:sldId id="568" r:id="rId71"/>
    <p:sldId id="540" r:id="rId72"/>
    <p:sldId id="557" r:id="rId73"/>
    <p:sldId id="554" r:id="rId74"/>
    <p:sldId id="534" r:id="rId75"/>
    <p:sldId id="558" r:id="rId76"/>
    <p:sldId id="572" r:id="rId77"/>
    <p:sldId id="575" r:id="rId78"/>
    <p:sldId id="559" r:id="rId79"/>
    <p:sldId id="569" r:id="rId80"/>
    <p:sldId id="561" r:id="rId81"/>
    <p:sldId id="563" r:id="rId82"/>
    <p:sldId id="578" r:id="rId83"/>
    <p:sldId id="579" r:id="rId84"/>
    <p:sldId id="580" r:id="rId85"/>
    <p:sldId id="581" r:id="rId86"/>
    <p:sldId id="582" r:id="rId87"/>
    <p:sldId id="583" r:id="rId88"/>
    <p:sldId id="584" r:id="rId89"/>
    <p:sldId id="585" r:id="rId90"/>
    <p:sldId id="586" r:id="rId91"/>
    <p:sldId id="587" r:id="rId92"/>
    <p:sldId id="588" r:id="rId93"/>
    <p:sldId id="589" r:id="rId94"/>
    <p:sldId id="560" r:id="rId95"/>
    <p:sldId id="592" r:id="rId96"/>
    <p:sldId id="593" r:id="rId97"/>
    <p:sldId id="57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0"/>
            <p14:sldId id="264"/>
            <p14:sldId id="571"/>
          </p14:sldIdLst>
        </p14:section>
        <p14:section name="Potpourri" id="{04A6AC1C-3DA4-4FE8-A680-1559B549AD15}">
          <p14:sldIdLst>
            <p14:sldId id="386"/>
            <p14:sldId id="392"/>
            <p14:sldId id="407"/>
            <p14:sldId id="408"/>
            <p14:sldId id="387"/>
            <p14:sldId id="393"/>
            <p14:sldId id="405"/>
            <p14:sldId id="406"/>
            <p14:sldId id="401"/>
            <p14:sldId id="516"/>
          </p14:sldIdLst>
        </p14:section>
        <p14:section name="Separate Compilation" id="{B55B8E8C-5EAB-4A1E-A4E9-AE5E896E46FA}">
          <p14:sldIdLst>
            <p14:sldId id="564"/>
            <p14:sldId id="466"/>
            <p14:sldId id="513"/>
            <p14:sldId id="514"/>
            <p14:sldId id="519"/>
            <p14:sldId id="515"/>
          </p14:sldIdLst>
        </p14:section>
        <p14:section name="C Pre-processor" id="{BA744A37-D2D7-4B37-B0A6-FA9DCFDF6CD6}">
          <p14:sldIdLst>
            <p14:sldId id="565"/>
            <p14:sldId id="522"/>
            <p14:sldId id="394"/>
            <p14:sldId id="397"/>
            <p14:sldId id="389"/>
            <p14:sldId id="395"/>
            <p14:sldId id="396"/>
            <p14:sldId id="398"/>
            <p14:sldId id="523"/>
            <p14:sldId id="400"/>
            <p14:sldId id="399"/>
            <p14:sldId id="402"/>
          </p14:sldIdLst>
        </p14:section>
        <p14:section name="Makefiles" id="{ED53C18C-9914-439E-BCED-32ED140D3BCD}">
          <p14:sldIdLst>
            <p14:sldId id="566"/>
            <p14:sldId id="391"/>
            <p14:sldId id="518"/>
            <p14:sldId id="521"/>
            <p14:sldId id="524"/>
            <p14:sldId id="533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17"/>
            <p14:sldId id="576"/>
            <p14:sldId id="577"/>
          </p14:sldIdLst>
        </p14:section>
        <p14:section name="What are pointers" id="{C22FF45C-DC97-4776-AF3E-CC43AD729145}">
          <p14:sldIdLst>
            <p14:sldId id="567"/>
            <p14:sldId id="454"/>
            <p14:sldId id="385"/>
            <p14:sldId id="535"/>
            <p14:sldId id="536"/>
            <p14:sldId id="541"/>
            <p14:sldId id="544"/>
            <p14:sldId id="545"/>
            <p14:sldId id="547"/>
            <p14:sldId id="548"/>
            <p14:sldId id="549"/>
            <p14:sldId id="537"/>
            <p14:sldId id="550"/>
            <p14:sldId id="551"/>
            <p14:sldId id="553"/>
            <p14:sldId id="538"/>
            <p14:sldId id="539"/>
            <p14:sldId id="552"/>
            <p14:sldId id="590"/>
            <p14:sldId id="591"/>
          </p14:sldIdLst>
        </p14:section>
        <p14:section name="Why are pointers" id="{4A263F98-05C8-45D9-ABFB-B6228742C704}">
          <p14:sldIdLst>
            <p14:sldId id="568"/>
            <p14:sldId id="540"/>
            <p14:sldId id="557"/>
            <p14:sldId id="554"/>
            <p14:sldId id="534"/>
            <p14:sldId id="558"/>
            <p14:sldId id="572"/>
            <p14:sldId id="575"/>
            <p14:sldId id="559"/>
          </p14:sldIdLst>
        </p14:section>
        <p14:section name="Variable lifetimes" id="{0A4A4785-DB78-4289-8A94-9CAE7751863A}">
          <p14:sldIdLst>
            <p14:sldId id="569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</p14:sldIdLst>
        </p14:section>
        <p14:section name="Wrapup" id="{29A7F866-9DA9-446B-8359-CE426CB89C7A}">
          <p14:sldIdLst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Build System +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 unsigned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“integer” types in C can be signed or unsigned</a:t>
            </a:r>
          </a:p>
          <a:p>
            <a:pPr lvl="1"/>
            <a:r>
              <a:rPr lang="en-US" dirty="0"/>
              <a:t>char, short, int, long,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Unsigned: only zero or positive</a:t>
            </a:r>
          </a:p>
          <a:p>
            <a:pPr lvl="1"/>
            <a:r>
              <a:rPr lang="en-US" dirty="0"/>
              <a:t>Signed: negative, zero, or positive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Signed is the default! If it doesn’t say, it’s usually signed</a:t>
            </a:r>
          </a:p>
          <a:p>
            <a:pPr lvl="2"/>
            <a:r>
              <a:rPr lang="en-US" dirty="0"/>
              <a:t>An exception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which is unsigned</a:t>
            </a:r>
          </a:p>
          <a:p>
            <a:pPr lvl="1"/>
            <a:endParaRPr lang="en-US" dirty="0"/>
          </a:p>
          <a:p>
            <a:r>
              <a:rPr lang="en-US" dirty="0"/>
              <a:t>Comparing signed and unsigned numbers generates a warning</a:t>
            </a:r>
          </a:p>
          <a:p>
            <a:pPr lvl="1"/>
            <a:r>
              <a:rPr lang="en-US" dirty="0"/>
              <a:t>Should make sure they’re the same before comparing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length) {		// warning here!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length) {	// no warning anymore!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F2D-CF2B-4A2E-884B-0278CA3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can be used to make new C type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C20-ABB7-4415-9509-0F19B8F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creates a new type name that is a copy of an existing type</a:t>
            </a:r>
          </a:p>
          <a:p>
            <a:pPr lvl="1"/>
            <a:endParaRPr lang="en-US" dirty="0"/>
          </a:p>
          <a:p>
            <a:r>
              <a:rPr lang="en-US" dirty="0"/>
              <a:t>Typedef keyword is followed by two types</a:t>
            </a:r>
          </a:p>
          <a:p>
            <a:pPr lvl="1"/>
            <a:r>
              <a:rPr lang="en-US" dirty="0"/>
              <a:t>First type: the original type name</a:t>
            </a:r>
          </a:p>
          <a:p>
            <a:pPr lvl="1"/>
            <a:r>
              <a:rPr lang="en-US" dirty="0"/>
              <a:t>Second type: the new type name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2731-3396-45C5-8414-07C1DE0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4923-27CB-4AC6-8D00-696458D5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B296FC3-6A37-4420-99DF-3B0469D2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95" y="1216152"/>
            <a:ext cx="10972800" cy="4882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4E5E-9785-4224-8503-8C3837CA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A2AEA-7716-40BB-8A15-B072BFFB6997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https://xkcd.com/838/</a:t>
            </a:r>
          </a:p>
        </p:txBody>
      </p:sp>
    </p:spTree>
    <p:extLst>
      <p:ext uri="{BB962C8B-B14F-4D97-AF65-F5344CB8AC3E}">
        <p14:creationId xmlns:p14="http://schemas.microsoft.com/office/powerpoint/2010/main" val="14275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b="1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1097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</a:t>
            </a:r>
          </a:p>
          <a:p>
            <a:pPr lvl="1"/>
            <a:r>
              <a:rPr lang="en-US" dirty="0"/>
              <a:t>Big programs take a very long time to compile</a:t>
            </a:r>
          </a:p>
          <a:p>
            <a:pPr lvl="1"/>
            <a:r>
              <a:rPr lang="en-US" dirty="0"/>
              <a:t>How can we reuse our functions in multiple programs?</a:t>
            </a:r>
          </a:p>
          <a:p>
            <a:pPr lvl="1"/>
            <a:endParaRPr lang="en-US" dirty="0"/>
          </a:p>
          <a:p>
            <a:r>
              <a:rPr lang="en-US" dirty="0"/>
              <a:t>Let’s focus on that second issue. It would be nice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some functions in one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those functions from multiple programs (other files)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9E355A-3554-4A11-8EE0-A9F1C8D1B957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A3DF78-98EC-4FBD-AB61-C9BDE2BF9CD5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3B2DE3-9C53-4520-A87C-FDC83BF90E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A9E363-3358-421E-93C9-17F98E617C65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3F26-F2E2-44E4-8F0D-E4B12AC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DC9-02DB-447D-960C-3FFA7A5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code in any number of different C files</a:t>
            </a:r>
          </a:p>
          <a:p>
            <a:pPr lvl="1"/>
            <a:r>
              <a:rPr lang="en-US" dirty="0"/>
              <a:t>And combine them together while compiling</a:t>
            </a:r>
          </a:p>
          <a:p>
            <a:pPr lvl="1"/>
            <a:endParaRPr lang="en-US" dirty="0"/>
          </a:p>
          <a:p>
            <a:r>
              <a:rPr lang="en-US" dirty="0"/>
              <a:t>But we need some way to tell C code in one file about the existence of C code in another file</a:t>
            </a:r>
          </a:p>
          <a:p>
            <a:pPr lvl="1"/>
            <a:r>
              <a:rPr lang="en-US" dirty="0"/>
              <a:t>Solution: header files (.h)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Header files list all the publicly available functions and variables from a C file</a:t>
            </a:r>
          </a:p>
          <a:p>
            <a:pPr lvl="2"/>
            <a:r>
              <a:rPr lang="en-US" dirty="0"/>
              <a:t>Usually, there is a .c and .h file for various libraries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Header files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-ed at the top of your C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F7DC-E569-48FA-9384-E55FC19B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74B-0C28-4201-9F56-1E8B027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E2C-AA87-4EA0-9394-D463022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 file is compiled separately</a:t>
            </a:r>
          </a:p>
          <a:p>
            <a:r>
              <a:rPr lang="en-US" dirty="0"/>
              <a:t>Then combine multiple together into a single program</a:t>
            </a:r>
          </a:p>
          <a:p>
            <a:endParaRPr lang="en-US" dirty="0"/>
          </a:p>
          <a:p>
            <a:r>
              <a:rPr lang="en-US" dirty="0"/>
              <a:t>Compilers have a middle step: object files (.o)</a:t>
            </a:r>
          </a:p>
          <a:p>
            <a:pPr lvl="1"/>
            <a:r>
              <a:rPr lang="en-US" dirty="0"/>
              <a:t>Still not human readable</a:t>
            </a:r>
          </a:p>
          <a:p>
            <a:pPr lvl="1"/>
            <a:r>
              <a:rPr lang="en-US" dirty="0"/>
              <a:t>Meant to be joined together into a single executable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078-1932-4F12-9AD4-5401614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193-5782-4A54-BB91-4128CC1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 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D36-9C0B-4383-95A1-59E1A21B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Various code that actually runs your project</a:t>
            </a:r>
          </a:p>
          <a:p>
            <a:r>
              <a:rPr lang="en-US" dirty="0"/>
              <a:t>test/</a:t>
            </a:r>
          </a:p>
          <a:p>
            <a:pPr lvl="1"/>
            <a:r>
              <a:rPr lang="en-US" dirty="0"/>
              <a:t>Various code that tests your files in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r>
              <a:rPr lang="en-US" dirty="0"/>
              <a:t>We separate code in </a:t>
            </a:r>
            <a:r>
              <a:rPr lang="en-US" dirty="0" err="1"/>
              <a:t>src</a:t>
            </a:r>
            <a:r>
              <a:rPr lang="en-US" dirty="0"/>
              <a:t>/ into two categories</a:t>
            </a:r>
          </a:p>
          <a:p>
            <a:pPr lvl="1"/>
            <a:r>
              <a:rPr lang="en-US" dirty="0"/>
              <a:t>The executable, which has a main() function and not much else</a:t>
            </a:r>
          </a:p>
          <a:p>
            <a:pPr lvl="2"/>
            <a:r>
              <a:rPr lang="en-US" dirty="0"/>
              <a:t>Named whatever your executable is, but with a .c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overlapped.c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Libraries which have both .c and .h files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circle.c</a:t>
            </a:r>
            <a:r>
              <a:rPr lang="en-US" dirty="0"/>
              <a:t> and </a:t>
            </a:r>
            <a:r>
              <a:rPr lang="en-US" dirty="0" err="1"/>
              <a:t>circle.h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C411-D671-4DBF-8C10-A5CDF8A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EAB-5D54-4B79-9363-26F7DDE8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00AF-9EB7-426B-AA64-658F181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Campuswire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If you do not have access to </a:t>
            </a:r>
            <a:r>
              <a:rPr lang="en-US" dirty="0" err="1"/>
              <a:t>campuswire</a:t>
            </a:r>
            <a:r>
              <a:rPr lang="en-US" dirty="0"/>
              <a:t>, email me ASAP</a:t>
            </a:r>
          </a:p>
          <a:p>
            <a:endParaRPr lang="en-US" dirty="0"/>
          </a:p>
          <a:p>
            <a:r>
              <a:rPr lang="en-US" dirty="0"/>
              <a:t>Homework submissions</a:t>
            </a:r>
          </a:p>
          <a:p>
            <a:pPr lvl="1"/>
            <a:r>
              <a:rPr lang="en-US" dirty="0"/>
              <a:t>Be sure to make a </a:t>
            </a:r>
            <a:r>
              <a:rPr lang="en-US" dirty="0" err="1"/>
              <a:t>Gradescope</a:t>
            </a:r>
            <a:r>
              <a:rPr lang="en-US" dirty="0"/>
              <a:t> account ASAP</a:t>
            </a:r>
          </a:p>
          <a:p>
            <a:pPr lvl="2"/>
            <a:r>
              <a:rPr lang="en-US" dirty="0"/>
              <a:t>You should have gotten an email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may submit your homework any number of times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 this assignment, we won’t take away points for spaces vs. tabs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E0259-1A65-4848-B7D0-588117D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90C37F0-40CA-4E91-815E-4F12A24C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Example of multiple compilation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FE087B-601F-49EA-9CD8-7BACE2ED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2" y="1143000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A4AF-3406-4721-89C4-FF1B55C2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b="1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300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71A4-349D-4590-86A4-9A2C6FA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94B8-9479-444E-8E50-44B7F6D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the text of your source code</a:t>
            </a:r>
          </a:p>
          <a:p>
            <a:endParaRPr lang="en-US" dirty="0"/>
          </a:p>
          <a:p>
            <a:r>
              <a:rPr lang="en-US" dirty="0"/>
              <a:t>Does some initial text-based manipulations to the code</a:t>
            </a:r>
          </a:p>
          <a:p>
            <a:pPr lvl="1"/>
            <a:r>
              <a:rPr lang="en-US" dirty="0"/>
              <a:t>Prepares everything for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8939-BC17-4036-8092-342AF6CF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14A-D35D-4013-9D65-28F4266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reads files from the top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DE03-B8B1-45C0-97EF-26BA5AB9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important thing to know about the pre-processor/compiler</a:t>
            </a:r>
          </a:p>
          <a:p>
            <a:pPr lvl="1"/>
            <a:r>
              <a:rPr lang="en-US" dirty="0"/>
              <a:t>They read from the top of the file down</a:t>
            </a:r>
          </a:p>
          <a:p>
            <a:pPr lvl="1"/>
            <a:r>
              <a:rPr lang="en-US" dirty="0"/>
              <a:t>Functions that don’t exist when you try to call them are an error</a:t>
            </a:r>
          </a:p>
          <a:p>
            <a:pPr lvl="1"/>
            <a:endParaRPr lang="en-US" dirty="0"/>
          </a:p>
          <a:p>
            <a:r>
              <a:rPr lang="en-US" dirty="0"/>
              <a:t>How would we write this code then?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4C2A-0654-4EBC-A10F-609E0802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092E-D504-4BF2-9951-7B252ACC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0474-6A62-47AF-B8E0-145BA8A4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inform the compiler about functions that will later be defined</a:t>
            </a:r>
          </a:p>
          <a:p>
            <a:pPr lvl="1"/>
            <a:r>
              <a:rPr lang="en-US" dirty="0"/>
              <a:t>You are telling the C compiler: “here’s what this other function looks like, you’ll get details about how it works later”</a:t>
            </a:r>
          </a:p>
          <a:p>
            <a:pPr lvl="1"/>
            <a:r>
              <a:rPr lang="en-US" dirty="0"/>
              <a:t>Very useful for libraries that you are using</a:t>
            </a:r>
          </a:p>
          <a:p>
            <a:pPr lvl="1"/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declaration</a:t>
            </a:r>
            <a:r>
              <a:rPr lang="en-US" dirty="0"/>
              <a:t> in C includes the return type, name, and argument types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a(void);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read_circle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definition</a:t>
            </a:r>
            <a:r>
              <a:rPr lang="en-US" dirty="0"/>
              <a:t> in C also includes the body of the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DA4D-DA18-4E98-877C-F78293C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are collections of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manually type out the declaration for each function you want to use at the top of your C file</a:t>
            </a:r>
          </a:p>
          <a:p>
            <a:pPr lvl="1"/>
            <a:endParaRPr lang="en-US" dirty="0"/>
          </a:p>
          <a:p>
            <a:r>
              <a:rPr lang="en-US" dirty="0"/>
              <a:t>Instead, we create “Header files” (.h) that hold all the function declarations for functions in the associated .c file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-ing a header file tells the pre-processor to paste its contents</a:t>
            </a:r>
          </a:p>
          <a:p>
            <a:pPr lvl="1"/>
            <a:r>
              <a:rPr lang="en-US" dirty="0"/>
              <a:t>The same as if you had typed them in the top of the file yourself</a:t>
            </a:r>
          </a:p>
          <a:p>
            <a:pPr lvl="1"/>
            <a:r>
              <a:rPr lang="en-US" dirty="0"/>
              <a:t>Leads to weird errors sometimes if you mess up a header file</a:t>
            </a:r>
          </a:p>
          <a:p>
            <a:pPr lvl="1"/>
            <a:r>
              <a:rPr lang="en-US" dirty="0"/>
              <a:t>Be sure to only include header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D4C-3E5A-4DC0-927C-2479215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the pre-processor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5DD3-8D3C-48F1-8FC2-BAEB4F2B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  <a:p>
            <a:pPr lvl="1"/>
            <a:r>
              <a:rPr lang="en-US" dirty="0"/>
              <a:t>Text substitutions made by the pre-processor</a:t>
            </a:r>
          </a:p>
          <a:p>
            <a:endParaRPr lang="en-US" dirty="0"/>
          </a:p>
          <a:p>
            <a:r>
              <a:rPr lang="en-US" dirty="0"/>
              <a:t>Compile-time code inclusion</a:t>
            </a:r>
          </a:p>
          <a:p>
            <a:pPr lvl="1"/>
            <a:r>
              <a:rPr lang="en-US" dirty="0"/>
              <a:t>Determine which code is actually compiled based on flags</a:t>
            </a:r>
          </a:p>
          <a:p>
            <a:endParaRPr lang="en-US" dirty="0"/>
          </a:p>
          <a:p>
            <a:r>
              <a:rPr lang="en-US" dirty="0"/>
              <a:t>Pragma</a:t>
            </a:r>
          </a:p>
          <a:p>
            <a:pPr lvl="1"/>
            <a:r>
              <a:rPr lang="en-US" dirty="0"/>
              <a:t>Special commands to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062C1-7DF9-4696-9170-8E6A9EA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7453-965F-470F-8913-03EE39D0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6C04-8937-4B4F-9E5F-9E4C08C5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NAME_OF_MACRO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value_of_macro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20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FAIL_MESSAGE “There was an error!\n”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pre-processor pastes the text of the “value” wherever it finds the macro “name” in the source code</a:t>
            </a:r>
          </a:p>
          <a:p>
            <a:pPr lvl="1"/>
            <a:r>
              <a:rPr lang="en-US" dirty="0"/>
              <a:t>Useful for defining values that will be used in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Again, be careful about weird bugs 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182A-50D7-4CF6-BA2C-8326691E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8BF8-743F-4E5B-A156-0AEE7381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119E-90C4-4428-92EF-4F8AB598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can be used as functions as well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DEBUG(msg)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(msg)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#define MIN(a, b) ((a &lt; b) ? a : b)</a:t>
            </a:r>
          </a:p>
          <a:p>
            <a:endParaRPr lang="en-US" dirty="0"/>
          </a:p>
          <a:p>
            <a:r>
              <a:rPr lang="en-US" dirty="0"/>
              <a:t>Generally, avoid this</a:t>
            </a:r>
          </a:p>
          <a:p>
            <a:pPr lvl="1"/>
            <a:r>
              <a:rPr lang="en-US" dirty="0"/>
              <a:t>You could just write a C function to do the operation instead</a:t>
            </a:r>
          </a:p>
          <a:p>
            <a:pPr lvl="2"/>
            <a:r>
              <a:rPr lang="en-US" dirty="0"/>
              <a:t>And the compiler will check this for errors better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It can be tricky to get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966E-3F68-4342-A12E-645DC53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09D-B889-4E9C-B9DC-E5BC80D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macro function trickiness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362-DDE2-4961-B5D2-032E007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ADD(3,4)*5; // Expects 7*5=35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pre-processor will expand this to: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x = 3+4*5; // Expects 7*5=35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 parentheses around the macro value prevent this issue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1034-4B58-46E9-9734-61CB334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up on various C details</a:t>
            </a:r>
          </a:p>
          <a:p>
            <a:pPr lvl="1"/>
            <a:r>
              <a:rPr lang="en-US" dirty="0"/>
              <a:t>Compilation steps</a:t>
            </a:r>
          </a:p>
          <a:p>
            <a:pPr lvl="1"/>
            <a:r>
              <a:rPr lang="en-US" dirty="0"/>
              <a:t>Pre-processor</a:t>
            </a:r>
          </a:p>
          <a:p>
            <a:pPr lvl="1"/>
            <a:r>
              <a:rPr lang="en-US" dirty="0"/>
              <a:t>Make</a:t>
            </a:r>
          </a:p>
          <a:p>
            <a:pPr lvl="1"/>
            <a:endParaRPr lang="en-US" dirty="0"/>
          </a:p>
          <a:p>
            <a:r>
              <a:rPr lang="en-US" dirty="0"/>
              <a:t>Begin introducing pointers in C</a:t>
            </a:r>
          </a:p>
          <a:p>
            <a:pPr lvl="1"/>
            <a:r>
              <a:rPr lang="en-US" dirty="0"/>
              <a:t>Why do they exist?</a:t>
            </a:r>
          </a:p>
          <a:p>
            <a:pPr lvl="1"/>
            <a:r>
              <a:rPr lang="en-US" dirty="0"/>
              <a:t>What are they useful for?</a:t>
            </a:r>
          </a:p>
          <a:p>
            <a:pPr lvl="1"/>
            <a:r>
              <a:rPr lang="en-US" dirty="0"/>
              <a:t>How do we use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95F-8164-406B-A455-F51B9E5F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Ifdef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48C-7F7C-471D-89DB-A1494DA9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pre-processor evaluates the statement before compilation and either includes or removes the text</a:t>
            </a:r>
          </a:p>
          <a:p>
            <a:pPr lvl="1"/>
            <a:r>
              <a:rPr lang="en-US" dirty="0"/>
              <a:t>Useful because the code literally does not exist if removed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 DEBUG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(“Debug message here\n”);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dirty="0"/>
          </a:p>
          <a:p>
            <a:r>
              <a:rPr lang="en-US" dirty="0"/>
              <a:t>Ifdef hell: when you can’t figure out which C code is actually being compiled due to too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6EE-428D-45A4-8C43-EB8664A8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7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A601-C383-4897-AEB9-EE15FBA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D937-5C13-4BAE-8C96-7B2F018B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Pragmas tell the C compiler to do something</a:t>
            </a:r>
          </a:p>
          <a:p>
            <a:pPr lvl="1"/>
            <a:r>
              <a:rPr lang="en-US" dirty="0"/>
              <a:t>Turn on/off warnings</a:t>
            </a:r>
          </a:p>
          <a:p>
            <a:pPr lvl="1"/>
            <a:r>
              <a:rPr lang="en-US" dirty="0"/>
              <a:t>Various compiler tricks that are important for low-level OS code</a:t>
            </a:r>
          </a:p>
          <a:p>
            <a:pPr lvl="1"/>
            <a:endParaRPr lang="en-US" dirty="0"/>
          </a:p>
          <a:p>
            <a:r>
              <a:rPr lang="en-US" dirty="0"/>
              <a:t>Most common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/>
              <a:t> once at the top of each header</a:t>
            </a:r>
          </a:p>
          <a:p>
            <a:pPr lvl="1"/>
            <a:r>
              <a:rPr lang="en-US" dirty="0"/>
              <a:t>Tells the compiler to track this file and only paste it in a given C file once</a:t>
            </a:r>
          </a:p>
          <a:p>
            <a:pPr lvl="1"/>
            <a:r>
              <a:rPr lang="en-US" dirty="0"/>
              <a:t>Otherwise could end up with a bunch of different copies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Old C code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 at the top of header files for the same task</a:t>
            </a:r>
          </a:p>
          <a:p>
            <a:pPr lvl="2"/>
            <a:r>
              <a:rPr lang="en-US" dirty="0"/>
              <a:t>Paired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r>
              <a:rPr lang="en-US" dirty="0"/>
              <a:t> at the very bottom of the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BE70-8F54-4B7C-B23D-C0742CC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5F1-29F7-457B-9BC4-E942A13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F3E-BA88-4665-BDAA-BDB7DC85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–E flag tells the compiler to only run the pre-processor</a:t>
            </a:r>
          </a:p>
          <a:p>
            <a:endParaRPr lang="en-US" dirty="0"/>
          </a:p>
          <a:p>
            <a:r>
              <a:rPr lang="en-US" dirty="0"/>
              <a:t>In homework01</a:t>
            </a:r>
          </a:p>
          <a:p>
            <a:pPr lvl="1"/>
            <a:r>
              <a:rPr lang="en-US" dirty="0"/>
              <a:t>cc –E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overlapped.c</a:t>
            </a:r>
            <a:r>
              <a:rPr lang="en-US" dirty="0"/>
              <a:t> –o </a:t>
            </a:r>
            <a:r>
              <a:rPr lang="en-US" dirty="0" err="1"/>
              <a:t>overlapped.i</a:t>
            </a:r>
            <a:endParaRPr lang="en-US" dirty="0"/>
          </a:p>
          <a:p>
            <a:pPr lvl="2"/>
            <a:r>
              <a:rPr lang="en-US" dirty="0"/>
              <a:t>Note that header files are included</a:t>
            </a:r>
          </a:p>
          <a:p>
            <a:pPr lvl="2"/>
            <a:r>
              <a:rPr lang="en-US" dirty="0"/>
              <a:t>Note that some functions are only definitions right now</a:t>
            </a:r>
          </a:p>
          <a:p>
            <a:endParaRPr lang="en-US" dirty="0"/>
          </a:p>
          <a:p>
            <a:pPr lvl="1"/>
            <a:r>
              <a:rPr lang="en-US" dirty="0"/>
              <a:t>Also give an example of a macro substitution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AF2-B88F-4463-ADE5-91CAD06D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b="1" dirty="0" err="1"/>
              <a:t>Makefiles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11131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New problem, how do you remember all these steps?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BAC2B7-BFD0-4059-B255-70E38F49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2" y="1120775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1CC71-E09C-4786-AE4E-C368AE39FE20}"/>
              </a:ext>
            </a:extLst>
          </p:cNvPr>
          <p:cNvSpPr txBox="1"/>
          <p:nvPr/>
        </p:nvSpPr>
        <p:spPr>
          <a:xfrm>
            <a:off x="7959144" y="2575775"/>
            <a:ext cx="3436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this doesn’t even include various flags we give to the compiler, such as the location of the 211.h library</a:t>
            </a:r>
          </a:p>
        </p:txBody>
      </p:sp>
    </p:spTree>
    <p:extLst>
      <p:ext uri="{BB962C8B-B14F-4D97-AF65-F5344CB8AC3E}">
        <p14:creationId xmlns:p14="http://schemas.microsoft.com/office/powerpoint/2010/main" val="2662354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3FB-0CFB-4DD7-9A00-F0C62E51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multiple compilation with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C98-0F5D-4F3F-AA7C-FFAD89EC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is a tool for building programs out of multiple source files</a:t>
            </a:r>
          </a:p>
          <a:p>
            <a:pPr lvl="1"/>
            <a:r>
              <a:rPr lang="en-US" dirty="0"/>
              <a:t>Allows you to specify goals and requirements as “rules”</a:t>
            </a:r>
          </a:p>
          <a:p>
            <a:pPr lvl="1"/>
            <a:r>
              <a:rPr lang="en-US" dirty="0"/>
              <a:t>And then runs the compiler to fulfill those</a:t>
            </a:r>
          </a:p>
          <a:p>
            <a:pPr lvl="1"/>
            <a:endParaRPr lang="en-US" dirty="0"/>
          </a:p>
          <a:p>
            <a:r>
              <a:rPr lang="en-US" dirty="0"/>
              <a:t>To build a file named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dirty="0"/>
              <a:t>using make, you run: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endParaRPr lang="en-US" dirty="0">
              <a:solidFill>
                <a:srgbClr val="586E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looks around the current directory for a file named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which specifies the various rules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provide the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for you in this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you’ll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to compile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922B-A56B-43C7-8235-BEA4EAC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rule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rule has a goal and pre-requisites for the goal</a:t>
            </a:r>
          </a:p>
          <a:p>
            <a:pPr lvl="1"/>
            <a:r>
              <a:rPr lang="en-US" dirty="0"/>
              <a:t>And then specifies commands to create the goal given the pre-requisites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prereqs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‑o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look at these if you want to understand the </a:t>
            </a:r>
            <a:r>
              <a:rPr lang="en-US" dirty="0" err="1"/>
              <a:t>Makefile</a:t>
            </a:r>
            <a:r>
              <a:rPr lang="en-US" dirty="0"/>
              <a:t> for the interact and </a:t>
            </a:r>
            <a:r>
              <a:rPr lang="en-US" dirty="0" err="1"/>
              <a:t>posn_test</a:t>
            </a:r>
            <a:r>
              <a:rPr lang="en-US" dirty="0"/>
              <a:t> programs from today’s lecture files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~cs211/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/03_pointers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rules encode the dependency diagram from a few slides back (but with preprocessing and translation combined)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3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programmers are lazy and hate repetition. So much repetition here!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121-09D5-4083-BF65-7AED5719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for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498E-FA9E-45E8-ABE0-57F28D7F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/03_pointers.tgz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03_pointers/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3A-1B04-4381-B080-06403A9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2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don’t have to repeat the goal in each recipe</a:t>
            </a:r>
          </a:p>
          <a:p>
            <a:pPr lvl="1"/>
            <a:r>
              <a:rPr lang="en-US" dirty="0"/>
              <a:t>It’s better to use the special variable $@ instead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Similarly, $^ is a variable that stands for the prerequisites</a:t>
            </a:r>
          </a:p>
          <a:p>
            <a:pPr lvl="1"/>
            <a:r>
              <a:rPr lang="en-US" dirty="0"/>
              <a:t>Or $&lt; when you only want the </a:t>
            </a:r>
            <a:r>
              <a:rPr lang="en-US" i="1" dirty="0"/>
              <a:t>first</a:t>
            </a:r>
            <a:r>
              <a:rPr lang="en-US" dirty="0"/>
              <a:t> prerequisite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note that the bottom three compilation rules are the same except for the filename. We can replace them with a pattern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This pattern says we can build any .o file from a matching .c file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6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That pattern is pretty generic except for the reliance on </a:t>
            </a:r>
            <a:r>
              <a:rPr lang="en-US" dirty="0" err="1"/>
              <a:t>posn.h</a:t>
            </a:r>
            <a:endParaRPr lang="en-US" dirty="0"/>
          </a:p>
          <a:p>
            <a:pPr lvl="1"/>
            <a:r>
              <a:rPr lang="en-US" dirty="0"/>
              <a:t>Let’s break that out into a separate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1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And we really out to make the compiler used a variable</a:t>
            </a:r>
          </a:p>
          <a:p>
            <a:pPr lvl="1"/>
            <a:r>
              <a:rPr lang="en-US" dirty="0"/>
              <a:t>Then others could change it out if desired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Finally, there are often compiler options we want to pass in</a:t>
            </a:r>
          </a:p>
          <a:p>
            <a:pPr lvl="1"/>
            <a:r>
              <a:rPr lang="en-US" dirty="0"/>
              <a:t>Here are the standard variables for holding those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 $(CPPFLAGS) $(CFLAGS)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5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C5C9-BCB3-4AC5-B51F-7DD76FD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A542-8BE1-4608-8807-3B7C9763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4" cy="5213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Let’s combine things we’ve learned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Typedef: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Structs: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name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type1 field1;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type2 field2;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A5A8-6C9D-413D-A8AD-9D485960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8ADA4-E165-44F8-9ED4-A1FAE580BC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81800" y="1143000"/>
            <a:ext cx="4802608" cy="5213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What does this do?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3167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C5C9-BCB3-4AC5-B51F-7DD76FD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A542-8BE1-4608-8807-3B7C9763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4" cy="5213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Let’s combine things we’ve learned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Typedef: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Structs: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name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type1 field1;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type2 field2;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A5A8-6C9D-413D-A8AD-9D485960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8ADA4-E165-44F8-9ED4-A1FAE580BC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81800" y="1143000"/>
            <a:ext cx="4802608" cy="52133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What does this do?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Creates a new struct type, and typedefs it so you can refer to it as a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cs typeface="Courier New" panose="02070309020205020404" pitchFamily="49" charset="0"/>
              </a:rPr>
              <a:t>” or as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17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C5C9-BCB3-4AC5-B51F-7DD76FD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A542-8BE1-4608-8807-3B7C9763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85206" cy="52133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What does this do?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Creates a new struct type, and typedefs it so you can refer to it as a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cs typeface="Courier New" panose="02070309020205020404" pitchFamily="49" charset="0"/>
              </a:rPr>
              <a:t>” or as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A5A8-6C9D-413D-A8AD-9D485960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8ADA4-E165-44F8-9ED4-A1FAE580BC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9202" y="1143000"/>
            <a:ext cx="5285206" cy="52133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go one step further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Now the struct is </a:t>
            </a:r>
            <a:r>
              <a:rPr lang="en-US" i="1" dirty="0">
                <a:cs typeface="Courier New" panose="02070309020205020404" pitchFamily="49" charset="0"/>
              </a:rPr>
              <a:t>anonymous</a:t>
            </a:r>
            <a:r>
              <a:rPr lang="en-US" dirty="0">
                <a:cs typeface="Courier New" panose="02070309020205020404" pitchFamily="49" charset="0"/>
              </a:rPr>
              <a:t> and can only be referred to as the new type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</a:t>
            </a:r>
            <a:r>
              <a:rPr lang="en-US" dirty="0"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66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4471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0573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3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has a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int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variable changes the </a:t>
            </a:r>
            <a:r>
              <a:rPr lang="en-US" i="1" dirty="0"/>
              <a:t>value</a:t>
            </a:r>
            <a:r>
              <a:rPr lang="en-US" dirty="0"/>
              <a:t> stored in the object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4255"/>
              </p:ext>
            </p:extLst>
          </p:nvPr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44229"/>
              </p:ext>
            </p:extLst>
          </p:nvPr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993-3BB8-4A50-B5A5-BB31659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for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5192-6E26-43F2-A7EE-7F425BD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a family of types</a:t>
            </a:r>
          </a:p>
          <a:p>
            <a:pPr lvl="1"/>
            <a:r>
              <a:rPr lang="en-US" dirty="0"/>
              <a:t>Each pointer is an existing C type, followed by a *</a:t>
            </a:r>
          </a:p>
          <a:p>
            <a:pPr lvl="1"/>
            <a:endParaRPr lang="en-US" dirty="0"/>
          </a:p>
          <a:p>
            <a:r>
              <a:rPr lang="en-US" dirty="0"/>
              <a:t>To get the pointer to an existing variable, use the &amp; operator</a:t>
            </a:r>
          </a:p>
          <a:p>
            <a:pPr lvl="1"/>
            <a:r>
              <a:rPr lang="en-US" dirty="0"/>
              <a:t>Returns the address of that variable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int z = 5;</a:t>
            </a:r>
          </a:p>
          <a:p>
            <a:pPr marL="457200" lvl="1" indent="0">
              <a:buNone/>
            </a:pPr>
            <a:r>
              <a:rPr lang="en-US" dirty="0"/>
              <a:t>int* </a:t>
            </a:r>
            <a:r>
              <a:rPr lang="en-US" dirty="0" err="1"/>
              <a:t>z_pointer</a:t>
            </a:r>
            <a:r>
              <a:rPr lang="en-US" dirty="0"/>
              <a:t> = &amp;z;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40D9-A1E6-4FFA-964F-03742A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58913-EFA1-4A3A-BF8E-DE0891D5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96142"/>
              </p:ext>
            </p:extLst>
          </p:nvPr>
        </p:nvGraphicFramePr>
        <p:xfrm>
          <a:off x="8117982" y="3633526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F515C-1733-4B1B-A6AB-21F3DEA0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2203"/>
              </p:ext>
            </p:extLst>
          </p:nvPr>
        </p:nvGraphicFramePr>
        <p:xfrm>
          <a:off x="6284888" y="4869199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13A16-1674-451C-884B-C80FB7B4C30E}"/>
              </a:ext>
            </a:extLst>
          </p:cNvPr>
          <p:cNvCxnSpPr/>
          <p:nvPr/>
        </p:nvCxnSpPr>
        <p:spPr>
          <a:xfrm flipV="1">
            <a:off x="9839458" y="4151686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1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98403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794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54605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1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68966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1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3091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81892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60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68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command: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Superuser do</a:t>
            </a:r>
          </a:p>
          <a:p>
            <a:pPr lvl="1"/>
            <a:r>
              <a:rPr lang="en-US" dirty="0"/>
              <a:t>Executes a command with special administrator privilege (superuser)</a:t>
            </a:r>
          </a:p>
          <a:p>
            <a:pPr lvl="1"/>
            <a:r>
              <a:rPr lang="en-US" dirty="0"/>
              <a:t>Necessary for installing new programs and modifying the OS</a:t>
            </a:r>
          </a:p>
          <a:p>
            <a:pPr lvl="1"/>
            <a:endParaRPr lang="en-US" dirty="0"/>
          </a:p>
          <a:p>
            <a:r>
              <a:rPr lang="en-US" dirty="0"/>
              <a:t>Run it before a command to execute that command as a superuser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rm –rf /</a:t>
            </a:r>
            <a:r>
              <a:rPr lang="en-US" dirty="0"/>
              <a:t>	(don’t run this!)</a:t>
            </a:r>
          </a:p>
          <a:p>
            <a:pPr lvl="1"/>
            <a:endParaRPr lang="en-US" dirty="0"/>
          </a:p>
          <a:p>
            <a:r>
              <a:rPr lang="en-US" dirty="0"/>
              <a:t>You can only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on computers where you are an admin</a:t>
            </a:r>
          </a:p>
          <a:p>
            <a:pPr lvl="1"/>
            <a:r>
              <a:rPr lang="en-US" dirty="0"/>
              <a:t>Only use with caution and care. It can destroy your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never need it for class stuff</a:t>
            </a:r>
          </a:p>
          <a:p>
            <a:pPr lvl="1"/>
            <a:r>
              <a:rPr lang="en-US" dirty="0"/>
              <a:t>You are NOT an admin on the class servers! (neither am 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9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094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862B-F46D-4204-B7A7-E5A20FC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B502-7E36-44CC-87AC-C7583DBA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be used to read or modify the value in the object pointed at</a:t>
            </a:r>
          </a:p>
          <a:p>
            <a:endParaRPr lang="en-US" dirty="0"/>
          </a:p>
          <a:p>
            <a:r>
              <a:rPr lang="en-US" dirty="0"/>
              <a:t>The * operator is used for getting/setting the value in the object</a:t>
            </a:r>
          </a:p>
          <a:p>
            <a:pPr lvl="1"/>
            <a:r>
              <a:rPr lang="en-US" dirty="0"/>
              <a:t>This is called “dereferencing” the pointer</a:t>
            </a:r>
          </a:p>
          <a:p>
            <a:pPr lvl="1"/>
            <a:r>
              <a:rPr lang="en-US" dirty="0"/>
              <a:t>Not multiply in this context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E1AA-7340-4EFE-BC3A-C6342DA8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5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 // still true!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59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*gamma = 14.3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56104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9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36D-7C6B-4CA5-8AAF-14E449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5763-E367-4023-8622-288434FD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a pointer is a type</a:t>
            </a:r>
          </a:p>
          <a:p>
            <a:pPr lvl="1"/>
            <a:r>
              <a:rPr lang="en-US" dirty="0"/>
              <a:t>int*, char*, short*, bool*, double*, </a:t>
            </a:r>
            <a:r>
              <a:rPr lang="en-US" dirty="0" err="1"/>
              <a:t>size_t</a:t>
            </a:r>
            <a:r>
              <a:rPr lang="en-US" dirty="0"/>
              <a:t>*, etc.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carefully about whether the pointer is being modified or the value in the object it points to</a:t>
            </a:r>
          </a:p>
          <a:p>
            <a:pPr lvl="1"/>
            <a:r>
              <a:rPr lang="en-US" dirty="0" err="1"/>
              <a:t>my_pointer</a:t>
            </a:r>
            <a:r>
              <a:rPr lang="en-US" dirty="0"/>
              <a:t> = &amp;x; // modifies which object we are pointing at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my_pointer</a:t>
            </a:r>
            <a:r>
              <a:rPr lang="en-US" dirty="0"/>
              <a:t> = x; // modifies the value in the object we are pointing at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pointer variables are themselves variables</a:t>
            </a:r>
          </a:p>
          <a:p>
            <a:pPr lvl="1"/>
            <a:r>
              <a:rPr lang="en-US" dirty="0"/>
              <a:t>They have values: the address of the object being pointed at</a:t>
            </a:r>
          </a:p>
          <a:p>
            <a:pPr lvl="1"/>
            <a:r>
              <a:rPr lang="en-US" dirty="0"/>
              <a:t>They name objects: memory is allocated to hold the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5365-C993-4F39-B302-DF62110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3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6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* operator also means multiplication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long w = *t * *v; // multiply values referenced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  // by the pointers t and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define multiple variables at once in C</a:t>
            </a:r>
          </a:p>
          <a:p>
            <a:pPr marL="45720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y, radius;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Equivalent code: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But this breaks when you’re using pointers</a:t>
            </a:r>
          </a:p>
          <a:p>
            <a:pPr marL="457200" lvl="1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x, y, radius;</a:t>
            </a:r>
          </a:p>
          <a:p>
            <a:pPr marL="457200" lvl="1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Equivalent code: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To write that line correctly, you need to write: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*x, *y, *radius;  </a:t>
            </a:r>
            <a:r>
              <a:rPr lang="en-US" sz="1800" dirty="0"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x, * y, * radius; </a:t>
            </a:r>
            <a:r>
              <a:rPr lang="en-US" sz="1800" dirty="0">
                <a:cs typeface="Courier New" panose="02070309020205020404" pitchFamily="49" charset="0"/>
              </a:rPr>
              <a:t>(spacing doesn’t matter)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Or just never ever declare multiple variables in the same line!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2BAC7C3-813A-4F01-A19B-646727463CF0}"/>
              </a:ext>
            </a:extLst>
          </p:cNvPr>
          <p:cNvSpPr/>
          <p:nvPr/>
        </p:nvSpPr>
        <p:spPr>
          <a:xfrm>
            <a:off x="2965622" y="3021227"/>
            <a:ext cx="420130" cy="523792"/>
          </a:xfrm>
          <a:prstGeom prst="rightBrace">
            <a:avLst>
              <a:gd name="adj1" fmla="val 7793"/>
              <a:gd name="adj2" fmla="val 5235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C0DD-5053-4C62-AC6D-F2A8E9428598}"/>
              </a:ext>
            </a:extLst>
          </p:cNvPr>
          <p:cNvSpPr txBox="1"/>
          <p:nvPr/>
        </p:nvSpPr>
        <p:spPr>
          <a:xfrm>
            <a:off x="3385752" y="3150973"/>
            <a:ext cx="213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pointers!!! 😱</a:t>
            </a:r>
          </a:p>
        </p:txBody>
      </p:sp>
    </p:spTree>
    <p:extLst>
      <p:ext uri="{BB962C8B-B14F-4D97-AF65-F5344CB8AC3E}">
        <p14:creationId xmlns:p14="http://schemas.microsoft.com/office/powerpoint/2010/main" val="40690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30"/>
          <a:stretch/>
        </p:blipFill>
        <p:spPr>
          <a:xfrm>
            <a:off x="607595" y="1778508"/>
            <a:ext cx="10972800" cy="307682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03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b="1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63627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BA4-8857-4EA2-9B49-4603EB9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functions directly modify values inside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920-B88E-4C3F-BB7E-1CB90744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functions get a copy of the value inside the variable</a:t>
            </a:r>
          </a:p>
          <a:p>
            <a:endParaRPr lang="en-US" dirty="0"/>
          </a:p>
          <a:p>
            <a:r>
              <a:rPr lang="en-US" dirty="0"/>
              <a:t>With pointers, functions can directly modify the variable</a:t>
            </a:r>
          </a:p>
          <a:p>
            <a:pPr lvl="1"/>
            <a:r>
              <a:rPr lang="en-US" dirty="0"/>
              <a:t>The function gets a copy of the pointer to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7809-3322-4358-8F0F-8745933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4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D7F73-2BCE-469E-A13F-3CB2BC6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 of without/with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BDC1-C559-4A76-B749-AEA0E06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122-9804-41A7-8CFF-E5C6143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4F302-4845-4AE1-A12A-4E4528ADE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46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what if we want to pass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300" y="1143000"/>
            <a:ext cx="6640094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81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E65-D7DB-440D-8772-81336502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for pointers to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CDA-6CBD-47AA-917E-BFEE2C6B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end up using pointers to structs A LOT</a:t>
            </a:r>
          </a:p>
          <a:p>
            <a:endParaRPr lang="en-US" dirty="0"/>
          </a:p>
          <a:p>
            <a:r>
              <a:rPr lang="en-US" dirty="0"/>
              <a:t>It’s annoying to type (*struct).field all the time</a:t>
            </a:r>
          </a:p>
          <a:p>
            <a:pPr lvl="1"/>
            <a:r>
              <a:rPr lang="en-US" dirty="0"/>
              <a:t>So we made a shortcut. These two mean exactly the same thing: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(*struct).field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struct-&gt;field      </a:t>
            </a:r>
            <a:r>
              <a:rPr lang="en-US" dirty="0">
                <a:cs typeface="Courier New" panose="02070309020205020404" pitchFamily="49" charset="0"/>
              </a:rPr>
              <a:t>(that’s dash and greater than)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lvl="1"/>
            <a:r>
              <a:rPr lang="en-US" dirty="0"/>
              <a:t>This is known as “syntactic sugar”</a:t>
            </a:r>
          </a:p>
          <a:p>
            <a:pPr lvl="2"/>
            <a:r>
              <a:rPr lang="en-US" dirty="0"/>
              <a:t>Bonus syntax to make common things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018A-6616-4ADD-8967-8BBB2B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83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function to print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143000"/>
            <a:ext cx="7302500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“Plant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meters tall and ”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”has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needs to be 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71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Pointers also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simultaneously return the number of arguments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b="1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9333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778508"/>
            <a:ext cx="10972800" cy="37581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34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31807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3025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BC0B0E25-F935-4F10-A9BB-4926C056CD1D}"/>
              </a:ext>
            </a:extLst>
          </p:cNvPr>
          <p:cNvSpPr/>
          <p:nvPr/>
        </p:nvSpPr>
        <p:spPr>
          <a:xfrm>
            <a:off x="7467600" y="1501775"/>
            <a:ext cx="520700" cy="3937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7322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32122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81795"/>
              </p:ext>
            </p:extLst>
          </p:nvPr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means a single-line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starts a multiline comment, which continues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to use comments effectively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“blocks” of code with their purpose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Every line is too much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Often helpful to write the comments before the code as planning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tricky bits of code so you know what it means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+ several weeks = “what does that code mean?!”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41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15549"/>
              </p:ext>
            </p:extLst>
          </p:nvPr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34573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61012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Potpourri</a:t>
            </a:r>
          </a:p>
          <a:p>
            <a:pPr lvl="1"/>
            <a:endParaRPr lang="en-US" dirty="0"/>
          </a:p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9262465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786</TotalTime>
  <Words>6259</Words>
  <Application>Microsoft Office PowerPoint</Application>
  <PresentationFormat>Widescreen</PresentationFormat>
  <Paragraphs>1083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Tahoma</vt:lpstr>
      <vt:lpstr>Class Slides</vt:lpstr>
      <vt:lpstr>Lecture 03 Build System + Pointers</vt:lpstr>
      <vt:lpstr>Administrivia</vt:lpstr>
      <vt:lpstr>Today’s Goals</vt:lpstr>
      <vt:lpstr>Getting files for today’s lecture</vt:lpstr>
      <vt:lpstr>Outline</vt:lpstr>
      <vt:lpstr>Shell command: sudo</vt:lpstr>
      <vt:lpstr>sudo example</vt:lpstr>
      <vt:lpstr>sudo example</vt:lpstr>
      <vt:lpstr>C comments</vt:lpstr>
      <vt:lpstr>Signed vs unsigned variables</vt:lpstr>
      <vt:lpstr>Temporarily changing types while comparing</vt:lpstr>
      <vt:lpstr>Temporarily changing types while comparing</vt:lpstr>
      <vt:lpstr>typedef can be used to make new C type names</vt:lpstr>
      <vt:lpstr>Break + relevant xkcd</vt:lpstr>
      <vt:lpstr>Outline</vt:lpstr>
      <vt:lpstr>Problems with compilation</vt:lpstr>
      <vt:lpstr>Solution: multiple C files</vt:lpstr>
      <vt:lpstr>Compiling multiple C files</vt:lpstr>
      <vt:lpstr>General C project layout</vt:lpstr>
      <vt:lpstr>Example of multiple compilation</vt:lpstr>
      <vt:lpstr>Outline</vt:lpstr>
      <vt:lpstr>C pre-processor</vt:lpstr>
      <vt:lpstr>C reads files from the top down</vt:lpstr>
      <vt:lpstr>Function declaration</vt:lpstr>
      <vt:lpstr>Header files are collections of declarations</vt:lpstr>
      <vt:lpstr>What else can the pre-processor do?</vt:lpstr>
      <vt:lpstr>C macros</vt:lpstr>
      <vt:lpstr>Macro functions</vt:lpstr>
      <vt:lpstr>Example of macro function trickiness</vt:lpstr>
      <vt:lpstr>Ifdef in C</vt:lpstr>
      <vt:lpstr>Pragma examples</vt:lpstr>
      <vt:lpstr>Examples</vt:lpstr>
      <vt:lpstr>Outline</vt:lpstr>
      <vt:lpstr>New problem, how do you remember all these steps?</vt:lpstr>
      <vt:lpstr>Simplifying multiple compilation with Make</vt:lpstr>
      <vt:lpstr>What does a make rule look like?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Break + Question</vt:lpstr>
      <vt:lpstr>Break + Question</vt:lpstr>
      <vt:lpstr>Break + Question</vt:lpstr>
      <vt:lpstr>Outline</vt:lpstr>
      <vt:lpstr>Remember: values, objects, and variables</vt:lpstr>
      <vt:lpstr>Pointers are another type of value</vt:lpstr>
      <vt:lpstr>C syntax for pointers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Dereferencing a pointer</vt:lpstr>
      <vt:lpstr>Longer pointer example</vt:lpstr>
      <vt:lpstr>Longer pointer example</vt:lpstr>
      <vt:lpstr>Possible pointer values</vt:lpstr>
      <vt:lpstr>Some things to remember about pointers</vt:lpstr>
      <vt:lpstr>C things that make pointers annoying</vt:lpstr>
      <vt:lpstr>C things that make pointers annoying</vt:lpstr>
      <vt:lpstr>Never define multiple variables at once</vt:lpstr>
      <vt:lpstr>Never define multiple variables at once</vt:lpstr>
      <vt:lpstr>Outline</vt:lpstr>
      <vt:lpstr>Pointers functions directly modify values inside variables</vt:lpstr>
      <vt:lpstr>Adding two to a variable WITHOUT pointers</vt:lpstr>
      <vt:lpstr>Adding two to a variable WITH pointers</vt:lpstr>
      <vt:lpstr>Side-by-side comparison of without/with pointers</vt:lpstr>
      <vt:lpstr>Another example: what if we want to pass a struct</vt:lpstr>
      <vt:lpstr>Shortcut for pointers to structs</vt:lpstr>
      <vt:lpstr>Adding a function to print the struct</vt:lpstr>
      <vt:lpstr>Scanf example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Pointers</dc:title>
  <dc:creator>Branden Ghena</dc:creator>
  <cp:lastModifiedBy>Branden Ghena</cp:lastModifiedBy>
  <cp:revision>97</cp:revision>
  <dcterms:created xsi:type="dcterms:W3CDTF">2021-09-27T16:29:08Z</dcterms:created>
  <dcterms:modified xsi:type="dcterms:W3CDTF">2021-09-30T16:17:38Z</dcterms:modified>
</cp:coreProperties>
</file>