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98"/>
  </p:notesMasterIdLst>
  <p:sldIdLst>
    <p:sldId id="256" r:id="rId2"/>
    <p:sldId id="641" r:id="rId3"/>
    <p:sldId id="653" r:id="rId4"/>
    <p:sldId id="264" r:id="rId5"/>
    <p:sldId id="660" r:id="rId6"/>
    <p:sldId id="596" r:id="rId7"/>
    <p:sldId id="385" r:id="rId8"/>
    <p:sldId id="535" r:id="rId9"/>
    <p:sldId id="553" r:id="rId10"/>
    <p:sldId id="538" r:id="rId11"/>
    <p:sldId id="539" r:id="rId12"/>
    <p:sldId id="552" r:id="rId13"/>
    <p:sldId id="590" r:id="rId14"/>
    <p:sldId id="591" r:id="rId15"/>
    <p:sldId id="654" r:id="rId16"/>
    <p:sldId id="540" r:id="rId17"/>
    <p:sldId id="557" r:id="rId18"/>
    <p:sldId id="554" r:id="rId19"/>
    <p:sldId id="534" r:id="rId20"/>
    <p:sldId id="559" r:id="rId21"/>
    <p:sldId id="558" r:id="rId22"/>
    <p:sldId id="572" r:id="rId23"/>
    <p:sldId id="575" r:id="rId24"/>
    <p:sldId id="597" r:id="rId25"/>
    <p:sldId id="643" r:id="rId26"/>
    <p:sldId id="655" r:id="rId27"/>
    <p:sldId id="383" r:id="rId28"/>
    <p:sldId id="604" r:id="rId29"/>
    <p:sldId id="606" r:id="rId30"/>
    <p:sldId id="605" r:id="rId31"/>
    <p:sldId id="609" r:id="rId32"/>
    <p:sldId id="610" r:id="rId33"/>
    <p:sldId id="611" r:id="rId34"/>
    <p:sldId id="612" r:id="rId35"/>
    <p:sldId id="613" r:id="rId36"/>
    <p:sldId id="614" r:id="rId37"/>
    <p:sldId id="615" r:id="rId38"/>
    <p:sldId id="616" r:id="rId39"/>
    <p:sldId id="617" r:id="rId40"/>
    <p:sldId id="618" r:id="rId41"/>
    <p:sldId id="619" r:id="rId42"/>
    <p:sldId id="620" r:id="rId43"/>
    <p:sldId id="608" r:id="rId44"/>
    <p:sldId id="623" r:id="rId45"/>
    <p:sldId id="621" r:id="rId46"/>
    <p:sldId id="607" r:id="rId47"/>
    <p:sldId id="622" r:id="rId48"/>
    <p:sldId id="625" r:id="rId49"/>
    <p:sldId id="626" r:id="rId50"/>
    <p:sldId id="644" r:id="rId51"/>
    <p:sldId id="624" r:id="rId52"/>
    <p:sldId id="632" r:id="rId53"/>
    <p:sldId id="645" r:id="rId54"/>
    <p:sldId id="656" r:id="rId55"/>
    <p:sldId id="599" r:id="rId56"/>
    <p:sldId id="627" r:id="rId57"/>
    <p:sldId id="638" r:id="rId58"/>
    <p:sldId id="636" r:id="rId59"/>
    <p:sldId id="637" r:id="rId60"/>
    <p:sldId id="657" r:id="rId61"/>
    <p:sldId id="601" r:id="rId62"/>
    <p:sldId id="630" r:id="rId63"/>
    <p:sldId id="646" r:id="rId64"/>
    <p:sldId id="647" r:id="rId65"/>
    <p:sldId id="648" r:id="rId66"/>
    <p:sldId id="640" r:id="rId67"/>
    <p:sldId id="634" r:id="rId68"/>
    <p:sldId id="633" r:id="rId69"/>
    <p:sldId id="635" r:id="rId70"/>
    <p:sldId id="639" r:id="rId71"/>
    <p:sldId id="628" r:id="rId72"/>
    <p:sldId id="603" r:id="rId73"/>
    <p:sldId id="658" r:id="rId74"/>
    <p:sldId id="650" r:id="rId75"/>
    <p:sldId id="651" r:id="rId76"/>
    <p:sldId id="652" r:id="rId77"/>
    <p:sldId id="659" r:id="rId78"/>
    <p:sldId id="594" r:id="rId79"/>
    <p:sldId id="561" r:id="rId80"/>
    <p:sldId id="563" r:id="rId81"/>
    <p:sldId id="578" r:id="rId82"/>
    <p:sldId id="579" r:id="rId83"/>
    <p:sldId id="580" r:id="rId84"/>
    <p:sldId id="581" r:id="rId85"/>
    <p:sldId id="582" r:id="rId86"/>
    <p:sldId id="583" r:id="rId87"/>
    <p:sldId id="584" r:id="rId88"/>
    <p:sldId id="585" r:id="rId89"/>
    <p:sldId id="586" r:id="rId90"/>
    <p:sldId id="587" r:id="rId91"/>
    <p:sldId id="588" r:id="rId92"/>
    <p:sldId id="589" r:id="rId93"/>
    <p:sldId id="560" r:id="rId94"/>
    <p:sldId id="592" r:id="rId95"/>
    <p:sldId id="593" r:id="rId96"/>
    <p:sldId id="642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641"/>
            <p14:sldId id="653"/>
            <p14:sldId id="264"/>
            <p14:sldId id="660"/>
          </p14:sldIdLst>
        </p14:section>
        <p14:section name="What are pointers?" id="{0DD8E0DA-AF1A-432C-88CB-F358D49B880F}">
          <p14:sldIdLst>
            <p14:sldId id="596"/>
            <p14:sldId id="385"/>
            <p14:sldId id="535"/>
            <p14:sldId id="553"/>
            <p14:sldId id="538"/>
            <p14:sldId id="539"/>
            <p14:sldId id="552"/>
            <p14:sldId id="590"/>
            <p14:sldId id="591"/>
          </p14:sldIdLst>
        </p14:section>
        <p14:section name="Why are pointers?" id="{94268342-AEE1-47DB-8443-E4E8E1670101}">
          <p14:sldIdLst>
            <p14:sldId id="654"/>
            <p14:sldId id="540"/>
            <p14:sldId id="557"/>
            <p14:sldId id="554"/>
            <p14:sldId id="534"/>
            <p14:sldId id="559"/>
            <p14:sldId id="558"/>
            <p14:sldId id="572"/>
            <p14:sldId id="575"/>
            <p14:sldId id="597"/>
            <p14:sldId id="643"/>
          </p14:sldIdLst>
        </p14:section>
        <p14:section name="Arrays" id="{B55B8E8C-5EAB-4A1E-A4E9-AE5E896E46FA}">
          <p14:sldIdLst>
            <p14:sldId id="655"/>
            <p14:sldId id="383"/>
            <p14:sldId id="604"/>
            <p14:sldId id="606"/>
            <p14:sldId id="605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08"/>
            <p14:sldId id="623"/>
            <p14:sldId id="621"/>
            <p14:sldId id="607"/>
            <p14:sldId id="622"/>
            <p14:sldId id="625"/>
            <p14:sldId id="626"/>
            <p14:sldId id="644"/>
            <p14:sldId id="624"/>
            <p14:sldId id="632"/>
            <p14:sldId id="645"/>
          </p14:sldIdLst>
        </p14:section>
        <p14:section name="Characters" id="{FA6D0803-F711-45DC-B59F-0D27EEF6EF98}">
          <p14:sldIdLst>
            <p14:sldId id="656"/>
            <p14:sldId id="599"/>
            <p14:sldId id="627"/>
            <p14:sldId id="638"/>
            <p14:sldId id="636"/>
            <p14:sldId id="637"/>
          </p14:sldIdLst>
        </p14:section>
        <p14:section name="Strings" id="{98393039-0FEF-4B03-8A83-0AA543B3029B}">
          <p14:sldIdLst>
            <p14:sldId id="657"/>
            <p14:sldId id="601"/>
            <p14:sldId id="630"/>
            <p14:sldId id="646"/>
            <p14:sldId id="647"/>
            <p14:sldId id="648"/>
            <p14:sldId id="640"/>
            <p14:sldId id="634"/>
            <p14:sldId id="633"/>
            <p14:sldId id="635"/>
            <p14:sldId id="639"/>
            <p14:sldId id="628"/>
            <p14:sldId id="603"/>
          </p14:sldIdLst>
        </p14:section>
        <p14:section name="Arguments to main" id="{3DC302F4-89BC-4BF6-A676-BE0729EA065D}">
          <p14:sldIdLst>
            <p14:sldId id="658"/>
            <p14:sldId id="650"/>
            <p14:sldId id="651"/>
            <p14:sldId id="652"/>
          </p14:sldIdLst>
        </p14:section>
        <p14:section name="Wrapup" id="{29A7F866-9DA9-446B-8359-CE426CB89C7A}">
          <p14:sldIdLst>
            <p14:sldId id="659"/>
          </p14:sldIdLst>
        </p14:section>
        <p14:section name="Variable Lifetimes" id="{72E2B9BC-D99B-4683-827C-D15BE829131F}">
          <p14:sldIdLst>
            <p14:sldId id="594"/>
            <p14:sldId id="561"/>
            <p14:sldId id="563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60"/>
            <p14:sldId id="592"/>
            <p14:sldId id="593"/>
            <p14:sldId id="6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7" d="100"/>
          <a:sy n="77" d="100"/>
        </p:scale>
        <p:origin x="114" y="19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www.asciitable.com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lusplus.com/reference/cstring/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04</a:t>
            </a:r>
            <a:br>
              <a:rPr lang="en-US" dirty="0"/>
            </a:br>
            <a:r>
              <a:rPr lang="en-US" dirty="0"/>
              <a:t>Arrays and 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036D-7C6B-4CA5-8AAF-14E449F3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to remember about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5763-E367-4023-8622-288434FD9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Remember that a pointer is a type</a:t>
            </a:r>
          </a:p>
          <a:p>
            <a:pPr lvl="1"/>
            <a:r>
              <a:rPr lang="en-US" dirty="0"/>
              <a:t>int*, char*, short*, bool*, double*, </a:t>
            </a:r>
            <a:r>
              <a:rPr lang="en-US" dirty="0" err="1"/>
              <a:t>size_t</a:t>
            </a:r>
            <a:r>
              <a:rPr lang="en-US" dirty="0"/>
              <a:t>*, etc.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Think carefully about whether the pointer is being modified or the value in the object it points to</a:t>
            </a:r>
          </a:p>
          <a:p>
            <a:pPr lvl="1"/>
            <a:r>
              <a:rPr lang="en-US" dirty="0" err="1"/>
              <a:t>my_pointer</a:t>
            </a:r>
            <a:r>
              <a:rPr lang="en-US" dirty="0"/>
              <a:t> = &amp;x; // modifies which object we are pointing at</a:t>
            </a:r>
          </a:p>
          <a:p>
            <a:pPr lvl="1"/>
            <a:r>
              <a:rPr lang="en-US" dirty="0"/>
              <a:t>*</a:t>
            </a:r>
            <a:r>
              <a:rPr lang="en-US" dirty="0" err="1"/>
              <a:t>my_pointer</a:t>
            </a:r>
            <a:r>
              <a:rPr lang="en-US" dirty="0"/>
              <a:t> = x; // modifies the value in the object we are pointing at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Remember that pointer variables are themselves variables</a:t>
            </a:r>
          </a:p>
          <a:p>
            <a:pPr lvl="1"/>
            <a:r>
              <a:rPr lang="en-US" dirty="0"/>
              <a:t>They have values: the address of the object being pointed at</a:t>
            </a:r>
          </a:p>
          <a:p>
            <a:pPr lvl="1"/>
            <a:r>
              <a:rPr lang="en-US" dirty="0"/>
              <a:t>They name objects: memory is allocated to hold the address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A5365-C993-4F39-B302-DF62110A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61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C048-4672-425A-ABEA-EBD2E9AA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things that make pointers annoying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9CB2D-2035-456C-94B0-61616E3B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pointer types, the * doesn’t have to be next to the type</a:t>
            </a:r>
          </a:p>
          <a:p>
            <a:pPr lvl="1"/>
            <a:r>
              <a:rPr lang="en-US" dirty="0"/>
              <a:t>These three all mean exactly the same thing: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       x; // I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strongly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recommend you use this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   *    x;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       *x;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557C-4A56-443F-874C-2F3ABAAC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4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C048-4672-425A-ABEA-EBD2E9AA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things that make pointers annoying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9CB2D-2035-456C-94B0-61616E3B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pointer types, the * doesn’t have to be next to the type</a:t>
            </a:r>
          </a:p>
          <a:p>
            <a:pPr lvl="1"/>
            <a:r>
              <a:rPr lang="en-US" dirty="0"/>
              <a:t>These three all mean exactly the same thing: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       x; // I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strongly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recommend you use this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   *    x;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       *x;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The * operator also means multiplication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signed long w = *t * *v; // multiply values referenced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  // by the pointers t and 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557C-4A56-443F-874C-2F3ABAAC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8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8A51-A2A3-4819-9711-61F3BAB7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define multiple variables at once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A8B8-DBFD-4F73-8108-7491FF070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You can define multiple variables at once in C</a:t>
            </a:r>
          </a:p>
          <a:p>
            <a:pPr marL="457200" lvl="1" indent="0">
              <a:buNone/>
            </a:pP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x, y, radius;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Equivalent code: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x;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y;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radius;</a:t>
            </a:r>
          </a:p>
          <a:p>
            <a:pPr marL="457200" lvl="1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99DA3-0F8A-4D1C-89FF-537406A4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8A51-A2A3-4819-9711-61F3BAB7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define multiple variables at once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A8B8-DBFD-4F73-8108-7491FF070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But this breaks when you’re using pointers</a:t>
            </a:r>
          </a:p>
          <a:p>
            <a:pPr marL="457200" lvl="1" indent="0">
              <a:buNone/>
            </a:pP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double* x, y, radius;</a:t>
            </a:r>
          </a:p>
          <a:p>
            <a:pPr marL="457200" lvl="1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Equivalent code: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double* x;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y;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radius;</a:t>
            </a: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cs typeface="Courier New" panose="02070309020205020404" pitchFamily="49" charset="0"/>
              </a:rPr>
              <a:t>To write that line correctly, you need to write: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*x, *y, *radius;  </a:t>
            </a:r>
            <a:r>
              <a:rPr lang="en-US" sz="1800" dirty="0">
                <a:cs typeface="Courier New" panose="02070309020205020404" pitchFamily="49" charset="0"/>
              </a:rPr>
              <a:t>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double * x, * y, * radius; </a:t>
            </a:r>
            <a:r>
              <a:rPr lang="en-US" sz="1800" dirty="0">
                <a:cs typeface="Courier New" panose="02070309020205020404" pitchFamily="49" charset="0"/>
              </a:rPr>
              <a:t>(spacing doesn’t matter)</a:t>
            </a:r>
            <a:br>
              <a:rPr lang="en-US" sz="1800" dirty="0">
                <a:cs typeface="Courier New" panose="02070309020205020404" pitchFamily="49" charset="0"/>
              </a:rPr>
            </a:br>
            <a:endParaRPr lang="en-US" sz="1800" dirty="0">
              <a:cs typeface="Courier New" panose="02070309020205020404" pitchFamily="49" charset="0"/>
            </a:endParaRPr>
          </a:p>
          <a:p>
            <a:r>
              <a:rPr lang="en-US" sz="2000" dirty="0">
                <a:cs typeface="Courier New" panose="02070309020205020404" pitchFamily="49" charset="0"/>
              </a:rPr>
              <a:t>Or just never ever declare multiple variables in the same line!</a:t>
            </a: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99DA3-0F8A-4D1C-89FF-537406A4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2BAC7C3-813A-4F01-A19B-646727463CF0}"/>
              </a:ext>
            </a:extLst>
          </p:cNvPr>
          <p:cNvSpPr/>
          <p:nvPr/>
        </p:nvSpPr>
        <p:spPr>
          <a:xfrm>
            <a:off x="2965622" y="3021227"/>
            <a:ext cx="420130" cy="523792"/>
          </a:xfrm>
          <a:prstGeom prst="rightBrace">
            <a:avLst>
              <a:gd name="adj1" fmla="val 7793"/>
              <a:gd name="adj2" fmla="val 5235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3C0DD-5053-4C62-AC6D-F2A8E9428598}"/>
              </a:ext>
            </a:extLst>
          </p:cNvPr>
          <p:cNvSpPr txBox="1"/>
          <p:nvPr/>
        </p:nvSpPr>
        <p:spPr>
          <a:xfrm>
            <a:off x="3385752" y="3150973"/>
            <a:ext cx="2131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 pointers!!! 😱</a:t>
            </a:r>
          </a:p>
        </p:txBody>
      </p:sp>
    </p:spTree>
    <p:extLst>
      <p:ext uri="{BB962C8B-B14F-4D97-AF65-F5344CB8AC3E}">
        <p14:creationId xmlns:p14="http://schemas.microsoft.com/office/powerpoint/2010/main" val="4069019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pointers?</a:t>
            </a:r>
          </a:p>
          <a:p>
            <a:r>
              <a:rPr lang="en-US" b="1" dirty="0"/>
              <a:t>Why are pointers?</a:t>
            </a:r>
          </a:p>
          <a:p>
            <a:pPr lvl="1"/>
            <a:endParaRPr lang="en-US" dirty="0"/>
          </a:p>
          <a:p>
            <a:r>
              <a:rPr lang="en-US" dirty="0"/>
              <a:t>Arrays</a:t>
            </a:r>
          </a:p>
          <a:p>
            <a:pPr lvl="1"/>
            <a:endParaRPr lang="en-US" dirty="0"/>
          </a:p>
          <a:p>
            <a:r>
              <a:rPr lang="en-US" dirty="0"/>
              <a:t>Characters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Arguments to main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2583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4BA4-8857-4EA2-9B49-4603EB93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functions directly modify values inside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EE920-B88E-4C3F-BB7E-1CB907444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Normally, functions get a copy of the value inside the variable</a:t>
            </a:r>
          </a:p>
          <a:p>
            <a:endParaRPr lang="en-US" dirty="0"/>
          </a:p>
          <a:p>
            <a:r>
              <a:rPr lang="en-US" dirty="0"/>
              <a:t>With pointers, functions can directly modify the variable</a:t>
            </a:r>
          </a:p>
          <a:p>
            <a:pPr lvl="1"/>
            <a:r>
              <a:rPr lang="en-US" dirty="0"/>
              <a:t>The function gets a copy of the pointer to the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67809-3322-4358-8F0F-87459334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97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C50C-52D6-42E2-8D42-1E435A8E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two to a variable WITHOUT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973C2-0084-4A7D-80FB-EE37D5DEE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n+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D2E47-07AD-4A19-8C84-0FEDD7F1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C50C-52D6-42E2-8D42-1E435A8E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two to a variable WITH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973C2-0084-4A7D-80FB-EE37D5DEE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*n +=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D2E47-07AD-4A19-8C84-0FEDD7F1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68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6D7F73-2BCE-469E-A13F-3CB2BC6D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Side-by-side comparison of without/with pointers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8BDC1-C559-4A76-B749-AEA0E065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n+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4F122-9804-41A7-8CFF-E5C61435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A4F302-4845-4AE1-A12A-4E4528ADE4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*n +=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1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0C8C-1481-4168-8E4E-F0D9AE88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05446-3522-47C1-A92D-5A447C92E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Homework 1 is due today</a:t>
            </a:r>
          </a:p>
          <a:p>
            <a:pPr lvl="1"/>
            <a:endParaRPr lang="en-US" dirty="0"/>
          </a:p>
          <a:p>
            <a:r>
              <a:rPr lang="en-US" dirty="0"/>
              <a:t>Lab03 is released today (due Sunday)</a:t>
            </a:r>
          </a:p>
          <a:p>
            <a:pPr lvl="1"/>
            <a:r>
              <a:rPr lang="en-US" dirty="0"/>
              <a:t>Practice manipulating strings</a:t>
            </a:r>
          </a:p>
          <a:p>
            <a:pPr lvl="1"/>
            <a:endParaRPr lang="en-US" dirty="0"/>
          </a:p>
          <a:p>
            <a:r>
              <a:rPr lang="en-US" dirty="0"/>
              <a:t>Homework 2 will be released late tonight (due next Thursday)</a:t>
            </a:r>
          </a:p>
          <a:p>
            <a:pPr lvl="1"/>
            <a:r>
              <a:rPr lang="en-US" dirty="0"/>
              <a:t>Lots of string manipulation</a:t>
            </a:r>
          </a:p>
          <a:p>
            <a:pPr lvl="1"/>
            <a:r>
              <a:rPr lang="en-US" dirty="0"/>
              <a:t>Get started early!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Partner assignment (work with 1 or 0 other people)</a:t>
            </a:r>
          </a:p>
          <a:p>
            <a:pPr lvl="2"/>
            <a:r>
              <a:rPr lang="en-US" dirty="0"/>
              <a:t>We’ll put out a survey for people who want to be matched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Includes “hidden tests”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1BA02-44AC-48C9-99BE-F9ACFFFA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91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FE3F-DC36-4F29-BA95-B43AB3CE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B5DFE-AC37-4D18-9BAD-F607B0FFA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uses pointers to write to the variables you pass it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count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&amp;x);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Pointers allow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to read results directly into your variable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also simultaneously returns the number of arguments matched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homework 1, for example,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needs to match three inputs</a:t>
            </a:r>
          </a:p>
          <a:p>
            <a:pPr lvl="2"/>
            <a:r>
              <a:rPr lang="en-US" dirty="0"/>
              <a:t>Without pointers, you would only be able to match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A4AED-7D20-4DD7-AD75-E966AC94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75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AAF8-128F-4AA1-887D-DCF2874C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what if we want to pass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5C08-6EF0-42FD-BDE2-DF207705F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300" y="1143000"/>
            <a:ext cx="6640094" cy="5029200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initialize_oak_tree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plant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is_watered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num_leaves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initialize_oak_tree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EFF97-82FC-46EE-B150-E40DE92A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B9A99-BADA-494F-B5EA-7D472ECA62C4}"/>
              </a:ext>
            </a:extLst>
          </p:cNvPr>
          <p:cNvSpPr txBox="1"/>
          <p:nvPr/>
        </p:nvSpPr>
        <p:spPr>
          <a:xfrm>
            <a:off x="482600" y="1143000"/>
            <a:ext cx="39243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plants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is_watered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num_leaves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98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CE65-D7DB-440D-8772-81336502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 for pointers to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BDCDA-6CBD-47AA-917E-BFEE2C6BC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programs end up using pointers to structs A LOT</a:t>
            </a:r>
          </a:p>
          <a:p>
            <a:endParaRPr lang="en-US" dirty="0"/>
          </a:p>
          <a:p>
            <a:r>
              <a:rPr lang="en-US" dirty="0"/>
              <a:t>It’s annoying to type (*struct).field all the time</a:t>
            </a:r>
          </a:p>
          <a:p>
            <a:pPr lvl="1"/>
            <a:r>
              <a:rPr lang="en-US" dirty="0"/>
              <a:t>So we made a shortcut. These two mean exactly the same thing: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(*struct).field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struct-&gt;field      </a:t>
            </a:r>
            <a:r>
              <a:rPr lang="en-US" dirty="0">
                <a:cs typeface="Courier New" panose="02070309020205020404" pitchFamily="49" charset="0"/>
              </a:rPr>
              <a:t>(that’s dash and greater than)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/>
          </a:p>
          <a:p>
            <a:pPr lvl="1"/>
            <a:r>
              <a:rPr lang="en-US" dirty="0"/>
              <a:t>This is known as “syntactic sugar”</a:t>
            </a:r>
          </a:p>
          <a:p>
            <a:pPr lvl="2"/>
            <a:r>
              <a:rPr lang="en-US" dirty="0"/>
              <a:t>Bonus syntax to make common things easier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5018A-6616-4ADD-8967-8BBB2B4D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88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AAF8-128F-4AA1-887D-DCF2874C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function to print the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5C08-6EF0-42FD-BDE2-DF207705F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900" y="1143000"/>
            <a:ext cx="7302500" cy="5029200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initialize_oak_tree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is_watered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num_leaves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print_plant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603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“Plant is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meters tall and ”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“has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leaves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\n”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plant-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num_leaves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watered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603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“\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needs to be watered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\n”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EFF97-82FC-46EE-B150-E40DE92A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B9A99-BADA-494F-B5EA-7D472ECA62C4}"/>
              </a:ext>
            </a:extLst>
          </p:cNvPr>
          <p:cNvSpPr txBox="1"/>
          <p:nvPr/>
        </p:nvSpPr>
        <p:spPr>
          <a:xfrm>
            <a:off x="482600" y="1143000"/>
            <a:ext cx="39243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plants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is_watered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height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num_leaves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67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D7DD-F144-4202-BD88-DF138E53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C72EF-4C25-4387-9970-72CA643E0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x = 7.0;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double*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+= 3.0;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x / 4.0;</a:t>
            </a:r>
          </a:p>
          <a:p>
            <a:pPr marL="457200" lvl="1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(“%f\n”, *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value prints?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03C42-64BC-424B-A538-EA6D8ACE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37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D7DD-F144-4202-BD88-DF138E53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C72EF-4C25-4387-9970-72CA643E0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x = 7.0;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double*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+= 3.0;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x / 4.0;</a:t>
            </a:r>
          </a:p>
          <a:p>
            <a:pPr marL="457200" lvl="1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(“%f\n”, *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value prints?	</a:t>
            </a:r>
            <a:r>
              <a:rPr lang="en-US" b="1" dirty="0"/>
              <a:t>2.5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03C42-64BC-424B-A538-EA6D8ACE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43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pointers?</a:t>
            </a:r>
          </a:p>
          <a:p>
            <a:r>
              <a:rPr lang="en-US" dirty="0"/>
              <a:t>Why are pointers?</a:t>
            </a:r>
          </a:p>
          <a:p>
            <a:pPr lvl="1"/>
            <a:endParaRPr lang="en-US" dirty="0"/>
          </a:p>
          <a:p>
            <a:r>
              <a:rPr lang="en-US" b="1" dirty="0"/>
              <a:t>Arrays</a:t>
            </a:r>
          </a:p>
          <a:p>
            <a:pPr lvl="1"/>
            <a:endParaRPr lang="en-US" dirty="0"/>
          </a:p>
          <a:p>
            <a:r>
              <a:rPr lang="en-US" dirty="0"/>
              <a:t>Characters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Arguments to main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44980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talk about some ideas that really rely on the existence of pointers</a:t>
            </a:r>
          </a:p>
          <a:p>
            <a:endParaRPr lang="en-US" dirty="0"/>
          </a:p>
          <a:p>
            <a:r>
              <a:rPr lang="en-US" dirty="0"/>
              <a:t>The first of these is arrays</a:t>
            </a:r>
          </a:p>
          <a:p>
            <a:pPr lvl="1"/>
            <a:r>
              <a:rPr lang="en-US" dirty="0"/>
              <a:t>Arrays: a variable that holds multiple of a type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 one horizontal shelf</a:t>
            </a:r>
          </a:p>
          <a:p>
            <a:pPr lvl="2"/>
            <a:r>
              <a:rPr lang="en-US" dirty="0"/>
              <a:t>Can hold multiple books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 shelf is an “array of books”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5384-BCEB-465D-AF4B-47A04AEB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772A1-D75D-4244-B5C8-0A76E82F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[4];</a:t>
            </a:r>
          </a:p>
          <a:p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Generally: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  <a:r>
              <a:rPr lang="en-US" dirty="0"/>
              <a:t>    (array of type with length 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03D44-35F9-47AC-985C-8E7507AD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BD094F-A8E0-434E-BFA9-16C58F574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741966"/>
              </p:ext>
            </p:extLst>
          </p:nvPr>
        </p:nvGraphicFramePr>
        <p:xfrm>
          <a:off x="918691" y="1823273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051E8B-F269-4535-9A8A-94D9420D9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473656"/>
              </p:ext>
            </p:extLst>
          </p:nvPr>
        </p:nvGraphicFramePr>
        <p:xfrm>
          <a:off x="607595" y="4305435"/>
          <a:ext cx="6012148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54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26902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26902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26902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26902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0EF4898-9C9C-4394-8CF9-307849764583}"/>
              </a:ext>
            </a:extLst>
          </p:cNvPr>
          <p:cNvSpPr txBox="1"/>
          <p:nvPr/>
        </p:nvSpPr>
        <p:spPr>
          <a:xfrm>
            <a:off x="7431110" y="3455429"/>
            <a:ext cx="3940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Multiple </a:t>
            </a:r>
            <a:r>
              <a:rPr lang="en-US" sz="2400" b="1" dirty="0"/>
              <a:t>objects</a:t>
            </a:r>
            <a:br>
              <a:rPr lang="en-US" sz="2400" b="1" dirty="0"/>
            </a:br>
            <a:r>
              <a:rPr lang="en-US" sz="2400" dirty="0"/>
              <a:t>for a single </a:t>
            </a:r>
            <a:r>
              <a:rPr lang="en-US" sz="2400" b="1" dirty="0"/>
              <a:t>variable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each with their own </a:t>
            </a:r>
            <a:r>
              <a:rPr lang="en-US" sz="2400" b="1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712196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F4D2-C527-47A6-85EC-6D36E02D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values in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FCC19-288F-4CFE-BC20-DC64CC1D9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array has one or more objects, each with their own values</a:t>
            </a:r>
          </a:p>
          <a:p>
            <a:pPr lvl="1"/>
            <a:r>
              <a:rPr lang="en-US" dirty="0"/>
              <a:t>Like fields in a struct</a:t>
            </a:r>
          </a:p>
          <a:p>
            <a:pPr lvl="1"/>
            <a:endParaRPr lang="en-US" dirty="0"/>
          </a:p>
          <a:p>
            <a:r>
              <a:rPr lang="en-US" dirty="0"/>
              <a:t>The “slots” in an array are numbered from zero</a:t>
            </a:r>
          </a:p>
          <a:p>
            <a:pPr lvl="1"/>
            <a:r>
              <a:rPr lang="en-US" dirty="0"/>
              <a:t>Arrays in C are zero-indexed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values[3] = {1.2, -3.5623, 0.0};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x = values[0];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D196B-B311-47D8-9135-D531E750E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298DE4-805F-4CAD-9697-01FE31247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28971"/>
              </p:ext>
            </p:extLst>
          </p:nvPr>
        </p:nvGraphicFramePr>
        <p:xfrm>
          <a:off x="6093994" y="5364480"/>
          <a:ext cx="4885246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54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98194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584102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814658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values: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-3.5623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651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45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76D5-1B78-4CF3-8555-C4D635DA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3AC3C-3561-4EE3-A137-86F9C75C4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Campuswire</a:t>
            </a:r>
            <a:r>
              <a:rPr lang="en-US" dirty="0"/>
              <a:t> issues</a:t>
            </a:r>
          </a:p>
          <a:p>
            <a:pPr lvl="1"/>
            <a:r>
              <a:rPr lang="en-US" dirty="0"/>
              <a:t>Seems to be crashing every night right now…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We’re watching this and will move to a new platform if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53056-B492-4A00-8756-0F4FE4A8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31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026474"/>
              </p:ext>
            </p:extLst>
          </p:nvPr>
        </p:nvGraphicFramePr>
        <p:xfrm>
          <a:off x="2487909" y="958850"/>
          <a:ext cx="721217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09093" y="2498501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172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217313"/>
              </p:ext>
            </p:extLst>
          </p:nvPr>
        </p:nvGraphicFramePr>
        <p:xfrm>
          <a:off x="2487909" y="958850"/>
          <a:ext cx="721217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i: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463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09093" y="3052293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783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952697"/>
              </p:ext>
            </p:extLst>
          </p:nvPr>
        </p:nvGraphicFramePr>
        <p:xfrm>
          <a:off x="2487909" y="958850"/>
          <a:ext cx="721217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i: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463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09093" y="3631842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029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690598"/>
              </p:ext>
            </p:extLst>
          </p:nvPr>
        </p:nvGraphicFramePr>
        <p:xfrm>
          <a:off x="2487909" y="958850"/>
          <a:ext cx="721217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i: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463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09093" y="3039413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356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445519"/>
              </p:ext>
            </p:extLst>
          </p:nvPr>
        </p:nvGraphicFramePr>
        <p:xfrm>
          <a:off x="2487909" y="958850"/>
          <a:ext cx="721217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i: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463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09093" y="3606084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88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37800"/>
              </p:ext>
            </p:extLst>
          </p:nvPr>
        </p:nvGraphicFramePr>
        <p:xfrm>
          <a:off x="2487909" y="958850"/>
          <a:ext cx="721217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i: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463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50018" y="3052293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045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17007"/>
              </p:ext>
            </p:extLst>
          </p:nvPr>
        </p:nvGraphicFramePr>
        <p:xfrm>
          <a:off x="2487909" y="958850"/>
          <a:ext cx="721217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i: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463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09093" y="3606084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96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13300"/>
              </p:ext>
            </p:extLst>
          </p:nvPr>
        </p:nvGraphicFramePr>
        <p:xfrm>
          <a:off x="2487909" y="958850"/>
          <a:ext cx="721217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i: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463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09093" y="3078050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521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714671"/>
              </p:ext>
            </p:extLst>
          </p:nvPr>
        </p:nvGraphicFramePr>
        <p:xfrm>
          <a:off x="2487909" y="958850"/>
          <a:ext cx="721217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i: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463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09093" y="3618963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359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8915"/>
              </p:ext>
            </p:extLst>
          </p:nvPr>
        </p:nvGraphicFramePr>
        <p:xfrm>
          <a:off x="2487909" y="958850"/>
          <a:ext cx="721217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i: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463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09093" y="3078050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2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practice with pointers and why they are useful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300818"/>
              </p:ext>
            </p:extLst>
          </p:nvPr>
        </p:nvGraphicFramePr>
        <p:xfrm>
          <a:off x="2487909" y="958850"/>
          <a:ext cx="721217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i: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463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09093" y="3631841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96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82880"/>
              </p:ext>
            </p:extLst>
          </p:nvPr>
        </p:nvGraphicFramePr>
        <p:xfrm>
          <a:off x="2487909" y="958850"/>
          <a:ext cx="721217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i: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463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09093" y="3078049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617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261184"/>
              </p:ext>
            </p:extLst>
          </p:nvPr>
        </p:nvGraphicFramePr>
        <p:xfrm>
          <a:off x="2487909" y="958850"/>
          <a:ext cx="721217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193183" y="4752303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CA6848-34B9-4DC3-AA75-A88EA70A9422}"/>
              </a:ext>
            </a:extLst>
          </p:cNvPr>
          <p:cNvSpPr txBox="1"/>
          <p:nvPr/>
        </p:nvSpPr>
        <p:spPr>
          <a:xfrm>
            <a:off x="7263685" y="4546242"/>
            <a:ext cx="3593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Remember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array[N-1]</a:t>
            </a:r>
            <a:r>
              <a:rPr lang="en-US" sz="2400" dirty="0"/>
              <a:t> is the last slot in an array of length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6208986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6B7D-1718-4CD9-93B7-457FE7DA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Lengths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F437-831E-4B58-AB17-A38DF4337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determine how long an array is?</a:t>
            </a:r>
          </a:p>
          <a:p>
            <a:endParaRPr lang="en-US" dirty="0"/>
          </a:p>
          <a:p>
            <a:r>
              <a:rPr lang="en-US" dirty="0"/>
              <a:t>You cannot in C</a:t>
            </a:r>
          </a:p>
          <a:p>
            <a:pPr lvl="1"/>
            <a:r>
              <a:rPr lang="en-US" dirty="0"/>
              <a:t>Hopefully, you remember</a:t>
            </a:r>
          </a:p>
          <a:p>
            <a:pPr lvl="1"/>
            <a:r>
              <a:rPr lang="en-US" dirty="0"/>
              <a:t>Or someone told you</a:t>
            </a:r>
          </a:p>
          <a:p>
            <a:pPr lvl="1"/>
            <a:endParaRPr lang="en-US" dirty="0"/>
          </a:p>
          <a:p>
            <a:r>
              <a:rPr lang="en-US" dirty="0"/>
              <a:t>This is an example of C giving you “full control”</a:t>
            </a:r>
          </a:p>
          <a:p>
            <a:pPr lvl="1"/>
            <a:r>
              <a:rPr lang="en-US" dirty="0"/>
              <a:t>Why bother storing the length of the array? That wastes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0C485-0773-4592-9FE0-11D68E9F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58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E9E9-9F7F-40D1-9631-A5AD3415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name of the array is like a pointer to the first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5C18-1438-4F88-B299-9E2D6FD45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treat the name of the array like a pointer</a:t>
            </a:r>
          </a:p>
          <a:p>
            <a:pPr lvl="1"/>
            <a:r>
              <a:rPr lang="en-US" dirty="0"/>
              <a:t>It basically is one</a:t>
            </a:r>
          </a:p>
          <a:p>
            <a:pPr lvl="1"/>
            <a:endParaRPr lang="en-US" dirty="0"/>
          </a:p>
          <a:p>
            <a:r>
              <a:rPr lang="en-US" dirty="0"/>
              <a:t>You could dereference it, and you’ll get the value in the first slot of the array</a:t>
            </a:r>
          </a:p>
          <a:p>
            <a:endParaRPr lang="en-US" dirty="0"/>
          </a:p>
          <a:p>
            <a:r>
              <a:rPr lang="en-US" dirty="0"/>
              <a:t>Two ramifications of this:</a:t>
            </a:r>
          </a:p>
          <a:p>
            <a:pPr lvl="1"/>
            <a:r>
              <a:rPr lang="en-US" dirty="0"/>
              <a:t>You can’t pass arrays into functions, only pointers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Array indexing is identical to pointer arithmetic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E6F9D-EDDE-4683-831F-86FC64E9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7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9FF6-001D-47A0-A956-10D57B9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passed into functions are just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238F-9450-4C68-8A04-B88E51DD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you pass an array into a function, you don’t pass a copy of the values</a:t>
            </a:r>
          </a:p>
          <a:p>
            <a:pPr lvl="1"/>
            <a:r>
              <a:rPr lang="en-US" dirty="0"/>
              <a:t>Instead you pass a pointer to the start of the array</a:t>
            </a:r>
          </a:p>
          <a:p>
            <a:pPr lvl="1"/>
            <a:r>
              <a:rPr lang="en-US" dirty="0"/>
              <a:t>Be sure to pass a length as well! (no way to determine that in C)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(int* values, int count) {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array[10] = {1, 2, 3, 4, 5, 5, 4, 3, 2, 1};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(array, 10);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6F3BC-8502-422D-973D-D199EA47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C519D-A0D1-4525-91E4-740F14D8EFA3}"/>
              </a:ext>
            </a:extLst>
          </p:cNvPr>
          <p:cNvSpPr txBox="1"/>
          <p:nvPr/>
        </p:nvSpPr>
        <p:spPr>
          <a:xfrm>
            <a:off x="9918700" y="228600"/>
            <a:ext cx="166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live example</a:t>
            </a:r>
          </a:p>
        </p:txBody>
      </p:sp>
    </p:spTree>
    <p:extLst>
      <p:ext uri="{BB962C8B-B14F-4D97-AF65-F5344CB8AC3E}">
        <p14:creationId xmlns:p14="http://schemas.microsoft.com/office/powerpoint/2010/main" val="37470942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9B62-8152-412D-A197-09812C63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 is 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BF6C-A8BB-4561-8E68-0C2908981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into arrays is just adding to the pointer value</a:t>
            </a:r>
          </a:p>
          <a:p>
            <a:pPr lvl="1"/>
            <a:r>
              <a:rPr lang="en-US" dirty="0"/>
              <a:t>Example, these two are equivalent: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array[10]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*(array+10)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As are these two: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&amp;(array[7])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array+7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01EAA-2984-4DDD-8B99-6854B565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5F7BA-49EC-4BEA-ADB5-0455CBE3D846}"/>
              </a:ext>
            </a:extLst>
          </p:cNvPr>
          <p:cNvSpPr txBox="1"/>
          <p:nvPr/>
        </p:nvSpPr>
        <p:spPr>
          <a:xfrm>
            <a:off x="9918700" y="228600"/>
            <a:ext cx="166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live example</a:t>
            </a:r>
          </a:p>
        </p:txBody>
      </p:sp>
    </p:spTree>
    <p:extLst>
      <p:ext uri="{BB962C8B-B14F-4D97-AF65-F5344CB8AC3E}">
        <p14:creationId xmlns:p14="http://schemas.microsoft.com/office/powerpoint/2010/main" val="3658287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4548-7AB6-4C9C-9E78-5124B6EF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DANGER! Nothing stops you from going past the end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98A7D-77F5-4D8E-BDA4-89ED4B4C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does not check whether your array accesses are valid</a:t>
            </a:r>
          </a:p>
          <a:p>
            <a:pPr lvl="1"/>
            <a:r>
              <a:rPr lang="en-US" dirty="0"/>
              <a:t>It just tries to grab the value in the memory you asked for</a:t>
            </a:r>
          </a:p>
          <a:p>
            <a:pPr lvl="1"/>
            <a:endParaRPr lang="en-US" dirty="0"/>
          </a:p>
          <a:p>
            <a:r>
              <a:rPr lang="en-US" dirty="0"/>
              <a:t>Going past the end (or before the beginning) of an array is </a:t>
            </a:r>
            <a:r>
              <a:rPr lang="en-US" b="1" dirty="0"/>
              <a:t>UNDEFINED BEHAVIOR</a:t>
            </a:r>
            <a:endParaRPr lang="en-US" dirty="0"/>
          </a:p>
          <a:p>
            <a:pPr lvl="1"/>
            <a:r>
              <a:rPr lang="en-US" dirty="0"/>
              <a:t>Could result in </a:t>
            </a:r>
            <a:r>
              <a:rPr lang="en-US" i="1" dirty="0"/>
              <a:t>anything</a:t>
            </a:r>
            <a:r>
              <a:rPr lang="en-US" dirty="0"/>
              <a:t> happening</a:t>
            </a:r>
          </a:p>
          <a:p>
            <a:pPr lvl="1"/>
            <a:endParaRPr lang="en-US" dirty="0"/>
          </a:p>
          <a:p>
            <a:r>
              <a:rPr lang="en-US" dirty="0"/>
              <a:t>If you’re lucky, the code will crash</a:t>
            </a:r>
          </a:p>
          <a:p>
            <a:pPr lvl="1"/>
            <a:r>
              <a:rPr lang="en-US" dirty="0"/>
              <a:t>But you will not always get lucky</a:t>
            </a:r>
          </a:p>
          <a:p>
            <a:pPr lvl="1"/>
            <a:r>
              <a:rPr lang="en-US" dirty="0"/>
              <a:t>Be sure to always check if you’re going past the end of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1A9AE-0367-46DD-A2CD-4D9327D3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C2361-79A6-4AD9-A812-D99D34D20C2E}"/>
              </a:ext>
            </a:extLst>
          </p:cNvPr>
          <p:cNvSpPr txBox="1"/>
          <p:nvPr/>
        </p:nvSpPr>
        <p:spPr>
          <a:xfrm>
            <a:off x="10293350" y="913884"/>
            <a:ext cx="166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live example</a:t>
            </a:r>
          </a:p>
        </p:txBody>
      </p:sp>
    </p:spTree>
    <p:extLst>
      <p:ext uri="{BB962C8B-B14F-4D97-AF65-F5344CB8AC3E}">
        <p14:creationId xmlns:p14="http://schemas.microsoft.com/office/powerpoint/2010/main" val="1749246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9BA4-CA41-4D7C-AE21-FB8C39BF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creating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261A9-A65D-4660-9EEE-32CBD3BD3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Statically sized “local variable” (a variable inside a function)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array[10];</a:t>
            </a:r>
          </a:p>
          <a:p>
            <a:pPr lvl="1"/>
            <a:endParaRPr lang="en-US" dirty="0"/>
          </a:p>
          <a:p>
            <a:r>
              <a:rPr lang="en-US" dirty="0"/>
              <a:t>Dynamically sized local variable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probably should have checked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   // the value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first...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1CAC1-D00C-4A50-8218-B5286433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531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0FEB-DA5E-4382-AF26-C733414C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way to create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A788-E9B5-4E61-86BD-21D01324A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library that gives you a chunk of memory for the objects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array = malloc(4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(double));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returns a pointer to an amount of memory requested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returns the size of a type in bytes</a:t>
            </a:r>
          </a:p>
          <a:p>
            <a:pPr lvl="1"/>
            <a:r>
              <a:rPr lang="en-US" dirty="0"/>
              <a:t>4 slots, each of which can hold a double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MUCH more about malloc next week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5E7C1-1C85-42C0-8BAF-A76725F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5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		(or wherever you put stuff)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xkvf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/04_arrays_strings.tgz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04_arrays_strings/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0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5D5A-BE3F-4E18-AE24-025C6B66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 cannot change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1207-01B4-4314-A84D-211F1D6DE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an array is created, its length cannot be changed</a:t>
            </a:r>
          </a:p>
          <a:p>
            <a:pPr lvl="1"/>
            <a:r>
              <a:rPr lang="en-US" dirty="0"/>
              <a:t>You cannot grow or shrink the number of slots</a:t>
            </a:r>
          </a:p>
          <a:p>
            <a:pPr lvl="1"/>
            <a:endParaRPr lang="en-US" dirty="0"/>
          </a:p>
          <a:p>
            <a:r>
              <a:rPr lang="en-US" dirty="0"/>
              <a:t>You can make a whole new array that’s bigger</a:t>
            </a:r>
          </a:p>
          <a:p>
            <a:pPr lvl="1"/>
            <a:r>
              <a:rPr lang="en-US" dirty="0"/>
              <a:t>Copy over elements from the old array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and dynamic memory are a way to create new arrays</a:t>
            </a:r>
          </a:p>
          <a:p>
            <a:pPr lvl="1"/>
            <a:r>
              <a:rPr lang="en-US" dirty="0"/>
              <a:t>We’ll talk about this more next week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542D9-5F75-48E6-9D23-6C376D47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564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B49E-7867-4FA8-ADF1-1DB85AA5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structs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FE94A-2B6D-4F62-87E3-61A7B1AE5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Arrays can be made of any type</a:t>
            </a:r>
          </a:p>
          <a:p>
            <a:pPr lvl="1"/>
            <a:r>
              <a:rPr lang="en-US" dirty="0"/>
              <a:t>int, float, bool, char, etc.</a:t>
            </a:r>
          </a:p>
          <a:p>
            <a:pPr lvl="1"/>
            <a:r>
              <a:rPr lang="en-US" dirty="0"/>
              <a:t>Also structs!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circle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x;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y;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radius;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circle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many_circles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[5] = {0};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many_circles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[1].x = 1;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many_circles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[1].y = 1;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many_circles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[1].radius = 2;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683D-CD24-47CE-AA5E-C1B99489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38CB6F-91FB-46BA-8538-CD33D2588154}"/>
              </a:ext>
            </a:extLst>
          </p:cNvPr>
          <p:cNvSpPr txBox="1"/>
          <p:nvPr/>
        </p:nvSpPr>
        <p:spPr>
          <a:xfrm>
            <a:off x="7202906" y="3086100"/>
            <a:ext cx="3465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Special syntax to initialize all values as zero within the array. Only works for zero.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540DA7-6EF4-479A-B9C3-65473D935162}"/>
              </a:ext>
            </a:extLst>
          </p:cNvPr>
          <p:cNvCxnSpPr>
            <a:cxnSpLocks/>
          </p:cNvCxnSpPr>
          <p:nvPr/>
        </p:nvCxnSpPr>
        <p:spPr>
          <a:xfrm flipH="1">
            <a:off x="7315200" y="4101763"/>
            <a:ext cx="165100" cy="5972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AE608FA-B235-452F-A6F6-0BA76FF5AF7A}"/>
              </a:ext>
            </a:extLst>
          </p:cNvPr>
          <p:cNvSpPr txBox="1"/>
          <p:nvPr/>
        </p:nvSpPr>
        <p:spPr>
          <a:xfrm>
            <a:off x="9918700" y="228600"/>
            <a:ext cx="166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live example</a:t>
            </a:r>
          </a:p>
        </p:txBody>
      </p:sp>
    </p:spTree>
    <p:extLst>
      <p:ext uri="{BB962C8B-B14F-4D97-AF65-F5344CB8AC3E}">
        <p14:creationId xmlns:p14="http://schemas.microsoft.com/office/powerpoint/2010/main" val="32365373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8C1F-50B5-4975-A440-53B92D36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020E-D53A-45A1-9869-CAFB66DE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remaining code to sum an array in C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(int* array,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length)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sum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________; ___)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________;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sum;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91E23-ACD0-45A9-BD63-79FED44C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15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8C1F-50B5-4975-A440-53B92D36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020E-D53A-45A1-9869-CAFB66DE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remaining code to sum an array in C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(int* array,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length)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sum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&lt;length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array[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sum;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91E23-ACD0-45A9-BD63-79FED44C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290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pointers?</a:t>
            </a:r>
          </a:p>
          <a:p>
            <a:r>
              <a:rPr lang="en-US" dirty="0"/>
              <a:t>Why are pointers?</a:t>
            </a:r>
          </a:p>
          <a:p>
            <a:pPr lvl="1"/>
            <a:endParaRPr lang="en-US" dirty="0"/>
          </a:p>
          <a:p>
            <a:r>
              <a:rPr lang="en-US" dirty="0"/>
              <a:t>Arrays</a:t>
            </a:r>
          </a:p>
          <a:p>
            <a:pPr lvl="1"/>
            <a:endParaRPr lang="en-US" dirty="0"/>
          </a:p>
          <a:p>
            <a:r>
              <a:rPr lang="en-US" b="1" dirty="0"/>
              <a:t>Characters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Arguments to main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3530151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signed 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char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Capable of holding numbers from 0 to 255 or -128 to 127</a:t>
            </a:r>
          </a:p>
          <a:p>
            <a:pPr lvl="1"/>
            <a:endParaRPr lang="en-US" dirty="0"/>
          </a:p>
          <a:p>
            <a:r>
              <a:rPr lang="en-US" dirty="0"/>
              <a:t>Also capable of holding single “characters”</a:t>
            </a:r>
          </a:p>
          <a:p>
            <a:pPr lvl="1"/>
            <a:r>
              <a:rPr lang="en-US" dirty="0"/>
              <a:t>Letters, digits, symbols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letter = ‘a’;</a:t>
            </a:r>
          </a:p>
          <a:p>
            <a:pPr marL="4572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number = ‘1’;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symbol = ‘~’;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867BD-ABA0-46A5-9D85-2FFDD4C48BB3}"/>
              </a:ext>
            </a:extLst>
          </p:cNvPr>
          <p:cNvSpPr txBox="1"/>
          <p:nvPr/>
        </p:nvSpPr>
        <p:spPr>
          <a:xfrm>
            <a:off x="6333256" y="4095483"/>
            <a:ext cx="479094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MUST use single quotes in C when referring to characters</a:t>
            </a:r>
          </a:p>
        </p:txBody>
      </p:sp>
    </p:spTree>
    <p:extLst>
      <p:ext uri="{BB962C8B-B14F-4D97-AF65-F5344CB8AC3E}">
        <p14:creationId xmlns:p14="http://schemas.microsoft.com/office/powerpoint/2010/main" val="29339285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E418-800E-4069-B9A4-698BAD9C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are both numbers and letters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14265-3113-4B17-B6C6-D0485CB95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 hold either a letter or a number?</a:t>
            </a:r>
          </a:p>
          <a:p>
            <a:pPr lvl="1"/>
            <a:r>
              <a:rPr lang="en-US" dirty="0"/>
              <a:t>Each number represents a certain character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33 is ‘!’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65 is ‘A’</a:t>
            </a:r>
          </a:p>
          <a:p>
            <a:pPr lvl="2"/>
            <a:r>
              <a:rPr lang="en-US" dirty="0"/>
              <a:t>66 is ‘B’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97 is ‘a’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50 is ‘2’</a:t>
            </a:r>
          </a:p>
          <a:p>
            <a:pPr lvl="2"/>
            <a:r>
              <a:rPr lang="en-US" dirty="0"/>
              <a:t>51 is ‘3’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C4BAF-E70C-4C8A-9939-19EAEFF6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417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00E1-248B-4BD7-8610-B77B0985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character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D71A-77E7-41BC-B2AE-5E6C7C9D2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Mappings from number to letter</a:t>
            </a:r>
          </a:p>
          <a:p>
            <a:pPr lvl="1"/>
            <a:r>
              <a:rPr lang="en-US" dirty="0"/>
              <a:t>ASCII is one such mapping (</a:t>
            </a:r>
            <a:r>
              <a:rPr lang="en-US" dirty="0">
                <a:hlinkClick r:id="rId2"/>
              </a:rPr>
              <a:t>https://www.asciitable.com/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Maps American keyboard characters and symbols</a:t>
            </a:r>
          </a:p>
          <a:p>
            <a:pPr lvl="2"/>
            <a:r>
              <a:rPr lang="en-US" dirty="0"/>
              <a:t>Also special characters like tab, newline, or backspace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870C9-7377-4D9C-B813-263C4ED2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pic>
        <p:nvPicPr>
          <p:cNvPr id="1026" name="Picture 2" descr="ASCII Table">
            <a:extLst>
              <a:ext uri="{FF2B5EF4-FFF2-40B4-BE49-F238E27FC236}">
                <a16:creationId xmlns:a16="http://schemas.microsoft.com/office/drawing/2014/main" id="{8E04F796-3148-472C-9E63-A5724994F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22" y="2984844"/>
            <a:ext cx="10679744" cy="728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0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48C6-4215-4577-8690-E5B3713A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encoding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A3A48-1C2D-428B-AD0D-53D9378DB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ASCII was made in 1961 and was never meant to encompass everything (American Standard Code for Information Interchange)</a:t>
            </a:r>
          </a:p>
          <a:p>
            <a:endParaRPr lang="en-US" dirty="0"/>
          </a:p>
          <a:p>
            <a:r>
              <a:rPr lang="en-US" dirty="0"/>
              <a:t>Modern systems use Unicode</a:t>
            </a:r>
          </a:p>
          <a:p>
            <a:pPr lvl="1"/>
            <a:r>
              <a:rPr lang="en-US" dirty="0"/>
              <a:t>Which includes letters in other alphabets</a:t>
            </a:r>
          </a:p>
          <a:p>
            <a:pPr lvl="2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144762 characters from 159 modern and historic written languages</a:t>
            </a:r>
            <a:b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  <a:p>
            <a:pPr lvl="1"/>
            <a:r>
              <a:rPr lang="en-US" dirty="0"/>
              <a:t>Also includes various symbols like emoji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Doesn’t fit 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 though, that’s only 256 options</a:t>
            </a:r>
          </a:p>
          <a:p>
            <a:pPr lvl="2"/>
            <a:r>
              <a:rPr lang="en-US" dirty="0"/>
              <a:t>We’ll stick to simple ASCII for this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84682-B169-4540-98E6-FC8A2350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056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CC12-DCA7-4FDE-B685-56B1221C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1FB3-91AC-4858-A182-39A2B138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3" y="1143000"/>
            <a:ext cx="7654637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first part of the ASCII table was various special sequences</a:t>
            </a:r>
          </a:p>
          <a:p>
            <a:pPr lvl="1"/>
            <a:r>
              <a:rPr lang="en-US" dirty="0"/>
              <a:t>Most of which aren’t relevant anymore, but some are</a:t>
            </a:r>
          </a:p>
          <a:p>
            <a:pPr lvl="1"/>
            <a:r>
              <a:rPr lang="en-US" dirty="0"/>
              <a:t>We need a way to type those “characters”</a:t>
            </a:r>
          </a:p>
          <a:p>
            <a:pPr lvl="1"/>
            <a:r>
              <a:rPr lang="en-US" dirty="0"/>
              <a:t>Also sometimes want to write normal characters that would break C syntax</a:t>
            </a:r>
          </a:p>
          <a:p>
            <a:pPr lvl="1"/>
            <a:endParaRPr lang="en-US" dirty="0"/>
          </a:p>
          <a:p>
            <a:r>
              <a:rPr lang="en-US" dirty="0"/>
              <a:t>Escape sequences: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 followed by another symbol (only counts as one character)</a:t>
            </a:r>
          </a:p>
          <a:p>
            <a:pPr lvl="1"/>
            <a:r>
              <a:rPr lang="en-US" dirty="0"/>
              <a:t>Common examples: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 </a:t>
            </a:r>
            <a:r>
              <a:rPr lang="en-US" dirty="0"/>
              <a:t>– newline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dirty="0"/>
              <a:t> – tab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dirty="0"/>
              <a:t> – backslash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\’</a:t>
            </a:r>
            <a:r>
              <a:rPr lang="en-US" dirty="0"/>
              <a:t> – single quote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\”</a:t>
            </a:r>
            <a:r>
              <a:rPr lang="en-US" dirty="0"/>
              <a:t> – double quote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75DAF-31B8-4587-B34A-D36560B2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pic>
        <p:nvPicPr>
          <p:cNvPr id="5" name="Picture 2" descr="ASCII Table">
            <a:extLst>
              <a:ext uri="{FF2B5EF4-FFF2-40B4-BE49-F238E27FC236}">
                <a16:creationId xmlns:a16="http://schemas.microsoft.com/office/drawing/2014/main" id="{E6B110E9-4D0B-483F-8AAB-57AB606421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81"/>
          <a:stretch/>
        </p:blipFill>
        <p:spPr bwMode="auto">
          <a:xfrm>
            <a:off x="8262231" y="199788"/>
            <a:ext cx="3318163" cy="597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21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What are pointers?</a:t>
            </a:r>
          </a:p>
          <a:p>
            <a:r>
              <a:rPr lang="en-US" dirty="0"/>
              <a:t>Why are pointers?</a:t>
            </a:r>
          </a:p>
          <a:p>
            <a:pPr lvl="1"/>
            <a:endParaRPr lang="en-US" dirty="0"/>
          </a:p>
          <a:p>
            <a:r>
              <a:rPr lang="en-US" dirty="0"/>
              <a:t>Arrays</a:t>
            </a:r>
          </a:p>
          <a:p>
            <a:pPr lvl="1"/>
            <a:endParaRPr lang="en-US" dirty="0"/>
          </a:p>
          <a:p>
            <a:r>
              <a:rPr lang="en-US" dirty="0"/>
              <a:t>Characters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Arguments to main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015329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pointers?</a:t>
            </a:r>
          </a:p>
          <a:p>
            <a:r>
              <a:rPr lang="en-US" dirty="0"/>
              <a:t>Why are pointers?</a:t>
            </a:r>
          </a:p>
          <a:p>
            <a:pPr lvl="1"/>
            <a:endParaRPr lang="en-US" dirty="0"/>
          </a:p>
          <a:p>
            <a:r>
              <a:rPr lang="en-US" dirty="0"/>
              <a:t>Arrays</a:t>
            </a:r>
          </a:p>
          <a:p>
            <a:pPr lvl="1"/>
            <a:endParaRPr lang="en-US" dirty="0"/>
          </a:p>
          <a:p>
            <a:r>
              <a:rPr lang="en-US" dirty="0"/>
              <a:t>Characters</a:t>
            </a:r>
          </a:p>
          <a:p>
            <a:r>
              <a:rPr lang="en-US" b="1" dirty="0"/>
              <a:t>Strings</a:t>
            </a:r>
          </a:p>
          <a:p>
            <a:r>
              <a:rPr lang="en-US" dirty="0"/>
              <a:t>Arguments to main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284318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strings are arrays of characters, ending with a null terminator</a:t>
            </a:r>
          </a:p>
          <a:p>
            <a:pPr lvl="1"/>
            <a:r>
              <a:rPr lang="en-US" dirty="0"/>
              <a:t>Null terminator: ‘\0’ character, which is the integer value zero</a:t>
            </a:r>
          </a:p>
          <a:p>
            <a:pPr lvl="1"/>
            <a:r>
              <a:rPr lang="en-US" dirty="0"/>
              <a:t>No relation to NULL pointers</a:t>
            </a:r>
          </a:p>
          <a:p>
            <a:pPr lvl="1"/>
            <a:endParaRPr lang="en-US" dirty="0"/>
          </a:p>
          <a:p>
            <a:r>
              <a:rPr lang="en-US" dirty="0"/>
              <a:t>String literals in code are arrays of characters</a:t>
            </a:r>
          </a:p>
          <a:p>
            <a:pPr lvl="1"/>
            <a:r>
              <a:rPr lang="en-US" dirty="0"/>
              <a:t>And a ‘\0’ is placed at the end of them automatically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“Hello!\n”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B557FD-7437-4D97-8B6E-88D1BA63E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386420"/>
              </p:ext>
            </p:extLst>
          </p:nvPr>
        </p:nvGraphicFramePr>
        <p:xfrm>
          <a:off x="156834" y="5015696"/>
          <a:ext cx="7212168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1488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59807459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2403370670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1670114735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‘H’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‘o’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‘!’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‘\n’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‘\0’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6C9FEE-5F50-4B28-8B54-8E7F87B4F3B1}"/>
              </a:ext>
            </a:extLst>
          </p:cNvPr>
          <p:cNvSpPr txBox="1"/>
          <p:nvPr/>
        </p:nvSpPr>
        <p:spPr>
          <a:xfrm>
            <a:off x="6684136" y="3947289"/>
            <a:ext cx="415987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MUST use double quotes in C when referring to strings</a:t>
            </a:r>
          </a:p>
        </p:txBody>
      </p:sp>
    </p:spTree>
    <p:extLst>
      <p:ext uri="{BB962C8B-B14F-4D97-AF65-F5344CB8AC3E}">
        <p14:creationId xmlns:p14="http://schemas.microsoft.com/office/powerpoint/2010/main" val="41129148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3143-BD44-44FC-B511-56853A09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964F8-EFCA-4108-B5B1-9E76711B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char* phrase = “The cake is a lie”;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(“%s\n”, phrase);  	  // prints “The cake is a lie\n”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(“%c\n”, phrase[0]); // prints “T\n”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letter = phrase[2];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57922-8CF8-4E77-992A-80342400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23CDA-2FC4-45DD-8774-9CC3B7147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144078"/>
              </p:ext>
            </p:extLst>
          </p:nvPr>
        </p:nvGraphicFramePr>
        <p:xfrm>
          <a:off x="721898" y="4418796"/>
          <a:ext cx="10744191" cy="49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519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5980745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403370670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50439829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194296628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7499787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76055404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098062806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70072772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423847705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948430534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670714397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66817520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979709988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670114735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‘T’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‘h’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‘c’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‘k’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‘s’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‘\n’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‘\0’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D3A8DA-4FF4-4AAF-8D85-4B0F72D60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974228"/>
              </p:ext>
            </p:extLst>
          </p:nvPr>
        </p:nvGraphicFramePr>
        <p:xfrm>
          <a:off x="919763" y="5746115"/>
          <a:ext cx="266163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537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phrase: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393A4C-5932-4929-950D-66F338B2C051}"/>
              </a:ext>
            </a:extLst>
          </p:cNvPr>
          <p:cNvCxnSpPr>
            <a:cxnSpLocks/>
          </p:cNvCxnSpPr>
          <p:nvPr/>
        </p:nvCxnSpPr>
        <p:spPr>
          <a:xfrm>
            <a:off x="188494" y="1358900"/>
            <a:ext cx="4191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C58CE0A-096B-404B-868A-14C085C4D2B2}"/>
              </a:ext>
            </a:extLst>
          </p:cNvPr>
          <p:cNvSpPr/>
          <p:nvPr/>
        </p:nvSpPr>
        <p:spPr>
          <a:xfrm>
            <a:off x="1040137" y="4965700"/>
            <a:ext cx="2938381" cy="1019186"/>
          </a:xfrm>
          <a:custGeom>
            <a:avLst/>
            <a:gdLst>
              <a:gd name="connsiteX0" fmla="*/ 1918963 w 2938381"/>
              <a:gd name="connsiteY0" fmla="*/ 1003300 h 1019186"/>
              <a:gd name="connsiteX1" fmla="*/ 2693663 w 2938381"/>
              <a:gd name="connsiteY1" fmla="*/ 1003300 h 1019186"/>
              <a:gd name="connsiteX2" fmla="*/ 2909563 w 2938381"/>
              <a:gd name="connsiteY2" fmla="*/ 838200 h 1019186"/>
              <a:gd name="connsiteX3" fmla="*/ 2833363 w 2938381"/>
              <a:gd name="connsiteY3" fmla="*/ 596900 h 1019186"/>
              <a:gd name="connsiteX4" fmla="*/ 1982463 w 2938381"/>
              <a:gd name="connsiteY4" fmla="*/ 495300 h 1019186"/>
              <a:gd name="connsiteX5" fmla="*/ 737863 w 2938381"/>
              <a:gd name="connsiteY5" fmla="*/ 508000 h 1019186"/>
              <a:gd name="connsiteX6" fmla="*/ 64763 w 2938381"/>
              <a:gd name="connsiteY6" fmla="*/ 368300 h 1019186"/>
              <a:gd name="connsiteX7" fmla="*/ 26663 w 2938381"/>
              <a:gd name="connsiteY7" fmla="*/ 0 h 1019186"/>
              <a:gd name="connsiteX8" fmla="*/ 26663 w 2938381"/>
              <a:gd name="connsiteY8" fmla="*/ 0 h 101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8381" h="1019186">
                <a:moveTo>
                  <a:pt x="1918963" y="1003300"/>
                </a:moveTo>
                <a:cubicBezTo>
                  <a:pt x="2223763" y="1017058"/>
                  <a:pt x="2528563" y="1030817"/>
                  <a:pt x="2693663" y="1003300"/>
                </a:cubicBezTo>
                <a:cubicBezTo>
                  <a:pt x="2858763" y="975783"/>
                  <a:pt x="2886280" y="905933"/>
                  <a:pt x="2909563" y="838200"/>
                </a:cubicBezTo>
                <a:cubicBezTo>
                  <a:pt x="2932846" y="770467"/>
                  <a:pt x="2987880" y="654050"/>
                  <a:pt x="2833363" y="596900"/>
                </a:cubicBezTo>
                <a:cubicBezTo>
                  <a:pt x="2678846" y="539750"/>
                  <a:pt x="2331713" y="510117"/>
                  <a:pt x="1982463" y="495300"/>
                </a:cubicBezTo>
                <a:cubicBezTo>
                  <a:pt x="1633213" y="480483"/>
                  <a:pt x="1057480" y="529167"/>
                  <a:pt x="737863" y="508000"/>
                </a:cubicBezTo>
                <a:cubicBezTo>
                  <a:pt x="418246" y="486833"/>
                  <a:pt x="183296" y="452967"/>
                  <a:pt x="64763" y="368300"/>
                </a:cubicBezTo>
                <a:cubicBezTo>
                  <a:pt x="-53770" y="283633"/>
                  <a:pt x="26663" y="0"/>
                  <a:pt x="26663" y="0"/>
                </a:cubicBezTo>
                <a:lnTo>
                  <a:pt x="26663" y="0"/>
                </a:ln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859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3143-BD44-44FC-B511-56853A09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964F8-EFCA-4108-B5B1-9E76711B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char* phrase = “The cake is a lie”;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(“%s\n”, phrase);  	  // prints “The cake is a lie\n”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(“%c\n”, phrase[0]); // prints “T\n”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letter = phrase[2];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57922-8CF8-4E77-992A-80342400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23CDA-2FC4-45DD-8774-9CC3B71472DD}"/>
              </a:ext>
            </a:extLst>
          </p:cNvPr>
          <p:cNvGraphicFramePr>
            <a:graphicFrameLocks noGrp="1"/>
          </p:cNvGraphicFramePr>
          <p:nvPr/>
        </p:nvGraphicFramePr>
        <p:xfrm>
          <a:off x="721898" y="4418796"/>
          <a:ext cx="10744191" cy="49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519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5980745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403370670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50439829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194296628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7499787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76055404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098062806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70072772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423847705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948430534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670714397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66817520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979709988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670114735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‘T’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‘h’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‘c’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‘k’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‘s’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‘\n’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‘\0’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D3A8DA-4FF4-4AAF-8D85-4B0F72D60022}"/>
              </a:ext>
            </a:extLst>
          </p:cNvPr>
          <p:cNvGraphicFramePr>
            <a:graphicFrameLocks noGrp="1"/>
          </p:cNvGraphicFramePr>
          <p:nvPr/>
        </p:nvGraphicFramePr>
        <p:xfrm>
          <a:off x="919763" y="5746115"/>
          <a:ext cx="266163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537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phrase: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393A4C-5932-4929-950D-66F338B2C051}"/>
              </a:ext>
            </a:extLst>
          </p:cNvPr>
          <p:cNvCxnSpPr>
            <a:cxnSpLocks/>
          </p:cNvCxnSpPr>
          <p:nvPr/>
        </p:nvCxnSpPr>
        <p:spPr>
          <a:xfrm>
            <a:off x="188494" y="2197100"/>
            <a:ext cx="4191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C58CE0A-096B-404B-868A-14C085C4D2B2}"/>
              </a:ext>
            </a:extLst>
          </p:cNvPr>
          <p:cNvSpPr/>
          <p:nvPr/>
        </p:nvSpPr>
        <p:spPr>
          <a:xfrm>
            <a:off x="1040137" y="4965700"/>
            <a:ext cx="2938381" cy="1019186"/>
          </a:xfrm>
          <a:custGeom>
            <a:avLst/>
            <a:gdLst>
              <a:gd name="connsiteX0" fmla="*/ 1918963 w 2938381"/>
              <a:gd name="connsiteY0" fmla="*/ 1003300 h 1019186"/>
              <a:gd name="connsiteX1" fmla="*/ 2693663 w 2938381"/>
              <a:gd name="connsiteY1" fmla="*/ 1003300 h 1019186"/>
              <a:gd name="connsiteX2" fmla="*/ 2909563 w 2938381"/>
              <a:gd name="connsiteY2" fmla="*/ 838200 h 1019186"/>
              <a:gd name="connsiteX3" fmla="*/ 2833363 w 2938381"/>
              <a:gd name="connsiteY3" fmla="*/ 596900 h 1019186"/>
              <a:gd name="connsiteX4" fmla="*/ 1982463 w 2938381"/>
              <a:gd name="connsiteY4" fmla="*/ 495300 h 1019186"/>
              <a:gd name="connsiteX5" fmla="*/ 737863 w 2938381"/>
              <a:gd name="connsiteY5" fmla="*/ 508000 h 1019186"/>
              <a:gd name="connsiteX6" fmla="*/ 64763 w 2938381"/>
              <a:gd name="connsiteY6" fmla="*/ 368300 h 1019186"/>
              <a:gd name="connsiteX7" fmla="*/ 26663 w 2938381"/>
              <a:gd name="connsiteY7" fmla="*/ 0 h 1019186"/>
              <a:gd name="connsiteX8" fmla="*/ 26663 w 2938381"/>
              <a:gd name="connsiteY8" fmla="*/ 0 h 101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8381" h="1019186">
                <a:moveTo>
                  <a:pt x="1918963" y="1003300"/>
                </a:moveTo>
                <a:cubicBezTo>
                  <a:pt x="2223763" y="1017058"/>
                  <a:pt x="2528563" y="1030817"/>
                  <a:pt x="2693663" y="1003300"/>
                </a:cubicBezTo>
                <a:cubicBezTo>
                  <a:pt x="2858763" y="975783"/>
                  <a:pt x="2886280" y="905933"/>
                  <a:pt x="2909563" y="838200"/>
                </a:cubicBezTo>
                <a:cubicBezTo>
                  <a:pt x="2932846" y="770467"/>
                  <a:pt x="2987880" y="654050"/>
                  <a:pt x="2833363" y="596900"/>
                </a:cubicBezTo>
                <a:cubicBezTo>
                  <a:pt x="2678846" y="539750"/>
                  <a:pt x="2331713" y="510117"/>
                  <a:pt x="1982463" y="495300"/>
                </a:cubicBezTo>
                <a:cubicBezTo>
                  <a:pt x="1633213" y="480483"/>
                  <a:pt x="1057480" y="529167"/>
                  <a:pt x="737863" y="508000"/>
                </a:cubicBezTo>
                <a:cubicBezTo>
                  <a:pt x="418246" y="486833"/>
                  <a:pt x="183296" y="452967"/>
                  <a:pt x="64763" y="368300"/>
                </a:cubicBezTo>
                <a:cubicBezTo>
                  <a:pt x="-53770" y="283633"/>
                  <a:pt x="26663" y="0"/>
                  <a:pt x="26663" y="0"/>
                </a:cubicBezTo>
                <a:lnTo>
                  <a:pt x="26663" y="0"/>
                </a:ln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850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3143-BD44-44FC-B511-56853A09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964F8-EFCA-4108-B5B1-9E76711B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char* phrase = “The cake is a lie”;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(“%s\n”, phrase);  	  // prints “The cake is a lie\n”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(“%c\n”, phrase[0]); // prints “T\n”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letter = phrase[2];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57922-8CF8-4E77-992A-80342400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23CDA-2FC4-45DD-8774-9CC3B71472DD}"/>
              </a:ext>
            </a:extLst>
          </p:cNvPr>
          <p:cNvGraphicFramePr>
            <a:graphicFrameLocks noGrp="1"/>
          </p:cNvGraphicFramePr>
          <p:nvPr/>
        </p:nvGraphicFramePr>
        <p:xfrm>
          <a:off x="721898" y="4418796"/>
          <a:ext cx="10744191" cy="49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519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5980745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403370670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50439829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194296628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7499787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76055404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098062806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70072772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423847705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948430534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670714397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66817520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979709988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670114735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‘T’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‘h’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‘c’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‘k’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‘s’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‘\n’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‘\0’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D3A8DA-4FF4-4AAF-8D85-4B0F72D60022}"/>
              </a:ext>
            </a:extLst>
          </p:cNvPr>
          <p:cNvGraphicFramePr>
            <a:graphicFrameLocks noGrp="1"/>
          </p:cNvGraphicFramePr>
          <p:nvPr/>
        </p:nvGraphicFramePr>
        <p:xfrm>
          <a:off x="919763" y="5746115"/>
          <a:ext cx="266163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537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phrase: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393A4C-5932-4929-950D-66F338B2C051}"/>
              </a:ext>
            </a:extLst>
          </p:cNvPr>
          <p:cNvCxnSpPr>
            <a:cxnSpLocks/>
          </p:cNvCxnSpPr>
          <p:nvPr/>
        </p:nvCxnSpPr>
        <p:spPr>
          <a:xfrm>
            <a:off x="188494" y="2717800"/>
            <a:ext cx="4191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C58CE0A-096B-404B-868A-14C085C4D2B2}"/>
              </a:ext>
            </a:extLst>
          </p:cNvPr>
          <p:cNvSpPr/>
          <p:nvPr/>
        </p:nvSpPr>
        <p:spPr>
          <a:xfrm>
            <a:off x="1040137" y="4965700"/>
            <a:ext cx="2938381" cy="1019186"/>
          </a:xfrm>
          <a:custGeom>
            <a:avLst/>
            <a:gdLst>
              <a:gd name="connsiteX0" fmla="*/ 1918963 w 2938381"/>
              <a:gd name="connsiteY0" fmla="*/ 1003300 h 1019186"/>
              <a:gd name="connsiteX1" fmla="*/ 2693663 w 2938381"/>
              <a:gd name="connsiteY1" fmla="*/ 1003300 h 1019186"/>
              <a:gd name="connsiteX2" fmla="*/ 2909563 w 2938381"/>
              <a:gd name="connsiteY2" fmla="*/ 838200 h 1019186"/>
              <a:gd name="connsiteX3" fmla="*/ 2833363 w 2938381"/>
              <a:gd name="connsiteY3" fmla="*/ 596900 h 1019186"/>
              <a:gd name="connsiteX4" fmla="*/ 1982463 w 2938381"/>
              <a:gd name="connsiteY4" fmla="*/ 495300 h 1019186"/>
              <a:gd name="connsiteX5" fmla="*/ 737863 w 2938381"/>
              <a:gd name="connsiteY5" fmla="*/ 508000 h 1019186"/>
              <a:gd name="connsiteX6" fmla="*/ 64763 w 2938381"/>
              <a:gd name="connsiteY6" fmla="*/ 368300 h 1019186"/>
              <a:gd name="connsiteX7" fmla="*/ 26663 w 2938381"/>
              <a:gd name="connsiteY7" fmla="*/ 0 h 1019186"/>
              <a:gd name="connsiteX8" fmla="*/ 26663 w 2938381"/>
              <a:gd name="connsiteY8" fmla="*/ 0 h 101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8381" h="1019186">
                <a:moveTo>
                  <a:pt x="1918963" y="1003300"/>
                </a:moveTo>
                <a:cubicBezTo>
                  <a:pt x="2223763" y="1017058"/>
                  <a:pt x="2528563" y="1030817"/>
                  <a:pt x="2693663" y="1003300"/>
                </a:cubicBezTo>
                <a:cubicBezTo>
                  <a:pt x="2858763" y="975783"/>
                  <a:pt x="2886280" y="905933"/>
                  <a:pt x="2909563" y="838200"/>
                </a:cubicBezTo>
                <a:cubicBezTo>
                  <a:pt x="2932846" y="770467"/>
                  <a:pt x="2987880" y="654050"/>
                  <a:pt x="2833363" y="596900"/>
                </a:cubicBezTo>
                <a:cubicBezTo>
                  <a:pt x="2678846" y="539750"/>
                  <a:pt x="2331713" y="510117"/>
                  <a:pt x="1982463" y="495300"/>
                </a:cubicBezTo>
                <a:cubicBezTo>
                  <a:pt x="1633213" y="480483"/>
                  <a:pt x="1057480" y="529167"/>
                  <a:pt x="737863" y="508000"/>
                </a:cubicBezTo>
                <a:cubicBezTo>
                  <a:pt x="418246" y="486833"/>
                  <a:pt x="183296" y="452967"/>
                  <a:pt x="64763" y="368300"/>
                </a:cubicBezTo>
                <a:cubicBezTo>
                  <a:pt x="-53770" y="283633"/>
                  <a:pt x="26663" y="0"/>
                  <a:pt x="26663" y="0"/>
                </a:cubicBezTo>
                <a:lnTo>
                  <a:pt x="26663" y="0"/>
                </a:ln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568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3143-BD44-44FC-B511-56853A09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964F8-EFCA-4108-B5B1-9E76711B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char* phrase = “The cake is a lie”;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(“%s\n”, phrase);  	  // prints “The cake is a lie\n”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(“%c\n”, phrase[0]); // prints “T\n”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letter = phrase[2];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57922-8CF8-4E77-992A-80342400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23CDA-2FC4-45DD-8774-9CC3B71472DD}"/>
              </a:ext>
            </a:extLst>
          </p:cNvPr>
          <p:cNvGraphicFramePr>
            <a:graphicFrameLocks noGrp="1"/>
          </p:cNvGraphicFramePr>
          <p:nvPr/>
        </p:nvGraphicFramePr>
        <p:xfrm>
          <a:off x="721898" y="4418796"/>
          <a:ext cx="10744191" cy="49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519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5980745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403370670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50439829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194296628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7499787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76055404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098062806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70072772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423847705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948430534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670714397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66817520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979709988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670114735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‘T’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‘h’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‘c’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‘k’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‘s’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‘\n’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‘\0’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D3A8DA-4FF4-4AAF-8D85-4B0F72D60022}"/>
              </a:ext>
            </a:extLst>
          </p:cNvPr>
          <p:cNvGraphicFramePr>
            <a:graphicFrameLocks noGrp="1"/>
          </p:cNvGraphicFramePr>
          <p:nvPr/>
        </p:nvGraphicFramePr>
        <p:xfrm>
          <a:off x="919763" y="5746115"/>
          <a:ext cx="266163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537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phrase: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393A4C-5932-4929-950D-66F338B2C051}"/>
              </a:ext>
            </a:extLst>
          </p:cNvPr>
          <p:cNvCxnSpPr>
            <a:cxnSpLocks/>
          </p:cNvCxnSpPr>
          <p:nvPr/>
        </p:nvCxnSpPr>
        <p:spPr>
          <a:xfrm>
            <a:off x="188494" y="3721100"/>
            <a:ext cx="4191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C58CE0A-096B-404B-868A-14C085C4D2B2}"/>
              </a:ext>
            </a:extLst>
          </p:cNvPr>
          <p:cNvSpPr/>
          <p:nvPr/>
        </p:nvSpPr>
        <p:spPr>
          <a:xfrm>
            <a:off x="1040137" y="4965700"/>
            <a:ext cx="2938381" cy="1019186"/>
          </a:xfrm>
          <a:custGeom>
            <a:avLst/>
            <a:gdLst>
              <a:gd name="connsiteX0" fmla="*/ 1918963 w 2938381"/>
              <a:gd name="connsiteY0" fmla="*/ 1003300 h 1019186"/>
              <a:gd name="connsiteX1" fmla="*/ 2693663 w 2938381"/>
              <a:gd name="connsiteY1" fmla="*/ 1003300 h 1019186"/>
              <a:gd name="connsiteX2" fmla="*/ 2909563 w 2938381"/>
              <a:gd name="connsiteY2" fmla="*/ 838200 h 1019186"/>
              <a:gd name="connsiteX3" fmla="*/ 2833363 w 2938381"/>
              <a:gd name="connsiteY3" fmla="*/ 596900 h 1019186"/>
              <a:gd name="connsiteX4" fmla="*/ 1982463 w 2938381"/>
              <a:gd name="connsiteY4" fmla="*/ 495300 h 1019186"/>
              <a:gd name="connsiteX5" fmla="*/ 737863 w 2938381"/>
              <a:gd name="connsiteY5" fmla="*/ 508000 h 1019186"/>
              <a:gd name="connsiteX6" fmla="*/ 64763 w 2938381"/>
              <a:gd name="connsiteY6" fmla="*/ 368300 h 1019186"/>
              <a:gd name="connsiteX7" fmla="*/ 26663 w 2938381"/>
              <a:gd name="connsiteY7" fmla="*/ 0 h 1019186"/>
              <a:gd name="connsiteX8" fmla="*/ 26663 w 2938381"/>
              <a:gd name="connsiteY8" fmla="*/ 0 h 101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8381" h="1019186">
                <a:moveTo>
                  <a:pt x="1918963" y="1003300"/>
                </a:moveTo>
                <a:cubicBezTo>
                  <a:pt x="2223763" y="1017058"/>
                  <a:pt x="2528563" y="1030817"/>
                  <a:pt x="2693663" y="1003300"/>
                </a:cubicBezTo>
                <a:cubicBezTo>
                  <a:pt x="2858763" y="975783"/>
                  <a:pt x="2886280" y="905933"/>
                  <a:pt x="2909563" y="838200"/>
                </a:cubicBezTo>
                <a:cubicBezTo>
                  <a:pt x="2932846" y="770467"/>
                  <a:pt x="2987880" y="654050"/>
                  <a:pt x="2833363" y="596900"/>
                </a:cubicBezTo>
                <a:cubicBezTo>
                  <a:pt x="2678846" y="539750"/>
                  <a:pt x="2331713" y="510117"/>
                  <a:pt x="1982463" y="495300"/>
                </a:cubicBezTo>
                <a:cubicBezTo>
                  <a:pt x="1633213" y="480483"/>
                  <a:pt x="1057480" y="529167"/>
                  <a:pt x="737863" y="508000"/>
                </a:cubicBezTo>
                <a:cubicBezTo>
                  <a:pt x="418246" y="486833"/>
                  <a:pt x="183296" y="452967"/>
                  <a:pt x="64763" y="368300"/>
                </a:cubicBezTo>
                <a:cubicBezTo>
                  <a:pt x="-53770" y="283633"/>
                  <a:pt x="26663" y="0"/>
                  <a:pt x="26663" y="0"/>
                </a:cubicBezTo>
                <a:lnTo>
                  <a:pt x="26663" y="0"/>
                </a:ln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107B3F-D2FE-425F-8185-2CF06FB0F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446198"/>
              </p:ext>
            </p:extLst>
          </p:nvPr>
        </p:nvGraphicFramePr>
        <p:xfrm>
          <a:off x="4919260" y="5746115"/>
          <a:ext cx="266163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537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letter: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0357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4C72-6DAC-4D3A-95D6-890F22AD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WARNING! Single quotes versus double quotes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8A01-B478-47EE-B513-7C1BEB04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 quotes mean single characters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‘a’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‘\n’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‘&amp;’</a:t>
            </a:r>
          </a:p>
          <a:p>
            <a:pPr lvl="1"/>
            <a:endParaRPr lang="en-US" dirty="0"/>
          </a:p>
          <a:p>
            <a:r>
              <a:rPr lang="en-US" dirty="0"/>
              <a:t>Double quotes mean strings (zero or more characters)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“a”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“alpha”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“”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“She-Ra is the best show ever!\n”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Be careful not to mix them up!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Especially because in many other languages they are identical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21088-D8C2-4D94-85F1-53BD38AF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356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BB7B-5501-4462-996C-C616BCBA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 cannot be modified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64045-D39A-4098-AA96-DFF2665AD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in C marks a variable as constant (a.k.a. immutable)</a:t>
            </a:r>
          </a:p>
          <a:p>
            <a:pPr lvl="1"/>
            <a:r>
              <a:rPr lang="en-US" dirty="0"/>
              <a:t>Example: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x = 5;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x++;	// Compilation error!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String literals in C are of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char*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“Hello!\n”;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= ‘B’;  // Compilation error!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Just removing the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cs typeface="Courier New" panose="02070309020205020404" pitchFamily="49" charset="0"/>
              </a:rPr>
              <a:t>” will result in a runtime crash instead…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C16D5-B0B0-4E02-8772-EDE1278C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7C3AD-E135-4E74-B50E-A3E40F8F3709}"/>
              </a:ext>
            </a:extLst>
          </p:cNvPr>
          <p:cNvSpPr txBox="1"/>
          <p:nvPr/>
        </p:nvSpPr>
        <p:spPr>
          <a:xfrm>
            <a:off x="9918700" y="215900"/>
            <a:ext cx="166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live example</a:t>
            </a:r>
          </a:p>
        </p:txBody>
      </p:sp>
    </p:spTree>
    <p:extLst>
      <p:ext uri="{BB962C8B-B14F-4D97-AF65-F5344CB8AC3E}">
        <p14:creationId xmlns:p14="http://schemas.microsoft.com/office/powerpoint/2010/main" val="6395665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B308-B372-497E-9864-02D4A3FA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null terminator marks the end of the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24AE6-178C-4C64-85CC-59CE36FA2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strings are arrays of characters</a:t>
            </a:r>
          </a:p>
          <a:p>
            <a:r>
              <a:rPr lang="en-US" dirty="0"/>
              <a:t>And there’s no way to know the length of an array in C</a:t>
            </a:r>
          </a:p>
          <a:p>
            <a:r>
              <a:rPr lang="en-US" dirty="0"/>
              <a:t>So how does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 know when to </a:t>
            </a:r>
            <a:r>
              <a:rPr lang="en-US" i="1" dirty="0"/>
              <a:t>stop</a:t>
            </a:r>
            <a:r>
              <a:rPr lang="en-US" dirty="0"/>
              <a:t> printing characters?</a:t>
            </a:r>
          </a:p>
          <a:p>
            <a:endParaRPr lang="en-US" dirty="0"/>
          </a:p>
          <a:p>
            <a:r>
              <a:rPr lang="en-US" dirty="0"/>
              <a:t>It looks for the null terminator!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40DBA-407B-4CF5-9414-277DBAB7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873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7849-0349-44BD-8532-BA047D71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993A-FC98-4EC4-A0AC-3CD1EB53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print_string_chars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(char* string)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=0; string[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 != ‘\0’;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(“String[%d] = ‘%c’\n”,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 that we didn’t need a length this time!</a:t>
            </a:r>
          </a:p>
          <a:p>
            <a:pPr lvl="1"/>
            <a:r>
              <a:rPr lang="en-US" dirty="0"/>
              <a:t>Just iterate until you find the null terminator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0B986-0853-4FF7-A945-E9A52816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518CB-AA14-44FD-A267-37BDA510BA19}"/>
              </a:ext>
            </a:extLst>
          </p:cNvPr>
          <p:cNvSpPr txBox="1"/>
          <p:nvPr/>
        </p:nvSpPr>
        <p:spPr>
          <a:xfrm>
            <a:off x="9918700" y="254000"/>
            <a:ext cx="166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live example</a:t>
            </a:r>
          </a:p>
        </p:txBody>
      </p:sp>
    </p:spTree>
    <p:extLst>
      <p:ext uri="{BB962C8B-B14F-4D97-AF65-F5344CB8AC3E}">
        <p14:creationId xmlns:p14="http://schemas.microsoft.com/office/powerpoint/2010/main" val="932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are another type of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could be a number, like 5 or 6.27</a:t>
            </a:r>
          </a:p>
          <a:p>
            <a:r>
              <a:rPr lang="en-US" dirty="0"/>
              <a:t>Or they could be a “pointer” to an </a:t>
            </a:r>
            <a:r>
              <a:rPr lang="en-US" b="1" dirty="0"/>
              <a:t>object</a:t>
            </a:r>
          </a:p>
          <a:p>
            <a:pPr lvl="1"/>
            <a:r>
              <a:rPr lang="en-US" dirty="0"/>
              <a:t>Points at the object, not the variable or value</a:t>
            </a:r>
          </a:p>
          <a:p>
            <a:pPr lvl="1"/>
            <a:r>
              <a:rPr lang="en-US" dirty="0"/>
              <a:t>It points at the “chunk of memory”</a:t>
            </a:r>
          </a:p>
          <a:p>
            <a:pPr lvl="2"/>
            <a:r>
              <a:rPr lang="en-US" dirty="0"/>
              <a:t>Technically, in C it holds the address of that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80DCEE-7CDA-4428-AF6E-563190BD41BE}"/>
              </a:ext>
            </a:extLst>
          </p:cNvPr>
          <p:cNvGraphicFramePr>
            <a:graphicFrameLocks noGrp="1"/>
          </p:cNvGraphicFramePr>
          <p:nvPr/>
        </p:nvGraphicFramePr>
        <p:xfrm>
          <a:off x="4048258" y="3961167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FAF633-8CA9-47E6-A23B-F97B9F98D33B}"/>
              </a:ext>
            </a:extLst>
          </p:cNvPr>
          <p:cNvGraphicFramePr>
            <a:graphicFrameLocks noGrp="1"/>
          </p:cNvGraphicFramePr>
          <p:nvPr/>
        </p:nvGraphicFramePr>
        <p:xfrm>
          <a:off x="2215164" y="5196840"/>
          <a:ext cx="412553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790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763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18B40C-E735-4688-A0E7-B94589E77A80}"/>
              </a:ext>
            </a:extLst>
          </p:cNvPr>
          <p:cNvCxnSpPr/>
          <p:nvPr/>
        </p:nvCxnSpPr>
        <p:spPr>
          <a:xfrm flipV="1">
            <a:off x="5769734" y="4479327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6788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097B-DC0B-4662-84AB-540CCAD0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modifiable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8D8D8-8E1F-4CF6-80DF-2B040133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new character array with enough room for the string</a:t>
            </a:r>
            <a:br>
              <a:rPr lang="en-US" dirty="0"/>
            </a:br>
            <a:r>
              <a:rPr lang="en-US" dirty="0"/>
              <a:t>and then copy over characters from the string literal</a:t>
            </a:r>
          </a:p>
          <a:p>
            <a:pPr lvl="1"/>
            <a:r>
              <a:rPr lang="en-US" dirty="0"/>
              <a:t>Need to be sure to copy over the ‘\0’ for it to be a valid string!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an array with a string literal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Creates a character array of length 4 (‘a’, ‘b’, ‘c’, and ‘\0’)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DC41B-2E29-4F96-9F51-EE4A9E23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3A66C-649A-410F-9035-84D1BC219898}"/>
              </a:ext>
            </a:extLst>
          </p:cNvPr>
          <p:cNvSpPr txBox="1"/>
          <p:nvPr/>
        </p:nvSpPr>
        <p:spPr>
          <a:xfrm>
            <a:off x="9918700" y="254000"/>
            <a:ext cx="166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live example</a:t>
            </a:r>
          </a:p>
        </p:txBody>
      </p:sp>
    </p:spTree>
    <p:extLst>
      <p:ext uri="{BB962C8B-B14F-4D97-AF65-F5344CB8AC3E}">
        <p14:creationId xmlns:p14="http://schemas.microsoft.com/office/powerpoint/2010/main" val="38695226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7F84-7884-4F44-9CB6-85D63283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writing meaningful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E115-4B3B-4DD4-A6C3-43C370CF0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Technically, NULL pointers and null terminators are both implemented as a value zero (on any modern system)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is implemented as zero as well</a:t>
            </a:r>
          </a:p>
          <a:p>
            <a:pPr lvl="1"/>
            <a:r>
              <a:rPr lang="en-US" dirty="0"/>
              <a:t>So, technically, you could use any to mean any</a:t>
            </a:r>
          </a:p>
          <a:p>
            <a:pPr lvl="1"/>
            <a:endParaRPr lang="en-US" dirty="0"/>
          </a:p>
          <a:p>
            <a:r>
              <a:rPr lang="en-US" dirty="0"/>
              <a:t>But humans will be the ones reading your code</a:t>
            </a:r>
          </a:p>
          <a:p>
            <a:pPr lvl="1"/>
            <a:r>
              <a:rPr lang="en-US" dirty="0"/>
              <a:t>NULL ‘\0’, 0,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all have different meanings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NULL means pointers</a:t>
            </a:r>
          </a:p>
          <a:p>
            <a:pPr lvl="1"/>
            <a:r>
              <a:rPr lang="en-US" dirty="0"/>
              <a:t>‘\0’ means the end of strings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means a Boolean value</a:t>
            </a:r>
          </a:p>
          <a:p>
            <a:pPr lvl="1"/>
            <a:r>
              <a:rPr lang="en-US" dirty="0"/>
              <a:t>0 means a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746F9-EEAF-47C8-BADE-88149921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194E-9224-496F-A1D6-35CA4EA63371}"/>
              </a:ext>
            </a:extLst>
          </p:cNvPr>
          <p:cNvSpPr txBox="1"/>
          <p:nvPr/>
        </p:nvSpPr>
        <p:spPr>
          <a:xfrm>
            <a:off x="6462045" y="4633175"/>
            <a:ext cx="4662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the one that is appropriate to the situation!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1359927-0885-475A-85DD-87C3F9986319}"/>
              </a:ext>
            </a:extLst>
          </p:cNvPr>
          <p:cNvSpPr/>
          <p:nvPr/>
        </p:nvSpPr>
        <p:spPr>
          <a:xfrm>
            <a:off x="5519167" y="4380740"/>
            <a:ext cx="942877" cy="171289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953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has a library for working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https://www.cplusplus.com/reference/cstring/</a:t>
            </a:r>
            <a:endParaRPr lang="en-US" dirty="0"/>
          </a:p>
          <a:p>
            <a:pPr lvl="1"/>
            <a:r>
              <a:rPr lang="en-US" dirty="0"/>
              <a:t>Particularly useful:</a:t>
            </a:r>
          </a:p>
          <a:p>
            <a:pPr lvl="1"/>
            <a:endParaRPr lang="en-US" dirty="0"/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finds the length of a string (not including null terminator)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copies the characters of a string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compares two strings to determine alphabetic order</a:t>
            </a:r>
          </a:p>
          <a:p>
            <a:pPr lvl="3"/>
            <a:r>
              <a:rPr lang="en-US" dirty="0"/>
              <a:t>Note: you cannot compare two strings with ==</a:t>
            </a:r>
          </a:p>
          <a:p>
            <a:pPr lvl="3"/>
            <a:r>
              <a:rPr lang="en-US" dirty="0"/>
              <a:t>That would just check if the pointers are the same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355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pointers?</a:t>
            </a:r>
          </a:p>
          <a:p>
            <a:r>
              <a:rPr lang="en-US" dirty="0"/>
              <a:t>Why are pointers?</a:t>
            </a:r>
          </a:p>
          <a:p>
            <a:pPr lvl="1"/>
            <a:endParaRPr lang="en-US" dirty="0"/>
          </a:p>
          <a:p>
            <a:r>
              <a:rPr lang="en-US" dirty="0"/>
              <a:t>Arrays</a:t>
            </a:r>
          </a:p>
          <a:p>
            <a:pPr lvl="1"/>
            <a:endParaRPr lang="en-US" dirty="0"/>
          </a:p>
          <a:p>
            <a:r>
              <a:rPr lang="en-US" dirty="0"/>
              <a:t>Characters</a:t>
            </a:r>
          </a:p>
          <a:p>
            <a:r>
              <a:rPr lang="en-US" dirty="0"/>
              <a:t>Strings</a:t>
            </a:r>
          </a:p>
          <a:p>
            <a:r>
              <a:rPr lang="en-US" b="1" dirty="0"/>
              <a:t>Arguments to main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778127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to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been using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main(void);”</a:t>
            </a:r>
            <a:r>
              <a:rPr lang="en-US" dirty="0"/>
              <a:t>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’s signature</a:t>
            </a:r>
          </a:p>
          <a:p>
            <a:endParaRPr lang="en-US" dirty="0"/>
          </a:p>
          <a:p>
            <a:r>
              <a:rPr lang="en-US" dirty="0"/>
              <a:t>Actually,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can receive arguments, which are what the user called the program with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arg1 arg2 arg3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892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C022-036F-4049-8373-5422C016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signature for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572F8-A720-4857-9751-3D2533C9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real signature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/>
              <a:t> – the number of strings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/>
              <a:t> (length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/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/>
              <a:t> – an array of strings (array of char*)</a:t>
            </a:r>
          </a:p>
          <a:p>
            <a:pPr lvl="1"/>
            <a:r>
              <a:rPr lang="en-US" dirty="0"/>
              <a:t>The first string is the name of the program itself</a:t>
            </a:r>
          </a:p>
          <a:p>
            <a:pPr lvl="1"/>
            <a:r>
              <a:rPr lang="en-US" dirty="0"/>
              <a:t>The remaining strings are the arguments to the function</a:t>
            </a:r>
          </a:p>
          <a:p>
            <a:pPr lvl="1"/>
            <a:endParaRPr lang="en-US" dirty="0"/>
          </a:p>
          <a:p>
            <a:r>
              <a:rPr lang="en-US" dirty="0"/>
              <a:t>By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</a:t>
            </a:r>
            <a:r>
              <a:rPr lang="en-US" dirty="0"/>
              <a:t>, we’ve just been ignoring these</a:t>
            </a:r>
          </a:p>
          <a:p>
            <a:pPr lvl="1"/>
            <a:r>
              <a:rPr lang="en-US" dirty="0"/>
              <a:t>Which is fine, because they aren’t always useful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0D1D7-C709-4977-A033-E505096D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40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78B2-BA5E-42A5-8502-5C7EFDA7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4F29-02D2-4A3A-AA73-2D63413BB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print out all the arguments to the function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char*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(“Argument %d: \”%s\”\n”,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A0AC8-B28D-439F-AE4D-E744A404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265C8-8B6A-4FF3-81CD-14E990FEE458}"/>
              </a:ext>
            </a:extLst>
          </p:cNvPr>
          <p:cNvSpPr txBox="1"/>
          <p:nvPr/>
        </p:nvSpPr>
        <p:spPr>
          <a:xfrm>
            <a:off x="9918700" y="254000"/>
            <a:ext cx="166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live example</a:t>
            </a:r>
          </a:p>
        </p:txBody>
      </p:sp>
    </p:spTree>
    <p:extLst>
      <p:ext uri="{BB962C8B-B14F-4D97-AF65-F5344CB8AC3E}">
        <p14:creationId xmlns:p14="http://schemas.microsoft.com/office/powerpoint/2010/main" val="4026951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pointers?</a:t>
            </a:r>
          </a:p>
          <a:p>
            <a:r>
              <a:rPr lang="en-US" dirty="0"/>
              <a:t>Why are pointers?</a:t>
            </a:r>
          </a:p>
          <a:p>
            <a:pPr lvl="1"/>
            <a:endParaRPr lang="en-US" dirty="0"/>
          </a:p>
          <a:p>
            <a:r>
              <a:rPr lang="en-US" dirty="0"/>
              <a:t>Arrays</a:t>
            </a:r>
          </a:p>
          <a:p>
            <a:pPr lvl="1"/>
            <a:endParaRPr lang="en-US" dirty="0"/>
          </a:p>
          <a:p>
            <a:r>
              <a:rPr lang="en-US" dirty="0"/>
              <a:t>Characters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Arguments to main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883918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Variable Lifetimes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(We’ll get to this in class at some point, but I suspect not today)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686924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33EB-BE84-488E-BDF2-39BD7006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a pointer “valid”?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4C6E-E267-4FDC-BA9B-96A46DF1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it is initialized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variable it is referencing still has a valid lifetime</a:t>
            </a:r>
          </a:p>
          <a:p>
            <a:pPr lvl="1"/>
            <a:r>
              <a:rPr lang="en-US" dirty="0"/>
              <a:t>Variables “live” until the end of the scope they were created in</a:t>
            </a:r>
          </a:p>
          <a:p>
            <a:pPr lvl="1"/>
            <a:r>
              <a:rPr lang="en-US" dirty="0"/>
              <a:t>Scopes are defined by { 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a = 5;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41671-4284-465F-84B1-554C316A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79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759D21-CC80-4D08-8A02-0B9818D10564}"/>
              </a:ext>
            </a:extLst>
          </p:cNvPr>
          <p:cNvCxnSpPr/>
          <p:nvPr/>
        </p:nvCxnSpPr>
        <p:spPr>
          <a:xfrm flipH="1">
            <a:off x="1828800" y="5692462"/>
            <a:ext cx="21507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888A32-7D0B-4A04-A34F-A716F0B5427A}"/>
              </a:ext>
            </a:extLst>
          </p:cNvPr>
          <p:cNvSpPr txBox="1"/>
          <p:nvPr/>
        </p:nvSpPr>
        <p:spPr>
          <a:xfrm>
            <a:off x="4031086" y="5460642"/>
            <a:ext cx="6027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/>
              <a:t> goes “out of scope” here</a:t>
            </a:r>
          </a:p>
          <a:p>
            <a:r>
              <a:rPr lang="en-US" sz="2800" dirty="0"/>
              <a:t>The variable stops being “alive”</a:t>
            </a:r>
          </a:p>
        </p:txBody>
      </p:sp>
    </p:spTree>
    <p:extLst>
      <p:ext uri="{BB962C8B-B14F-4D97-AF65-F5344CB8AC3E}">
        <p14:creationId xmlns:p14="http://schemas.microsoft.com/office/powerpoint/2010/main" val="11857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4993-3BB8-4A50-B5A5-BB316596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syntax for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A5192-6E26-43F2-A7EE-7F425BD5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are a family of types</a:t>
            </a:r>
          </a:p>
          <a:p>
            <a:pPr lvl="1"/>
            <a:r>
              <a:rPr lang="en-US" dirty="0"/>
              <a:t>Each pointer is an existing C type, followed by a *</a:t>
            </a:r>
          </a:p>
          <a:p>
            <a:pPr lvl="1"/>
            <a:endParaRPr lang="en-US" dirty="0"/>
          </a:p>
          <a:p>
            <a:r>
              <a:rPr lang="en-US" dirty="0"/>
              <a:t>To get the pointer to an existing variable, use the &amp; operator</a:t>
            </a:r>
          </a:p>
          <a:p>
            <a:pPr lvl="1"/>
            <a:r>
              <a:rPr lang="en-US" dirty="0"/>
              <a:t>Returns the address of that variable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int z = 5;</a:t>
            </a:r>
          </a:p>
          <a:p>
            <a:pPr marL="457200" lvl="1" indent="0">
              <a:buNone/>
            </a:pPr>
            <a:r>
              <a:rPr lang="en-US" dirty="0"/>
              <a:t>int* </a:t>
            </a:r>
            <a:r>
              <a:rPr lang="en-US" dirty="0" err="1"/>
              <a:t>z_pointer</a:t>
            </a:r>
            <a:r>
              <a:rPr lang="en-US" dirty="0"/>
              <a:t> = &amp;z;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640D9-A1E6-4FFA-964F-03742A4D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C58913-EFA1-4A3A-BF8E-DE0891D51E99}"/>
              </a:ext>
            </a:extLst>
          </p:cNvPr>
          <p:cNvGraphicFramePr>
            <a:graphicFrameLocks noGrp="1"/>
          </p:cNvGraphicFramePr>
          <p:nvPr/>
        </p:nvGraphicFramePr>
        <p:xfrm>
          <a:off x="8117982" y="3633526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FF515C-1733-4B1B-A6AB-21F3DEA0746D}"/>
              </a:ext>
            </a:extLst>
          </p:cNvPr>
          <p:cNvGraphicFramePr>
            <a:graphicFrameLocks noGrp="1"/>
          </p:cNvGraphicFramePr>
          <p:nvPr/>
        </p:nvGraphicFramePr>
        <p:xfrm>
          <a:off x="6284888" y="4869199"/>
          <a:ext cx="412553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790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763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713A16-1674-451C-884B-C80FB7B4C30E}"/>
              </a:ext>
            </a:extLst>
          </p:cNvPr>
          <p:cNvCxnSpPr/>
          <p:nvPr/>
        </p:nvCxnSpPr>
        <p:spPr>
          <a:xfrm flipV="1">
            <a:off x="9839458" y="4151686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6317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variable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a);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83795" y="17780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272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variable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a);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747295" y="21590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3960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variable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a);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772695" y="29464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345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variable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a);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no longer “alive” at this point</a:t>
            </a:r>
          </a:p>
          <a:p>
            <a:pPr lvl="1"/>
            <a:r>
              <a:rPr lang="en-US" dirty="0"/>
              <a:t>It “poofs” out of existence</a:t>
            </a:r>
          </a:p>
          <a:p>
            <a:pPr lvl="1"/>
            <a:r>
              <a:rPr lang="en-US" dirty="0"/>
              <a:t>The variable is no longer valid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a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772695" y="33020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loud 5">
            <a:extLst>
              <a:ext uri="{FF2B5EF4-FFF2-40B4-BE49-F238E27FC236}">
                <a16:creationId xmlns:a16="http://schemas.microsoft.com/office/drawing/2014/main" id="{BC0B0E25-F935-4F10-A9BB-4926C056CD1D}"/>
              </a:ext>
            </a:extLst>
          </p:cNvPr>
          <p:cNvSpPr/>
          <p:nvPr/>
        </p:nvSpPr>
        <p:spPr>
          <a:xfrm>
            <a:off x="7467600" y="1501775"/>
            <a:ext cx="520700" cy="39370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883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21463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8891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25146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0061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28956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558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6542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32639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712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6542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37084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945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b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66542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41021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7D2-4D5D-4B2C-8EFB-851C5341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pointer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FD17D-FD7D-4B0A-9A54-387A606BE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Uninitialized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long* zeta;</a:t>
            </a:r>
          </a:p>
          <a:p>
            <a:pPr lvl="1"/>
            <a:endParaRPr lang="en-US" dirty="0"/>
          </a:p>
          <a:p>
            <a:r>
              <a:rPr lang="en-US" dirty="0"/>
              <a:t>Pointing at an existing object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Null (explicitly pointing at nothing)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p = NULL;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bool* b = NULL;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d = NULL;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NULL works for any pointer type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NULL is NOT the same as uninitialized (🐝)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Dereferencing a null pointer is an error (</a:t>
            </a:r>
            <a:r>
              <a:rPr lang="en-US" dirty="0" err="1">
                <a:cs typeface="Courier New" panose="02070309020205020404" pitchFamily="49" charset="0"/>
              </a:rPr>
              <a:t>segfault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3BD51-BD96-44FA-9BB2-EF6A27B4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3633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49022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7F1A55-B361-4004-A139-DFFB5407042A}"/>
              </a:ext>
            </a:extLst>
          </p:cNvPr>
          <p:cNvSpPr txBox="1"/>
          <p:nvPr/>
        </p:nvSpPr>
        <p:spPr>
          <a:xfrm>
            <a:off x="6258181" y="4330005"/>
            <a:ext cx="38637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Referring to variable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dirty="0"/>
              <a:t> at this point would be a 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38732571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n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a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52451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33645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9F71-83CA-4090-B47E-AA7CD896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lifetimes are what makes loops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0DE51-CADC-4233-A761-53093E66C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Variables created inside of loops only exist until the end of that iteration of the loop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i.e. they only exist until the next end curly brace }</a:t>
            </a:r>
          </a:p>
          <a:p>
            <a:pPr marL="457200" lvl="1" indent="0">
              <a:buNone/>
            </a:pP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 (n &lt; 5)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n +=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A264C-B06A-4AE1-BA1E-279FC1A6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5A533-19B3-45BD-B380-49FF24D01D2C}"/>
              </a:ext>
            </a:extLst>
          </p:cNvPr>
          <p:cNvSpPr txBox="1"/>
          <p:nvPr/>
        </p:nvSpPr>
        <p:spPr>
          <a:xfrm>
            <a:off x="5524500" y="3702853"/>
            <a:ext cx="444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new variable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/>
              <a:t> is created each time the loop repeats</a:t>
            </a:r>
          </a:p>
        </p:txBody>
      </p:sp>
    </p:spTree>
    <p:extLst>
      <p:ext uri="{BB962C8B-B14F-4D97-AF65-F5344CB8AC3E}">
        <p14:creationId xmlns:p14="http://schemas.microsoft.com/office/powerpoint/2010/main" val="15844840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B451-BB03-4F2E-8127-18A6B7F3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pointers reference invalid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9CDD-19EF-42F7-BC3A-DF8F41948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n = 5;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&amp;n;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int*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*x);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5C44C-9F24-40A5-80FC-DC35F23C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0508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B451-BB03-4F2E-8127-18A6B7F3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pointers reference invalid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9CDD-19EF-42F7-BC3A-DF8F41948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n = 5;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&amp;n;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int*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*x);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5C44C-9F24-40A5-80FC-DC35F23C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97FE0-1B49-4CDC-8E8F-7F3666C3B30F}"/>
              </a:ext>
            </a:extLst>
          </p:cNvPr>
          <p:cNvSpPr txBox="1"/>
          <p:nvPr/>
        </p:nvSpPr>
        <p:spPr>
          <a:xfrm>
            <a:off x="4698999" y="2225582"/>
            <a:ext cx="6591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goes out of scope at the end of this function</a:t>
            </a:r>
          </a:p>
          <a:p>
            <a:endParaRPr lang="en-US" sz="2400" dirty="0"/>
          </a:p>
          <a:p>
            <a:r>
              <a:rPr lang="en-US" sz="2400" dirty="0"/>
              <a:t>So what does the pointer point to???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C37924-88AC-466F-9710-9C596C639FB4}"/>
              </a:ext>
            </a:extLst>
          </p:cNvPr>
          <p:cNvCxnSpPr>
            <a:cxnSpLocks/>
          </p:cNvCxnSpPr>
          <p:nvPr/>
        </p:nvCxnSpPr>
        <p:spPr>
          <a:xfrm flipH="1">
            <a:off x="901702" y="2825747"/>
            <a:ext cx="36067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07822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9D2E-0E67-45E3-93DF-13646E47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Dangling pointers are especially dangerous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ECF5-E55C-4464-BD13-F89FFE91D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a dangling pointer is </a:t>
            </a:r>
            <a:r>
              <a:rPr lang="en-US" i="1" dirty="0"/>
              <a:t>undefined behavior</a:t>
            </a:r>
            <a:endParaRPr lang="en-US" dirty="0"/>
          </a:p>
          <a:p>
            <a:pPr lvl="1"/>
            <a:r>
              <a:rPr lang="en-US" dirty="0"/>
              <a:t>Anything could happen!</a:t>
            </a:r>
          </a:p>
          <a:p>
            <a:pPr lvl="1"/>
            <a:endParaRPr lang="en-US" dirty="0"/>
          </a:p>
          <a:p>
            <a:r>
              <a:rPr lang="en-US" dirty="0"/>
              <a:t>If you are lucky: segmentation fault (a.k.a. SIGSEGV)</a:t>
            </a:r>
          </a:p>
          <a:p>
            <a:pPr lvl="1"/>
            <a:r>
              <a:rPr lang="en-US" dirty="0"/>
              <a:t>The OS kills your program because it accesses invalid memory</a:t>
            </a:r>
          </a:p>
          <a:p>
            <a:pPr lvl="1"/>
            <a:endParaRPr lang="en-US" dirty="0"/>
          </a:p>
          <a:p>
            <a:r>
              <a:rPr lang="en-US" dirty="0"/>
              <a:t>If you are unlucky: </a:t>
            </a:r>
            <a:r>
              <a:rPr lang="en-US" i="1" dirty="0"/>
              <a:t>anything at all</a:t>
            </a:r>
            <a:endParaRPr lang="en-US" dirty="0"/>
          </a:p>
          <a:p>
            <a:pPr lvl="1"/>
            <a:r>
              <a:rPr lang="en-US" dirty="0"/>
              <a:t>Including returning the correct result the first time you run it and an incorrect result the second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6D323-9A61-40E8-90CB-39584658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1848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4956-13CE-4BE6-BDDA-9E0051EC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 are an exception to scoping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CA0E9-2B59-4EF2-9FDF-533379CDD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String literals always exist</a:t>
            </a:r>
          </a:p>
          <a:p>
            <a:pPr lvl="1"/>
            <a:r>
              <a:rPr lang="en-US" dirty="0"/>
              <a:t>This is why they cannot be modified. They might be reused later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char*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get_pointer_to_string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“oh, hello!”; // this is okay for string literals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char* string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get_pointer_to_string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(“%s\n”, string);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9AEE0-F9D3-409E-A227-E834EE7D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F9CED-E9BF-4D7D-95BF-3EE5715C3ADF}"/>
              </a:ext>
            </a:extLst>
          </p:cNvPr>
          <p:cNvSpPr txBox="1"/>
          <p:nvPr/>
        </p:nvSpPr>
        <p:spPr>
          <a:xfrm>
            <a:off x="9918700" y="254000"/>
            <a:ext cx="166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live example</a:t>
            </a:r>
          </a:p>
        </p:txBody>
      </p:sp>
    </p:spTree>
    <p:extLst>
      <p:ext uri="{BB962C8B-B14F-4D97-AF65-F5344CB8AC3E}">
        <p14:creationId xmlns:p14="http://schemas.microsoft.com/office/powerpoint/2010/main" val="396121125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2027A3B-330E-4368-95A2-EF394796F5EF}" vid="{5C8A0662-5C76-4F95-A4FF-DAC7FB3CDF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349</TotalTime>
  <Words>6220</Words>
  <Application>Microsoft Office PowerPoint</Application>
  <PresentationFormat>Widescreen</PresentationFormat>
  <Paragraphs>1239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1" baseType="lpstr">
      <vt:lpstr>Arial</vt:lpstr>
      <vt:lpstr>Calibri</vt:lpstr>
      <vt:lpstr>Courier New</vt:lpstr>
      <vt:lpstr>Tahoma</vt:lpstr>
      <vt:lpstr>Class Slides</vt:lpstr>
      <vt:lpstr>Lecture 04 Arrays and Strings</vt:lpstr>
      <vt:lpstr>Administrivia</vt:lpstr>
      <vt:lpstr>Administrivia</vt:lpstr>
      <vt:lpstr>Today’s Goals</vt:lpstr>
      <vt:lpstr>Getting the code for today</vt:lpstr>
      <vt:lpstr>Outline</vt:lpstr>
      <vt:lpstr>Pointers are another type of value</vt:lpstr>
      <vt:lpstr>C syntax for pointers</vt:lpstr>
      <vt:lpstr>Possible pointer values</vt:lpstr>
      <vt:lpstr>Some things to remember about pointers</vt:lpstr>
      <vt:lpstr>C things that make pointers annoying</vt:lpstr>
      <vt:lpstr>C things that make pointers annoying</vt:lpstr>
      <vt:lpstr>Never define multiple variables at once</vt:lpstr>
      <vt:lpstr>Never define multiple variables at once</vt:lpstr>
      <vt:lpstr>Outline</vt:lpstr>
      <vt:lpstr>Pointers functions directly modify values inside variables</vt:lpstr>
      <vt:lpstr>Adding two to a variable WITHOUT pointers</vt:lpstr>
      <vt:lpstr>Adding two to a variable WITH pointers</vt:lpstr>
      <vt:lpstr>Side-by-side comparison of without/with pointers</vt:lpstr>
      <vt:lpstr>Scanf example</vt:lpstr>
      <vt:lpstr>Another example: what if we want to pass a struct</vt:lpstr>
      <vt:lpstr>Shortcut for pointers to structs</vt:lpstr>
      <vt:lpstr>Adding a function to print the struct</vt:lpstr>
      <vt:lpstr>Break + Question</vt:lpstr>
      <vt:lpstr>Break + Question</vt:lpstr>
      <vt:lpstr>Outline</vt:lpstr>
      <vt:lpstr>Array types</vt:lpstr>
      <vt:lpstr>Arrays in C</vt:lpstr>
      <vt:lpstr>Working with values in arrays</vt:lpstr>
      <vt:lpstr>Array assignment example</vt:lpstr>
      <vt:lpstr>Array assignment example</vt:lpstr>
      <vt:lpstr>Array assignment example</vt:lpstr>
      <vt:lpstr>Array assignment example</vt:lpstr>
      <vt:lpstr>Array assignment example</vt:lpstr>
      <vt:lpstr>Array assignment example</vt:lpstr>
      <vt:lpstr>Array assignment example</vt:lpstr>
      <vt:lpstr>Array assignment example</vt:lpstr>
      <vt:lpstr>Array assignment example</vt:lpstr>
      <vt:lpstr>Array assignment example</vt:lpstr>
      <vt:lpstr>Array assignment example</vt:lpstr>
      <vt:lpstr>Array assignment example</vt:lpstr>
      <vt:lpstr>Array assignment example</vt:lpstr>
      <vt:lpstr>Lengths of arrays</vt:lpstr>
      <vt:lpstr>The name of the array is like a pointer to the first element</vt:lpstr>
      <vt:lpstr>Arrays passed into functions are just pointers</vt:lpstr>
      <vt:lpstr>Array indexing is pointer arithmetic</vt:lpstr>
      <vt:lpstr>DANGER! Nothing stops you from going past the end of an array</vt:lpstr>
      <vt:lpstr>Ways of creating arrays</vt:lpstr>
      <vt:lpstr>One more way to create arrays</vt:lpstr>
      <vt:lpstr>C arrays cannot change length</vt:lpstr>
      <vt:lpstr>Array of structs example</vt:lpstr>
      <vt:lpstr>Break + Question</vt:lpstr>
      <vt:lpstr>Break + Question</vt:lpstr>
      <vt:lpstr>Outline</vt:lpstr>
      <vt:lpstr>Character types</vt:lpstr>
      <vt:lpstr>Characters are both numbers and letters</vt:lpstr>
      <vt:lpstr>ASCII character encoding</vt:lpstr>
      <vt:lpstr>Other encoding systems</vt:lpstr>
      <vt:lpstr>Escape sequences</vt:lpstr>
      <vt:lpstr>Outline</vt:lpstr>
      <vt:lpstr>Strings in C</vt:lpstr>
      <vt:lpstr>Working with strings</vt:lpstr>
      <vt:lpstr>Working with strings</vt:lpstr>
      <vt:lpstr>Working with strings</vt:lpstr>
      <vt:lpstr>Working with strings</vt:lpstr>
      <vt:lpstr>WARNING! Single quotes versus double quotes</vt:lpstr>
      <vt:lpstr>String literals cannot be modified</vt:lpstr>
      <vt:lpstr>The null terminator marks the end of the string</vt:lpstr>
      <vt:lpstr>Iterating through a string</vt:lpstr>
      <vt:lpstr>Making modifiable strings</vt:lpstr>
      <vt:lpstr>A note on writing meaningful code</vt:lpstr>
      <vt:lpstr>C has a library for working with strings</vt:lpstr>
      <vt:lpstr>Outline</vt:lpstr>
      <vt:lpstr>Passing arguments to main</vt:lpstr>
      <vt:lpstr>Real signature for main</vt:lpstr>
      <vt:lpstr>Working with argv</vt:lpstr>
      <vt:lpstr>Outline</vt:lpstr>
      <vt:lpstr>Outline</vt:lpstr>
      <vt:lpstr>When is a pointer “valid”?</vt:lpstr>
      <vt:lpstr>Examples of variable lifetimes</vt:lpstr>
      <vt:lpstr>Examples of variable lifetimes</vt:lpstr>
      <vt:lpstr>Examples of variable lifetimes</vt:lpstr>
      <vt:lpstr>Examples of variable lifetimes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Variable lifetimes are what makes loops work</vt:lpstr>
      <vt:lpstr>Dangling pointers reference invalid objects</vt:lpstr>
      <vt:lpstr>Dangling pointers reference invalid objects</vt:lpstr>
      <vt:lpstr>Dangling pointers are especially dangerous</vt:lpstr>
      <vt:lpstr>String literals are an exception to scoping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 Arrays and Strings</dc:title>
  <dc:creator>Branden Ghena</dc:creator>
  <cp:lastModifiedBy>Branden Ghena</cp:lastModifiedBy>
  <cp:revision>87</cp:revision>
  <dcterms:created xsi:type="dcterms:W3CDTF">2021-09-30T01:53:18Z</dcterms:created>
  <dcterms:modified xsi:type="dcterms:W3CDTF">2021-09-30T17:10:14Z</dcterms:modified>
</cp:coreProperties>
</file>