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83"/>
  </p:notesMasterIdLst>
  <p:sldIdLst>
    <p:sldId id="256" r:id="rId2"/>
    <p:sldId id="645" r:id="rId3"/>
    <p:sldId id="664" r:id="rId4"/>
    <p:sldId id="666" r:id="rId5"/>
    <p:sldId id="665" r:id="rId6"/>
    <p:sldId id="264" r:id="rId7"/>
    <p:sldId id="759" r:id="rId8"/>
    <p:sldId id="348" r:id="rId9"/>
    <p:sldId id="601" r:id="rId10"/>
    <p:sldId id="648" r:id="rId11"/>
    <p:sldId id="634" r:id="rId12"/>
    <p:sldId id="639" r:id="rId13"/>
    <p:sldId id="633" r:id="rId14"/>
    <p:sldId id="635" r:id="rId15"/>
    <p:sldId id="628" r:id="rId16"/>
    <p:sldId id="603" r:id="rId17"/>
    <p:sldId id="754" r:id="rId18"/>
    <p:sldId id="651" r:id="rId19"/>
    <p:sldId id="652" r:id="rId20"/>
    <p:sldId id="755" r:id="rId21"/>
    <p:sldId id="622" r:id="rId22"/>
    <p:sldId id="644" r:id="rId23"/>
    <p:sldId id="667" r:id="rId24"/>
    <p:sldId id="670" r:id="rId25"/>
    <p:sldId id="671" r:id="rId26"/>
    <p:sldId id="672" r:id="rId27"/>
    <p:sldId id="673" r:id="rId28"/>
    <p:sldId id="674" r:id="rId29"/>
    <p:sldId id="675" r:id="rId30"/>
    <p:sldId id="677" r:id="rId31"/>
    <p:sldId id="668" r:id="rId32"/>
    <p:sldId id="676" r:id="rId33"/>
    <p:sldId id="669" r:id="rId34"/>
    <p:sldId id="756" r:id="rId35"/>
    <p:sldId id="561" r:id="rId36"/>
    <p:sldId id="563" r:id="rId37"/>
    <p:sldId id="578" r:id="rId38"/>
    <p:sldId id="579" r:id="rId39"/>
    <p:sldId id="580" r:id="rId40"/>
    <p:sldId id="581" r:id="rId41"/>
    <p:sldId id="582" r:id="rId42"/>
    <p:sldId id="583" r:id="rId43"/>
    <p:sldId id="584" r:id="rId44"/>
    <p:sldId id="585" r:id="rId45"/>
    <p:sldId id="586" r:id="rId46"/>
    <p:sldId id="587" r:id="rId47"/>
    <p:sldId id="588" r:id="rId48"/>
    <p:sldId id="589" r:id="rId49"/>
    <p:sldId id="560" r:id="rId50"/>
    <p:sldId id="592" r:id="rId51"/>
    <p:sldId id="593" r:id="rId52"/>
    <p:sldId id="642" r:id="rId53"/>
    <p:sldId id="678" r:id="rId54"/>
    <p:sldId id="753" r:id="rId55"/>
    <p:sldId id="757" r:id="rId56"/>
    <p:sldId id="662" r:id="rId57"/>
    <p:sldId id="679" r:id="rId58"/>
    <p:sldId id="383" r:id="rId59"/>
    <p:sldId id="752" r:id="rId60"/>
    <p:sldId id="741" r:id="rId61"/>
    <p:sldId id="742" r:id="rId62"/>
    <p:sldId id="743" r:id="rId63"/>
    <p:sldId id="744" r:id="rId64"/>
    <p:sldId id="745" r:id="rId65"/>
    <p:sldId id="746" r:id="rId66"/>
    <p:sldId id="748" r:id="rId67"/>
    <p:sldId id="749" r:id="rId68"/>
    <p:sldId id="747" r:id="rId69"/>
    <p:sldId id="680" r:id="rId70"/>
    <p:sldId id="758" r:id="rId71"/>
    <p:sldId id="660" r:id="rId72"/>
    <p:sldId id="370" r:id="rId73"/>
    <p:sldId id="373" r:id="rId74"/>
    <p:sldId id="372" r:id="rId75"/>
    <p:sldId id="371" r:id="rId76"/>
    <p:sldId id="365" r:id="rId77"/>
    <p:sldId id="375" r:id="rId78"/>
    <p:sldId id="402" r:id="rId79"/>
    <p:sldId id="408" r:id="rId80"/>
    <p:sldId id="409" r:id="rId81"/>
    <p:sldId id="401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645"/>
            <p14:sldId id="664"/>
            <p14:sldId id="666"/>
            <p14:sldId id="665"/>
            <p14:sldId id="264"/>
            <p14:sldId id="759"/>
          </p14:sldIdLst>
        </p14:section>
        <p14:section name="Strings" id="{B55B8E8C-5EAB-4A1E-A4E9-AE5E896E46FA}">
          <p14:sldIdLst>
            <p14:sldId id="348"/>
            <p14:sldId id="601"/>
            <p14:sldId id="648"/>
            <p14:sldId id="634"/>
            <p14:sldId id="639"/>
            <p14:sldId id="633"/>
            <p14:sldId id="635"/>
            <p14:sldId id="628"/>
            <p14:sldId id="603"/>
          </p14:sldIdLst>
        </p14:section>
        <p14:section name="Arguments to main" id="{3DC302F4-89BC-4BF6-A676-BE0729EA065D}">
          <p14:sldIdLst>
            <p14:sldId id="754"/>
            <p14:sldId id="651"/>
            <p14:sldId id="652"/>
          </p14:sldIdLst>
        </p14:section>
        <p14:section name="Address Sanitizer" id="{2FA2CC11-115A-48FE-83DC-17A84C45688B}">
          <p14:sldIdLst>
            <p14:sldId id="755"/>
            <p14:sldId id="622"/>
            <p14:sldId id="644"/>
            <p14:sldId id="667"/>
            <p14:sldId id="670"/>
            <p14:sldId id="671"/>
            <p14:sldId id="672"/>
            <p14:sldId id="673"/>
            <p14:sldId id="674"/>
            <p14:sldId id="675"/>
            <p14:sldId id="677"/>
            <p14:sldId id="668"/>
            <p14:sldId id="676"/>
            <p14:sldId id="669"/>
          </p14:sldIdLst>
        </p14:section>
        <p14:section name="Variable Lifetimes" id="{72E2B9BC-D99B-4683-827C-D15BE829131F}">
          <p14:sldIdLst>
            <p14:sldId id="756"/>
            <p14:sldId id="561"/>
            <p14:sldId id="563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60"/>
            <p14:sldId id="592"/>
            <p14:sldId id="593"/>
            <p14:sldId id="642"/>
            <p14:sldId id="678"/>
            <p14:sldId id="753"/>
          </p14:sldIdLst>
        </p14:section>
        <p14:section name="Memory" id="{046E83D8-32B7-4200-BE0E-6B80E87F4E78}">
          <p14:sldIdLst>
            <p14:sldId id="757"/>
            <p14:sldId id="662"/>
            <p14:sldId id="679"/>
            <p14:sldId id="383"/>
            <p14:sldId id="752"/>
            <p14:sldId id="741"/>
            <p14:sldId id="742"/>
            <p14:sldId id="743"/>
            <p14:sldId id="744"/>
            <p14:sldId id="745"/>
            <p14:sldId id="746"/>
            <p14:sldId id="748"/>
            <p14:sldId id="749"/>
            <p14:sldId id="747"/>
            <p14:sldId id="680"/>
          </p14:sldIdLst>
        </p14:section>
        <p14:section name="Wrapup" id="{29A7F866-9DA9-446B-8359-CE426CB89C7A}">
          <p14:sldIdLst>
            <p14:sldId id="758"/>
          </p14:sldIdLst>
        </p14:section>
        <p14:section name="Bits and Bytes" id="{12A6C6BD-3F1A-42D1-8D1A-CF28D07E7395}">
          <p14:sldIdLst>
            <p14:sldId id="660"/>
            <p14:sldId id="370"/>
            <p14:sldId id="373"/>
            <p14:sldId id="372"/>
            <p14:sldId id="371"/>
            <p14:sldId id="365"/>
            <p14:sldId id="375"/>
            <p14:sldId id="402"/>
            <p14:sldId id="408"/>
            <p14:sldId id="409"/>
            <p14:sldId id="4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0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2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Mayans use a </a:t>
            </a:r>
            <a:r>
              <a:rPr lang="en-US" dirty="0" err="1"/>
              <a:t>vigesimal</a:t>
            </a:r>
            <a:r>
              <a:rPr lang="en-US" dirty="0"/>
              <a:t> system (base 20)</a:t>
            </a:r>
          </a:p>
          <a:p>
            <a:r>
              <a:rPr lang="en-US" dirty="0"/>
              <a:t>Decima</a:t>
            </a:r>
            <a:r>
              <a:rPr lang="en-US" baseline="0" dirty="0"/>
              <a:t>l system – developed in India, improved by Arab mathematicians and brought to the west by Pisano (in the 13</a:t>
            </a:r>
            <a:r>
              <a:rPr lang="en-US" baseline="30000" dirty="0"/>
              <a:t>th</a:t>
            </a:r>
            <a:r>
              <a:rPr lang="en-US" baseline="0" dirty="0"/>
              <a:t> century!)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72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lusplus.com/reference/cstrin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Lecture 05</a:t>
            </a:r>
            <a:br>
              <a:rPr lang="en-US" dirty="0"/>
            </a:br>
            <a:r>
              <a:rPr lang="en-US" dirty="0"/>
              <a:t>Lifetimes and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Tov, Vincent St-Amour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3143-BD44-44FC-B511-56853A09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964F8-EFCA-4108-B5B1-9E76711B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char* phrase = “The cake is a lie”;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(“%s\n”, phrase);  	  // prints “The cake is a lie\n”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(“%c\n”, phrase[0]); // prints “T\n”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letter = phrase[2];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57922-8CF8-4E77-992A-80342400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23CDA-2FC4-45DD-8774-9CC3B71472DD}"/>
              </a:ext>
            </a:extLst>
          </p:cNvPr>
          <p:cNvGraphicFramePr>
            <a:graphicFrameLocks noGrp="1"/>
          </p:cNvGraphicFramePr>
          <p:nvPr/>
        </p:nvGraphicFramePr>
        <p:xfrm>
          <a:off x="721898" y="4418796"/>
          <a:ext cx="10744191" cy="49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519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5980745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337067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50439829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194296628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7499787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76055404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098062806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70072772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423847705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948430534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670714397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66817520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979709988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670114735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‘T’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‘h’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‘c’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‘k’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‘s’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‘\n’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D3A8DA-4FF4-4AAF-8D85-4B0F72D60022}"/>
              </a:ext>
            </a:extLst>
          </p:cNvPr>
          <p:cNvGraphicFramePr>
            <a:graphicFrameLocks noGrp="1"/>
          </p:cNvGraphicFramePr>
          <p:nvPr/>
        </p:nvGraphicFramePr>
        <p:xfrm>
          <a:off x="919763" y="5746115"/>
          <a:ext cx="266163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537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phrase: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393A4C-5932-4929-950D-66F338B2C051}"/>
              </a:ext>
            </a:extLst>
          </p:cNvPr>
          <p:cNvCxnSpPr>
            <a:cxnSpLocks/>
          </p:cNvCxnSpPr>
          <p:nvPr/>
        </p:nvCxnSpPr>
        <p:spPr>
          <a:xfrm>
            <a:off x="188494" y="3721100"/>
            <a:ext cx="4191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C58CE0A-096B-404B-868A-14C085C4D2B2}"/>
              </a:ext>
            </a:extLst>
          </p:cNvPr>
          <p:cNvSpPr/>
          <p:nvPr/>
        </p:nvSpPr>
        <p:spPr>
          <a:xfrm>
            <a:off x="1040137" y="4965700"/>
            <a:ext cx="2938381" cy="1019186"/>
          </a:xfrm>
          <a:custGeom>
            <a:avLst/>
            <a:gdLst>
              <a:gd name="connsiteX0" fmla="*/ 1918963 w 2938381"/>
              <a:gd name="connsiteY0" fmla="*/ 1003300 h 1019186"/>
              <a:gd name="connsiteX1" fmla="*/ 2693663 w 2938381"/>
              <a:gd name="connsiteY1" fmla="*/ 1003300 h 1019186"/>
              <a:gd name="connsiteX2" fmla="*/ 2909563 w 2938381"/>
              <a:gd name="connsiteY2" fmla="*/ 838200 h 1019186"/>
              <a:gd name="connsiteX3" fmla="*/ 2833363 w 2938381"/>
              <a:gd name="connsiteY3" fmla="*/ 596900 h 1019186"/>
              <a:gd name="connsiteX4" fmla="*/ 1982463 w 2938381"/>
              <a:gd name="connsiteY4" fmla="*/ 495300 h 1019186"/>
              <a:gd name="connsiteX5" fmla="*/ 737863 w 2938381"/>
              <a:gd name="connsiteY5" fmla="*/ 508000 h 1019186"/>
              <a:gd name="connsiteX6" fmla="*/ 64763 w 2938381"/>
              <a:gd name="connsiteY6" fmla="*/ 368300 h 1019186"/>
              <a:gd name="connsiteX7" fmla="*/ 26663 w 2938381"/>
              <a:gd name="connsiteY7" fmla="*/ 0 h 1019186"/>
              <a:gd name="connsiteX8" fmla="*/ 26663 w 2938381"/>
              <a:gd name="connsiteY8" fmla="*/ 0 h 101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8381" h="1019186">
                <a:moveTo>
                  <a:pt x="1918963" y="1003300"/>
                </a:moveTo>
                <a:cubicBezTo>
                  <a:pt x="2223763" y="1017058"/>
                  <a:pt x="2528563" y="1030817"/>
                  <a:pt x="2693663" y="1003300"/>
                </a:cubicBezTo>
                <a:cubicBezTo>
                  <a:pt x="2858763" y="975783"/>
                  <a:pt x="2886280" y="905933"/>
                  <a:pt x="2909563" y="838200"/>
                </a:cubicBezTo>
                <a:cubicBezTo>
                  <a:pt x="2932846" y="770467"/>
                  <a:pt x="2987880" y="654050"/>
                  <a:pt x="2833363" y="596900"/>
                </a:cubicBezTo>
                <a:cubicBezTo>
                  <a:pt x="2678846" y="539750"/>
                  <a:pt x="2331713" y="510117"/>
                  <a:pt x="1982463" y="495300"/>
                </a:cubicBezTo>
                <a:cubicBezTo>
                  <a:pt x="1633213" y="480483"/>
                  <a:pt x="1057480" y="529167"/>
                  <a:pt x="737863" y="508000"/>
                </a:cubicBezTo>
                <a:cubicBezTo>
                  <a:pt x="418246" y="486833"/>
                  <a:pt x="183296" y="452967"/>
                  <a:pt x="64763" y="368300"/>
                </a:cubicBezTo>
                <a:cubicBezTo>
                  <a:pt x="-53770" y="283633"/>
                  <a:pt x="26663" y="0"/>
                  <a:pt x="26663" y="0"/>
                </a:cubicBezTo>
                <a:lnTo>
                  <a:pt x="26663" y="0"/>
                </a:ln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107B3F-D2FE-425F-8185-2CF06FB0F828}"/>
              </a:ext>
            </a:extLst>
          </p:cNvPr>
          <p:cNvGraphicFramePr>
            <a:graphicFrameLocks noGrp="1"/>
          </p:cNvGraphicFramePr>
          <p:nvPr/>
        </p:nvGraphicFramePr>
        <p:xfrm>
          <a:off x="4919260" y="5746115"/>
          <a:ext cx="266163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537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letter: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035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BB7B-5501-4462-996C-C616BCBA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 cannot be modified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64045-D39A-4098-AA96-DFF2665AD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in C marks a variable as constant (a.k.a. immutable)</a:t>
            </a:r>
          </a:p>
          <a:p>
            <a:pPr lvl="1"/>
            <a:r>
              <a:rPr lang="en-US" dirty="0"/>
              <a:t>Example: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x = 5;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x++;	// Compilation error!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String literals in C are of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char*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“Hello!\n”;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= ‘B’;  // Compilation error!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Just removing the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cs typeface="Courier New" panose="02070309020205020404" pitchFamily="49" charset="0"/>
              </a:rPr>
              <a:t>” will result in a runtime crash instead…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C16D5-B0B0-4E02-8772-EDE1278C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7C3AD-E135-4E74-B50E-A3E40F8F3709}"/>
              </a:ext>
            </a:extLst>
          </p:cNvPr>
          <p:cNvSpPr txBox="1"/>
          <p:nvPr/>
        </p:nvSpPr>
        <p:spPr>
          <a:xfrm>
            <a:off x="9918700" y="215900"/>
            <a:ext cx="17238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const_strings.c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6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097B-DC0B-4662-84AB-540CCAD0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modifiable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8D8D8-8E1F-4CF6-80DF-2B040133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new character array with enough room for the string</a:t>
            </a:r>
            <a:br>
              <a:rPr lang="en-US" dirty="0"/>
            </a:br>
            <a:r>
              <a:rPr lang="en-US" dirty="0"/>
              <a:t>and then copy over characters from the string literal</a:t>
            </a:r>
          </a:p>
          <a:p>
            <a:pPr lvl="1"/>
            <a:r>
              <a:rPr lang="en-US" dirty="0"/>
              <a:t>Need to be sure to copy over the ‘\0’ for it to be a valid string!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an array with a string literal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Creates a character array of length 4 (‘a’, ‘b’, ‘c’, and ‘\0’)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DC41B-2E29-4F96-9F51-EE4A9E23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3A66C-649A-410F-9035-84D1BC219898}"/>
              </a:ext>
            </a:extLst>
          </p:cNvPr>
          <p:cNvSpPr txBox="1"/>
          <p:nvPr/>
        </p:nvSpPr>
        <p:spPr>
          <a:xfrm>
            <a:off x="9918700" y="254000"/>
            <a:ext cx="1968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mutable_strings.c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2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B308-B372-497E-9864-02D4A3FA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null terminator marks the end of the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24AE6-178C-4C64-85CC-59CE36FA2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strings are arrays of characters</a:t>
            </a:r>
          </a:p>
          <a:p>
            <a:r>
              <a:rPr lang="en-US" dirty="0"/>
              <a:t>And there’s no way to know the length of an array in C</a:t>
            </a:r>
          </a:p>
          <a:p>
            <a:r>
              <a:rPr lang="en-US" dirty="0"/>
              <a:t>So how does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 know when to </a:t>
            </a:r>
            <a:r>
              <a:rPr lang="en-US" i="1" dirty="0"/>
              <a:t>stop</a:t>
            </a:r>
            <a:r>
              <a:rPr lang="en-US" dirty="0"/>
              <a:t> printing characters?</a:t>
            </a:r>
          </a:p>
          <a:p>
            <a:endParaRPr lang="en-US" dirty="0"/>
          </a:p>
          <a:p>
            <a:r>
              <a:rPr lang="en-US" dirty="0"/>
              <a:t>It looks for the null terminator!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40DBA-407B-4CF5-9414-277DBAB7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8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7849-0349-44BD-8532-BA047D71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993A-FC98-4EC4-A0AC-3CD1EB53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print_string_chars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(char* string)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=0; string[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 != ‘\0’;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(“String[%d] = ‘%c’\n”,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 that we didn’t need a length this time!</a:t>
            </a:r>
          </a:p>
          <a:p>
            <a:pPr lvl="1"/>
            <a:r>
              <a:rPr lang="en-US" dirty="0"/>
              <a:t>Just iterate until you find the null terminator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0B986-0853-4FF7-A945-E9A52816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518CB-AA14-44FD-A267-37BDA510BA19}"/>
              </a:ext>
            </a:extLst>
          </p:cNvPr>
          <p:cNvSpPr txBox="1"/>
          <p:nvPr/>
        </p:nvSpPr>
        <p:spPr>
          <a:xfrm>
            <a:off x="9918700" y="254000"/>
            <a:ext cx="166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string_print.c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7F84-7884-4F44-9CB6-85D63283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writing meaningful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E115-4B3B-4DD4-A6C3-43C370CF0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Technically, NULL pointers and null terminators are both implemented as a value zero (on any modern system)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is implemented as zero as well</a:t>
            </a:r>
          </a:p>
          <a:p>
            <a:pPr lvl="1"/>
            <a:r>
              <a:rPr lang="en-US" dirty="0"/>
              <a:t>So, technically, you could use any to mean any</a:t>
            </a:r>
          </a:p>
          <a:p>
            <a:pPr lvl="1"/>
            <a:endParaRPr lang="en-US" dirty="0"/>
          </a:p>
          <a:p>
            <a:r>
              <a:rPr lang="en-US" dirty="0"/>
              <a:t>But humans will be the ones reading your code</a:t>
            </a:r>
          </a:p>
          <a:p>
            <a:pPr lvl="1"/>
            <a:r>
              <a:rPr lang="en-US" dirty="0"/>
              <a:t>NULL ‘\0’, 0,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all have different meanings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NULL means pointers</a:t>
            </a:r>
          </a:p>
          <a:p>
            <a:pPr lvl="1"/>
            <a:r>
              <a:rPr lang="en-US" dirty="0"/>
              <a:t>‘\0’ means the end of strings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means a Boolean value</a:t>
            </a:r>
          </a:p>
          <a:p>
            <a:pPr lvl="1"/>
            <a:r>
              <a:rPr lang="en-US" dirty="0"/>
              <a:t>0 means a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746F9-EEAF-47C8-BADE-88149921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194E-9224-496F-A1D6-35CA4EA63371}"/>
              </a:ext>
            </a:extLst>
          </p:cNvPr>
          <p:cNvSpPr txBox="1"/>
          <p:nvPr/>
        </p:nvSpPr>
        <p:spPr>
          <a:xfrm>
            <a:off x="6462045" y="4633175"/>
            <a:ext cx="4662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the one that is appropriate to the situation!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1359927-0885-475A-85DD-87C3F9986319}"/>
              </a:ext>
            </a:extLst>
          </p:cNvPr>
          <p:cNvSpPr/>
          <p:nvPr/>
        </p:nvSpPr>
        <p:spPr>
          <a:xfrm>
            <a:off x="5519167" y="4380740"/>
            <a:ext cx="942877" cy="171289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95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has a library for 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https://www.cplusplus.com/reference/cstring/</a:t>
            </a:r>
            <a:endParaRPr lang="en-US" dirty="0"/>
          </a:p>
          <a:p>
            <a:pPr lvl="1"/>
            <a:r>
              <a:rPr lang="en-US" dirty="0"/>
              <a:t>Particularly useful:</a:t>
            </a:r>
          </a:p>
          <a:p>
            <a:pPr lvl="1"/>
            <a:endParaRPr lang="en-US" dirty="0"/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finds the length of a string (not including null terminator)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copies the characters of a string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compares two strings to determine alphabetic order</a:t>
            </a:r>
          </a:p>
          <a:p>
            <a:pPr lvl="3"/>
            <a:r>
              <a:rPr lang="en-US" dirty="0"/>
              <a:t>Note: you cannot compare two strings with ==</a:t>
            </a:r>
          </a:p>
          <a:p>
            <a:pPr lvl="3"/>
            <a:r>
              <a:rPr lang="en-US" dirty="0"/>
              <a:t>That would just check if the pointers are the same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35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Strings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Arguments to main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Address Sanitizer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Variable Lifetimes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Memory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15813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C022-036F-4049-8373-5422C016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signature for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572F8-A720-4857-9751-3D2533C9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real signature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/>
              <a:t> – the number of strings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/>
              <a:t> (length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/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/>
              <a:t> – an array of strings (array of char*)</a:t>
            </a:r>
          </a:p>
          <a:p>
            <a:pPr lvl="1"/>
            <a:r>
              <a:rPr lang="en-US" dirty="0"/>
              <a:t>The first string is the name of the program itself</a:t>
            </a:r>
          </a:p>
          <a:p>
            <a:pPr lvl="1"/>
            <a:r>
              <a:rPr lang="en-US" dirty="0"/>
              <a:t>The remaining strings are the arguments to the function</a:t>
            </a:r>
          </a:p>
          <a:p>
            <a:pPr lvl="1"/>
            <a:endParaRPr lang="en-US" dirty="0"/>
          </a:p>
          <a:p>
            <a:r>
              <a:rPr lang="en-US" dirty="0"/>
              <a:t>By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</a:t>
            </a:r>
            <a:r>
              <a:rPr lang="en-US" dirty="0"/>
              <a:t>, we’ve just been ignoring these</a:t>
            </a:r>
          </a:p>
          <a:p>
            <a:pPr lvl="1"/>
            <a:r>
              <a:rPr lang="en-US" dirty="0"/>
              <a:t>Which is fine, because they aren’t always useful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0D1D7-C709-4977-A033-E505096D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4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78B2-BA5E-42A5-8502-5C7EFDA7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4F29-02D2-4A3A-AA73-2D63413BB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print out all the arguments to the function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char*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(“Argument %d: \”%s\”\n”,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A0AC8-B28D-439F-AE4D-E744A404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265C8-8B6A-4FF3-81CD-14E990FEE458}"/>
              </a:ext>
            </a:extLst>
          </p:cNvPr>
          <p:cNvSpPr txBox="1"/>
          <p:nvPr/>
        </p:nvSpPr>
        <p:spPr>
          <a:xfrm>
            <a:off x="9918700" y="254000"/>
            <a:ext cx="166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argv_print.c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E32E-2025-4AB1-BEE6-17BE0242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7B64-F8A1-42A7-9AC0-F99C3C81E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sure to list your partner in </a:t>
            </a:r>
            <a:r>
              <a:rPr lang="en-US" dirty="0" err="1"/>
              <a:t>Gradescope</a:t>
            </a:r>
            <a:r>
              <a:rPr lang="en-US" dirty="0"/>
              <a:t> (if any)</a:t>
            </a:r>
          </a:p>
          <a:p>
            <a:pPr lvl="1"/>
            <a:r>
              <a:rPr lang="en-US" dirty="0"/>
              <a:t>Otherwise, we’re going to end up accusing you of cheating</a:t>
            </a:r>
          </a:p>
          <a:p>
            <a:pPr lvl="1"/>
            <a:r>
              <a:rPr lang="en-US" dirty="0"/>
              <a:t>Because your code is going to match perfectly…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Once you’re partnered on </a:t>
            </a:r>
            <a:r>
              <a:rPr lang="en-US" dirty="0" err="1"/>
              <a:t>Gradescope</a:t>
            </a:r>
            <a:r>
              <a:rPr lang="en-US" dirty="0"/>
              <a:t>, only one of you needs to submit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might need to mark your partner each time you submit?</a:t>
            </a:r>
          </a:p>
          <a:p>
            <a:pPr lvl="2"/>
            <a:r>
              <a:rPr lang="en-US" dirty="0"/>
              <a:t>Not sure</a:t>
            </a:r>
          </a:p>
          <a:p>
            <a:pPr lvl="1"/>
            <a:endParaRPr lang="en-US" dirty="0"/>
          </a:p>
          <a:p>
            <a:r>
              <a:rPr lang="en-US" dirty="0"/>
              <a:t>Quiz at the end of class today</a:t>
            </a:r>
          </a:p>
          <a:p>
            <a:pPr lvl="1"/>
            <a:r>
              <a:rPr lang="en-US" dirty="0"/>
              <a:t>I’ll stop at 1:30ish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2C9D9-905C-4D77-B2CA-59FE2841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18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Strings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Arguments to main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Address Sanitizer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Variable Lifetimes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Memory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94575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4548-7AB6-4C9C-9E78-5124B6EF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DANGER! Nothing stops you from going past the end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98A7D-77F5-4D8E-BDA4-89ED4B4C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does not check whether your array accesses are valid</a:t>
            </a:r>
          </a:p>
          <a:p>
            <a:pPr lvl="1"/>
            <a:r>
              <a:rPr lang="en-US" dirty="0"/>
              <a:t>It just tries to grab the value in the memory you asked for</a:t>
            </a:r>
          </a:p>
          <a:p>
            <a:pPr lvl="1"/>
            <a:endParaRPr lang="en-US" dirty="0"/>
          </a:p>
          <a:p>
            <a:r>
              <a:rPr lang="en-US" dirty="0"/>
              <a:t>Going past the end (or before the beginning) of an array is </a:t>
            </a:r>
            <a:r>
              <a:rPr lang="en-US" b="1" dirty="0"/>
              <a:t>UNDEFINED BEHAVIOR</a:t>
            </a:r>
            <a:endParaRPr lang="en-US" dirty="0"/>
          </a:p>
          <a:p>
            <a:pPr lvl="1"/>
            <a:r>
              <a:rPr lang="en-US" dirty="0"/>
              <a:t>Could result in </a:t>
            </a:r>
            <a:r>
              <a:rPr lang="en-US" i="1" dirty="0"/>
              <a:t>anything</a:t>
            </a:r>
            <a:r>
              <a:rPr lang="en-US" dirty="0"/>
              <a:t> happening</a:t>
            </a:r>
          </a:p>
          <a:p>
            <a:pPr lvl="1"/>
            <a:endParaRPr lang="en-US" dirty="0"/>
          </a:p>
          <a:p>
            <a:r>
              <a:rPr lang="en-US" dirty="0"/>
              <a:t>If you’re lucky, the code will crash</a:t>
            </a:r>
          </a:p>
          <a:p>
            <a:pPr lvl="1"/>
            <a:r>
              <a:rPr lang="en-US" dirty="0"/>
              <a:t>But you will not always get lucky</a:t>
            </a:r>
          </a:p>
          <a:p>
            <a:pPr lvl="1"/>
            <a:r>
              <a:rPr lang="en-US" dirty="0"/>
              <a:t>Be sure to always check if you’re going past the end of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1A9AE-0367-46DD-A2CD-4D9327D3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C2361-79A6-4AD9-A812-D99D34D20C2E}"/>
              </a:ext>
            </a:extLst>
          </p:cNvPr>
          <p:cNvSpPr txBox="1"/>
          <p:nvPr/>
        </p:nvSpPr>
        <p:spPr>
          <a:xfrm>
            <a:off x="10293350" y="913884"/>
            <a:ext cx="166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array_print.c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6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Sanitizer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Automatically compiled in as part of your homework code</a:t>
            </a:r>
          </a:p>
          <a:p>
            <a:pPr lvl="1"/>
            <a:endParaRPr lang="en-US" dirty="0"/>
          </a:p>
          <a:p>
            <a:r>
              <a:rPr lang="en-US" dirty="0"/>
              <a:t>Checks various accesses to memory for validity</a:t>
            </a:r>
          </a:p>
          <a:p>
            <a:pPr lvl="1"/>
            <a:r>
              <a:rPr lang="en-US" dirty="0"/>
              <a:t>Produces long error messages that can be scary at first!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Error locations:</a:t>
            </a:r>
          </a:p>
          <a:p>
            <a:pPr lvl="2"/>
            <a:r>
              <a:rPr lang="en-US" dirty="0"/>
              <a:t>Stack – local variable</a:t>
            </a:r>
          </a:p>
          <a:p>
            <a:pPr lvl="2"/>
            <a:r>
              <a:rPr lang="en-US" dirty="0"/>
              <a:t>Global – global variable (usually a string)</a:t>
            </a:r>
          </a:p>
          <a:p>
            <a:pPr lvl="2"/>
            <a:r>
              <a:rPr lang="en-US" dirty="0"/>
              <a:t>Heap – variable created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  <a:p>
            <a:pPr lvl="1"/>
            <a:r>
              <a:rPr lang="en-US" dirty="0"/>
              <a:t>Error types:</a:t>
            </a:r>
          </a:p>
          <a:p>
            <a:pPr lvl="2"/>
            <a:r>
              <a:rPr lang="en-US" dirty="0"/>
              <a:t>buffer-overflow – past the end of an array of memory</a:t>
            </a:r>
          </a:p>
          <a:p>
            <a:pPr lvl="2"/>
            <a:r>
              <a:rPr lang="en-US" dirty="0"/>
              <a:t>buffer-underflow – before the beginning of an array of memory (rare)</a:t>
            </a:r>
          </a:p>
          <a:p>
            <a:pPr lvl="2"/>
            <a:r>
              <a:rPr lang="en-US" dirty="0"/>
              <a:t>various 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68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0872C75-4316-4029-87DE-0E1BB8EC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address sanitizer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D28C-E6CC-4BD7-8DBC-23465D2A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z="1050" smtClean="0"/>
              <a:t>23</a:t>
            </a:fld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6A932-6CDA-44EF-A3D8-03624A5733BE}"/>
              </a:ext>
            </a:extLst>
          </p:cNvPr>
          <p:cNvSpPr txBox="1"/>
          <p:nvPr/>
        </p:nvSpPr>
        <p:spPr>
          <a:xfrm>
            <a:off x="607595" y="1143000"/>
            <a:ext cx="1097279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==238==ERROR: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on address 0x602000000016 at pc 0x55a44c0d8243 bp 0x7ffd8caf8c10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0x7ffd8caf8c00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of size 1 at 0x602000000016 thread T0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SCARINESS: 31 (1-byte-write-heap-buffer-overflow)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0x55a44c0d8242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0x55a44c0d6c23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gr_expand_charseq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harness/hw02_tester.c:37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0x55a44c0d7394 in main harness/tester.c:28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0x7fa42386fbf6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(/lib/x86_64-linux-gnu/libc.so.6+0x21bf6)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0x55a44c0d6699 in _start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autograder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/source/compile/tester+0x4699)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0x602000000016 is located 0 bytes to the right of 6-byte region [0x602000000010,0x602000000016)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allocated by thread T0 here: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0x7fa4248b8c68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interceptor_malloc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/lib/x86_64-linux-gnu/libasan.so.5+0x10bc68)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0x55a44c0d8006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/translate.c:62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Shadow bytes around the buggy address: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0x0c047fff7fb0: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0x0c047fff7fc0: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(more here that wouldn’t fit on the slide)</a:t>
            </a:r>
          </a:p>
        </p:txBody>
      </p:sp>
    </p:spTree>
    <p:extLst>
      <p:ext uri="{BB962C8B-B14F-4D97-AF65-F5344CB8AC3E}">
        <p14:creationId xmlns:p14="http://schemas.microsoft.com/office/powerpoint/2010/main" val="388842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0872C75-4316-4029-87DE-0E1BB8EC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address sanitizer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D28C-E6CC-4BD7-8DBC-23465D2A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z="1050" smtClean="0"/>
              <a:t>24</a:t>
            </a:fld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6A932-6CDA-44EF-A3D8-03624A5733BE}"/>
              </a:ext>
            </a:extLst>
          </p:cNvPr>
          <p:cNvSpPr txBox="1"/>
          <p:nvPr/>
        </p:nvSpPr>
        <p:spPr>
          <a:xfrm>
            <a:off x="607595" y="1143000"/>
            <a:ext cx="1097279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==238==ERROR: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on address 0x602000000016 at pc 0x55a44c0d8243 bp 0x7ffd8caf8c10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0x7ffd8caf8c00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of size 1 at 0x602000000016 thread T0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SCARINESS: 31 (1-byte-write-heap-buffer-overflow)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0x55a44c0d8242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0x55a44c0d6c23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gr_expand_charseq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harness/hw02_tester.c:37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0x55a44c0d7394 in main harness/tester.c:28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0x7fa42386fbf6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(/lib/x86_64-linux-gnu/libc.so.6+0x21bf6)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0x55a44c0d6699 in _start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autograder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/source/compile/tester+0x4699)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0x602000000016 is located 0 bytes to the right of 6-byte region [0x602000000010,0x602000000016)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allocated by thread T0 here: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0x7fa4248b8c68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interceptor_malloc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/lib/x86_64-linux-gnu/libasan.so.5+0x10bc68)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0x55a44c0d8006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/translate.c:62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Shadow bytes around the buggy address: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0x0c047fff7fb0: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0x0c047fff7fc0: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(more here that wouldn’t fit on the slide)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D34267-7E4A-4015-839E-CC03757AC738}"/>
              </a:ext>
            </a:extLst>
          </p:cNvPr>
          <p:cNvSpPr/>
          <p:nvPr/>
        </p:nvSpPr>
        <p:spPr>
          <a:xfrm>
            <a:off x="2112135" y="1390918"/>
            <a:ext cx="1841679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DC711B-F8A4-47AD-866D-5EE450011344}"/>
              </a:ext>
            </a:extLst>
          </p:cNvPr>
          <p:cNvSpPr txBox="1"/>
          <p:nvPr/>
        </p:nvSpPr>
        <p:spPr>
          <a:xfrm>
            <a:off x="607595" y="6005807"/>
            <a:ext cx="991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is coming from </a:t>
            </a:r>
            <a:r>
              <a:rPr lang="en-US" dirty="0" err="1"/>
              <a:t>AddressSanitizer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10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0872C75-4316-4029-87DE-0E1BB8EC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address sanitizer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D28C-E6CC-4BD7-8DBC-23465D2A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z="1050" smtClean="0"/>
              <a:t>25</a:t>
            </a:fld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6A932-6CDA-44EF-A3D8-03624A5733BE}"/>
              </a:ext>
            </a:extLst>
          </p:cNvPr>
          <p:cNvSpPr txBox="1"/>
          <p:nvPr/>
        </p:nvSpPr>
        <p:spPr>
          <a:xfrm>
            <a:off x="607595" y="1143000"/>
            <a:ext cx="1097279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==238==ERROR: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on address 0x602000000016 at pc 0x55a44c0d8243 bp 0x7ffd8caf8c10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0x7ffd8caf8c00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of size 1 at 0x602000000016 thread T0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SCARINESS: 31 (1-byte-write-heap-buffer-overflow)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0x55a44c0d8242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0x55a44c0d6c23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gr_expand_charseq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harness/hw02_tester.c:37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0x55a44c0d7394 in main harness/tester.c:28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0x7fa42386fbf6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(/lib/x86_64-linux-gnu/libc.so.6+0x21bf6)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0x55a44c0d6699 in _start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autograder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/source/compile/tester+0x4699)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0x602000000016 is located 0 bytes to the right of 6-byte region [0x602000000010,0x602000000016)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allocated by thread T0 here: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0x7fa4248b8c68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interceptor_malloc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/lib/x86_64-linux-gnu/libasan.so.5+0x10bc68)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0x55a44c0d8006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/translate.c:62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Shadow bytes around the buggy address: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0x0c047fff7fb0: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0x0c047fff7fc0: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(more here that wouldn’t fit on the slide)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D34267-7E4A-4015-839E-CC03757AC738}"/>
              </a:ext>
            </a:extLst>
          </p:cNvPr>
          <p:cNvSpPr/>
          <p:nvPr/>
        </p:nvSpPr>
        <p:spPr>
          <a:xfrm>
            <a:off x="2112135" y="1390918"/>
            <a:ext cx="1841679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878AC-9EC9-4E1B-A6AF-8D14147947B4}"/>
              </a:ext>
            </a:extLst>
          </p:cNvPr>
          <p:cNvSpPr/>
          <p:nvPr/>
        </p:nvSpPr>
        <p:spPr>
          <a:xfrm>
            <a:off x="4068282" y="1390918"/>
            <a:ext cx="2194732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3E6C9-375C-4A91-912F-86C094E78CAD}"/>
              </a:ext>
            </a:extLst>
          </p:cNvPr>
          <p:cNvSpPr txBox="1"/>
          <p:nvPr/>
        </p:nvSpPr>
        <p:spPr>
          <a:xfrm>
            <a:off x="607595" y="6005807"/>
            <a:ext cx="991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Heap-buffer-overflow means past the end of an array created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</p:txBody>
      </p:sp>
    </p:spTree>
    <p:extLst>
      <p:ext uri="{BB962C8B-B14F-4D97-AF65-F5344CB8AC3E}">
        <p14:creationId xmlns:p14="http://schemas.microsoft.com/office/powerpoint/2010/main" val="972703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0872C75-4316-4029-87DE-0E1BB8EC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address sanitizer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D28C-E6CC-4BD7-8DBC-23465D2A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z="1050" smtClean="0"/>
              <a:t>26</a:t>
            </a:fld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6A932-6CDA-44EF-A3D8-03624A5733BE}"/>
              </a:ext>
            </a:extLst>
          </p:cNvPr>
          <p:cNvSpPr txBox="1"/>
          <p:nvPr/>
        </p:nvSpPr>
        <p:spPr>
          <a:xfrm>
            <a:off x="607595" y="1143000"/>
            <a:ext cx="1097279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==238==ERROR: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on address 0x602000000016 at pc 0x55a44c0d8243 bp 0x7ffd8caf8c10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0x7ffd8caf8c00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of size 1 at 0x602000000016 thread T0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SCARINESS: 31 (1-byte-write-heap-buffer-overflow)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0x55a44c0d8242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0x55a44c0d6c23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gr_expand_charseq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harness/hw02_tester.c:37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0x55a44c0d7394 in main harness/tester.c:28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0x7fa42386fbf6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(/lib/x86_64-linux-gnu/libc.so.6+0x21bf6)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0x55a44c0d6699 in _start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autograder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/source/compile/tester+0x4699)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0x602000000016 is located 0 bytes to the right of 6-byte region [0x602000000010,0x602000000016)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allocated by thread T0 here: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0x7fa4248b8c68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interceptor_malloc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/lib/x86_64-linux-gnu/libasan.so.5+0x10bc68)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0x55a44c0d8006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/translate.c:62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Shadow bytes around the buggy address: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0x0c047fff7fb0: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0x0c047fff7fc0: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(more here that wouldn’t fit on the slide)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D34267-7E4A-4015-839E-CC03757AC738}"/>
              </a:ext>
            </a:extLst>
          </p:cNvPr>
          <p:cNvSpPr/>
          <p:nvPr/>
        </p:nvSpPr>
        <p:spPr>
          <a:xfrm>
            <a:off x="2112135" y="1390918"/>
            <a:ext cx="1841679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878AC-9EC9-4E1B-A6AF-8D14147947B4}"/>
              </a:ext>
            </a:extLst>
          </p:cNvPr>
          <p:cNvSpPr/>
          <p:nvPr/>
        </p:nvSpPr>
        <p:spPr>
          <a:xfrm>
            <a:off x="4068282" y="1390918"/>
            <a:ext cx="2194732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78CA32-E6F9-4634-9CF0-28B5B2880107}"/>
              </a:ext>
            </a:extLst>
          </p:cNvPr>
          <p:cNvSpPr/>
          <p:nvPr/>
        </p:nvSpPr>
        <p:spPr>
          <a:xfrm>
            <a:off x="3300609" y="2242159"/>
            <a:ext cx="3613758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C0421-9056-44BB-BAAB-6994B0810105}"/>
              </a:ext>
            </a:extLst>
          </p:cNvPr>
          <p:cNvSpPr txBox="1"/>
          <p:nvPr/>
        </p:nvSpPr>
        <p:spPr>
          <a:xfrm>
            <a:off x="607595" y="6005807"/>
            <a:ext cx="991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error happened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in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translate.c</a:t>
            </a:r>
            <a:r>
              <a:rPr lang="en-US" dirty="0"/>
              <a:t> line 74</a:t>
            </a:r>
          </a:p>
        </p:txBody>
      </p:sp>
    </p:spTree>
    <p:extLst>
      <p:ext uri="{BB962C8B-B14F-4D97-AF65-F5344CB8AC3E}">
        <p14:creationId xmlns:p14="http://schemas.microsoft.com/office/powerpoint/2010/main" val="1120369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0872C75-4316-4029-87DE-0E1BB8EC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address sanitizer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D28C-E6CC-4BD7-8DBC-23465D2A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z="1050" smtClean="0"/>
              <a:t>27</a:t>
            </a:fld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6A932-6CDA-44EF-A3D8-03624A5733BE}"/>
              </a:ext>
            </a:extLst>
          </p:cNvPr>
          <p:cNvSpPr txBox="1"/>
          <p:nvPr/>
        </p:nvSpPr>
        <p:spPr>
          <a:xfrm>
            <a:off x="607595" y="1143000"/>
            <a:ext cx="1097279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==238==ERROR: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on address 0x602000000016 at pc 0x55a44c0d8243 bp 0x7ffd8caf8c10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0x7ffd8caf8c00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of size 1 at 0x602000000016 thread T0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SCARINESS: 31 (1-byte-write-heap-buffer-overflow)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0x55a44c0d8242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0x55a44c0d6c23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gr_expand_charseq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harness/hw02_tester.c:37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0x55a44c0d7394 in main harness/tester.c:28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0x7fa42386fbf6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(/lib/x86_64-linux-gnu/libc.so.6+0x21bf6)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0x55a44c0d6699 in _start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autograder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/source/compile/tester+0x4699)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0x602000000016 is located 0 bytes to the right of 6-byte region [0x602000000010,0x602000000016)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allocated by thread T0 here: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0x7fa4248b8c68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interceptor_malloc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/lib/x86_64-linux-gnu/libasan.so.5+0x10bc68)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0x55a44c0d8006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/translate.c:62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Shadow bytes around the buggy address: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0x0c047fff7fb0: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0x0c047fff7fc0: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(more here that wouldn’t fit on the slide)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D34267-7E4A-4015-839E-CC03757AC738}"/>
              </a:ext>
            </a:extLst>
          </p:cNvPr>
          <p:cNvSpPr/>
          <p:nvPr/>
        </p:nvSpPr>
        <p:spPr>
          <a:xfrm>
            <a:off x="2112135" y="1390918"/>
            <a:ext cx="1841679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878AC-9EC9-4E1B-A6AF-8D14147947B4}"/>
              </a:ext>
            </a:extLst>
          </p:cNvPr>
          <p:cNvSpPr/>
          <p:nvPr/>
        </p:nvSpPr>
        <p:spPr>
          <a:xfrm>
            <a:off x="4068282" y="1390918"/>
            <a:ext cx="2194732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78CA32-E6F9-4634-9CF0-28B5B2880107}"/>
              </a:ext>
            </a:extLst>
          </p:cNvPr>
          <p:cNvSpPr/>
          <p:nvPr/>
        </p:nvSpPr>
        <p:spPr>
          <a:xfrm>
            <a:off x="3300609" y="2242159"/>
            <a:ext cx="6363222" cy="11210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4CA1E-177A-4FD0-B793-D4CE24A8BCE4}"/>
              </a:ext>
            </a:extLst>
          </p:cNvPr>
          <p:cNvSpPr txBox="1"/>
          <p:nvPr/>
        </p:nvSpPr>
        <p:spPr>
          <a:xfrm>
            <a:off x="607595" y="6005807"/>
            <a:ext cx="991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“stack trace” of functions that were called to get to where the error happened</a:t>
            </a:r>
          </a:p>
        </p:txBody>
      </p:sp>
    </p:spTree>
    <p:extLst>
      <p:ext uri="{BB962C8B-B14F-4D97-AF65-F5344CB8AC3E}">
        <p14:creationId xmlns:p14="http://schemas.microsoft.com/office/powerpoint/2010/main" val="4169351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0872C75-4316-4029-87DE-0E1BB8EC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address sanitizer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D28C-E6CC-4BD7-8DBC-23465D2A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z="1050" smtClean="0"/>
              <a:t>28</a:t>
            </a:fld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6A932-6CDA-44EF-A3D8-03624A5733BE}"/>
              </a:ext>
            </a:extLst>
          </p:cNvPr>
          <p:cNvSpPr txBox="1"/>
          <p:nvPr/>
        </p:nvSpPr>
        <p:spPr>
          <a:xfrm>
            <a:off x="607595" y="1143000"/>
            <a:ext cx="1097279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==238==ERROR: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on address 0x602000000016 at pc 0x55a44c0d8243 bp 0x7ffd8caf8c10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0x7ffd8caf8c00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of size 1 at 0x602000000016 thread T0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SCARINESS: 31 (1-byte-write-heap-buffer-overflow)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0x55a44c0d8242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0x55a44c0d6c23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gr_expand_charseq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harness/hw02_tester.c:37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0x55a44c0d7394 in main harness/tester.c:28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0x7fa42386fbf6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(/lib/x86_64-linux-gnu/libc.so.6+0x21bf6)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0x55a44c0d6699 in _start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autograder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/source/compile/tester+0x4699)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0x602000000016 is located 0 bytes to the right of 6-byte region [0x602000000010,0x602000000016)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allocated by thread T0 here: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0x7fa4248b8c68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interceptor_malloc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/lib/x86_64-linux-gnu/libasan.so.5+0x10bc68)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0x55a44c0d8006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/translate.c:62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Shadow bytes around the buggy address: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0x0c047fff7fb0: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0x0c047fff7fc0: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(more here that wouldn’t fit on the slide)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D34267-7E4A-4015-839E-CC03757AC738}"/>
              </a:ext>
            </a:extLst>
          </p:cNvPr>
          <p:cNvSpPr/>
          <p:nvPr/>
        </p:nvSpPr>
        <p:spPr>
          <a:xfrm>
            <a:off x="2112135" y="1390918"/>
            <a:ext cx="1841679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878AC-9EC9-4E1B-A6AF-8D14147947B4}"/>
              </a:ext>
            </a:extLst>
          </p:cNvPr>
          <p:cNvSpPr/>
          <p:nvPr/>
        </p:nvSpPr>
        <p:spPr>
          <a:xfrm>
            <a:off x="4068282" y="1390918"/>
            <a:ext cx="2194732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78CA32-E6F9-4634-9CF0-28B5B2880107}"/>
              </a:ext>
            </a:extLst>
          </p:cNvPr>
          <p:cNvSpPr/>
          <p:nvPr/>
        </p:nvSpPr>
        <p:spPr>
          <a:xfrm>
            <a:off x="3300609" y="2242159"/>
            <a:ext cx="6363222" cy="11210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4CA1E-177A-4FD0-B793-D4CE24A8BCE4}"/>
              </a:ext>
            </a:extLst>
          </p:cNvPr>
          <p:cNvSpPr txBox="1"/>
          <p:nvPr/>
        </p:nvSpPr>
        <p:spPr>
          <a:xfrm>
            <a:off x="607595" y="6005807"/>
            <a:ext cx="991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“stack trace” of functions that were called to get to where the error happened</a:t>
            </a:r>
          </a:p>
        </p:txBody>
      </p:sp>
    </p:spTree>
    <p:extLst>
      <p:ext uri="{BB962C8B-B14F-4D97-AF65-F5344CB8AC3E}">
        <p14:creationId xmlns:p14="http://schemas.microsoft.com/office/powerpoint/2010/main" val="2399325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0872C75-4316-4029-87DE-0E1BB8EC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address sanitizer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D28C-E6CC-4BD7-8DBC-23465D2A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z="1050" smtClean="0"/>
              <a:t>29</a:t>
            </a:fld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6A932-6CDA-44EF-A3D8-03624A5733BE}"/>
              </a:ext>
            </a:extLst>
          </p:cNvPr>
          <p:cNvSpPr txBox="1"/>
          <p:nvPr/>
        </p:nvSpPr>
        <p:spPr>
          <a:xfrm>
            <a:off x="607595" y="1143000"/>
            <a:ext cx="1097279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==238==ERROR: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on address 0x602000000016 at pc 0x55a44c0d8243 bp 0x7ffd8caf8c10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0x7ffd8caf8c00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of size 1 at 0x602000000016 thread T0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SCARINESS: 31 (1-byte-write-heap-buffer-overflow)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0x55a44c0d8242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0x55a44c0d6c23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gr_expand_charseq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harness/hw02_tester.c:37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0x55a44c0d7394 in main harness/tester.c:28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0x7fa42386fbf6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(/lib/x86_64-linux-gnu/libc.so.6+0x21bf6)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0x55a44c0d6699 in _start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autograder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/source/compile/tester+0x4699)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0x602000000016 is located 0 bytes to the right of 6-byte region [0x602000000010,0x602000000016)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allocated by thread T0 here: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0x7fa4248b8c68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interceptor_malloc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/lib/x86_64-linux-gnu/libasan.so.5+0x10bc68)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0x55a44c0d8006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/translate.c:62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Shadow bytes around the buggy address: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0x0c047fff7fb0: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0x0c047fff7fc0: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(more here that wouldn’t fit on the slide)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D34267-7E4A-4015-839E-CC03757AC738}"/>
              </a:ext>
            </a:extLst>
          </p:cNvPr>
          <p:cNvSpPr/>
          <p:nvPr/>
        </p:nvSpPr>
        <p:spPr>
          <a:xfrm>
            <a:off x="2112135" y="1390918"/>
            <a:ext cx="1841679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878AC-9EC9-4E1B-A6AF-8D14147947B4}"/>
              </a:ext>
            </a:extLst>
          </p:cNvPr>
          <p:cNvSpPr/>
          <p:nvPr/>
        </p:nvSpPr>
        <p:spPr>
          <a:xfrm>
            <a:off x="4068282" y="1390918"/>
            <a:ext cx="2194732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78CA32-E6F9-4634-9CF0-28B5B2880107}"/>
              </a:ext>
            </a:extLst>
          </p:cNvPr>
          <p:cNvSpPr/>
          <p:nvPr/>
        </p:nvSpPr>
        <p:spPr>
          <a:xfrm>
            <a:off x="3300609" y="2242159"/>
            <a:ext cx="6363222" cy="11210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4CA1E-177A-4FD0-B793-D4CE24A8BCE4}"/>
              </a:ext>
            </a:extLst>
          </p:cNvPr>
          <p:cNvSpPr txBox="1"/>
          <p:nvPr/>
        </p:nvSpPr>
        <p:spPr>
          <a:xfrm>
            <a:off x="607595" y="6005807"/>
            <a:ext cx="991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the array was created in the first place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in </a:t>
            </a:r>
            <a:r>
              <a:rPr lang="en-US" dirty="0" err="1"/>
              <a:t>translate.c</a:t>
            </a:r>
            <a:r>
              <a:rPr lang="en-US" dirty="0"/>
              <a:t> line 62)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D985F-0B7A-4B9B-9E8B-B46D1D05B5D8}"/>
              </a:ext>
            </a:extLst>
          </p:cNvPr>
          <p:cNvSpPr/>
          <p:nvPr/>
        </p:nvSpPr>
        <p:spPr>
          <a:xfrm>
            <a:off x="3300608" y="3969780"/>
            <a:ext cx="7521879" cy="4926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2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 homework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Submit to </a:t>
            </a:r>
            <a:r>
              <a:rPr lang="en-US" dirty="0" err="1"/>
              <a:t>Gradescope</a:t>
            </a:r>
            <a:r>
              <a:rPr lang="en-US" dirty="0"/>
              <a:t> often</a:t>
            </a:r>
          </a:p>
          <a:p>
            <a:pPr lvl="1"/>
            <a:r>
              <a:rPr lang="en-US" dirty="0"/>
              <a:t>There is no penalty for doing so</a:t>
            </a:r>
          </a:p>
          <a:p>
            <a:pPr lvl="1"/>
            <a:r>
              <a:rPr lang="en-US" dirty="0"/>
              <a:t>Make sure it at least compiles locally first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your results on </a:t>
            </a:r>
            <a:r>
              <a:rPr lang="en-US" dirty="0" err="1"/>
              <a:t>Gradescope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local tests that duplicate the </a:t>
            </a:r>
            <a:r>
              <a:rPr lang="en-US" dirty="0" err="1"/>
              <a:t>Gradescope</a:t>
            </a:r>
            <a:r>
              <a:rPr lang="en-US" dirty="0"/>
              <a:t> ones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Revise your code so the tests pass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to help you debug!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Submit to </a:t>
            </a:r>
            <a:r>
              <a:rPr lang="en-US" dirty="0" err="1"/>
              <a:t>Gradescope</a:t>
            </a:r>
            <a:r>
              <a:rPr lang="en-US" dirty="0"/>
              <a:t> again and repeat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84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547B4C-7788-41DE-A475-7500746C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demos of </a:t>
            </a:r>
            <a:r>
              <a:rPr lang="en-US" dirty="0" err="1"/>
              <a:t>AddressSanitizer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3C44C7-C6CF-4827-AD67-4C62B4A66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array_print.c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string_print.c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C7FDAE-5B15-4893-BE3B-B0D09A84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91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0EFB-745B-4417-90A3-5206FAB3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the error happened may not but where the bug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CA7B4-C890-4B47-A33A-1BCD60706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AddressSanitizer</a:t>
            </a:r>
            <a:r>
              <a:rPr lang="en-US" dirty="0"/>
              <a:t> usually points to a line where the array is being accessed</a:t>
            </a:r>
          </a:p>
          <a:p>
            <a:endParaRPr lang="en-US" dirty="0"/>
          </a:p>
          <a:p>
            <a:r>
              <a:rPr lang="en-US" dirty="0"/>
              <a:t>But the bug is often because an index is out of bounds</a:t>
            </a:r>
          </a:p>
          <a:p>
            <a:r>
              <a:rPr lang="en-US" dirty="0"/>
              <a:t>Or because the pointer passed in was invalid to begin with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55578-B24D-4014-AEB7-11BDD747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51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8339-F9E1-490A-8BDC-453AC6FE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AddressSanitizer</a:t>
            </a:r>
            <a:r>
              <a:rPr lang="en-US" dirty="0"/>
              <a:t>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EFFF9-CB57-4333-96F5-C8E45A8CB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Dereferencing a NULL pointer</a:t>
            </a:r>
          </a:p>
          <a:p>
            <a:pPr lvl="1"/>
            <a:endParaRPr lang="en-US" dirty="0"/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/string_print.c:4:28: runtime error: load of null pointer of type 'const char'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AddressSanitizer:DEADLYSIGNAL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==2838978==ERROR: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SEGV on unknown address 0x000000000000 (pc 0x000000400912 bp 0x000000000000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0x7ffe1379cec0 T0)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==2838978==The signal is caused by a READ memory access.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==2838978==Hint: address points to the zero page.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SCARINESS: 10 (null-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0x400911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print_string_chars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/string_print.c:4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0x400a33 in main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/string_print.c:12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0x7fefdbf5a492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/libc-start.c:314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0x40082d in _start (/home/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branden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/cs211/f21/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/04_arrays_strings/string_print+0x40082d)</a:t>
            </a:r>
          </a:p>
          <a:p>
            <a:pPr marL="0" indent="0">
              <a:spcBef>
                <a:spcPts val="8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can not provide additional info.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SEGV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/string_print.c:4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print_string_chars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==2838978==ABORTING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9E222-6C21-4781-933A-1D79C51F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FA5DE3-B0AA-4E50-8DDD-2B4AFEE068A0}"/>
              </a:ext>
            </a:extLst>
          </p:cNvPr>
          <p:cNvSpPr txBox="1"/>
          <p:nvPr/>
        </p:nvSpPr>
        <p:spPr>
          <a:xfrm>
            <a:off x="10293350" y="913884"/>
            <a:ext cx="166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string_print.c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83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664B-B8B8-49A6-AB75-40628F76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relevant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00700-260D-450A-B5B5-5543C94C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1026" name="Picture 2" descr="Compiler Complaint">
            <a:extLst>
              <a:ext uri="{FF2B5EF4-FFF2-40B4-BE49-F238E27FC236}">
                <a16:creationId xmlns:a16="http://schemas.microsoft.com/office/drawing/2014/main" id="{782FB294-F04C-45E3-8296-536C8F51E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1098550"/>
            <a:ext cx="10972799" cy="29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E07642-8231-448A-85DC-3EE4F1A5F5A0}"/>
              </a:ext>
            </a:extLst>
          </p:cNvPr>
          <p:cNvSpPr txBox="1"/>
          <p:nvPr/>
        </p:nvSpPr>
        <p:spPr>
          <a:xfrm>
            <a:off x="607595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https://xkcd.com/371/</a:t>
            </a:r>
          </a:p>
        </p:txBody>
      </p:sp>
    </p:spTree>
    <p:extLst>
      <p:ext uri="{BB962C8B-B14F-4D97-AF65-F5344CB8AC3E}">
        <p14:creationId xmlns:p14="http://schemas.microsoft.com/office/powerpoint/2010/main" val="2064220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Strings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Arguments to main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Address Sanitizer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Variable Lifetimes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Memory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06629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33EB-BE84-488E-BDF2-39BD7006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a pointer “valid”?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4C6E-E267-4FDC-BA9B-96A46DF1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it is initialized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variable it is referencing still has a valid lifetime</a:t>
            </a:r>
          </a:p>
          <a:p>
            <a:pPr lvl="1"/>
            <a:r>
              <a:rPr lang="en-US" dirty="0"/>
              <a:t>Variables “live” until the end of the scope they were created in</a:t>
            </a:r>
          </a:p>
          <a:p>
            <a:pPr lvl="1"/>
            <a:r>
              <a:rPr lang="en-US" dirty="0"/>
              <a:t>Scopes are defined by { 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a = 5;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41671-4284-465F-84B1-554C316A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759D21-CC80-4D08-8A02-0B9818D10564}"/>
              </a:ext>
            </a:extLst>
          </p:cNvPr>
          <p:cNvCxnSpPr/>
          <p:nvPr/>
        </p:nvCxnSpPr>
        <p:spPr>
          <a:xfrm flipH="1">
            <a:off x="1828800" y="5692462"/>
            <a:ext cx="21507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888A32-7D0B-4A04-A34F-A716F0B5427A}"/>
              </a:ext>
            </a:extLst>
          </p:cNvPr>
          <p:cNvSpPr txBox="1"/>
          <p:nvPr/>
        </p:nvSpPr>
        <p:spPr>
          <a:xfrm>
            <a:off x="4031086" y="5460642"/>
            <a:ext cx="6027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/>
              <a:t> goes “out of scope” here</a:t>
            </a:r>
          </a:p>
          <a:p>
            <a:r>
              <a:rPr lang="en-US" sz="2800" dirty="0"/>
              <a:t>The variable stops being “alive”</a:t>
            </a:r>
          </a:p>
        </p:txBody>
      </p:sp>
    </p:spTree>
    <p:extLst>
      <p:ext uri="{BB962C8B-B14F-4D97-AF65-F5344CB8AC3E}">
        <p14:creationId xmlns:p14="http://schemas.microsoft.com/office/powerpoint/2010/main" val="118576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variable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a);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83795" y="17780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27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variable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a);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747295" y="21590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396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variable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a);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772695" y="29464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34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variable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a);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no longer “alive” at this point</a:t>
            </a:r>
          </a:p>
          <a:p>
            <a:pPr lvl="1"/>
            <a:r>
              <a:rPr lang="en-US" dirty="0"/>
              <a:t>It “poofs” out of existence</a:t>
            </a:r>
          </a:p>
          <a:p>
            <a:pPr lvl="1"/>
            <a:r>
              <a:rPr lang="en-US" dirty="0"/>
              <a:t>The variable is no longer valid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529701"/>
              </p:ext>
            </p:extLst>
          </p:nvPr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a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772695" y="33020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08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BA78-3159-45E8-B213-44992468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Gradescope</a:t>
            </a:r>
            <a:r>
              <a:rPr lang="en-US" dirty="0"/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3147-B91F-45A0-8FAD-61BA02F5A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993828"/>
            <a:ext cx="10972800" cy="2178371"/>
          </a:xfrm>
        </p:spPr>
        <p:txBody>
          <a:bodyPr/>
          <a:lstStyle/>
          <a:p>
            <a:r>
              <a:rPr lang="en-US" dirty="0"/>
              <a:t>Failure is that Expected and Received Output did not match</a:t>
            </a:r>
          </a:p>
          <a:p>
            <a:pPr lvl="1"/>
            <a:endParaRPr lang="en-US" dirty="0"/>
          </a:p>
          <a:p>
            <a:r>
              <a:rPr lang="en-US" dirty="0"/>
              <a:t>You can duplicate this test locally, which is easier to fix!</a:t>
            </a:r>
          </a:p>
          <a:p>
            <a:pPr lvl="1"/>
            <a:r>
              <a:rPr lang="en-US" dirty="0"/>
              <a:t>Create a new test that runs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overlapped_circles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{0,0,2}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{1,0,2}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5560C-3E20-4937-86B9-0568A5AE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45F92F-4F90-4EC1-BBC3-BF4A1A5BF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7344851" cy="262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86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21463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889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25146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0061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28956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55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6542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32639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71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6542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37084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94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b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66542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41021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36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49022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7F1A55-B361-4004-A139-DFFB5407042A}"/>
              </a:ext>
            </a:extLst>
          </p:cNvPr>
          <p:cNvSpPr txBox="1"/>
          <p:nvPr/>
        </p:nvSpPr>
        <p:spPr>
          <a:xfrm>
            <a:off x="6258181" y="4330005"/>
            <a:ext cx="38637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Referring to variable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dirty="0"/>
              <a:t> at this point would be a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38732571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n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a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52451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336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F71-83CA-4090-B47E-AA7CD896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lifetimes are what makes loops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0DE51-CADC-4233-A761-53093E66C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Variables created inside of loops only exist until the end of that iteration of the loop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i.e. they only exist until the next end curly brace }</a:t>
            </a:r>
          </a:p>
          <a:p>
            <a:pPr marL="457200" lvl="1" indent="0">
              <a:buNone/>
            </a:pP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 (n &lt; 5)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n +=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A264C-B06A-4AE1-BA1E-279FC1A6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5A533-19B3-45BD-B380-49FF24D01D2C}"/>
              </a:ext>
            </a:extLst>
          </p:cNvPr>
          <p:cNvSpPr txBox="1"/>
          <p:nvPr/>
        </p:nvSpPr>
        <p:spPr>
          <a:xfrm>
            <a:off x="5524500" y="3702853"/>
            <a:ext cx="444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new variable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/>
              <a:t> is created each time the loop repeats</a:t>
            </a:r>
          </a:p>
        </p:txBody>
      </p:sp>
    </p:spTree>
    <p:extLst>
      <p:ext uri="{BB962C8B-B14F-4D97-AF65-F5344CB8AC3E}">
        <p14:creationId xmlns:p14="http://schemas.microsoft.com/office/powerpoint/2010/main" val="15844840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B451-BB03-4F2E-8127-18A6B7F3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pointers reference invalid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9CDD-19EF-42F7-BC3A-DF8F41948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n = 5;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&amp;n;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int*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*x);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5C44C-9F24-40A5-80FC-DC35F23C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0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D294-6D8C-43BB-AE81-93FC724A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sure to actually test your code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FBCB4-06A0-4447-9440-8FFCAEE9B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running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compiles and runs tests</a:t>
            </a:r>
          </a:p>
          <a:p>
            <a:endParaRPr lang="en-US" dirty="0"/>
          </a:p>
          <a:p>
            <a:r>
              <a:rPr lang="en-US" dirty="0"/>
              <a:t>I’ll recompile my code every few lines</a:t>
            </a:r>
          </a:p>
          <a:p>
            <a:pPr lvl="1"/>
            <a:r>
              <a:rPr lang="en-US" dirty="0"/>
              <a:t>That way there are never too many bugs to fix at once</a:t>
            </a:r>
          </a:p>
          <a:p>
            <a:pPr lvl="1"/>
            <a:endParaRPr lang="en-US" dirty="0"/>
          </a:p>
          <a:p>
            <a:r>
              <a:rPr lang="en-US" dirty="0"/>
              <a:t>Then I make sure that I’m passing all the tests before uploading</a:t>
            </a:r>
          </a:p>
          <a:p>
            <a:pPr lvl="1"/>
            <a:r>
              <a:rPr lang="en-US" dirty="0"/>
              <a:t>And I add new tests whenever I see something weird I’m failing on </a:t>
            </a:r>
            <a:r>
              <a:rPr lang="en-US" dirty="0" err="1"/>
              <a:t>Gradescope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3202C-5CB1-470D-A3E9-F01D51B9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61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B451-BB03-4F2E-8127-18A6B7F3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pointers reference invalid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9CDD-19EF-42F7-BC3A-DF8F41948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n = 5;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&amp;n;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int*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*x);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5C44C-9F24-40A5-80FC-DC35F23C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97FE0-1B49-4CDC-8E8F-7F3666C3B30F}"/>
              </a:ext>
            </a:extLst>
          </p:cNvPr>
          <p:cNvSpPr txBox="1"/>
          <p:nvPr/>
        </p:nvSpPr>
        <p:spPr>
          <a:xfrm>
            <a:off x="4698999" y="2225582"/>
            <a:ext cx="6591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goes out of scope at the end of this function</a:t>
            </a:r>
          </a:p>
          <a:p>
            <a:endParaRPr lang="en-US" sz="2400" dirty="0"/>
          </a:p>
          <a:p>
            <a:r>
              <a:rPr lang="en-US" sz="2400" dirty="0"/>
              <a:t>So what does the pointer point to???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C37924-88AC-466F-9710-9C596C639FB4}"/>
              </a:ext>
            </a:extLst>
          </p:cNvPr>
          <p:cNvCxnSpPr>
            <a:cxnSpLocks/>
          </p:cNvCxnSpPr>
          <p:nvPr/>
        </p:nvCxnSpPr>
        <p:spPr>
          <a:xfrm flipH="1">
            <a:off x="901702" y="2825747"/>
            <a:ext cx="36067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288329-0324-4319-8F8D-76E1FEC4EF4E}"/>
              </a:ext>
            </a:extLst>
          </p:cNvPr>
          <p:cNvSpPr txBox="1"/>
          <p:nvPr/>
        </p:nvSpPr>
        <p:spPr>
          <a:xfrm>
            <a:off x="9556124" y="254000"/>
            <a:ext cx="20242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dangling_pointer.c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782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9D2E-0E67-45E3-93DF-13646E47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Dangling pointers are especially dangerous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ECF5-E55C-4464-BD13-F89FFE91D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a dangling pointer is </a:t>
            </a:r>
            <a:r>
              <a:rPr lang="en-US" i="1" dirty="0"/>
              <a:t>undefined behavior</a:t>
            </a:r>
            <a:endParaRPr lang="en-US" dirty="0"/>
          </a:p>
          <a:p>
            <a:pPr lvl="1"/>
            <a:r>
              <a:rPr lang="en-US" dirty="0"/>
              <a:t>Anything could happen!</a:t>
            </a:r>
          </a:p>
          <a:p>
            <a:pPr lvl="1"/>
            <a:endParaRPr lang="en-US" dirty="0"/>
          </a:p>
          <a:p>
            <a:r>
              <a:rPr lang="en-US" dirty="0"/>
              <a:t>If you are lucky: segmentation fault (a.k.a. SIGSEGV)</a:t>
            </a:r>
          </a:p>
          <a:p>
            <a:pPr lvl="1"/>
            <a:r>
              <a:rPr lang="en-US" dirty="0"/>
              <a:t>The OS kills your program because it accesses invalid memory</a:t>
            </a:r>
          </a:p>
          <a:p>
            <a:pPr lvl="1"/>
            <a:endParaRPr lang="en-US" dirty="0"/>
          </a:p>
          <a:p>
            <a:r>
              <a:rPr lang="en-US" dirty="0"/>
              <a:t>If you are unlucky: </a:t>
            </a:r>
            <a:r>
              <a:rPr lang="en-US" i="1" dirty="0"/>
              <a:t>anything at all</a:t>
            </a:r>
            <a:endParaRPr lang="en-US" dirty="0"/>
          </a:p>
          <a:p>
            <a:pPr lvl="1"/>
            <a:r>
              <a:rPr lang="en-US" dirty="0"/>
              <a:t>Including returning the correct result the first time you run it and an incorrect result the second time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AddressSanitizer</a:t>
            </a:r>
            <a:r>
              <a:rPr lang="en-US" dirty="0"/>
              <a:t> checks for this and will gift you a crash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6D323-9A61-40E8-90CB-39584658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184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4956-13CE-4BE6-BDDA-9E0051EC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 are an exception to scoping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CA0E9-2B59-4EF2-9FDF-533379CDD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String literals always exist</a:t>
            </a:r>
          </a:p>
          <a:p>
            <a:pPr lvl="1"/>
            <a:r>
              <a:rPr lang="en-US" dirty="0"/>
              <a:t>This is why they cannot be modified. They might be reused later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char*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get_pointer_to_string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“oh, hello!”; // this is okay for string literals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char* string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get_pointer_to_string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(“%s on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broadway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\n”, string);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9AEE0-F9D3-409E-A227-E834EE7D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F9CED-E9BF-4D7D-95BF-3EE5715C3ADF}"/>
              </a:ext>
            </a:extLst>
          </p:cNvPr>
          <p:cNvSpPr txBox="1"/>
          <p:nvPr/>
        </p:nvSpPr>
        <p:spPr>
          <a:xfrm>
            <a:off x="9736428" y="254000"/>
            <a:ext cx="18439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string_lifetime.c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112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43F2-4628-493D-B2FC-A8AF8803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B8B5D-439B-4DBF-A1E6-A55859E8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get_array_pointer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(int* array, int length)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(length &gt; 2)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&amp;(array[2]);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array;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array[] = {1, 2, 3, 4, 5};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int*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get_array_pointer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(array, 5);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*x);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EC9C9-E499-4EA4-94E0-392C83AD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7AE49A-B1C5-4369-8919-B49EA594E6BF}"/>
              </a:ext>
            </a:extLst>
          </p:cNvPr>
          <p:cNvSpPr/>
          <p:nvPr/>
        </p:nvSpPr>
        <p:spPr>
          <a:xfrm>
            <a:off x="4724400" y="1739900"/>
            <a:ext cx="596900" cy="13716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3A71-808C-4086-8904-621BAF3F18B5}"/>
              </a:ext>
            </a:extLst>
          </p:cNvPr>
          <p:cNvSpPr txBox="1"/>
          <p:nvPr/>
        </p:nvSpPr>
        <p:spPr>
          <a:xfrm>
            <a:off x="5549900" y="2082800"/>
            <a:ext cx="4851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Is it valid to return a pointer here?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6853C-3EAA-404C-9F07-4322BDABDD3D}"/>
              </a:ext>
            </a:extLst>
          </p:cNvPr>
          <p:cNvSpPr txBox="1"/>
          <p:nvPr/>
        </p:nvSpPr>
        <p:spPr>
          <a:xfrm>
            <a:off x="5715000" y="5054600"/>
            <a:ext cx="30607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Will this access fault?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DA8065-11C0-4877-9C9C-45B58A60A603}"/>
              </a:ext>
            </a:extLst>
          </p:cNvPr>
          <p:cNvCxnSpPr/>
          <p:nvPr/>
        </p:nvCxnSpPr>
        <p:spPr>
          <a:xfrm flipH="1">
            <a:off x="4267200" y="5219700"/>
            <a:ext cx="1282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8604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43F2-4628-493D-B2FC-A8AF8803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B8B5D-439B-4DBF-A1E6-A55859E8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get_array_pointer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(int* array, int length)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(length &gt; 2)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&amp;(array[2]);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array;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array[] = {1, 2, 3, 4, 5};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int*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get_array_pointer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(array, 5);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*x);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EC9C9-E499-4EA4-94E0-392C83AD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7AE49A-B1C5-4369-8919-B49EA594E6BF}"/>
              </a:ext>
            </a:extLst>
          </p:cNvPr>
          <p:cNvSpPr/>
          <p:nvPr/>
        </p:nvSpPr>
        <p:spPr>
          <a:xfrm>
            <a:off x="4724400" y="1739900"/>
            <a:ext cx="596900" cy="13716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3A71-808C-4086-8904-621BAF3F18B5}"/>
              </a:ext>
            </a:extLst>
          </p:cNvPr>
          <p:cNvSpPr txBox="1"/>
          <p:nvPr/>
        </p:nvSpPr>
        <p:spPr>
          <a:xfrm>
            <a:off x="5549900" y="2082800"/>
            <a:ext cx="56515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Is it valid to return a pointer here?   </a:t>
            </a:r>
            <a:r>
              <a:rPr lang="en-US" sz="2400" b="1" dirty="0"/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6853C-3EAA-404C-9F07-4322BDABDD3D}"/>
              </a:ext>
            </a:extLst>
          </p:cNvPr>
          <p:cNvSpPr txBox="1"/>
          <p:nvPr/>
        </p:nvSpPr>
        <p:spPr>
          <a:xfrm>
            <a:off x="5715000" y="5054600"/>
            <a:ext cx="37973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Will this access fault?   </a:t>
            </a:r>
            <a:r>
              <a:rPr lang="en-US" sz="2400" b="1" dirty="0"/>
              <a:t>No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DA8065-11C0-4877-9C9C-45B58A60A603}"/>
              </a:ext>
            </a:extLst>
          </p:cNvPr>
          <p:cNvCxnSpPr/>
          <p:nvPr/>
        </p:nvCxnSpPr>
        <p:spPr>
          <a:xfrm flipH="1">
            <a:off x="4267200" y="5219700"/>
            <a:ext cx="1282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CFC85A-B6CF-411E-99B8-B33B6BBBC5AF}"/>
              </a:ext>
            </a:extLst>
          </p:cNvPr>
          <p:cNvSpPr txBox="1"/>
          <p:nvPr/>
        </p:nvSpPr>
        <p:spPr>
          <a:xfrm>
            <a:off x="6093994" y="2884100"/>
            <a:ext cx="56515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code works because the lifetime of the array is longer than the lifetime of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get_array_pointer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function.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888235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Strings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Arguments to main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Address Sanitizer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Variable Lifetimes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Memory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500137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A625-025B-426D-9BB2-0C9F8A70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741AC-D3F1-41D9-8A6B-97306E92B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have memory</a:t>
            </a:r>
          </a:p>
          <a:p>
            <a:pPr lvl="1"/>
            <a:r>
              <a:rPr lang="en-US" dirty="0"/>
              <a:t>RAM sticks</a:t>
            </a:r>
          </a:p>
          <a:p>
            <a:pPr lvl="1"/>
            <a:r>
              <a:rPr lang="en-US" dirty="0"/>
              <a:t>Also some dedicated memory</a:t>
            </a:r>
            <a:br>
              <a:rPr lang="en-US" dirty="0"/>
            </a:br>
            <a:r>
              <a:rPr lang="en-US" dirty="0"/>
              <a:t>inside of the processor</a:t>
            </a:r>
          </a:p>
          <a:p>
            <a:pPr lvl="1"/>
            <a:endParaRPr lang="en-US" dirty="0"/>
          </a:p>
          <a:p>
            <a:r>
              <a:rPr lang="en-US" dirty="0"/>
              <a:t>The operating system of the computer hands out chunks of memory to running processes</a:t>
            </a:r>
          </a:p>
          <a:p>
            <a:pPr lvl="1"/>
            <a:r>
              <a:rPr lang="en-US" dirty="0"/>
              <a:t>Like our compiled C programs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While they are running, they have a certain amount of memory reserved for their use</a:t>
            </a:r>
          </a:p>
          <a:p>
            <a:pPr lvl="2"/>
            <a:r>
              <a:rPr lang="en-US" dirty="0"/>
              <a:t>You can see this in Task Manager on Windows (or Top on Linux)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E215F-D8A0-4158-A3A0-F11CC9F6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A4444A-087E-4B12-B946-B14A750E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884" y="228600"/>
            <a:ext cx="4881313" cy="255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3401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F45C-1676-4820-B72B-937AB969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memory conceptually?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16540-2F48-46A8-9085-54CDD921A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51735"/>
            <a:ext cx="10972800" cy="3620465"/>
          </a:xfrm>
        </p:spPr>
        <p:txBody>
          <a:bodyPr/>
          <a:lstStyle/>
          <a:p>
            <a:r>
              <a:rPr lang="en-US" dirty="0"/>
              <a:t>A nearly infinite series of slots that can be used to hold data</a:t>
            </a:r>
          </a:p>
          <a:p>
            <a:pPr lvl="1"/>
            <a:r>
              <a:rPr lang="en-US" dirty="0"/>
              <a:t>Units of memory are known as bytes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 4 GB of RAM is memory with 4294967296 bytes</a:t>
            </a:r>
          </a:p>
          <a:p>
            <a:pPr lvl="2"/>
            <a:r>
              <a:rPr lang="en-US" dirty="0"/>
              <a:t>Typical variables take 1-8 bytes</a:t>
            </a:r>
          </a:p>
          <a:p>
            <a:pPr lvl="2"/>
            <a:endParaRPr lang="en-US" dirty="0"/>
          </a:p>
          <a:p>
            <a:r>
              <a:rPr lang="en-US" dirty="0"/>
              <a:t>Each slot in the memory has an index: a memory address</a:t>
            </a:r>
          </a:p>
          <a:p>
            <a:pPr lvl="1"/>
            <a:r>
              <a:rPr lang="en-US" dirty="0"/>
              <a:t>Pointers are the memory address of a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74446-7C91-4AA6-B1AD-3192157A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C868C5-3F04-4264-ABD7-66701564E33F}"/>
              </a:ext>
            </a:extLst>
          </p:cNvPr>
          <p:cNvGrpSpPr>
            <a:grpSpLocks/>
          </p:cNvGrpSpPr>
          <p:nvPr/>
        </p:nvGrpSpPr>
        <p:grpSpPr bwMode="auto">
          <a:xfrm>
            <a:off x="2354194" y="1357665"/>
            <a:ext cx="6424615" cy="968028"/>
            <a:chOff x="-2" y="171"/>
            <a:chExt cx="4047" cy="60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561F3C-95F3-44A0-BFC1-DE600E217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10CB52-C2B0-4403-8E12-C7A18D02A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2DF310-3A51-45AD-94A6-A924BD76E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07734B-76CE-4701-8DA1-D24C6DBD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9BE8B4-C606-46EB-B5B0-040CDD55B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8AF989-3475-4137-AC56-42EF794FD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FB19C3-94DB-4C7F-8149-0F55C87EC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5E0D22-4A06-4DEC-88C7-DB73943AC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1F9187-9280-43D8-A3A7-E29013AAB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2AEB27-3A03-4411-9D50-0B87CA91C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EF6F3F-486B-476E-8336-38FADC33F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688656-505B-4CFE-945E-8918AABD8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0965BB6-108F-454D-923C-6D38C7530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2400" dirty="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33C82A9-05B0-4B8B-AF00-923B774EFFEF}"/>
                </a:ext>
              </a:extLst>
            </p:cNvPr>
            <p:cNvSpPr>
              <a:spLocks/>
            </p:cNvSpPr>
            <p:nvPr/>
          </p:nvSpPr>
          <p:spPr bwMode="auto">
            <a:xfrm rot="1902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 dirty="0"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7435F7-50D9-478F-B510-DA39BBEB1B86}"/>
                </a:ext>
              </a:extLst>
            </p:cNvPr>
            <p:cNvSpPr>
              <a:spLocks/>
            </p:cNvSpPr>
            <p:nvPr/>
          </p:nvSpPr>
          <p:spPr bwMode="auto">
            <a:xfrm rot="1902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 dirty="0"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B6A4B6-EEFD-43B8-9407-4064F60BE826}"/>
              </a:ext>
            </a:extLst>
          </p:cNvPr>
          <p:cNvCxnSpPr/>
          <p:nvPr/>
        </p:nvCxnSpPr>
        <p:spPr>
          <a:xfrm>
            <a:off x="3154294" y="1725965"/>
            <a:ext cx="28511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4244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7325791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Stack Section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Function arguments</a:t>
            </a:r>
          </a:p>
          <a:p>
            <a:pPr lvl="1"/>
            <a:endParaRPr lang="en-US" dirty="0"/>
          </a:p>
          <a:p>
            <a:r>
              <a:rPr lang="en-US" dirty="0"/>
              <a:t>Heap Section</a:t>
            </a:r>
          </a:p>
          <a:p>
            <a:pPr lvl="1"/>
            <a:r>
              <a:rPr lang="en-US" dirty="0"/>
              <a:t>Memory granted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  <a:p>
            <a:pPr lvl="1"/>
            <a:endParaRPr lang="en-US" dirty="0"/>
          </a:p>
          <a:p>
            <a:r>
              <a:rPr lang="en-US" dirty="0"/>
              <a:t>Static Section (a.k.a. Data Section)</a:t>
            </a:r>
          </a:p>
          <a:p>
            <a:pPr lvl="1"/>
            <a:r>
              <a:rPr lang="en-US" dirty="0"/>
              <a:t>Global variables</a:t>
            </a:r>
          </a:p>
          <a:p>
            <a:pPr lvl="1"/>
            <a:r>
              <a:rPr lang="en-US" dirty="0"/>
              <a:t>Static function variables</a:t>
            </a:r>
          </a:p>
          <a:p>
            <a:pPr lvl="1"/>
            <a:r>
              <a:rPr lang="en-US" dirty="0"/>
              <a:t>Subsection with read-only data</a:t>
            </a:r>
          </a:p>
          <a:p>
            <a:pPr lvl="2"/>
            <a:r>
              <a:rPr lang="en-US" dirty="0"/>
              <a:t>Like string literals</a:t>
            </a:r>
          </a:p>
          <a:p>
            <a:pPr lvl="1"/>
            <a:endParaRPr lang="en-US" dirty="0"/>
          </a:p>
          <a:p>
            <a:r>
              <a:rPr lang="en-US" dirty="0"/>
              <a:t>Text Section (</a:t>
            </a:r>
            <a:r>
              <a:rPr lang="en-US" dirty="0" err="1"/>
              <a:t>a.k.a</a:t>
            </a:r>
            <a:r>
              <a:rPr lang="en-US" dirty="0"/>
              <a:t> Code Section)</a:t>
            </a:r>
          </a:p>
          <a:p>
            <a:pPr lvl="1"/>
            <a:r>
              <a:rPr lang="en-US" dirty="0"/>
              <a:t>Program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34BD14-55A9-479B-8FE6-6837852EA1A4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16404" cy="5029200"/>
          </a:xfrm>
        </p:spPr>
        <p:txBody>
          <a:bodyPr>
            <a:normAutofit/>
          </a:bodyPr>
          <a:lstStyle/>
          <a:p>
            <a:r>
              <a:rPr lang="en-US" dirty="0"/>
              <a:t>Conceptually, the sections are laid out next to each other</a:t>
            </a:r>
          </a:p>
          <a:p>
            <a:endParaRPr lang="en-US" dirty="0"/>
          </a:p>
          <a:p>
            <a:r>
              <a:rPr lang="en-US" dirty="0"/>
              <a:t>Realistically, there are huge gaps between them</a:t>
            </a:r>
          </a:p>
          <a:p>
            <a:pPr lvl="1"/>
            <a:r>
              <a:rPr lang="en-US" dirty="0"/>
              <a:t>Because most programs don’t use all that much memory</a:t>
            </a:r>
          </a:p>
          <a:p>
            <a:pPr lvl="1"/>
            <a:endParaRPr lang="en-US" dirty="0"/>
          </a:p>
          <a:p>
            <a:r>
              <a:rPr lang="en-US" dirty="0"/>
              <a:t>The stack/heap sections can grow in size if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34BD14-55A9-479B-8FE6-6837852EA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062587"/>
              </p:ext>
            </p:extLst>
          </p:nvPr>
        </p:nvGraphicFramePr>
        <p:xfrm>
          <a:off x="9736428" y="1285923"/>
          <a:ext cx="1676400" cy="4463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34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075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480348"/>
                  </a:ext>
                </a:extLst>
              </a:tr>
              <a:tr h="4928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88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114536"/>
                  </a:ext>
                </a:extLst>
              </a:tr>
              <a:tr h="4928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30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569050"/>
                  </a:ext>
                </a:extLst>
              </a:tr>
              <a:tr h="53971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CDEC24-6B2F-4403-A09A-3368721462A6}"/>
              </a:ext>
            </a:extLst>
          </p:cNvPr>
          <p:cNvCxnSpPr/>
          <p:nvPr/>
        </p:nvCxnSpPr>
        <p:spPr>
          <a:xfrm>
            <a:off x="10174310" y="1867436"/>
            <a:ext cx="0" cy="3090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A7491E-8DF8-4677-BB04-16F6428E207A}"/>
              </a:ext>
            </a:extLst>
          </p:cNvPr>
          <p:cNvCxnSpPr>
            <a:cxnSpLocks/>
          </p:cNvCxnSpPr>
          <p:nvPr/>
        </p:nvCxnSpPr>
        <p:spPr>
          <a:xfrm flipV="1">
            <a:off x="10932017" y="2200141"/>
            <a:ext cx="0" cy="3112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53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examples of Strings, Arrays, and Pointers</a:t>
            </a:r>
          </a:p>
          <a:p>
            <a:pPr lvl="1"/>
            <a:r>
              <a:rPr lang="en-US" dirty="0"/>
              <a:t>Explain </a:t>
            </a:r>
            <a:r>
              <a:rPr lang="en-US" dirty="0" err="1"/>
              <a:t>AddressSanitizer</a:t>
            </a:r>
            <a:r>
              <a:rPr lang="en-US" dirty="0"/>
              <a:t> errors you’ll get when working with them</a:t>
            </a:r>
          </a:p>
          <a:p>
            <a:pPr lvl="1"/>
            <a:endParaRPr lang="en-US" dirty="0"/>
          </a:p>
          <a:p>
            <a:r>
              <a:rPr lang="en-US" dirty="0"/>
              <a:t>Discuss variable lifetimes: when is a variable no longer valid</a:t>
            </a:r>
          </a:p>
          <a:p>
            <a:endParaRPr lang="en-US" dirty="0"/>
          </a:p>
          <a:p>
            <a:r>
              <a:rPr lang="en-US" dirty="0"/>
              <a:t>Understand memory and C memory layout</a:t>
            </a:r>
          </a:p>
          <a:p>
            <a:pPr lvl="1"/>
            <a:r>
              <a:rPr lang="en-US" dirty="0"/>
              <a:t>The basis for pointers and variable lifetimes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925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909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306370-1C12-40FC-99C5-974D3D4BFF25}"/>
              </a:ext>
            </a:extLst>
          </p:cNvPr>
          <p:cNvSpPr/>
          <p:nvPr/>
        </p:nvSpPr>
        <p:spPr>
          <a:xfrm>
            <a:off x="2292580" y="1558344"/>
            <a:ext cx="1390777" cy="50012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823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0E79F-DFED-476A-A94A-013B339400AE}"/>
              </a:ext>
            </a:extLst>
          </p:cNvPr>
          <p:cNvSpPr/>
          <p:nvPr/>
        </p:nvSpPr>
        <p:spPr>
          <a:xfrm>
            <a:off x="2292580" y="1558344"/>
            <a:ext cx="1390777" cy="50012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9C940-7E4F-48FF-A653-717ABE9E0421}"/>
              </a:ext>
            </a:extLst>
          </p:cNvPr>
          <p:cNvSpPr/>
          <p:nvPr/>
        </p:nvSpPr>
        <p:spPr>
          <a:xfrm>
            <a:off x="1492016" y="2068132"/>
            <a:ext cx="3311804" cy="5205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12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0E79F-DFED-476A-A94A-013B339400AE}"/>
              </a:ext>
            </a:extLst>
          </p:cNvPr>
          <p:cNvSpPr/>
          <p:nvPr/>
        </p:nvSpPr>
        <p:spPr>
          <a:xfrm>
            <a:off x="2292580" y="1558344"/>
            <a:ext cx="1390777" cy="50012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9C940-7E4F-48FF-A653-717ABE9E0421}"/>
              </a:ext>
            </a:extLst>
          </p:cNvPr>
          <p:cNvSpPr/>
          <p:nvPr/>
        </p:nvSpPr>
        <p:spPr>
          <a:xfrm>
            <a:off x="1492016" y="2068132"/>
            <a:ext cx="3311804" cy="520522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0FE09C-7463-48AC-8859-96C185CD82FD}"/>
              </a:ext>
            </a:extLst>
          </p:cNvPr>
          <p:cNvSpPr/>
          <p:nvPr/>
        </p:nvSpPr>
        <p:spPr>
          <a:xfrm>
            <a:off x="1492016" y="3069462"/>
            <a:ext cx="3311804" cy="5205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222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0E79F-DFED-476A-A94A-013B339400AE}"/>
              </a:ext>
            </a:extLst>
          </p:cNvPr>
          <p:cNvSpPr/>
          <p:nvPr/>
        </p:nvSpPr>
        <p:spPr>
          <a:xfrm>
            <a:off x="2292580" y="1558344"/>
            <a:ext cx="1390777" cy="50012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9C940-7E4F-48FF-A653-717ABE9E0421}"/>
              </a:ext>
            </a:extLst>
          </p:cNvPr>
          <p:cNvSpPr/>
          <p:nvPr/>
        </p:nvSpPr>
        <p:spPr>
          <a:xfrm>
            <a:off x="1492016" y="2068132"/>
            <a:ext cx="3311804" cy="520522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0FE09C-7463-48AC-8859-96C185CD82FD}"/>
              </a:ext>
            </a:extLst>
          </p:cNvPr>
          <p:cNvSpPr/>
          <p:nvPr/>
        </p:nvSpPr>
        <p:spPr>
          <a:xfrm>
            <a:off x="1492016" y="3069462"/>
            <a:ext cx="3311804" cy="520522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AFE0BC-58EE-4BE1-8DAA-93CA50204BE3}"/>
              </a:ext>
            </a:extLst>
          </p:cNvPr>
          <p:cNvSpPr/>
          <p:nvPr/>
        </p:nvSpPr>
        <p:spPr>
          <a:xfrm>
            <a:off x="2292580" y="3619501"/>
            <a:ext cx="3425641" cy="5205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561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0E79F-DFED-476A-A94A-013B339400AE}"/>
              </a:ext>
            </a:extLst>
          </p:cNvPr>
          <p:cNvSpPr/>
          <p:nvPr/>
        </p:nvSpPr>
        <p:spPr>
          <a:xfrm>
            <a:off x="2292580" y="1558344"/>
            <a:ext cx="1390777" cy="50012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9C940-7E4F-48FF-A653-717ABE9E0421}"/>
              </a:ext>
            </a:extLst>
          </p:cNvPr>
          <p:cNvSpPr/>
          <p:nvPr/>
        </p:nvSpPr>
        <p:spPr>
          <a:xfrm>
            <a:off x="1492016" y="2068132"/>
            <a:ext cx="3311804" cy="520522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0FE09C-7463-48AC-8859-96C185CD82FD}"/>
              </a:ext>
            </a:extLst>
          </p:cNvPr>
          <p:cNvSpPr/>
          <p:nvPr/>
        </p:nvSpPr>
        <p:spPr>
          <a:xfrm>
            <a:off x="1492016" y="3069462"/>
            <a:ext cx="3311804" cy="520522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AFE0BC-58EE-4BE1-8DAA-93CA50204BE3}"/>
              </a:ext>
            </a:extLst>
          </p:cNvPr>
          <p:cNvSpPr/>
          <p:nvPr/>
        </p:nvSpPr>
        <p:spPr>
          <a:xfrm>
            <a:off x="2292580" y="3619501"/>
            <a:ext cx="3425641" cy="520522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52249B-AFCF-401C-92AC-2CFDA1CB4924}"/>
              </a:ext>
            </a:extLst>
          </p:cNvPr>
          <p:cNvSpPr/>
          <p:nvPr/>
        </p:nvSpPr>
        <p:spPr>
          <a:xfrm>
            <a:off x="2857104" y="4650348"/>
            <a:ext cx="2861117" cy="5205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107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0E79F-DFED-476A-A94A-013B339400AE}"/>
              </a:ext>
            </a:extLst>
          </p:cNvPr>
          <p:cNvSpPr/>
          <p:nvPr/>
        </p:nvSpPr>
        <p:spPr>
          <a:xfrm>
            <a:off x="2292580" y="1558344"/>
            <a:ext cx="1390777" cy="50012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9C940-7E4F-48FF-A653-717ABE9E0421}"/>
              </a:ext>
            </a:extLst>
          </p:cNvPr>
          <p:cNvSpPr/>
          <p:nvPr/>
        </p:nvSpPr>
        <p:spPr>
          <a:xfrm>
            <a:off x="1492016" y="2068132"/>
            <a:ext cx="3311804" cy="520522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0FE09C-7463-48AC-8859-96C185CD82FD}"/>
              </a:ext>
            </a:extLst>
          </p:cNvPr>
          <p:cNvSpPr/>
          <p:nvPr/>
        </p:nvSpPr>
        <p:spPr>
          <a:xfrm>
            <a:off x="1492016" y="3069462"/>
            <a:ext cx="3311804" cy="520522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AFE0BC-58EE-4BE1-8DAA-93CA50204BE3}"/>
              </a:ext>
            </a:extLst>
          </p:cNvPr>
          <p:cNvSpPr/>
          <p:nvPr/>
        </p:nvSpPr>
        <p:spPr>
          <a:xfrm>
            <a:off x="2292580" y="3619501"/>
            <a:ext cx="3425641" cy="520522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52249B-AFCF-401C-92AC-2CFDA1CB4924}"/>
              </a:ext>
            </a:extLst>
          </p:cNvPr>
          <p:cNvSpPr/>
          <p:nvPr/>
        </p:nvSpPr>
        <p:spPr>
          <a:xfrm>
            <a:off x="2857104" y="4650348"/>
            <a:ext cx="2861117" cy="520522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772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1403797" y="2099256"/>
            <a:ext cx="4756516" cy="3138152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D0C78-1963-4F85-8E62-B4AE268DB8BB}"/>
              </a:ext>
            </a:extLst>
          </p:cNvPr>
          <p:cNvSpPr txBox="1"/>
          <p:nvPr/>
        </p:nvSpPr>
        <p:spPr>
          <a:xfrm>
            <a:off x="1403797" y="5393100"/>
            <a:ext cx="4544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 code goes in the Text section (machine instructions)</a:t>
            </a:r>
          </a:p>
        </p:txBody>
      </p:sp>
    </p:spTree>
    <p:extLst>
      <p:ext uri="{BB962C8B-B14F-4D97-AF65-F5344CB8AC3E}">
        <p14:creationId xmlns:p14="http://schemas.microsoft.com/office/powerpoint/2010/main" val="3356941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B610-BD65-442B-9E50-3E62DBB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memory sections back to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84BE-9962-4EB5-8F9B-3696DE85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memory has the lifetime of the “scope”</a:t>
            </a:r>
          </a:p>
          <a:p>
            <a:pPr lvl="1"/>
            <a:r>
              <a:rPr lang="en-US" dirty="0"/>
              <a:t>From { to }</a:t>
            </a:r>
          </a:p>
          <a:p>
            <a:pPr lvl="1"/>
            <a:r>
              <a:rPr lang="en-US" dirty="0"/>
              <a:t>Local variables are here</a:t>
            </a:r>
          </a:p>
          <a:p>
            <a:pPr lvl="1"/>
            <a:endParaRPr lang="en-US" dirty="0"/>
          </a:p>
          <a:p>
            <a:r>
              <a:rPr lang="en-US" dirty="0"/>
              <a:t>Static memory has the lifetime of the process</a:t>
            </a:r>
          </a:p>
          <a:p>
            <a:pPr lvl="1"/>
            <a:r>
              <a:rPr lang="en-US" dirty="0"/>
              <a:t>From the start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until it returns</a:t>
            </a:r>
          </a:p>
          <a:p>
            <a:pPr lvl="1"/>
            <a:r>
              <a:rPr lang="en-US" dirty="0"/>
              <a:t>Strings are here</a:t>
            </a:r>
          </a:p>
          <a:p>
            <a:pPr lvl="1"/>
            <a:endParaRPr lang="en-US" dirty="0"/>
          </a:p>
          <a:p>
            <a:r>
              <a:rPr lang="en-US" dirty="0"/>
              <a:t>What if you want memory that outlives a function, but doesn’t live for the entire duration of the program</a:t>
            </a:r>
          </a:p>
          <a:p>
            <a:pPr lvl="1"/>
            <a:r>
              <a:rPr lang="en-US" dirty="0"/>
              <a:t>Heap memory! Claim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CA6FD-0440-4952-812B-FAC83456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		(or wherever you put stuff)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xkvf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/05_lifetime_memory.tgz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05_lifetime_memory/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09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Strings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Arguments to main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Address Sanitizer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Variable Lifetimes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Memory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897712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Bits and Bytes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519531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Numbering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position of a </a:t>
            </a:r>
            <a:r>
              <a:rPr lang="en-US" i="1" dirty="0"/>
              <a:t>numeral</a:t>
            </a:r>
            <a:r>
              <a:rPr lang="en-US" dirty="0"/>
              <a:t> (e.g., digit) determines its contribution to the overall number</a:t>
            </a:r>
          </a:p>
          <a:p>
            <a:pPr lvl="1"/>
            <a:r>
              <a:rPr lang="en-US" dirty="0"/>
              <a:t>Makes arithmetic simple (compared to, say, roman numerals)</a:t>
            </a:r>
          </a:p>
          <a:p>
            <a:pPr lvl="1"/>
            <a:r>
              <a:rPr lang="en-US" dirty="0"/>
              <a:t>Any number has one canonical representation</a:t>
            </a:r>
          </a:p>
          <a:p>
            <a:endParaRPr lang="en-US" dirty="0"/>
          </a:p>
          <a:p>
            <a:r>
              <a:rPr lang="en-US" dirty="0"/>
              <a:t>Example: base 10</a:t>
            </a:r>
          </a:p>
          <a:p>
            <a:pPr lvl="1"/>
            <a:r>
              <a:rPr lang="en-US" dirty="0"/>
              <a:t>10456</a:t>
            </a:r>
            <a:r>
              <a:rPr lang="en-US" baseline="-25000" dirty="0"/>
              <a:t>10</a:t>
            </a:r>
            <a:r>
              <a:rPr lang="en-US" dirty="0"/>
              <a:t> = 1*10</a:t>
            </a:r>
            <a:r>
              <a:rPr lang="en-US" baseline="30000" dirty="0"/>
              <a:t>4</a:t>
            </a:r>
            <a:r>
              <a:rPr lang="en-US" dirty="0"/>
              <a:t> + 0*10</a:t>
            </a:r>
            <a:r>
              <a:rPr lang="en-US" baseline="30000" dirty="0"/>
              <a:t>3</a:t>
            </a:r>
            <a:r>
              <a:rPr lang="en-US" dirty="0"/>
              <a:t> + 4*10</a:t>
            </a:r>
            <a:r>
              <a:rPr lang="en-US" baseline="30000" dirty="0"/>
              <a:t>2</a:t>
            </a:r>
            <a:r>
              <a:rPr lang="en-US" dirty="0"/>
              <a:t> + 5*10</a:t>
            </a:r>
            <a:r>
              <a:rPr lang="en-US" baseline="30000" dirty="0"/>
              <a:t>1</a:t>
            </a:r>
            <a:r>
              <a:rPr lang="en-US" dirty="0"/>
              <a:t> + 6*10</a:t>
            </a:r>
            <a:r>
              <a:rPr lang="en-US" baseline="30000" dirty="0"/>
              <a:t>0</a:t>
            </a:r>
          </a:p>
          <a:p>
            <a:endParaRPr lang="en-US" dirty="0"/>
          </a:p>
          <a:p>
            <a:r>
              <a:rPr lang="en-US" dirty="0"/>
              <a:t>Other bases are also possible</a:t>
            </a:r>
          </a:p>
          <a:p>
            <a:pPr lvl="1"/>
            <a:r>
              <a:rPr lang="en-US" dirty="0"/>
              <a:t>Base 2: 10010010</a:t>
            </a:r>
            <a:r>
              <a:rPr lang="en-US" baseline="-25000" dirty="0"/>
              <a:t>2</a:t>
            </a:r>
            <a:r>
              <a:rPr lang="en-US" dirty="0"/>
              <a:t> = 1*2</a:t>
            </a:r>
            <a:r>
              <a:rPr lang="en-US" baseline="30000" dirty="0"/>
              <a:t>7</a:t>
            </a:r>
            <a:r>
              <a:rPr lang="en-US" dirty="0"/>
              <a:t> + 1*2</a:t>
            </a:r>
            <a:r>
              <a:rPr lang="en-US" baseline="30000" dirty="0"/>
              <a:t>4</a:t>
            </a:r>
            <a:r>
              <a:rPr lang="en-US" dirty="0"/>
              <a:t> + 1*2</a:t>
            </a:r>
            <a:r>
              <a:rPr lang="en-US" baseline="30000" dirty="0"/>
              <a:t>1</a:t>
            </a:r>
            <a:r>
              <a:rPr lang="en-US" dirty="0"/>
              <a:t> = 146</a:t>
            </a:r>
            <a:r>
              <a:rPr lang="en-US" baseline="-25000" dirty="0"/>
              <a:t>10</a:t>
            </a:r>
            <a:endParaRPr lang="en-US" dirty="0"/>
          </a:p>
          <a:p>
            <a:pPr lvl="1"/>
            <a:r>
              <a:rPr lang="en-US" dirty="0"/>
              <a:t>Base 60, used by the Babylonians</a:t>
            </a:r>
          </a:p>
          <a:p>
            <a:pPr lvl="2"/>
            <a:r>
              <a:rPr lang="en-US" dirty="0"/>
              <a:t>The source of 60 seconds in a minute, 60 minutes in an hour</a:t>
            </a:r>
          </a:p>
          <a:p>
            <a:pPr lvl="2"/>
            <a:r>
              <a:rPr lang="en-US" dirty="0"/>
              <a:t>And 360 degrees in a circle</a:t>
            </a:r>
          </a:p>
          <a:p>
            <a:pPr lvl="1"/>
            <a:r>
              <a:rPr lang="en-US" dirty="0"/>
              <a:t>Base 20, used by the Maya and </a:t>
            </a:r>
            <a:r>
              <a:rPr lang="en-US" dirty="0" err="1"/>
              <a:t>Gauls</a:t>
            </a:r>
            <a:r>
              <a:rPr lang="en-US" dirty="0"/>
              <a:t> (bits remain in French today)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E70BF-7131-4104-A5E1-C42E4809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741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2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Scientists use base 2 a </a:t>
            </a:r>
            <a:r>
              <a:rPr lang="en-US" b="1" i="1" dirty="0"/>
              <a:t>LOT</a:t>
            </a:r>
          </a:p>
          <a:p>
            <a:r>
              <a:rPr lang="en-US" dirty="0"/>
              <a:t>Let’s convert 134</a:t>
            </a:r>
            <a:r>
              <a:rPr lang="en-US" baseline="-25000" dirty="0"/>
              <a:t>10</a:t>
            </a:r>
            <a:r>
              <a:rPr lang="en-US" dirty="0"/>
              <a:t> to base 2</a:t>
            </a:r>
          </a:p>
          <a:p>
            <a:r>
              <a:rPr lang="en-US" dirty="0"/>
              <a:t>We need to decompose 134</a:t>
            </a:r>
            <a:r>
              <a:rPr lang="en-US" baseline="-25000" dirty="0"/>
              <a:t>10 </a:t>
            </a:r>
            <a:r>
              <a:rPr lang="en-US" dirty="0"/>
              <a:t>into a sum of powers of 2</a:t>
            </a:r>
          </a:p>
          <a:p>
            <a:pPr lvl="1"/>
            <a:r>
              <a:rPr lang="en-US" dirty="0"/>
              <a:t>Start with the largest power of 2 that is smaller or equal to 134</a:t>
            </a:r>
            <a:r>
              <a:rPr lang="en-US" baseline="-25000" dirty="0"/>
              <a:t>10</a:t>
            </a:r>
          </a:p>
          <a:p>
            <a:pPr lvl="1"/>
            <a:r>
              <a:rPr lang="en-US" dirty="0"/>
              <a:t>Subtract it, then repeat the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75806" y="3429000"/>
            <a:ext cx="36695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134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128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= 6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5806" y="3906798"/>
            <a:ext cx="3666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6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4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         = 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5806" y="4419600"/>
            <a:ext cx="3666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         = 0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1800" y="5049798"/>
            <a:ext cx="8994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134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×128 + 0×64 + 0×32 + 0×16 + 0×8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×4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 + 0×1</a:t>
            </a:r>
            <a:endParaRPr lang="en-US" sz="2800" baseline="30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1801" y="6106418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134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10000110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E90DCA-A439-984B-B4C9-8ABFD87C31C0}"/>
              </a:ext>
            </a:extLst>
          </p:cNvPr>
          <p:cNvSpPr txBox="1"/>
          <p:nvPr/>
        </p:nvSpPr>
        <p:spPr>
          <a:xfrm>
            <a:off x="1701800" y="5583198"/>
            <a:ext cx="905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134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7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6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5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0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D5F8AE-CFA7-4425-A913-4FED46F6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92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computers use Base 2</a:t>
            </a:r>
          </a:p>
        </p:txBody>
      </p:sp>
      <p:sp>
        <p:nvSpPr>
          <p:cNvPr id="592923" name="Rectangle 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Simple electronic implementation</a:t>
            </a:r>
          </a:p>
          <a:p>
            <a:pPr lvl="1"/>
            <a:r>
              <a:rPr lang="en-US" dirty="0"/>
              <a:t>Easy to store with bi-stable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r>
              <a:rPr lang="en-US" dirty="0"/>
              <a:t>Straightforward implementation of arithmetic functions</a:t>
            </a:r>
          </a:p>
          <a:p>
            <a:pPr lvl="1"/>
            <a:endParaRPr lang="en-US" dirty="0"/>
          </a:p>
          <a:p>
            <a:r>
              <a:rPr lang="en-US" dirty="0"/>
              <a:t>(Pretty much) all computers use base 2</a:t>
            </a:r>
            <a:endParaRPr lang="en-US" sz="2400" dirty="0"/>
          </a:p>
        </p:txBody>
      </p:sp>
      <p:grpSp>
        <p:nvGrpSpPr>
          <p:cNvPr id="592900" name="Group 4"/>
          <p:cNvGrpSpPr>
            <a:grpSpLocks/>
          </p:cNvGrpSpPr>
          <p:nvPr/>
        </p:nvGrpSpPr>
        <p:grpSpPr bwMode="auto">
          <a:xfrm>
            <a:off x="2741194" y="2362993"/>
            <a:ext cx="6705600" cy="2132013"/>
            <a:chOff x="192" y="2400"/>
            <a:chExt cx="4320" cy="1391"/>
          </a:xfrm>
        </p:grpSpPr>
        <p:sp>
          <p:nvSpPr>
            <p:cNvPr id="592901" name="Rectangle 5"/>
            <p:cNvSpPr>
              <a:spLocks noChangeArrowheads="1"/>
            </p:cNvSpPr>
            <p:nvPr/>
          </p:nvSpPr>
          <p:spPr bwMode="auto">
            <a:xfrm>
              <a:off x="768" y="3408"/>
              <a:ext cx="3744" cy="2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dirty="0">
                <a:solidFill>
                  <a:schemeClr val="bg2"/>
                </a:solidFill>
                <a:latin typeface="Helvetica" pitchFamily="34" charset="0"/>
              </a:endParaRPr>
            </a:p>
          </p:txBody>
        </p:sp>
        <p:sp>
          <p:nvSpPr>
            <p:cNvPr id="592902" name="Rectangle 6"/>
            <p:cNvSpPr>
              <a:spLocks noChangeArrowheads="1"/>
            </p:cNvSpPr>
            <p:nvPr/>
          </p:nvSpPr>
          <p:spPr bwMode="auto">
            <a:xfrm>
              <a:off x="768" y="2784"/>
              <a:ext cx="3744" cy="2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dirty="0">
                <a:solidFill>
                  <a:schemeClr val="bg2"/>
                </a:solidFill>
                <a:latin typeface="Helvetica" pitchFamily="34" charset="0"/>
              </a:endParaRPr>
            </a:p>
          </p:txBody>
        </p:sp>
        <p:sp>
          <p:nvSpPr>
            <p:cNvPr id="592903" name="Freeform 7"/>
            <p:cNvSpPr>
              <a:spLocks/>
            </p:cNvSpPr>
            <p:nvPr/>
          </p:nvSpPr>
          <p:spPr bwMode="auto">
            <a:xfrm>
              <a:off x="768" y="2884"/>
              <a:ext cx="3732" cy="716"/>
            </a:xfrm>
            <a:custGeom>
              <a:avLst/>
              <a:gdLst/>
              <a:ahLst/>
              <a:cxnLst>
                <a:cxn ang="0">
                  <a:pos x="0" y="706"/>
                </a:cxn>
                <a:cxn ang="0">
                  <a:pos x="157" y="653"/>
                </a:cxn>
                <a:cxn ang="0">
                  <a:pos x="294" y="643"/>
                </a:cxn>
                <a:cxn ang="0">
                  <a:pos x="547" y="685"/>
                </a:cxn>
                <a:cxn ang="0">
                  <a:pos x="768" y="653"/>
                </a:cxn>
                <a:cxn ang="0">
                  <a:pos x="894" y="632"/>
                </a:cxn>
                <a:cxn ang="0">
                  <a:pos x="1021" y="664"/>
                </a:cxn>
                <a:cxn ang="0">
                  <a:pos x="1178" y="674"/>
                </a:cxn>
                <a:cxn ang="0">
                  <a:pos x="1273" y="664"/>
                </a:cxn>
                <a:cxn ang="0">
                  <a:pos x="1305" y="653"/>
                </a:cxn>
                <a:cxn ang="0">
                  <a:pos x="1347" y="569"/>
                </a:cxn>
                <a:cxn ang="0">
                  <a:pos x="1463" y="253"/>
                </a:cxn>
                <a:cxn ang="0">
                  <a:pos x="1547" y="116"/>
                </a:cxn>
                <a:cxn ang="0">
                  <a:pos x="1642" y="53"/>
                </a:cxn>
                <a:cxn ang="0">
                  <a:pos x="1831" y="21"/>
                </a:cxn>
                <a:cxn ang="0">
                  <a:pos x="2031" y="32"/>
                </a:cxn>
                <a:cxn ang="0">
                  <a:pos x="2073" y="42"/>
                </a:cxn>
                <a:cxn ang="0">
                  <a:pos x="2252" y="11"/>
                </a:cxn>
                <a:cxn ang="0">
                  <a:pos x="2315" y="42"/>
                </a:cxn>
                <a:cxn ang="0">
                  <a:pos x="2389" y="53"/>
                </a:cxn>
                <a:cxn ang="0">
                  <a:pos x="2557" y="42"/>
                </a:cxn>
                <a:cxn ang="0">
                  <a:pos x="2620" y="64"/>
                </a:cxn>
                <a:cxn ang="0">
                  <a:pos x="2715" y="11"/>
                </a:cxn>
                <a:cxn ang="0">
                  <a:pos x="2768" y="0"/>
                </a:cxn>
                <a:cxn ang="0">
                  <a:pos x="3041" y="411"/>
                </a:cxn>
                <a:cxn ang="0">
                  <a:pos x="3157" y="643"/>
                </a:cxn>
                <a:cxn ang="0">
                  <a:pos x="3347" y="716"/>
                </a:cxn>
                <a:cxn ang="0">
                  <a:pos x="3441" y="706"/>
                </a:cxn>
                <a:cxn ang="0">
                  <a:pos x="3462" y="674"/>
                </a:cxn>
                <a:cxn ang="0">
                  <a:pos x="3578" y="653"/>
                </a:cxn>
              </a:cxnLst>
              <a:rect l="0" t="0" r="r" b="b"/>
              <a:pathLst>
                <a:path w="3578" h="716">
                  <a:moveTo>
                    <a:pt x="0" y="706"/>
                  </a:moveTo>
                  <a:cubicBezTo>
                    <a:pt x="54" y="694"/>
                    <a:pt x="101" y="657"/>
                    <a:pt x="157" y="653"/>
                  </a:cubicBezTo>
                  <a:cubicBezTo>
                    <a:pt x="202" y="649"/>
                    <a:pt x="248" y="646"/>
                    <a:pt x="294" y="643"/>
                  </a:cubicBezTo>
                  <a:cubicBezTo>
                    <a:pt x="377" y="658"/>
                    <a:pt x="462" y="670"/>
                    <a:pt x="547" y="685"/>
                  </a:cubicBezTo>
                  <a:cubicBezTo>
                    <a:pt x="628" y="655"/>
                    <a:pt x="660" y="660"/>
                    <a:pt x="768" y="653"/>
                  </a:cubicBezTo>
                  <a:cubicBezTo>
                    <a:pt x="792" y="648"/>
                    <a:pt x="875" y="632"/>
                    <a:pt x="894" y="632"/>
                  </a:cubicBezTo>
                  <a:cubicBezTo>
                    <a:pt x="938" y="632"/>
                    <a:pt x="977" y="659"/>
                    <a:pt x="1021" y="664"/>
                  </a:cubicBezTo>
                  <a:cubicBezTo>
                    <a:pt x="1073" y="669"/>
                    <a:pt x="1125" y="670"/>
                    <a:pt x="1178" y="674"/>
                  </a:cubicBezTo>
                  <a:cubicBezTo>
                    <a:pt x="1209" y="670"/>
                    <a:pt x="1241" y="669"/>
                    <a:pt x="1273" y="664"/>
                  </a:cubicBezTo>
                  <a:cubicBezTo>
                    <a:pt x="1284" y="662"/>
                    <a:pt x="1298" y="661"/>
                    <a:pt x="1305" y="653"/>
                  </a:cubicBezTo>
                  <a:cubicBezTo>
                    <a:pt x="1324" y="628"/>
                    <a:pt x="1329" y="595"/>
                    <a:pt x="1347" y="569"/>
                  </a:cubicBezTo>
                  <a:cubicBezTo>
                    <a:pt x="1416" y="462"/>
                    <a:pt x="1419" y="362"/>
                    <a:pt x="1463" y="253"/>
                  </a:cubicBezTo>
                  <a:cubicBezTo>
                    <a:pt x="1480" y="209"/>
                    <a:pt x="1520" y="153"/>
                    <a:pt x="1547" y="116"/>
                  </a:cubicBezTo>
                  <a:cubicBezTo>
                    <a:pt x="1568" y="86"/>
                    <a:pt x="1605" y="60"/>
                    <a:pt x="1642" y="53"/>
                  </a:cubicBezTo>
                  <a:cubicBezTo>
                    <a:pt x="1704" y="40"/>
                    <a:pt x="1831" y="21"/>
                    <a:pt x="1831" y="21"/>
                  </a:cubicBezTo>
                  <a:cubicBezTo>
                    <a:pt x="1897" y="24"/>
                    <a:pt x="1964" y="26"/>
                    <a:pt x="2031" y="32"/>
                  </a:cubicBezTo>
                  <a:cubicBezTo>
                    <a:pt x="2045" y="33"/>
                    <a:pt x="2058" y="42"/>
                    <a:pt x="2073" y="42"/>
                  </a:cubicBezTo>
                  <a:cubicBezTo>
                    <a:pt x="2130" y="42"/>
                    <a:pt x="2194" y="20"/>
                    <a:pt x="2252" y="11"/>
                  </a:cubicBezTo>
                  <a:cubicBezTo>
                    <a:pt x="2274" y="17"/>
                    <a:pt x="2292" y="35"/>
                    <a:pt x="2315" y="42"/>
                  </a:cubicBezTo>
                  <a:cubicBezTo>
                    <a:pt x="2338" y="49"/>
                    <a:pt x="2364" y="49"/>
                    <a:pt x="2389" y="53"/>
                  </a:cubicBezTo>
                  <a:cubicBezTo>
                    <a:pt x="2450" y="36"/>
                    <a:pt x="2493" y="31"/>
                    <a:pt x="2557" y="42"/>
                  </a:cubicBezTo>
                  <a:cubicBezTo>
                    <a:pt x="2578" y="49"/>
                    <a:pt x="2598" y="71"/>
                    <a:pt x="2620" y="64"/>
                  </a:cubicBezTo>
                  <a:cubicBezTo>
                    <a:pt x="2654" y="52"/>
                    <a:pt x="2679" y="18"/>
                    <a:pt x="2715" y="11"/>
                  </a:cubicBezTo>
                  <a:cubicBezTo>
                    <a:pt x="2732" y="7"/>
                    <a:pt x="2750" y="3"/>
                    <a:pt x="2768" y="0"/>
                  </a:cubicBezTo>
                  <a:cubicBezTo>
                    <a:pt x="2929" y="161"/>
                    <a:pt x="2957" y="167"/>
                    <a:pt x="3041" y="411"/>
                  </a:cubicBezTo>
                  <a:cubicBezTo>
                    <a:pt x="3071" y="498"/>
                    <a:pt x="3069" y="597"/>
                    <a:pt x="3157" y="643"/>
                  </a:cubicBezTo>
                  <a:cubicBezTo>
                    <a:pt x="3289" y="619"/>
                    <a:pt x="3221" y="590"/>
                    <a:pt x="3347" y="716"/>
                  </a:cubicBezTo>
                  <a:cubicBezTo>
                    <a:pt x="3378" y="712"/>
                    <a:pt x="3411" y="716"/>
                    <a:pt x="3441" y="706"/>
                  </a:cubicBezTo>
                  <a:cubicBezTo>
                    <a:pt x="3452" y="701"/>
                    <a:pt x="3452" y="681"/>
                    <a:pt x="3462" y="674"/>
                  </a:cubicBezTo>
                  <a:cubicBezTo>
                    <a:pt x="3489" y="652"/>
                    <a:pt x="3545" y="653"/>
                    <a:pt x="3578" y="65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4" name="Line 8"/>
            <p:cNvSpPr>
              <a:spLocks noChangeShapeType="1"/>
            </p:cNvSpPr>
            <p:nvPr/>
          </p:nvSpPr>
          <p:spPr bwMode="auto">
            <a:xfrm flipH="1">
              <a:off x="624" y="364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5" name="Line 9"/>
            <p:cNvSpPr>
              <a:spLocks noChangeShapeType="1"/>
            </p:cNvSpPr>
            <p:nvPr/>
          </p:nvSpPr>
          <p:spPr bwMode="auto">
            <a:xfrm flipH="1">
              <a:off x="624" y="278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6" name="Text Box 10"/>
            <p:cNvSpPr txBox="1">
              <a:spLocks noChangeArrowheads="1"/>
            </p:cNvSpPr>
            <p:nvPr/>
          </p:nvSpPr>
          <p:spPr bwMode="auto">
            <a:xfrm>
              <a:off x="192" y="3552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0.0V</a:t>
              </a:r>
            </a:p>
          </p:txBody>
        </p:sp>
        <p:sp>
          <p:nvSpPr>
            <p:cNvPr id="592907" name="Text Box 11"/>
            <p:cNvSpPr txBox="1">
              <a:spLocks noChangeArrowheads="1"/>
            </p:cNvSpPr>
            <p:nvPr/>
          </p:nvSpPr>
          <p:spPr bwMode="auto">
            <a:xfrm>
              <a:off x="192" y="3312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0.5V</a:t>
              </a:r>
            </a:p>
          </p:txBody>
        </p:sp>
        <p:sp>
          <p:nvSpPr>
            <p:cNvPr id="592908" name="Text Box 12"/>
            <p:cNvSpPr txBox="1">
              <a:spLocks noChangeArrowheads="1"/>
            </p:cNvSpPr>
            <p:nvPr/>
          </p:nvSpPr>
          <p:spPr bwMode="auto">
            <a:xfrm>
              <a:off x="192" y="2928"/>
              <a:ext cx="42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34" charset="0"/>
                </a:rPr>
                <a:t>2.8V</a:t>
              </a:r>
            </a:p>
          </p:txBody>
        </p:sp>
        <p:sp>
          <p:nvSpPr>
            <p:cNvPr id="592909" name="Text Box 13"/>
            <p:cNvSpPr txBox="1">
              <a:spLocks noChangeArrowheads="1"/>
            </p:cNvSpPr>
            <p:nvPr/>
          </p:nvSpPr>
          <p:spPr bwMode="auto">
            <a:xfrm>
              <a:off x="192" y="2688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3.3V</a:t>
              </a:r>
            </a:p>
          </p:txBody>
        </p:sp>
        <p:sp>
          <p:nvSpPr>
            <p:cNvPr id="592910" name="Line 14"/>
            <p:cNvSpPr>
              <a:spLocks noChangeShapeType="1"/>
            </p:cNvSpPr>
            <p:nvPr/>
          </p:nvSpPr>
          <p:spPr bwMode="auto">
            <a:xfrm>
              <a:off x="768" y="2496"/>
              <a:ext cx="1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1" name="Line 15"/>
            <p:cNvSpPr>
              <a:spLocks noChangeShapeType="1"/>
            </p:cNvSpPr>
            <p:nvPr/>
          </p:nvSpPr>
          <p:spPr bwMode="auto">
            <a:xfrm>
              <a:off x="2352" y="2496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2" name="Line 16"/>
            <p:cNvSpPr>
              <a:spLocks noChangeShapeType="1"/>
            </p:cNvSpPr>
            <p:nvPr/>
          </p:nvSpPr>
          <p:spPr bwMode="auto">
            <a:xfrm>
              <a:off x="3984" y="249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3" name="Line 17"/>
            <p:cNvSpPr>
              <a:spLocks noChangeShapeType="1"/>
            </p:cNvSpPr>
            <p:nvPr/>
          </p:nvSpPr>
          <p:spPr bwMode="auto">
            <a:xfrm>
              <a:off x="2160" y="2448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4" name="Line 18"/>
            <p:cNvSpPr>
              <a:spLocks noChangeShapeType="1"/>
            </p:cNvSpPr>
            <p:nvPr/>
          </p:nvSpPr>
          <p:spPr bwMode="auto">
            <a:xfrm>
              <a:off x="2352" y="24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5" name="Line 19"/>
            <p:cNvSpPr>
              <a:spLocks noChangeShapeType="1"/>
            </p:cNvSpPr>
            <p:nvPr/>
          </p:nvSpPr>
          <p:spPr bwMode="auto">
            <a:xfrm>
              <a:off x="3792" y="24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6" name="Line 20"/>
            <p:cNvSpPr>
              <a:spLocks noChangeShapeType="1"/>
            </p:cNvSpPr>
            <p:nvPr/>
          </p:nvSpPr>
          <p:spPr bwMode="auto">
            <a:xfrm>
              <a:off x="3984" y="2448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7" name="Text Box 21"/>
            <p:cNvSpPr txBox="1">
              <a:spLocks noChangeArrowheads="1"/>
            </p:cNvSpPr>
            <p:nvPr/>
          </p:nvSpPr>
          <p:spPr bwMode="auto">
            <a:xfrm>
              <a:off x="1296" y="2400"/>
              <a:ext cx="298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0</a:t>
              </a:r>
            </a:p>
          </p:txBody>
        </p:sp>
        <p:sp>
          <p:nvSpPr>
            <p:cNvPr id="592918" name="Text Box 22"/>
            <p:cNvSpPr txBox="1">
              <a:spLocks noChangeArrowheads="1"/>
            </p:cNvSpPr>
            <p:nvPr/>
          </p:nvSpPr>
          <p:spPr bwMode="auto">
            <a:xfrm>
              <a:off x="2832" y="2400"/>
              <a:ext cx="298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1</a:t>
              </a:r>
            </a:p>
          </p:txBody>
        </p:sp>
        <p:sp>
          <p:nvSpPr>
            <p:cNvPr id="592919" name="Text Box 23"/>
            <p:cNvSpPr txBox="1">
              <a:spLocks noChangeArrowheads="1"/>
            </p:cNvSpPr>
            <p:nvPr/>
          </p:nvSpPr>
          <p:spPr bwMode="auto">
            <a:xfrm>
              <a:off x="4128" y="2400"/>
              <a:ext cx="192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0</a:t>
              </a:r>
            </a:p>
          </p:txBody>
        </p:sp>
        <p:sp>
          <p:nvSpPr>
            <p:cNvPr id="592920" name="Line 24"/>
            <p:cNvSpPr>
              <a:spLocks noChangeShapeType="1"/>
            </p:cNvSpPr>
            <p:nvPr/>
          </p:nvSpPr>
          <p:spPr bwMode="auto">
            <a:xfrm flipH="1">
              <a:off x="624" y="340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21" name="Line 25"/>
            <p:cNvSpPr>
              <a:spLocks noChangeShapeType="1"/>
            </p:cNvSpPr>
            <p:nvPr/>
          </p:nvSpPr>
          <p:spPr bwMode="auto">
            <a:xfrm flipH="1">
              <a:off x="624" y="302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33C6DD5A-5418-4A9D-A381-BCF311A3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043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computers use Base 10?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8345905" cy="5029200"/>
          </a:xfrm>
        </p:spPr>
        <p:txBody>
          <a:bodyPr>
            <a:normAutofit/>
          </a:bodyPr>
          <a:lstStyle/>
          <a:p>
            <a:r>
              <a:rPr lang="en-US" dirty="0"/>
              <a:t>Because implementing it electronically is a pain</a:t>
            </a:r>
          </a:p>
          <a:p>
            <a:pPr lvl="1"/>
            <a:r>
              <a:rPr lang="en-US" dirty="0"/>
              <a:t>Hard to store</a:t>
            </a:r>
          </a:p>
          <a:p>
            <a:pPr lvl="2"/>
            <a:r>
              <a:rPr lang="en-US" sz="2000" dirty="0"/>
              <a:t>ENIAC (first general-purpose electronic computer) </a:t>
            </a:r>
            <a:br>
              <a:rPr lang="en-US" sz="2000" dirty="0"/>
            </a:br>
            <a:r>
              <a:rPr lang="en-US" sz="2000" dirty="0"/>
              <a:t>used 10 vacuum tubes / digit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Hard to transmit</a:t>
            </a:r>
          </a:p>
          <a:p>
            <a:pPr lvl="2"/>
            <a:r>
              <a:rPr lang="en-US" sz="2000" dirty="0"/>
              <a:t>Need high precision to encode</a:t>
            </a:r>
            <a:br>
              <a:rPr lang="en-US" sz="2000" dirty="0"/>
            </a:br>
            <a:r>
              <a:rPr lang="en-US" sz="2000" dirty="0"/>
              <a:t>10 signal levels on single wire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Messy to implement digital logic functions</a:t>
            </a:r>
          </a:p>
          <a:p>
            <a:pPr lvl="2"/>
            <a:r>
              <a:rPr lang="en-US" sz="2000" dirty="0"/>
              <a:t>Addition, multiplication, etc.</a:t>
            </a:r>
          </a:p>
        </p:txBody>
      </p:sp>
      <p:pic>
        <p:nvPicPr>
          <p:cNvPr id="5918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8100" y="2574131"/>
            <a:ext cx="4114800" cy="31408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AF3A8EC-5F30-4D95-94DF-FF9A07AE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98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16: 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4" y="1143000"/>
            <a:ext cx="8625299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Writing long sequences of 0s and 1s is tedious and error-prone</a:t>
            </a:r>
          </a:p>
          <a:p>
            <a:pPr lvl="1"/>
            <a:r>
              <a:rPr lang="en-US" dirty="0"/>
              <a:t>And takes up a lot of space on a page!</a:t>
            </a:r>
          </a:p>
          <a:p>
            <a:r>
              <a:rPr lang="en-US" dirty="0"/>
              <a:t>So we’ll often use base 16 (also called </a:t>
            </a:r>
            <a:r>
              <a:rPr lang="en-US" i="1" dirty="0"/>
              <a:t>hexadecimal</a:t>
            </a:r>
            <a:r>
              <a:rPr lang="en-US" dirty="0"/>
              <a:t>)</a:t>
            </a:r>
          </a:p>
          <a:p>
            <a:r>
              <a:rPr lang="en-US" dirty="0"/>
              <a:t>16 = 2</a:t>
            </a:r>
            <a:r>
              <a:rPr lang="en-US" baseline="30000" dirty="0"/>
              <a:t>4</a:t>
            </a:r>
            <a:r>
              <a:rPr lang="en-US" dirty="0"/>
              <a:t>, so every group of 4 bits becomes a hexadecimal digit (or </a:t>
            </a:r>
            <a:r>
              <a:rPr lang="en-US" i="1" dirty="0" err="1"/>
              <a:t>hexit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we have a number of bits not divisible by 4, add 0s on the left (always ok, just like base 10)</a:t>
            </a:r>
          </a:p>
          <a:p>
            <a:r>
              <a:rPr lang="en-US" dirty="0"/>
              <a:t>Base 2 = 2 symbols (0, 1)</a:t>
            </a:r>
            <a:br>
              <a:rPr lang="en-US" dirty="0"/>
            </a:br>
            <a:r>
              <a:rPr lang="en-US" dirty="0"/>
              <a:t>Base 10 = 10 symbols (0-9)</a:t>
            </a:r>
            <a:br>
              <a:rPr lang="en-US" dirty="0"/>
            </a:br>
            <a:r>
              <a:rPr lang="en-US" dirty="0"/>
              <a:t>Base 16, need 16 symbols</a:t>
            </a:r>
          </a:p>
          <a:p>
            <a:pPr lvl="1"/>
            <a:r>
              <a:rPr lang="en-US" dirty="0"/>
              <a:t>Use letters A-F once we run out of decimal digits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362076" y="6015336"/>
            <a:ext cx="4352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2400" dirty="0"/>
              <a:t> 1 0 1 0 0 1 0 1 1 1 1 0 1 1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80484" y="6019801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0x297B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791200" y="6248400"/>
            <a:ext cx="381000" cy="1588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2514600" y="6019800"/>
            <a:ext cx="2082800" cy="533400"/>
            <a:chOff x="1219200" y="5105400"/>
            <a:chExt cx="1693334" cy="53340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2912534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>
              <a:off x="2057400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auto">
            <a:xfrm>
              <a:off x="1219200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412082" y="6015336"/>
            <a:ext cx="647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0 0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65784" y="6040515"/>
            <a:ext cx="3205160" cy="461665"/>
          </a:xfrm>
          <a:prstGeom prst="rect">
            <a:avLst/>
          </a:prstGeom>
          <a:solidFill>
            <a:srgbClr val="D3F2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“0x” prefix = it’s in hex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6EDF51DE-5267-4B20-ADF2-544A2E82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2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bit doesn’t hold much information</a:t>
            </a:r>
          </a:p>
          <a:p>
            <a:pPr lvl="1"/>
            <a:r>
              <a:rPr lang="en-US" dirty="0"/>
              <a:t>Only two possible values: 0 and 1</a:t>
            </a:r>
          </a:p>
          <a:p>
            <a:pPr lvl="1"/>
            <a:r>
              <a:rPr lang="en-US" dirty="0"/>
              <a:t>So we’ll typically work with larger groups of bits</a:t>
            </a:r>
          </a:p>
          <a:p>
            <a:pPr lvl="1"/>
            <a:endParaRPr lang="en-US" dirty="0"/>
          </a:p>
          <a:p>
            <a:r>
              <a:rPr lang="en-US" dirty="0"/>
              <a:t>For convenience, we’ll refer to groups of 8 bits as </a:t>
            </a:r>
            <a:r>
              <a:rPr lang="en-US" b="1" i="1" dirty="0"/>
              <a:t>bytes</a:t>
            </a:r>
          </a:p>
          <a:p>
            <a:pPr lvl="1"/>
            <a:r>
              <a:rPr lang="en-US" dirty="0"/>
              <a:t>And usually work with multiples of 8 bits at a time</a:t>
            </a:r>
          </a:p>
          <a:p>
            <a:pPr lvl="1"/>
            <a:r>
              <a:rPr lang="en-US" dirty="0"/>
              <a:t>Conveniently, 8 bits = 2 </a:t>
            </a:r>
            <a:r>
              <a:rPr lang="en-US" dirty="0" err="1"/>
              <a:t>hexits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examples</a:t>
            </a:r>
          </a:p>
          <a:p>
            <a:pPr lvl="1"/>
            <a:r>
              <a:rPr lang="en-US" dirty="0"/>
              <a:t>1 byte: 0b01100111 = 0x67</a:t>
            </a:r>
          </a:p>
          <a:p>
            <a:pPr lvl="1"/>
            <a:r>
              <a:rPr lang="en-US" dirty="0"/>
              <a:t>2 bytes: 11000100  00101111</a:t>
            </a:r>
            <a:r>
              <a:rPr lang="en-US" baseline="-25000" dirty="0"/>
              <a:t>2</a:t>
            </a:r>
            <a:r>
              <a:rPr lang="en-US" dirty="0"/>
              <a:t> = 0xC42F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A3AB9-5C56-4688-BF11-B6FB4B64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DE5FF-1B99-47AD-96AB-2CF4A005808E}"/>
              </a:ext>
            </a:extLst>
          </p:cNvPr>
          <p:cNvSpPr txBox="1"/>
          <p:nvPr/>
        </p:nvSpPr>
        <p:spPr>
          <a:xfrm>
            <a:off x="6444984" y="4872115"/>
            <a:ext cx="3892816" cy="461665"/>
          </a:xfrm>
          <a:prstGeom prst="rect">
            <a:avLst/>
          </a:prstGeom>
          <a:solidFill>
            <a:srgbClr val="D3F2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“0b” prefix = it’s in binary</a:t>
            </a:r>
          </a:p>
        </p:txBody>
      </p:sp>
    </p:spTree>
    <p:extLst>
      <p:ext uri="{BB962C8B-B14F-4D97-AF65-F5344CB8AC3E}">
        <p14:creationId xmlns:p14="http://schemas.microsoft.com/office/powerpoint/2010/main" val="11455220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Convert binary to decimal: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49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r>
              <a:rPr lang="en-US" dirty="0"/>
              <a:t>0x4 -&gt; 0b0100	0x2 -&gt; 0b0010	0x42 -&gt; 0b 0100 0010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Convert binary to decimal:</a:t>
            </a:r>
          </a:p>
          <a:p>
            <a:pPr lvl="2"/>
            <a:r>
              <a:rPr lang="en-US" dirty="0"/>
              <a:t>1*2</a:t>
            </a:r>
            <a:r>
              <a:rPr lang="en-US" baseline="30000" dirty="0"/>
              <a:t>6</a:t>
            </a:r>
            <a:r>
              <a:rPr lang="en-US" baseline="-25000" dirty="0"/>
              <a:t> </a:t>
            </a:r>
            <a:r>
              <a:rPr lang="en-US" dirty="0"/>
              <a:t>+ 1*2</a:t>
            </a:r>
            <a:r>
              <a:rPr lang="en-US" baseline="30000" dirty="0"/>
              <a:t>1 </a:t>
            </a:r>
            <a:r>
              <a:rPr lang="en-US" dirty="0"/>
              <a:t>= 64 + 2 = 66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Strings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Arguments to main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Address Sanitizer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Variable Lifetimes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Memory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Critical thinking:</a:t>
            </a:r>
          </a:p>
          <a:p>
            <a:pPr lvl="1"/>
            <a:r>
              <a:rPr lang="en-US" dirty="0"/>
              <a:t>What are the maximum and minimum values?</a:t>
            </a:r>
          </a:p>
          <a:p>
            <a:pPr lvl="2"/>
            <a:r>
              <a:rPr lang="en-US" dirty="0"/>
              <a:t>Minimum 0	     (0x00)</a:t>
            </a:r>
          </a:p>
          <a:p>
            <a:pPr lvl="2"/>
            <a:r>
              <a:rPr lang="en-US" dirty="0"/>
              <a:t>Maximum 255  (0xFF)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How big is 0x42 out of 0xFF?</a:t>
            </a:r>
          </a:p>
          <a:p>
            <a:pPr lvl="2"/>
            <a:r>
              <a:rPr lang="en-US" dirty="0"/>
              <a:t>~25% (0x40, 0x80, 0xC0, 0x100)</a:t>
            </a:r>
          </a:p>
          <a:p>
            <a:pPr lvl="2"/>
            <a:r>
              <a:rPr lang="en-US" dirty="0"/>
              <a:t>So 255/4 ≈ 240/4 ≈ 60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65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 idea:</a:t>
            </a:r>
            <a:r>
              <a:rPr lang="en-US" dirty="0"/>
              <a:t> bits can be used to represent anything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78005" cy="5029200"/>
          </a:xfrm>
        </p:spPr>
        <p:txBody>
          <a:bodyPr/>
          <a:lstStyle/>
          <a:p>
            <a:r>
              <a:rPr lang="en-US" dirty="0"/>
              <a:t>Depending on the context, the bits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11000011</a:t>
            </a:r>
            <a:r>
              <a:rPr lang="en-US" dirty="0"/>
              <a:t> could mean</a:t>
            </a:r>
          </a:p>
          <a:p>
            <a:pPr lvl="1"/>
            <a:r>
              <a:rPr lang="en-US" dirty="0"/>
              <a:t>The number 195</a:t>
            </a:r>
          </a:p>
          <a:p>
            <a:pPr lvl="1"/>
            <a:r>
              <a:rPr lang="en-US" dirty="0"/>
              <a:t>The number -61</a:t>
            </a:r>
          </a:p>
          <a:p>
            <a:pPr lvl="1"/>
            <a:r>
              <a:rPr lang="en-US" dirty="0"/>
              <a:t>The number -1.1875</a:t>
            </a:r>
          </a:p>
          <a:p>
            <a:pPr lvl="1"/>
            <a:r>
              <a:rPr lang="en-US" dirty="0"/>
              <a:t>The value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  <a:p>
            <a:pPr lvl="1"/>
            <a:r>
              <a:rPr lang="en-US" dirty="0"/>
              <a:t>The character ‘</a:t>
            </a:r>
            <a:r>
              <a:rPr lang="en-US" b="1" dirty="0"/>
              <a:t>├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 x86 instruction</a:t>
            </a:r>
          </a:p>
          <a:p>
            <a:endParaRPr lang="en-US" dirty="0"/>
          </a:p>
          <a:p>
            <a:r>
              <a:rPr lang="en-US" dirty="0"/>
              <a:t>You have to know the </a:t>
            </a:r>
            <a:r>
              <a:rPr lang="en-US" b="1" dirty="0"/>
              <a:t>context</a:t>
            </a:r>
            <a:r>
              <a:rPr lang="en-US" dirty="0"/>
              <a:t> to make sense of any bits you have!</a:t>
            </a:r>
          </a:p>
          <a:p>
            <a:pPr lvl="1"/>
            <a:r>
              <a:rPr lang="en-US" dirty="0"/>
              <a:t>People and software they write determine what the bits actually mean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5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strings are arrays of characters, ending with a null terminator</a:t>
            </a:r>
          </a:p>
          <a:p>
            <a:pPr lvl="1"/>
            <a:r>
              <a:rPr lang="en-US" dirty="0"/>
              <a:t>Null terminator: ‘\0’ character, which is the integer value zero</a:t>
            </a:r>
          </a:p>
          <a:p>
            <a:pPr lvl="1"/>
            <a:r>
              <a:rPr lang="en-US" dirty="0"/>
              <a:t>No relation to NULL pointers</a:t>
            </a:r>
          </a:p>
          <a:p>
            <a:pPr lvl="1"/>
            <a:endParaRPr lang="en-US" dirty="0"/>
          </a:p>
          <a:p>
            <a:r>
              <a:rPr lang="en-US" dirty="0"/>
              <a:t>String literals in code are arrays of characters</a:t>
            </a:r>
          </a:p>
          <a:p>
            <a:pPr lvl="1"/>
            <a:r>
              <a:rPr lang="en-US" dirty="0"/>
              <a:t>And a ‘\0’ is placed at the end of them automatically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“Hello!\n”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B557FD-7437-4D97-8B6E-88D1BA63ED5D}"/>
              </a:ext>
            </a:extLst>
          </p:cNvPr>
          <p:cNvGraphicFramePr>
            <a:graphicFrameLocks noGrp="1"/>
          </p:cNvGraphicFramePr>
          <p:nvPr/>
        </p:nvGraphicFramePr>
        <p:xfrm>
          <a:off x="156834" y="5015696"/>
          <a:ext cx="7212168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1488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59807459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2403370670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1670114735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‘H’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‘o’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‘!’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‘\n’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‘\0’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6C9FEE-5F50-4B28-8B54-8E7F87B4F3B1}"/>
              </a:ext>
            </a:extLst>
          </p:cNvPr>
          <p:cNvSpPr txBox="1"/>
          <p:nvPr/>
        </p:nvSpPr>
        <p:spPr>
          <a:xfrm>
            <a:off x="6684136" y="3947289"/>
            <a:ext cx="415987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MUST use double quotes in C when referring to strings</a:t>
            </a:r>
          </a:p>
        </p:txBody>
      </p:sp>
    </p:spTree>
    <p:extLst>
      <p:ext uri="{BB962C8B-B14F-4D97-AF65-F5344CB8AC3E}">
        <p14:creationId xmlns:p14="http://schemas.microsoft.com/office/powerpoint/2010/main" val="411291485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2027A3B-330E-4368-95A2-EF394796F5EF}" vid="{5C8A0662-5C76-4F95-A4FF-DAC7FB3CD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651</TotalTime>
  <Words>6709</Words>
  <Application>Microsoft Office PowerPoint</Application>
  <PresentationFormat>Widescreen</PresentationFormat>
  <Paragraphs>1185</Paragraphs>
  <Slides>81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0" baseType="lpstr">
      <vt:lpstr>Arial</vt:lpstr>
      <vt:lpstr>Calibri</vt:lpstr>
      <vt:lpstr>Consolas</vt:lpstr>
      <vt:lpstr>Courier New</vt:lpstr>
      <vt:lpstr>Courier New Bold</vt:lpstr>
      <vt:lpstr>Gill Sans</vt:lpstr>
      <vt:lpstr>Helvetica</vt:lpstr>
      <vt:lpstr>Tahoma</vt:lpstr>
      <vt:lpstr>Class Slides</vt:lpstr>
      <vt:lpstr>Lecture 05 Lifetimes and Memory</vt:lpstr>
      <vt:lpstr>Administrivia</vt:lpstr>
      <vt:lpstr>Successful homework pattern</vt:lpstr>
      <vt:lpstr>Example Gradescope output</vt:lpstr>
      <vt:lpstr>Be sure to actually test your code locally</vt:lpstr>
      <vt:lpstr>Today’s Goals</vt:lpstr>
      <vt:lpstr>Getting the code for today</vt:lpstr>
      <vt:lpstr>Outline</vt:lpstr>
      <vt:lpstr>Strings in C</vt:lpstr>
      <vt:lpstr>Working with strings</vt:lpstr>
      <vt:lpstr>String literals cannot be modified</vt:lpstr>
      <vt:lpstr>Making modifiable strings</vt:lpstr>
      <vt:lpstr>The null terminator marks the end of the string</vt:lpstr>
      <vt:lpstr>Iterating through a string</vt:lpstr>
      <vt:lpstr>A note on writing meaningful code</vt:lpstr>
      <vt:lpstr>C has a library for working with strings</vt:lpstr>
      <vt:lpstr>Outline</vt:lpstr>
      <vt:lpstr>Real signature for main</vt:lpstr>
      <vt:lpstr>Working with argv</vt:lpstr>
      <vt:lpstr>Outline</vt:lpstr>
      <vt:lpstr>DANGER! Nothing stops you from going past the end of an array</vt:lpstr>
      <vt:lpstr>Address Sanitizer</vt:lpstr>
      <vt:lpstr>Example address sanitizer error</vt:lpstr>
      <vt:lpstr>Example address sanitizer error</vt:lpstr>
      <vt:lpstr>Example address sanitizer error</vt:lpstr>
      <vt:lpstr>Example address sanitizer error</vt:lpstr>
      <vt:lpstr>Example address sanitizer error</vt:lpstr>
      <vt:lpstr>Example address sanitizer error</vt:lpstr>
      <vt:lpstr>Example address sanitizer error</vt:lpstr>
      <vt:lpstr>Live demos of AddressSanitizer</vt:lpstr>
      <vt:lpstr>Where the error happened may not but where the bug is</vt:lpstr>
      <vt:lpstr>Other AddressSanitizer errors</vt:lpstr>
      <vt:lpstr>Break + relevant xkcd</vt:lpstr>
      <vt:lpstr>Outline</vt:lpstr>
      <vt:lpstr>When is a pointer “valid”?</vt:lpstr>
      <vt:lpstr>Examples of variable lifetimes</vt:lpstr>
      <vt:lpstr>Examples of variable lifetimes</vt:lpstr>
      <vt:lpstr>Examples of variable lifetimes</vt:lpstr>
      <vt:lpstr>Examples of variable lifetimes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Variable lifetimes are what makes loops work</vt:lpstr>
      <vt:lpstr>Dangling pointers reference invalid objects</vt:lpstr>
      <vt:lpstr>Dangling pointers reference invalid objects</vt:lpstr>
      <vt:lpstr>Dangling pointers are especially dangerous</vt:lpstr>
      <vt:lpstr>String literals are an exception to scoping rules</vt:lpstr>
      <vt:lpstr>Break + Question</vt:lpstr>
      <vt:lpstr>Break + Question</vt:lpstr>
      <vt:lpstr>Outline</vt:lpstr>
      <vt:lpstr>Memory</vt:lpstr>
      <vt:lpstr>What is memory conceptually?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Relating memory sections back to lifetimes</vt:lpstr>
      <vt:lpstr>Outline</vt:lpstr>
      <vt:lpstr>Outline</vt:lpstr>
      <vt:lpstr>Positional Numbering Systems</vt:lpstr>
      <vt:lpstr>Base 2 Example</vt:lpstr>
      <vt:lpstr>Why computers use Base 2</vt:lpstr>
      <vt:lpstr>Why don’t computers use Base 10?</vt:lpstr>
      <vt:lpstr>Base 16: Hexadecimal</vt:lpstr>
      <vt:lpstr>Bytes</vt:lpstr>
      <vt:lpstr>Practice problem</vt:lpstr>
      <vt:lpstr>Practice problem</vt:lpstr>
      <vt:lpstr>Practice problem</vt:lpstr>
      <vt:lpstr>Big idea: bits can be used to represent anything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 Bits and Bytes</dc:title>
  <dc:creator>Branden Ghena</dc:creator>
  <cp:lastModifiedBy>Branden Ghena</cp:lastModifiedBy>
  <cp:revision>36</cp:revision>
  <dcterms:created xsi:type="dcterms:W3CDTF">2021-10-04T17:36:59Z</dcterms:created>
  <dcterms:modified xsi:type="dcterms:W3CDTF">2021-10-05T16:23:23Z</dcterms:modified>
</cp:coreProperties>
</file>