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8"/>
  </p:notesMasterIdLst>
  <p:sldIdLst>
    <p:sldId id="256" r:id="rId2"/>
    <p:sldId id="763" r:id="rId3"/>
    <p:sldId id="264" r:id="rId4"/>
    <p:sldId id="783" r:id="rId5"/>
    <p:sldId id="348" r:id="rId6"/>
    <p:sldId id="662" r:id="rId7"/>
    <p:sldId id="679" r:id="rId8"/>
    <p:sldId id="680" r:id="rId9"/>
    <p:sldId id="752" r:id="rId10"/>
    <p:sldId id="741" r:id="rId11"/>
    <p:sldId id="742" r:id="rId12"/>
    <p:sldId id="743" r:id="rId13"/>
    <p:sldId id="744" r:id="rId14"/>
    <p:sldId id="745" r:id="rId15"/>
    <p:sldId id="746" r:id="rId16"/>
    <p:sldId id="748" r:id="rId17"/>
    <p:sldId id="749" r:id="rId18"/>
    <p:sldId id="747" r:id="rId19"/>
    <p:sldId id="777" r:id="rId20"/>
    <p:sldId id="561" r:id="rId21"/>
    <p:sldId id="588" r:id="rId22"/>
    <p:sldId id="753" r:id="rId23"/>
    <p:sldId id="385" r:id="rId24"/>
    <p:sldId id="756" r:id="rId25"/>
    <p:sldId id="757" r:id="rId26"/>
    <p:sldId id="766" r:id="rId27"/>
    <p:sldId id="759" r:id="rId28"/>
    <p:sldId id="760" r:id="rId29"/>
    <p:sldId id="761" r:id="rId30"/>
    <p:sldId id="767" r:id="rId31"/>
    <p:sldId id="774" r:id="rId32"/>
    <p:sldId id="778" r:id="rId33"/>
    <p:sldId id="764" r:id="rId34"/>
    <p:sldId id="779" r:id="rId35"/>
    <p:sldId id="387" r:id="rId36"/>
    <p:sldId id="772" r:id="rId37"/>
    <p:sldId id="773" r:id="rId38"/>
    <p:sldId id="775" r:id="rId39"/>
    <p:sldId id="780" r:id="rId40"/>
    <p:sldId id="755" r:id="rId41"/>
    <p:sldId id="762" r:id="rId42"/>
    <p:sldId id="768" r:id="rId43"/>
    <p:sldId id="769" r:id="rId44"/>
    <p:sldId id="770" r:id="rId45"/>
    <p:sldId id="781" r:id="rId46"/>
    <p:sldId id="660" r:id="rId47"/>
    <p:sldId id="370" r:id="rId48"/>
    <p:sldId id="373" r:id="rId49"/>
    <p:sldId id="372" r:id="rId50"/>
    <p:sldId id="371" r:id="rId51"/>
    <p:sldId id="365" r:id="rId52"/>
    <p:sldId id="375" r:id="rId53"/>
    <p:sldId id="402" r:id="rId54"/>
    <p:sldId id="408" r:id="rId55"/>
    <p:sldId id="409" r:id="rId56"/>
    <p:sldId id="40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63"/>
            <p14:sldId id="264"/>
            <p14:sldId id="783"/>
          </p14:sldIdLst>
        </p14:section>
        <p14:section name="Memory" id="{B55B8E8C-5EAB-4A1E-A4E9-AE5E896E46FA}">
          <p14:sldIdLst>
            <p14:sldId id="348"/>
            <p14:sldId id="662"/>
            <p14:sldId id="679"/>
            <p14:sldId id="680"/>
            <p14:sldId id="752"/>
            <p14:sldId id="741"/>
            <p14:sldId id="742"/>
            <p14:sldId id="743"/>
            <p14:sldId id="744"/>
            <p14:sldId id="745"/>
            <p14:sldId id="746"/>
            <p14:sldId id="748"/>
            <p14:sldId id="749"/>
            <p14:sldId id="747"/>
          </p14:sldIdLst>
        </p14:section>
        <p14:section name="Dynamic Memory Allocation" id="{0FCA8F17-F50F-4191-9230-DCB0329E373D}">
          <p14:sldIdLst>
            <p14:sldId id="777"/>
            <p14:sldId id="561"/>
            <p14:sldId id="588"/>
            <p14:sldId id="753"/>
            <p14:sldId id="385"/>
            <p14:sldId id="756"/>
            <p14:sldId id="757"/>
            <p14:sldId id="766"/>
            <p14:sldId id="759"/>
            <p14:sldId id="760"/>
            <p14:sldId id="761"/>
            <p14:sldId id="767"/>
            <p14:sldId id="774"/>
          </p14:sldIdLst>
        </p14:section>
        <p14:section name="Dynamic Memory Example" id="{6B7C363D-39B0-415D-BFC9-F3FE917AB899}">
          <p14:sldIdLst>
            <p14:sldId id="778"/>
            <p14:sldId id="764"/>
          </p14:sldIdLst>
        </p14:section>
        <p14:section name="Memory Sizes of Types" id="{BF6C0335-201F-42F7-8430-6714634FD979}">
          <p14:sldIdLst>
            <p14:sldId id="779"/>
            <p14:sldId id="387"/>
            <p14:sldId id="772"/>
            <p14:sldId id="773"/>
            <p14:sldId id="775"/>
          </p14:sldIdLst>
        </p14:section>
        <p14:section name="Ownership" id="{2CD24D4D-AEE5-41DC-ADE5-392B5D233CF1}">
          <p14:sldIdLst>
            <p14:sldId id="780"/>
            <p14:sldId id="755"/>
            <p14:sldId id="762"/>
            <p14:sldId id="768"/>
            <p14:sldId id="769"/>
            <p14:sldId id="770"/>
          </p14:sldIdLst>
        </p14:section>
        <p14:section name="Wrapup" id="{29A7F866-9DA9-446B-8359-CE426CB89C7A}">
          <p14:sldIdLst>
            <p14:sldId id="781"/>
          </p14:sldIdLst>
        </p14:section>
        <p14:section name="Bits and Bytes" id="{12A6C6BD-3F1A-42D1-8D1A-CF28D07E7395}">
          <p14:sldIdLst>
            <p14:sldId id="660"/>
            <p14:sldId id="370"/>
            <p14:sldId id="373"/>
            <p14:sldId id="372"/>
            <p14:sldId id="371"/>
            <p14:sldId id="365"/>
            <p14:sldId id="375"/>
            <p14:sldId id="402"/>
            <p14:sldId id="408"/>
            <p14:sldId id="409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7440" autoAdjust="0"/>
  </p:normalViewPr>
  <p:slideViewPr>
    <p:cSldViewPr snapToGrid="0">
      <p:cViewPr varScale="1">
        <p:scale>
          <a:sx n="118" d="100"/>
          <a:sy n="118" d="100"/>
        </p:scale>
        <p:origin x="84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Mayans use a </a:t>
            </a:r>
            <a:r>
              <a:rPr lang="en-US" dirty="0" err="1"/>
              <a:t>vigesimal</a:t>
            </a:r>
            <a:r>
              <a:rPr lang="en-US" dirty="0"/>
              <a:t> system (base 20)</a:t>
            </a:r>
          </a:p>
          <a:p>
            <a:r>
              <a:rPr lang="en-US" dirty="0"/>
              <a:t>Decima</a:t>
            </a:r>
            <a:r>
              <a:rPr lang="en-US" baseline="0" dirty="0"/>
              <a:t>l system – developed in India, improved by Arab mathematicians and brought to the west by Pisano (in the 13</a:t>
            </a:r>
            <a:r>
              <a:rPr lang="en-US" baseline="30000" dirty="0"/>
              <a:t>th</a:t>
            </a:r>
            <a:r>
              <a:rPr lang="en-US" baseline="0" dirty="0"/>
              <a:t> century!)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Dynamic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06370-1C12-40FC-99C5-974D3D4BFF25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8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2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52249B-AFCF-401C-92AC-2CFDA1CB4924}"/>
              </a:ext>
            </a:extLst>
          </p:cNvPr>
          <p:cNvSpPr/>
          <p:nvPr/>
        </p:nvSpPr>
        <p:spPr>
          <a:xfrm>
            <a:off x="2857104" y="4650348"/>
            <a:ext cx="2861117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52249B-AFCF-401C-92AC-2CFDA1CB4924}"/>
              </a:ext>
            </a:extLst>
          </p:cNvPr>
          <p:cNvSpPr/>
          <p:nvPr/>
        </p:nvSpPr>
        <p:spPr>
          <a:xfrm>
            <a:off x="2857104" y="4650348"/>
            <a:ext cx="2861117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1403797" y="2099256"/>
            <a:ext cx="4756516" cy="3138152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D0C78-1963-4F85-8E62-B4AE268DB8BB}"/>
              </a:ext>
            </a:extLst>
          </p:cNvPr>
          <p:cNvSpPr txBox="1"/>
          <p:nvPr/>
        </p:nvSpPr>
        <p:spPr>
          <a:xfrm>
            <a:off x="1403797" y="5393100"/>
            <a:ext cx="4544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code goes in the Text section (machine instructions)</a:t>
            </a:r>
          </a:p>
        </p:txBody>
      </p:sp>
    </p:spTree>
    <p:extLst>
      <p:ext uri="{BB962C8B-B14F-4D97-AF65-F5344CB8AC3E}">
        <p14:creationId xmlns:p14="http://schemas.microsoft.com/office/powerpoint/2010/main" val="33569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b="1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1088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7CE2-196A-4A07-B517-A59FD569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F56F-9B1F-485C-A31A-52215606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 due today</a:t>
            </a:r>
          </a:p>
          <a:p>
            <a:pPr lvl="1"/>
            <a:r>
              <a:rPr lang="en-US" dirty="0"/>
              <a:t>Homework 2 self-eval opens tomorrow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Remember that you can use slip days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sure that at least the final submission has both partners on it</a:t>
            </a:r>
          </a:p>
          <a:p>
            <a:pPr lvl="1"/>
            <a:endParaRPr lang="en-US" dirty="0"/>
          </a:p>
          <a:p>
            <a:r>
              <a:rPr lang="en-US" dirty="0"/>
              <a:t>Lab04 will release later today</a:t>
            </a:r>
          </a:p>
          <a:p>
            <a:endParaRPr lang="en-US" dirty="0"/>
          </a:p>
          <a:p>
            <a:r>
              <a:rPr lang="en-US" dirty="0"/>
              <a:t>Homework 3 will release late today or sometime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FCD9-7788-47D6-8F7F-2709DE70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3EB-BE84-488E-BDF2-39BD700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pointer “valid”?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C6E-E267-4FDC-BA9B-96A46DF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it is initialized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variable it is referencing still has a valid lifetime</a:t>
            </a:r>
          </a:p>
          <a:p>
            <a:pPr lvl="1"/>
            <a:r>
              <a:rPr lang="en-US" dirty="0"/>
              <a:t>Variables “live” until the end of the scope they were created in</a:t>
            </a:r>
          </a:p>
          <a:p>
            <a:pPr lvl="1"/>
            <a:r>
              <a:rPr lang="en-US" dirty="0"/>
              <a:t>Scopes are defined by {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1671-4284-465F-84B1-554C316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759D21-CC80-4D08-8A02-0B9818D10564}"/>
              </a:ext>
            </a:extLst>
          </p:cNvPr>
          <p:cNvCxnSpPr/>
          <p:nvPr/>
        </p:nvCxnSpPr>
        <p:spPr>
          <a:xfrm flipH="1">
            <a:off x="1828800" y="5692462"/>
            <a:ext cx="2150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88A32-7D0B-4A04-A34F-A716F0B5427A}"/>
              </a:ext>
            </a:extLst>
          </p:cNvPr>
          <p:cNvSpPr txBox="1"/>
          <p:nvPr/>
        </p:nvSpPr>
        <p:spPr>
          <a:xfrm>
            <a:off x="4031086" y="5460642"/>
            <a:ext cx="602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goes “out of scope” here</a:t>
            </a:r>
          </a:p>
          <a:p>
            <a:r>
              <a:rPr lang="en-US" sz="2800" dirty="0"/>
              <a:t>The variable stops being “alive”</a:t>
            </a:r>
          </a:p>
        </p:txBody>
      </p:sp>
    </p:spTree>
    <p:extLst>
      <p:ext uri="{BB962C8B-B14F-4D97-AF65-F5344CB8AC3E}">
        <p14:creationId xmlns:p14="http://schemas.microsoft.com/office/powerpoint/2010/main" val="118576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n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5245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3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610-BD65-442B-9E50-3E62DBB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memory sections back to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84BE-9962-4EB5-8F9B-3696DE85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memory has the lifetime of the “scope”</a:t>
            </a:r>
          </a:p>
          <a:p>
            <a:pPr lvl="1"/>
            <a:r>
              <a:rPr lang="en-US" dirty="0"/>
              <a:t>From { to }</a:t>
            </a:r>
          </a:p>
          <a:p>
            <a:pPr lvl="1"/>
            <a:r>
              <a:rPr lang="en-US" dirty="0"/>
              <a:t>Local variables are here</a:t>
            </a:r>
          </a:p>
          <a:p>
            <a:pPr lvl="1"/>
            <a:endParaRPr lang="en-US" dirty="0"/>
          </a:p>
          <a:p>
            <a:r>
              <a:rPr lang="en-US" dirty="0"/>
              <a:t>Static memory has the lifetime of the process</a:t>
            </a:r>
          </a:p>
          <a:p>
            <a:pPr lvl="1"/>
            <a:r>
              <a:rPr lang="en-US" dirty="0"/>
              <a:t>From the start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until it returns</a:t>
            </a:r>
          </a:p>
          <a:p>
            <a:pPr lvl="1"/>
            <a:r>
              <a:rPr lang="en-US" dirty="0"/>
              <a:t>Strings are here</a:t>
            </a:r>
          </a:p>
          <a:p>
            <a:pPr lvl="1"/>
            <a:endParaRPr lang="en-US" dirty="0"/>
          </a:p>
          <a:p>
            <a:r>
              <a:rPr lang="en-US" dirty="0"/>
              <a:t>What if you want memory that outlives a function, but doesn’t live for the entire duration of the program</a:t>
            </a:r>
          </a:p>
          <a:p>
            <a:pPr lvl="1"/>
            <a:r>
              <a:rPr lang="en-US" dirty="0"/>
              <a:t>Heap memory! Claim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CA6FD-0440-4952-812B-FAC83456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memory with 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bytes of memory from the heap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a pointer to this new </a:t>
            </a:r>
            <a:r>
              <a:rPr lang="en-US" b="1" dirty="0"/>
              <a:t>object</a:t>
            </a:r>
          </a:p>
          <a:p>
            <a:pPr lvl="2"/>
            <a:r>
              <a:rPr lang="en-US" dirty="0"/>
              <a:t>Not associated with any variable (sort of like string literals)</a:t>
            </a:r>
          </a:p>
          <a:p>
            <a:pPr lvl="2"/>
            <a:r>
              <a:rPr lang="en-US" dirty="0"/>
              <a:t>It has no value by default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object persists until it is manually deallocated</a:t>
            </a:r>
          </a:p>
          <a:p>
            <a:pPr lvl="2"/>
            <a:r>
              <a:rPr lang="en-US" dirty="0"/>
              <a:t>Deallocated through a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935A-721C-46C4-9A6E-37A84C92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BD52-122A-47AD-9183-5B5E117E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dirty="0"/>
              <a:t> is a special pointer type in C</a:t>
            </a:r>
          </a:p>
          <a:p>
            <a:pPr lvl="1"/>
            <a:r>
              <a:rPr lang="en-US" dirty="0"/>
              <a:t>“A pointer to nothing” (or to </a:t>
            </a:r>
            <a:r>
              <a:rPr lang="en-US" i="1" dirty="0"/>
              <a:t>anything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Must be cast into the desired type before dereferencing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(int*)malloc(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can fail!!</a:t>
            </a:r>
          </a:p>
          <a:p>
            <a:pPr lvl="1"/>
            <a:r>
              <a:rPr lang="en-US" dirty="0"/>
              <a:t>The return value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if it was unable to allocate the memory</a:t>
            </a:r>
          </a:p>
          <a:p>
            <a:pPr lvl="1"/>
            <a:r>
              <a:rPr lang="en-US" dirty="0"/>
              <a:t>You always need to check the return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before using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6FA11-56CA-45C7-AA1E-1A28E340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72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0ACC-45A9-43A3-8E6C-29189130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Deallocate memory with 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8E9A-5922-46D9-A189-77B566BE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Returns the memory at the pointer to the heap</a:t>
            </a:r>
          </a:p>
          <a:p>
            <a:pPr lvl="1"/>
            <a:r>
              <a:rPr lang="en-US" dirty="0"/>
              <a:t>Only works if the memory address was given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Must be called when you are finished with the memory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 else you have a “memory leak”</a:t>
            </a:r>
          </a:p>
          <a:p>
            <a:pPr lvl="1"/>
            <a:endParaRPr lang="en-US" dirty="0"/>
          </a:p>
          <a:p>
            <a:r>
              <a:rPr lang="en-US" dirty="0"/>
              <a:t>Memory leaks occur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’d memory is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’d</a:t>
            </a:r>
          </a:p>
          <a:p>
            <a:pPr lvl="1"/>
            <a:r>
              <a:rPr lang="en-US" dirty="0"/>
              <a:t>Process slowly accumulates memory that it was given, but can’t access anymore</a:t>
            </a:r>
          </a:p>
          <a:p>
            <a:pPr lvl="1"/>
            <a:r>
              <a:rPr lang="en-US" dirty="0"/>
              <a:t>Keeps using more and more memory when it runs for a long time</a:t>
            </a:r>
          </a:p>
          <a:p>
            <a:pPr lvl="1"/>
            <a:r>
              <a:rPr lang="en-US" dirty="0"/>
              <a:t>Until the OS eventually has to kill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C663-684D-4B54-9FD7-82E3151B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01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0ACC-45A9-43A3-8E6C-29189130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needs to be used carefully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8E9A-5922-46D9-A189-77B566BE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If you pass in a pointer that wasn’t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UNDEFINED BEHAVIOR </a:t>
            </a:r>
            <a:r>
              <a:rPr lang="en-US" dirty="0"/>
              <a:t>(often a </a:t>
            </a:r>
            <a:r>
              <a:rPr lang="en-US" dirty="0" err="1"/>
              <a:t>segfault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free(NULL)</a:t>
            </a:r>
            <a:r>
              <a:rPr lang="en-US" dirty="0"/>
              <a:t> is fine though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memory is freed, it must NEVER be used again</a:t>
            </a:r>
          </a:p>
          <a:p>
            <a:pPr lvl="1"/>
            <a:r>
              <a:rPr lang="en-US" dirty="0"/>
              <a:t>Or else… </a:t>
            </a:r>
            <a:r>
              <a:rPr lang="en-US" b="1" dirty="0"/>
              <a:t>UNDEFINED BEHAVIOR</a:t>
            </a:r>
            <a:r>
              <a:rPr lang="en-US" dirty="0"/>
              <a:t> (surprise!)</a:t>
            </a:r>
          </a:p>
          <a:p>
            <a:pPr lvl="1"/>
            <a:r>
              <a:rPr lang="en-US" dirty="0"/>
              <a:t>Definitely don’t free it twice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C663-684D-4B54-9FD7-82E3151B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8262-656F-4B9C-9FEE-9EF8E72B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4FAB-7CA0-425A-A53C-A55B04F5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Every pointer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must be NULL-checked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object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>
                <a:cs typeface="Courier New" panose="02070309020205020404" pitchFamily="49" charset="0"/>
              </a:rPr>
              <a:t> must have its address passed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>
                <a:cs typeface="Courier New" panose="02070309020205020404" pitchFamily="49" charset="0"/>
              </a:rPr>
              <a:t> exactly once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After an object is freed, it must not be accessed or freed again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An object not obtained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>
                <a:cs typeface="Courier New" panose="02070309020205020404" pitchFamily="49" charset="0"/>
              </a:rPr>
              <a:t> must not be freed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500"/>
              </a:spcBef>
              <a:defRPr/>
            </a:pPr>
            <a:r>
              <a:rPr lang="en-US" dirty="0">
                <a:cs typeface="Courier New" panose="02070309020205020404" pitchFamily="49" charset="0"/>
              </a:rPr>
              <a:t>Breaking any of these rules leads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UNDEFINED BEHAVIOR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67E0-CD2F-48B8-A1D1-73DD6DA7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0145-7474-4136-B384-9D95792A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of 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571-BE8D-4C63-865A-E4AAA229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You can create exactly as much memory as you want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It lives for exactly as long as you need it</a:t>
            </a:r>
          </a:p>
          <a:p>
            <a:pPr lvl="2"/>
            <a:r>
              <a:rPr lang="en-US" dirty="0"/>
              <a:t>Not tied to any particular function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UNDEFINED BEHAVIOR 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everywhere</a:t>
            </a: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if you’re not </a:t>
            </a:r>
            <a:r>
              <a:rPr kumimoji="0" lang="en-US" sz="24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carefu</a:t>
            </a:r>
            <a:r>
              <a:rPr lang="en-US" dirty="0">
                <a:solidFill>
                  <a:prstClr val="black"/>
                </a:solidFill>
                <a:latin typeface="Tahoma"/>
              </a:rPr>
              <a:t>l</a:t>
            </a:r>
            <a:br>
              <a:rPr lang="en-US" dirty="0">
                <a:solidFill>
                  <a:prstClr val="black"/>
                </a:solidFill>
                <a:latin typeface="Tahoma"/>
              </a:rPr>
            </a:br>
            <a:endParaRPr lang="en-US" dirty="0">
              <a:solidFill>
                <a:prstClr val="black"/>
              </a:solidFill>
              <a:latin typeface="Tahoma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Tahoma"/>
              </a:rPr>
              <a:t>Must be sure to later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>
                <a:solidFill>
                  <a:prstClr val="black"/>
                </a:solidFill>
                <a:latin typeface="Tahoma"/>
              </a:rPr>
              <a:t> all memory given by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EE78-5EBF-421C-A1EC-CDD697C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7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9AFE-F6A6-48A8-91EB-8BFA6B17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“dynamic memory family”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6859-025D-4250-9731-EB3E9F85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num,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r>
              <a:rPr lang="en-US" dirty="0"/>
              <a:t>Allocates a block of memory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elements, each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Zeros each element in the memory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r>
              <a:rPr lang="en-US" dirty="0"/>
              <a:t>Changes the size of the memory block pointed to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Might return the same pointer, might be a new pointer</a:t>
            </a:r>
          </a:p>
          <a:p>
            <a:pPr lvl="2"/>
            <a:r>
              <a:rPr lang="en-US" dirty="0"/>
              <a:t>Frees the old pointer if giving you a new one</a:t>
            </a:r>
          </a:p>
          <a:p>
            <a:pPr lvl="2"/>
            <a:r>
              <a:rPr lang="en-US" dirty="0"/>
              <a:t>Values in the memory are maintained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used to increase the size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’d array!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4EBCA-4D78-47A9-BC6F-3CCC5497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memory and how C organizes it</a:t>
            </a:r>
          </a:p>
          <a:p>
            <a:endParaRPr lang="en-US" dirty="0"/>
          </a:p>
          <a:p>
            <a:r>
              <a:rPr lang="en-US" dirty="0"/>
              <a:t>Understand how dynamic memory works</a:t>
            </a:r>
          </a:p>
          <a:p>
            <a:pPr lvl="1"/>
            <a:r>
              <a:rPr lang="en-US" dirty="0"/>
              <a:t>And what to be careful about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Discuss related ideas:</a:t>
            </a:r>
          </a:p>
          <a:p>
            <a:pPr lvl="2"/>
            <a:r>
              <a:rPr lang="en-US" dirty="0"/>
              <a:t>How much memory do C types need?</a:t>
            </a:r>
          </a:p>
          <a:p>
            <a:pPr lvl="2"/>
            <a:r>
              <a:rPr lang="en-US" dirty="0"/>
              <a:t>How do we avoid common dynamic memory mistakes?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3A-8B33-4F41-9924-A944C27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3104-8BBC-41E8-B6E8-8EA81552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testfunction</a:t>
            </a:r>
            <a:r>
              <a:rPr lang="en-US" dirty="0"/>
              <a:t> 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int* </a:t>
            </a:r>
            <a:r>
              <a:rPr lang="en-US" dirty="0" err="1"/>
              <a:t>ptr</a:t>
            </a:r>
            <a:r>
              <a:rPr lang="en-US" dirty="0"/>
              <a:t> = (int*)malloc(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marL="0" indent="0">
              <a:buNone/>
            </a:pPr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(“Before: %d\n”,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main(void)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(“After: %d\n”, </a:t>
            </a:r>
            <a:r>
              <a:rPr lang="en-US" dirty="0" err="1"/>
              <a:t>testfunction</a:t>
            </a:r>
            <a:r>
              <a:rPr lang="en-US" dirty="0"/>
              <a:t>(5));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D6E3F-7B71-433D-8C34-10369D1D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C453B-F3A4-46CF-B3A2-77B38D5E4CB5}"/>
              </a:ext>
            </a:extLst>
          </p:cNvPr>
          <p:cNvSpPr txBox="1"/>
          <p:nvPr/>
        </p:nvSpPr>
        <p:spPr>
          <a:xfrm>
            <a:off x="5712033" y="935099"/>
            <a:ext cx="6222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What values does this program print?</a:t>
            </a:r>
          </a:p>
        </p:txBody>
      </p:sp>
    </p:spTree>
    <p:extLst>
      <p:ext uri="{BB962C8B-B14F-4D97-AF65-F5344CB8AC3E}">
        <p14:creationId xmlns:p14="http://schemas.microsoft.com/office/powerpoint/2010/main" val="2339794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3A-8B33-4F41-9924-A944C27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3104-8BBC-41E8-B6E8-8EA81552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testfunction</a:t>
            </a:r>
            <a:r>
              <a:rPr lang="en-US" dirty="0"/>
              <a:t> 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int* </a:t>
            </a:r>
            <a:r>
              <a:rPr lang="en-US" dirty="0" err="1"/>
              <a:t>ptr</a:t>
            </a:r>
            <a:r>
              <a:rPr lang="en-US" dirty="0"/>
              <a:t> = (int*)malloc(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marL="0" indent="0">
              <a:buNone/>
            </a:pPr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(“Before: %d\n”,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main(void)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(“After: %d\n”, </a:t>
            </a:r>
            <a:r>
              <a:rPr lang="en-US" dirty="0" err="1"/>
              <a:t>testfunction</a:t>
            </a:r>
            <a:r>
              <a:rPr lang="en-US" dirty="0"/>
              <a:t>(5));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D6E3F-7B71-433D-8C34-10369D1D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C453B-F3A4-46CF-B3A2-77B38D5E4CB5}"/>
              </a:ext>
            </a:extLst>
          </p:cNvPr>
          <p:cNvSpPr txBox="1"/>
          <p:nvPr/>
        </p:nvSpPr>
        <p:spPr>
          <a:xfrm>
            <a:off x="5712033" y="935099"/>
            <a:ext cx="622267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What values does this program print?</a:t>
            </a:r>
          </a:p>
          <a:p>
            <a:endParaRPr lang="en-US" sz="2800" dirty="0"/>
          </a:p>
          <a:p>
            <a:r>
              <a:rPr lang="en-US" sz="2800" dirty="0"/>
              <a:t>It prints: “Before: 5\n”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After that: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UNDEFINED BEHAVIOR</a:t>
            </a:r>
          </a:p>
          <a:p>
            <a:r>
              <a:rPr lang="en-US" sz="2800" dirty="0"/>
              <a:t>	“use-after-free” error</a:t>
            </a:r>
          </a:p>
        </p:txBody>
      </p:sp>
    </p:spTree>
    <p:extLst>
      <p:ext uri="{BB962C8B-B14F-4D97-AF65-F5344CB8AC3E}">
        <p14:creationId xmlns:p14="http://schemas.microsoft.com/office/powerpoint/2010/main" val="2483024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b="1" dirty="0"/>
              <a:t>Dynamic Memory Allocation</a:t>
            </a:r>
          </a:p>
          <a:p>
            <a:pPr lvl="1"/>
            <a:r>
              <a:rPr lang="en-US" b="1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5541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3D70-B1B9-4598-8863-E563FBFF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4C38-4185-41DF-A5CA-AF1F5A22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Let’s write a program that uses dynamic memory to create uppercase versions of string literals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Functions: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char*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make_mutable_string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char*);</a:t>
            </a: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3"/>
            <a:r>
              <a:rPr lang="en-US" sz="2400" dirty="0"/>
              <a:t>Useful library function: </a:t>
            </a:r>
            <a:r>
              <a:rPr lang="en-US" sz="2400" dirty="0" err="1"/>
              <a:t>toupper</a:t>
            </a:r>
            <a:r>
              <a:rPr lang="en-US" sz="2400" dirty="0"/>
              <a:t>()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print_and_destroy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int main(void)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7C5B8-3897-46FF-8F12-9334938A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D6DBF-BE25-41A2-A058-B60ADD7F090C}"/>
              </a:ext>
            </a:extLst>
          </p:cNvPr>
          <p:cNvSpPr txBox="1"/>
          <p:nvPr/>
        </p:nvSpPr>
        <p:spPr>
          <a:xfrm>
            <a:off x="6638307" y="254000"/>
            <a:ext cx="5248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dynamic_string_example.c</a:t>
            </a:r>
            <a:r>
              <a:rPr lang="en-US" dirty="0"/>
              <a:t> AND </a:t>
            </a:r>
            <a:r>
              <a:rPr lang="en-US" dirty="0" err="1"/>
              <a:t>toupper_starter.c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38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b="1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33956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memory do various types in C take?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a complicated question</a:t>
            </a:r>
          </a:p>
          <a:p>
            <a:endParaRPr lang="en-US" dirty="0"/>
          </a:p>
          <a:p>
            <a:r>
              <a:rPr lang="en-US" dirty="0"/>
              <a:t>Many types in C are defined as a “minimum size”</a:t>
            </a:r>
          </a:p>
          <a:p>
            <a:pPr lvl="1"/>
            <a:r>
              <a:rPr lang="en-US" dirty="0"/>
              <a:t>Where they are bigger on some machines and smaller on others</a:t>
            </a:r>
          </a:p>
          <a:p>
            <a:pPr lvl="1"/>
            <a:endParaRPr lang="en-US" dirty="0"/>
          </a:p>
          <a:p>
            <a:r>
              <a:rPr lang="en-US" dirty="0"/>
              <a:t>HOWEVER, if you work on a modern 64-bit computer, you can make some assumptions</a:t>
            </a:r>
          </a:p>
          <a:p>
            <a:pPr lvl="1"/>
            <a:r>
              <a:rPr lang="en-US" dirty="0"/>
              <a:t>And we’ll talk about those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7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EB3A-A1A7-4CAF-B6AE-88C84968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sizes of C types on modern (64-bit)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47AC-6CD8-4CB7-8E4B-20966F5F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 byte</a:t>
            </a:r>
          </a:p>
          <a:p>
            <a:pPr lvl="1"/>
            <a:r>
              <a:rPr lang="en-US" dirty="0"/>
              <a:t>char, unsigned char, signed char</a:t>
            </a:r>
          </a:p>
          <a:p>
            <a:pPr lvl="1"/>
            <a:r>
              <a:rPr lang="en-US" dirty="0"/>
              <a:t>bool</a:t>
            </a:r>
          </a:p>
          <a:p>
            <a:pPr lvl="1"/>
            <a:endParaRPr lang="en-US" dirty="0"/>
          </a:p>
          <a:p>
            <a:r>
              <a:rPr lang="en-US" dirty="0"/>
              <a:t>2 bytes</a:t>
            </a:r>
          </a:p>
          <a:p>
            <a:pPr lvl="1"/>
            <a:r>
              <a:rPr lang="en-US" dirty="0"/>
              <a:t>short, unsigned short, signed short</a:t>
            </a:r>
          </a:p>
          <a:p>
            <a:pPr lvl="1"/>
            <a:endParaRPr lang="en-US" dirty="0"/>
          </a:p>
          <a:p>
            <a:r>
              <a:rPr lang="en-US" dirty="0"/>
              <a:t>4 bytes</a:t>
            </a:r>
          </a:p>
          <a:p>
            <a:pPr lvl="1"/>
            <a:r>
              <a:rPr lang="en-US" dirty="0"/>
              <a:t>int, unsigned int, signed 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endParaRPr lang="en-US" dirty="0"/>
          </a:p>
          <a:p>
            <a:r>
              <a:rPr lang="en-US" dirty="0"/>
              <a:t>8 bytes</a:t>
            </a:r>
          </a:p>
          <a:p>
            <a:pPr lvl="1"/>
            <a:r>
              <a:rPr lang="en-US" dirty="0"/>
              <a:t>long, unsigned long, signed long</a:t>
            </a:r>
          </a:p>
          <a:p>
            <a:pPr lvl="1"/>
            <a:r>
              <a:rPr lang="en-US" dirty="0"/>
              <a:t>double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Every pointer type!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206B5-80B6-4F83-9C00-55F3379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5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A727-5A5A-4270-AF7B-49135AE1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more complex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A4EE-3D27-4979-A4A9-06D765F8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Number of slots times the size of each slot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array[8]</a:t>
            </a:r>
            <a:r>
              <a:rPr lang="en-US" dirty="0"/>
              <a:t> is 32 bytes</a:t>
            </a:r>
          </a:p>
          <a:p>
            <a:pPr lvl="1"/>
            <a:endParaRPr lang="en-US" dirty="0"/>
          </a:p>
          <a:p>
            <a:r>
              <a:rPr lang="en-US" dirty="0"/>
              <a:t>Structs</a:t>
            </a:r>
          </a:p>
          <a:p>
            <a:pPr lvl="1"/>
            <a:r>
              <a:rPr lang="en-US" dirty="0"/>
              <a:t>Complicated (we’ll explore more in CS213)</a:t>
            </a:r>
          </a:p>
          <a:p>
            <a:pPr lvl="1"/>
            <a:r>
              <a:rPr lang="en-US" dirty="0"/>
              <a:t>At least the size of every field inside it</a:t>
            </a:r>
          </a:p>
          <a:p>
            <a:pPr lvl="2"/>
            <a:r>
              <a:rPr lang="en-US" dirty="0"/>
              <a:t>Plus more depending on the order of the fields for efficiency reasons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90E19-C70B-41C0-9CB6-02DE0F2A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B053-11D7-4D53-BC11-08CC2AB0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assume you know these sizes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8299-500F-4A52-AB7A-836799C8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It’s hard to remember all of this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could be different on a different computer system</a:t>
            </a:r>
          </a:p>
          <a:p>
            <a:pPr lvl="1"/>
            <a:r>
              <a:rPr lang="en-US" dirty="0"/>
              <a:t>Especially 32-bit systems, microcontrollers, or other special computers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figure out the number of bytes a type is</a:t>
            </a:r>
          </a:p>
          <a:p>
            <a:pPr lvl="1"/>
            <a:r>
              <a:rPr lang="en-US" dirty="0"/>
              <a:t>Not a library function, actually an operator in C</a:t>
            </a:r>
          </a:p>
          <a:p>
            <a:pPr lvl="1"/>
            <a:r>
              <a:rPr lang="en-US" dirty="0"/>
              <a:t>Primarily used on types, but can be used on variables too</a:t>
            </a:r>
          </a:p>
          <a:p>
            <a:pPr lvl="2"/>
            <a:r>
              <a:rPr lang="en-US" dirty="0"/>
              <a:t>Results may sometimes be confusing though…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(bool*)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4A19A-C62F-43F3-9E09-FAEB4250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6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b="1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7429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/06_dynamic.tgz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06_dynamic/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’d memory must later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’d</a:t>
            </a:r>
          </a:p>
          <a:p>
            <a:pPr lvl="1"/>
            <a:r>
              <a:rPr lang="en-US" dirty="0"/>
              <a:t>Then there must be some agreement on which function should free it</a:t>
            </a:r>
          </a:p>
          <a:p>
            <a:pPr lvl="1"/>
            <a:endParaRPr lang="en-US" dirty="0"/>
          </a:p>
          <a:p>
            <a:r>
              <a:rPr lang="en-US" dirty="0"/>
              <a:t>This concept is known as “ownership”</a:t>
            </a:r>
          </a:p>
          <a:p>
            <a:pPr lvl="1"/>
            <a:r>
              <a:rPr lang="en-US" dirty="0"/>
              <a:t>Ownership is unique. An object cannot have multiple owners</a:t>
            </a:r>
          </a:p>
          <a:p>
            <a:endParaRPr lang="en-US" dirty="0"/>
          </a:p>
          <a:p>
            <a:r>
              <a:rPr lang="en-US" dirty="0"/>
              <a:t>The part of the software that “owns” the memory must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Eventually free that memory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Eventually transfer ownership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1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4A27-FF91-45AE-B332-BADD71C5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A6BC-C7DE-457B-BB04-8FF58A72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memory is passed into or out of a function, two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Ownership transfer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“Borrowing” the memory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Borrowing memory means that it can be accessed until the function returns</a:t>
            </a:r>
          </a:p>
          <a:p>
            <a:pPr lvl="1"/>
            <a:r>
              <a:rPr lang="en-US" dirty="0"/>
              <a:t>But the function won’t hold on to a pointer and try to access it later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only ever borrows memory. It never frees the memory or tries to access that memory again during future calls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AED1C-475E-4A50-8D36-FC8D2C96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8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47F-6435-4BD0-ACBB-A2E72640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in our dynamic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A9DB-AE2C-44DE-9C6E-03737678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make_mutable_string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char*);</a:t>
            </a:r>
          </a:p>
          <a:p>
            <a:pPr lvl="1"/>
            <a:r>
              <a:rPr lang="en-US" sz="2800" dirty="0"/>
              <a:t>The caller takes ownership of the result</a:t>
            </a:r>
          </a:p>
          <a:p>
            <a:pPr lvl="2"/>
            <a:r>
              <a:rPr lang="en-US" sz="2800" dirty="0"/>
              <a:t>(This function creates memory, but is not in charge of freeing it)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1"/>
            <a:r>
              <a:rPr lang="en-US" sz="2800" dirty="0"/>
              <a:t>Borrows the string transiently</a:t>
            </a:r>
          </a:p>
          <a:p>
            <a:pPr lvl="2"/>
            <a:r>
              <a:rPr lang="en-US" sz="2800" dirty="0"/>
              <a:t>(Accesses it temporarily, but does not take ownership)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print_and_destroy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Takes ownership of the input string</a:t>
            </a:r>
          </a:p>
          <a:p>
            <a:pPr lvl="2"/>
            <a:r>
              <a:rPr lang="en-US" sz="2800" dirty="0">
                <a:cs typeface="Courier New" panose="02070309020205020404" pitchFamily="49" charset="0"/>
              </a:rPr>
              <a:t>(This function will free 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3A16-2E68-46B5-83E0-B9D02AD6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7A0A-DDAF-4889-9019-0DDDE5B3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is a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AF72-03CB-431A-A6B3-4C26CCB0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in the compiler will enforce ownership</a:t>
            </a:r>
          </a:p>
          <a:p>
            <a:endParaRPr lang="en-US" dirty="0"/>
          </a:p>
          <a:p>
            <a:r>
              <a:rPr lang="en-US" dirty="0"/>
              <a:t>No way to know if a function takes ownership or borrows without reading the documentation</a:t>
            </a:r>
          </a:p>
          <a:p>
            <a:endParaRPr lang="en-US" dirty="0"/>
          </a:p>
          <a:p>
            <a:r>
              <a:rPr lang="en-US" dirty="0"/>
              <a:t>Ownership is a contract about how you promise to implement code</a:t>
            </a:r>
          </a:p>
          <a:p>
            <a:pPr lvl="1"/>
            <a:r>
              <a:rPr lang="en-US" dirty="0"/>
              <a:t>But if you follow it, it makes dynamic memory easier!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7D277-6415-439E-9440-163A9E77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7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1A34-438F-4550-AC4E-5FB0EFB7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ownership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48BD-848F-4EC6-BB1E-EBC21A7D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owner of a heap-allocated object is responsible for deallocating it</a:t>
            </a:r>
          </a:p>
          <a:p>
            <a:pPr lvl="1"/>
            <a:r>
              <a:rPr lang="en-US" dirty="0"/>
              <a:t>No one else may do so</a:t>
            </a:r>
          </a:p>
          <a:p>
            <a:pPr lvl="1"/>
            <a:endParaRPr lang="en-US" dirty="0"/>
          </a:p>
          <a:p>
            <a:r>
              <a:rPr lang="en-US" dirty="0"/>
              <a:t>Borrowers of an object may access or modify it</a:t>
            </a:r>
          </a:p>
          <a:p>
            <a:pPr lvl="1"/>
            <a:r>
              <a:rPr lang="en-US" dirty="0"/>
              <a:t>But they may not hold on to a reference to it or deallocate it</a:t>
            </a:r>
          </a:p>
          <a:p>
            <a:pPr lvl="1"/>
            <a:endParaRPr lang="en-US" dirty="0"/>
          </a:p>
          <a:p>
            <a:r>
              <a:rPr lang="en-US" dirty="0"/>
              <a:t>Passing or returning a pointer </a:t>
            </a:r>
            <a:r>
              <a:rPr lang="en-US" i="1" dirty="0"/>
              <a:t>may or may not</a:t>
            </a:r>
            <a:r>
              <a:rPr lang="en-US" dirty="0"/>
              <a:t> transfer ownership</a:t>
            </a:r>
          </a:p>
          <a:p>
            <a:pPr lvl="1"/>
            <a:r>
              <a:rPr lang="en-US" dirty="0"/>
              <a:t>If so, caller must have owned it previously and now give up ownership</a:t>
            </a:r>
          </a:p>
          <a:p>
            <a:pPr lvl="1"/>
            <a:r>
              <a:rPr lang="en-US" dirty="0"/>
              <a:t>If not, caller could also be borrowing. The new function is also borrowing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ABC8-F5F7-4FE8-9751-F4EE5234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4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9314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Bits and Bytes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51953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+ 0*10</a:t>
            </a:r>
            <a:r>
              <a:rPr lang="en-US" baseline="30000" dirty="0"/>
              <a:t>3</a:t>
            </a:r>
            <a:r>
              <a:rPr lang="en-US" dirty="0"/>
              <a:t> + 4*10</a:t>
            </a:r>
            <a:r>
              <a:rPr lang="en-US" baseline="30000" dirty="0"/>
              <a:t>2</a:t>
            </a:r>
            <a:r>
              <a:rPr lang="en-US" dirty="0"/>
              <a:t> + 5*10</a:t>
            </a:r>
            <a:r>
              <a:rPr lang="en-US" baseline="30000" dirty="0"/>
              <a:t>1</a:t>
            </a:r>
            <a:r>
              <a:rPr lang="en-US" dirty="0"/>
              <a:t> + 6*10</a:t>
            </a:r>
            <a:r>
              <a:rPr lang="en-US" baseline="30000" dirty="0"/>
              <a:t>0</a:t>
            </a:r>
          </a:p>
          <a:p>
            <a:endParaRPr lang="en-US" dirty="0"/>
          </a:p>
          <a:p>
            <a:r>
              <a:rPr lang="en-US" dirty="0"/>
              <a:t>Other bases are also possible</a:t>
            </a:r>
          </a:p>
          <a:p>
            <a:pPr lvl="1"/>
            <a:r>
              <a:rPr lang="en-US" dirty="0"/>
              <a:t>Base 2: 10010010</a:t>
            </a:r>
            <a:r>
              <a:rPr lang="en-US" baseline="-25000" dirty="0"/>
              <a:t>2</a:t>
            </a:r>
            <a:r>
              <a:rPr lang="en-US" dirty="0"/>
              <a:t> =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146</a:t>
            </a:r>
            <a:r>
              <a:rPr lang="en-US" baseline="-25000" dirty="0"/>
              <a:t>10</a:t>
            </a:r>
            <a:endParaRPr lang="en-US" dirty="0"/>
          </a:p>
          <a:p>
            <a:pPr lvl="1"/>
            <a:r>
              <a:rPr lang="en-US" dirty="0"/>
              <a:t>Base 60, used by the Babylonians</a:t>
            </a:r>
          </a:p>
          <a:p>
            <a:pPr lvl="2"/>
            <a:r>
              <a:rPr lang="en-US" dirty="0"/>
              <a:t>The source of 60 seconds in a minute, 60 minutes in an hour</a:t>
            </a:r>
          </a:p>
          <a:p>
            <a:pPr lvl="2"/>
            <a:r>
              <a:rPr lang="en-US" dirty="0"/>
              <a:t>And 360 degrees in a circle</a:t>
            </a:r>
          </a:p>
          <a:p>
            <a:pPr lvl="1"/>
            <a:r>
              <a:rPr lang="en-US" dirty="0"/>
              <a:t>Base 20, used by the Maya and </a:t>
            </a:r>
            <a:r>
              <a:rPr lang="en-US" dirty="0" err="1"/>
              <a:t>Gauls</a:t>
            </a:r>
            <a:r>
              <a:rPr lang="en-US" dirty="0"/>
              <a:t> (bits remain in French today)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</a:p>
          <a:p>
            <a:r>
              <a:rPr lang="en-US" dirty="0"/>
              <a:t>Let’s convert 134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134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669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+ 0×8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10000110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</a:p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362076" y="60153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0484" y="60198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91200" y="62484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514600" y="60198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12082" y="60153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65784" y="604051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240/4 ≈ 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625-025B-426D-9BB2-0C9F8A7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41AC-D3F1-41D9-8A6B-97306E92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have memory</a:t>
            </a:r>
          </a:p>
          <a:p>
            <a:pPr lvl="1"/>
            <a:r>
              <a:rPr lang="en-US" dirty="0"/>
              <a:t>RAM sticks</a:t>
            </a:r>
          </a:p>
          <a:p>
            <a:pPr lvl="1"/>
            <a:r>
              <a:rPr lang="en-US" dirty="0"/>
              <a:t>Also some dedicated memory</a:t>
            </a:r>
            <a:br>
              <a:rPr lang="en-US" dirty="0"/>
            </a:br>
            <a:r>
              <a:rPr lang="en-US" dirty="0"/>
              <a:t>inside of the processor</a:t>
            </a:r>
          </a:p>
          <a:p>
            <a:pPr lvl="1"/>
            <a:endParaRPr lang="en-US" dirty="0"/>
          </a:p>
          <a:p>
            <a:r>
              <a:rPr lang="en-US" dirty="0"/>
              <a:t>The operating system of the computer hands out chunks of memory to running processes</a:t>
            </a:r>
          </a:p>
          <a:p>
            <a:pPr lvl="1"/>
            <a:r>
              <a:rPr lang="en-US" dirty="0"/>
              <a:t>Like our compiled C programs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While they are running, they have a certain amount of memory reserved for their use</a:t>
            </a:r>
          </a:p>
          <a:p>
            <a:pPr lvl="2"/>
            <a:r>
              <a:rPr lang="en-US" dirty="0"/>
              <a:t>You can see this in Task Manager on Windows (or Top on Linux)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E215F-D8A0-4158-A3A0-F11CC9F6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A4444A-087E-4B12-B946-B14A750E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84" y="228600"/>
            <a:ext cx="4881313" cy="25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4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F45C-1676-4820-B72B-937AB96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memory conceptually?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6540-2F48-46A8-9085-54CDD921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51735"/>
            <a:ext cx="10972800" cy="3620465"/>
          </a:xfrm>
        </p:spPr>
        <p:txBody>
          <a:bodyPr/>
          <a:lstStyle/>
          <a:p>
            <a:r>
              <a:rPr lang="en-US" dirty="0"/>
              <a:t>A nearly infinite series of slots that can be used to hold data</a:t>
            </a:r>
          </a:p>
          <a:p>
            <a:pPr lvl="1"/>
            <a:r>
              <a:rPr lang="en-US" dirty="0"/>
              <a:t>Units of memory are known as bytes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4 GB of RAM is memory with 4294967296 bytes</a:t>
            </a:r>
          </a:p>
          <a:p>
            <a:pPr lvl="2"/>
            <a:r>
              <a:rPr lang="en-US" dirty="0"/>
              <a:t>Typical variables take 1-8 bytes</a:t>
            </a:r>
          </a:p>
          <a:p>
            <a:pPr lvl="2"/>
            <a:endParaRPr lang="en-US" dirty="0"/>
          </a:p>
          <a:p>
            <a:r>
              <a:rPr lang="en-US" dirty="0"/>
              <a:t>Each slot in the memory has an index: a memory address</a:t>
            </a:r>
          </a:p>
          <a:p>
            <a:pPr lvl="1"/>
            <a:r>
              <a:rPr lang="en-US" dirty="0"/>
              <a:t>Pointers are the memory address of 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4446-7C91-4AA6-B1AD-3192157A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868C5-3F04-4264-ABD7-66701564E33F}"/>
              </a:ext>
            </a:extLst>
          </p:cNvPr>
          <p:cNvGrpSpPr>
            <a:grpSpLocks/>
          </p:cNvGrpSpPr>
          <p:nvPr/>
        </p:nvGrpSpPr>
        <p:grpSpPr bwMode="auto">
          <a:xfrm>
            <a:off x="2354194" y="1357665"/>
            <a:ext cx="6424615" cy="968028"/>
            <a:chOff x="-2" y="171"/>
            <a:chExt cx="4047" cy="6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561F3C-95F3-44A0-BFC1-DE600E21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10CB52-C2B0-4403-8E12-C7A18D02A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2DF310-3A51-45AD-94A6-A924BD76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07734B-76CE-4701-8DA1-D24C6DBD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9BE8B4-C606-46EB-B5B0-040CDD55B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8AF989-3475-4137-AC56-42EF794FD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FB19C3-94DB-4C7F-8149-0F55C87E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5E0D22-4A06-4DEC-88C7-DB73943AC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1F9187-9280-43D8-A3A7-E29013AAB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AEB27-3A03-4411-9D50-0B87CA91C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F6F3F-486B-476E-8336-38FADC33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688656-505B-4CFE-945E-8918AABD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965BB6-108F-454D-923C-6D38C7530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2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3C82A9-05B0-4B8B-AF00-923B774EFFEF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7435F7-50D9-478F-B510-DA39BBEB1B86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B6A4B6-EEFD-43B8-9407-4064F60BE826}"/>
              </a:ext>
            </a:extLst>
          </p:cNvPr>
          <p:cNvCxnSpPr/>
          <p:nvPr/>
        </p:nvCxnSpPr>
        <p:spPr>
          <a:xfrm>
            <a:off x="3154294" y="1725965"/>
            <a:ext cx="28511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2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7325791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r>
              <a:rPr lang="en-US" dirty="0"/>
              <a:t>Subsection with read-only data</a:t>
            </a:r>
          </a:p>
          <a:p>
            <a:pPr lvl="2"/>
            <a:r>
              <a:rPr lang="en-US" dirty="0"/>
              <a:t>Like string literals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7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6404" cy="5029200"/>
          </a:xfrm>
        </p:spPr>
        <p:txBody>
          <a:bodyPr>
            <a:normAutofit/>
          </a:bodyPr>
          <a:lstStyle/>
          <a:p>
            <a:r>
              <a:rPr lang="en-US" dirty="0"/>
              <a:t>Conceptually, the sections are laid out next to each other</a:t>
            </a:r>
          </a:p>
          <a:p>
            <a:endParaRPr lang="en-US" dirty="0"/>
          </a:p>
          <a:p>
            <a:r>
              <a:rPr lang="en-US" dirty="0"/>
              <a:t>Realistically, there are huge gaps between them</a:t>
            </a:r>
          </a:p>
          <a:p>
            <a:pPr lvl="1"/>
            <a:r>
              <a:rPr lang="en-US" dirty="0"/>
              <a:t>Because most programs don’t use all that much memory</a:t>
            </a:r>
          </a:p>
          <a:p>
            <a:pPr lvl="1"/>
            <a:endParaRPr lang="en-US" dirty="0"/>
          </a:p>
          <a:p>
            <a:r>
              <a:rPr lang="en-US" dirty="0"/>
              <a:t>The stack/heap sections can grow in size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3"/>
          <a:ext cx="1676400" cy="4463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34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75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480348"/>
                  </a:ext>
                </a:extLst>
              </a:tr>
              <a:tr h="4928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8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114536"/>
                  </a:ext>
                </a:extLst>
              </a:tr>
              <a:tr h="4928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30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69050"/>
                  </a:ext>
                </a:extLst>
              </a:tr>
              <a:tr h="5397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CDEC24-6B2F-4403-A09A-3368721462A6}"/>
              </a:ext>
            </a:extLst>
          </p:cNvPr>
          <p:cNvCxnSpPr/>
          <p:nvPr/>
        </p:nvCxnSpPr>
        <p:spPr>
          <a:xfrm>
            <a:off x="10174310" y="1867436"/>
            <a:ext cx="0" cy="3090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7491E-8DF8-4677-BB04-16F6428E207A}"/>
              </a:ext>
            </a:extLst>
          </p:cNvPr>
          <p:cNvCxnSpPr>
            <a:cxnSpLocks/>
          </p:cNvCxnSpPr>
          <p:nvPr/>
        </p:nvCxnSpPr>
        <p:spPr>
          <a:xfrm flipV="1">
            <a:off x="10932017" y="2200141"/>
            <a:ext cx="0" cy="311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3268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317</TotalTime>
  <Words>3457</Words>
  <Application>Microsoft Office PowerPoint</Application>
  <PresentationFormat>Widescreen</PresentationFormat>
  <Paragraphs>776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Courier New Bold</vt:lpstr>
      <vt:lpstr>Gill Sans</vt:lpstr>
      <vt:lpstr>Helvetica</vt:lpstr>
      <vt:lpstr>Tahoma</vt:lpstr>
      <vt:lpstr>Class Slides</vt:lpstr>
      <vt:lpstr>Lecture 06 Dynamic Memory</vt:lpstr>
      <vt:lpstr>Administrivia</vt:lpstr>
      <vt:lpstr>Today’s Goals</vt:lpstr>
      <vt:lpstr>Getting the code for today</vt:lpstr>
      <vt:lpstr>Outline</vt:lpstr>
      <vt:lpstr>Memory</vt:lpstr>
      <vt:lpstr>What is memory conceptually?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Outline</vt:lpstr>
      <vt:lpstr>When is a pointer “valid”?</vt:lpstr>
      <vt:lpstr>Lifetimes go from creation to end brace }</vt:lpstr>
      <vt:lpstr>Relating memory sections back to lifetimes</vt:lpstr>
      <vt:lpstr>Allocate memory with malloc()</vt:lpstr>
      <vt:lpstr>Malloc return value</vt:lpstr>
      <vt:lpstr>Deallocate memory with free()</vt:lpstr>
      <vt:lpstr>Free needs to be used carefully</vt:lpstr>
      <vt:lpstr>Rules for dynamic memory allocation</vt:lpstr>
      <vt:lpstr>Pros/cons of dynamic memory allocation</vt:lpstr>
      <vt:lpstr>Other “dynamic memory family” functions</vt:lpstr>
      <vt:lpstr>Break + Question</vt:lpstr>
      <vt:lpstr>Break + Question</vt:lpstr>
      <vt:lpstr>Outline</vt:lpstr>
      <vt:lpstr>Live coding example</vt:lpstr>
      <vt:lpstr>Outline</vt:lpstr>
      <vt:lpstr>How much memory do various types in C take?</vt:lpstr>
      <vt:lpstr>Standard sizes of C types on modern (64-bit) computers</vt:lpstr>
      <vt:lpstr>What about more complex things?</vt:lpstr>
      <vt:lpstr>Don’t assume you know these sizes in code</vt:lpstr>
      <vt:lpstr>Outline</vt:lpstr>
      <vt:lpstr>Ownership idea</vt:lpstr>
      <vt:lpstr>Ownership questions</vt:lpstr>
      <vt:lpstr>Ownership in our dynamic memory example</vt:lpstr>
      <vt:lpstr>Ownership is a concept</vt:lpstr>
      <vt:lpstr>The full ownership protocol</vt:lpstr>
      <vt:lpstr>Outline</vt:lpstr>
      <vt:lpstr>Outline</vt:lpstr>
      <vt:lpstr>Positional Numbering Systems</vt:lpstr>
      <vt:lpstr>Base 2 Example</vt:lpstr>
      <vt:lpstr>Why computers use Base 2</vt:lpstr>
      <vt:lpstr>Why don’t computers use Base 10?</vt:lpstr>
      <vt:lpstr>Base 16: Hexadecimal</vt:lpstr>
      <vt:lpstr>Bytes</vt:lpstr>
      <vt:lpstr>Practice problem</vt:lpstr>
      <vt:lpstr>Practice problem</vt:lpstr>
      <vt:lpstr>Practice problem</vt:lpstr>
      <vt:lpstr>Big idea: bits can be used to represent anything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Dynamic Memory</dc:title>
  <dc:creator>Branden Ghena</dc:creator>
  <cp:lastModifiedBy>Branden Ghena</cp:lastModifiedBy>
  <cp:revision>48</cp:revision>
  <dcterms:created xsi:type="dcterms:W3CDTF">2021-10-06T20:16:12Z</dcterms:created>
  <dcterms:modified xsi:type="dcterms:W3CDTF">2021-10-07T17:35:39Z</dcterms:modified>
</cp:coreProperties>
</file>