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6"/>
  </p:notesMasterIdLst>
  <p:sldIdLst>
    <p:sldId id="256" r:id="rId2"/>
    <p:sldId id="389" r:id="rId3"/>
    <p:sldId id="264" r:id="rId4"/>
    <p:sldId id="783" r:id="rId5"/>
    <p:sldId id="348" r:id="rId6"/>
    <p:sldId id="393" r:id="rId7"/>
    <p:sldId id="412" r:id="rId8"/>
    <p:sldId id="418" r:id="rId9"/>
    <p:sldId id="419" r:id="rId10"/>
    <p:sldId id="424" r:id="rId11"/>
    <p:sldId id="797" r:id="rId12"/>
    <p:sldId id="425" r:id="rId13"/>
    <p:sldId id="421" r:id="rId14"/>
    <p:sldId id="422" r:id="rId15"/>
    <p:sldId id="426" r:id="rId16"/>
    <p:sldId id="383" r:id="rId17"/>
    <p:sldId id="428" r:id="rId18"/>
    <p:sldId id="810" r:id="rId19"/>
    <p:sldId id="811" r:id="rId20"/>
    <p:sldId id="806" r:id="rId21"/>
    <p:sldId id="795" r:id="rId22"/>
    <p:sldId id="431" r:id="rId23"/>
    <p:sldId id="385" r:id="rId24"/>
    <p:sldId id="812" r:id="rId25"/>
    <p:sldId id="430" r:id="rId26"/>
    <p:sldId id="433" r:id="rId27"/>
    <p:sldId id="435" r:id="rId28"/>
    <p:sldId id="436" r:id="rId29"/>
    <p:sldId id="784" r:id="rId30"/>
    <p:sldId id="807" r:id="rId31"/>
    <p:sldId id="387" r:id="rId32"/>
    <p:sldId id="790" r:id="rId33"/>
    <p:sldId id="798" r:id="rId34"/>
    <p:sldId id="791" r:id="rId35"/>
    <p:sldId id="793" r:id="rId36"/>
    <p:sldId id="792" r:id="rId37"/>
    <p:sldId id="799" r:id="rId38"/>
    <p:sldId id="808" r:id="rId39"/>
    <p:sldId id="800" r:id="rId40"/>
    <p:sldId id="802" r:id="rId41"/>
    <p:sldId id="804" r:id="rId42"/>
    <p:sldId id="803" r:id="rId43"/>
    <p:sldId id="805" r:id="rId44"/>
    <p:sldId id="80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9"/>
            <p14:sldId id="264"/>
            <p14:sldId id="783"/>
          </p14:sldIdLst>
        </p14:section>
        <p14:section name="File I/O in C" id="{B55B8E8C-5EAB-4A1E-A4E9-AE5E896E46FA}">
          <p14:sldIdLst>
            <p14:sldId id="348"/>
            <p14:sldId id="393"/>
            <p14:sldId id="412"/>
            <p14:sldId id="418"/>
            <p14:sldId id="419"/>
            <p14:sldId id="424"/>
            <p14:sldId id="797"/>
            <p14:sldId id="425"/>
            <p14:sldId id="421"/>
            <p14:sldId id="422"/>
            <p14:sldId id="426"/>
            <p14:sldId id="383"/>
            <p14:sldId id="428"/>
            <p14:sldId id="810"/>
            <p14:sldId id="811"/>
          </p14:sldIdLst>
        </p14:section>
        <p14:section name="Standard I/O" id="{4EDE735D-9289-4456-AFEB-74C2919EC63F}">
          <p14:sldIdLst>
            <p14:sldId id="806"/>
            <p14:sldId id="795"/>
            <p14:sldId id="431"/>
            <p14:sldId id="385"/>
            <p14:sldId id="812"/>
            <p14:sldId id="430"/>
            <p14:sldId id="433"/>
            <p14:sldId id="435"/>
            <p14:sldId id="436"/>
            <p14:sldId id="784"/>
          </p14:sldIdLst>
        </p14:section>
        <p14:section name="Dynamic Arrays" id="{DC9098EA-015E-4AF1-A7BC-0464BDD4E882}">
          <p14:sldIdLst>
            <p14:sldId id="807"/>
            <p14:sldId id="387"/>
            <p14:sldId id="790"/>
            <p14:sldId id="798"/>
            <p14:sldId id="791"/>
            <p14:sldId id="793"/>
            <p14:sldId id="792"/>
            <p14:sldId id="799"/>
          </p14:sldIdLst>
        </p14:section>
        <p14:section name="Linked lists" id="{E9C5EE24-5733-436D-8877-35A412FA15FF}">
          <p14:sldIdLst>
            <p14:sldId id="808"/>
            <p14:sldId id="800"/>
            <p14:sldId id="802"/>
            <p14:sldId id="804"/>
            <p14:sldId id="803"/>
            <p14:sldId id="805"/>
          </p14:sldIdLst>
        </p14:section>
        <p14:section name="Wrapup" id="{29A7F866-9DA9-446B-8359-CE426CB89C7A}">
          <p14:sldIdLst>
            <p14:sldId id="8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di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python.org/3/library/sys.html#sys.stdi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sz="4900" dirty="0"/>
              <a:t>Standard I/O and Dynamic Arrays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returns a FILE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FILE* </a:t>
            </a:r>
            <a:r>
              <a:rPr kumimoji="0" lang="en-US" altLang="en-US" sz="27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fopen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filename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Pointer type for an object used to interact with the file</a:t>
            </a:r>
          </a:p>
          <a:p>
            <a:pPr lvl="1"/>
            <a:r>
              <a:rPr lang="en-US" dirty="0"/>
              <a:t>A “handle” to the file</a:t>
            </a:r>
          </a:p>
          <a:p>
            <a:pPr lvl="1"/>
            <a:endParaRPr lang="en-US" dirty="0"/>
          </a:p>
          <a:p>
            <a:r>
              <a:rPr lang="en-US" dirty="0"/>
              <a:t>Other file interaction functions will take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FILE*</a:t>
            </a:r>
            <a:r>
              <a:rPr lang="en-US" dirty="0"/>
              <a:t> as an argument</a:t>
            </a:r>
          </a:p>
          <a:p>
            <a:pPr lvl="1"/>
            <a:r>
              <a:rPr lang="en-US" dirty="0"/>
              <a:t>Don’t need to remember the file path and look it up every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instead specifies an error attempting to open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5211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fread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(void*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FILE*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/>
              <a:t> is a pointer to an array to read into</a:t>
            </a:r>
          </a:p>
          <a:p>
            <a:pPr lvl="1"/>
            <a:r>
              <a:rPr lang="en-US" dirty="0"/>
              <a:t>At least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* count</a:t>
            </a:r>
            <a:r>
              <a:rPr lang="en-US" dirty="0"/>
              <a:t> bytes in length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is the number of bytes for each element in the array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is the number of elements to read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dirty="0"/>
              <a:t> is the file pointer returned from a previous call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Note: nowhere do we specify where to </a:t>
            </a:r>
            <a:r>
              <a:rPr lang="en-US" i="1" dirty="0"/>
              <a:t>start</a:t>
            </a:r>
            <a:r>
              <a:rPr lang="en-US" dirty="0"/>
              <a:t> reading</a:t>
            </a:r>
          </a:p>
          <a:p>
            <a:pPr lvl="1"/>
            <a:r>
              <a:rPr lang="en-US" dirty="0"/>
              <a:t>Library keeps track of a file offset with the file</a:t>
            </a:r>
          </a:p>
          <a:p>
            <a:pPr lvl="1"/>
            <a:r>
              <a:rPr lang="en-US" dirty="0"/>
              <a:t>Updated on each read</a:t>
            </a:r>
          </a:p>
          <a:p>
            <a:pPr lvl="2"/>
            <a:r>
              <a:rPr lang="en-US" dirty="0"/>
              <a:t>First read of 100 bytes starts at zero, next starts 100 bytes 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we finished the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25059" cy="502920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fread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(void* 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FILE*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Return from read is the count of elements </a:t>
            </a:r>
            <a:r>
              <a:rPr lang="en-US" i="1" dirty="0"/>
              <a:t>actually</a:t>
            </a:r>
            <a:r>
              <a:rPr lang="en-US" dirty="0"/>
              <a:t> read</a:t>
            </a:r>
          </a:p>
          <a:p>
            <a:pPr lvl="1"/>
            <a:r>
              <a:rPr lang="en-US" dirty="0"/>
              <a:t>Less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means there was either an error or end-of-file was reached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lets you check if end-of-file was reached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lets you check for particular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210-022C-4F17-8776-7C82E671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 looks a lot like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6F14-5E35-4C61-A31C-8213A868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63695" cy="502920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fwrite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(const void* 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			FILE*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Array to write from, size of elements in the array, number of elements to write, and a file pointer</a:t>
            </a:r>
          </a:p>
          <a:p>
            <a:endParaRPr lang="en-US" dirty="0"/>
          </a:p>
          <a:p>
            <a:r>
              <a:rPr lang="en-US" dirty="0"/>
              <a:t>Returns number of elements </a:t>
            </a:r>
            <a:r>
              <a:rPr lang="en-US" i="1" dirty="0"/>
              <a:t>actually</a:t>
            </a:r>
            <a:r>
              <a:rPr lang="en-US" dirty="0"/>
              <a:t> written</a:t>
            </a:r>
          </a:p>
          <a:p>
            <a:endParaRPr lang="en-US" dirty="0"/>
          </a:p>
          <a:p>
            <a:r>
              <a:rPr lang="en-US" dirty="0"/>
              <a:t>Write occurs at the current file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4AE0-6A9B-4748-8D6E-D97C4E8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1CB-45FC-4D27-BB52-3DDE1EFB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file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7885-1077-4AB6-88F3-57B99864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en-US" sz="2400" b="1" dirty="0" err="1">
                <a:solidFill>
                  <a:srgbClr val="502000"/>
                </a:solidFill>
                <a:latin typeface="Courier New" panose="02070309020205020404" pitchFamily="49" charset="0"/>
              </a:rPr>
              <a:t>f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seek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(FILE*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long int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origin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Moves to offset for this file descriptor based on origin:</a:t>
            </a:r>
          </a:p>
          <a:p>
            <a:pPr lvl="1"/>
            <a:r>
              <a:rPr lang="en-US" dirty="0"/>
              <a:t>SEEK_SET – set to offset (essentially start of file plus offset)</a:t>
            </a:r>
          </a:p>
          <a:p>
            <a:pPr lvl="1"/>
            <a:r>
              <a:rPr lang="en-US" dirty="0"/>
              <a:t>SEEK_CUR – current location plus the offset</a:t>
            </a:r>
          </a:p>
          <a:p>
            <a:pPr lvl="1"/>
            <a:r>
              <a:rPr lang="en-US" dirty="0"/>
              <a:t>SEEK_END – end of file plus the offset (which can be negative)</a:t>
            </a:r>
          </a:p>
          <a:p>
            <a:pPr lvl="1"/>
            <a:endParaRPr lang="en-US" dirty="0"/>
          </a:p>
          <a:p>
            <a:r>
              <a:rPr lang="en-US" dirty="0"/>
              <a:t>Returns zero if successful</a:t>
            </a:r>
          </a:p>
          <a:p>
            <a:pPr lvl="1"/>
            <a:r>
              <a:rPr lang="en-US" dirty="0"/>
              <a:t>Anything else means an error occurred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gets the current location in a file</a:t>
            </a:r>
          </a:p>
          <a:p>
            <a:pPr lvl="1"/>
            <a:r>
              <a:rPr lang="en-US" dirty="0"/>
              <a:t>So you can seek back there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63E70-8B71-4F0F-963F-83E8A051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9E5B-3319-4B7D-A8F0-2B67B5D5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1E45-9C0F-4EDC-8E82-1F020530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fclose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(FILE*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Closes the file</a:t>
            </a:r>
          </a:p>
          <a:p>
            <a:pPr lvl="1"/>
            <a:endParaRPr lang="en-US" dirty="0"/>
          </a:p>
          <a:p>
            <a:r>
              <a:rPr lang="en-US" dirty="0"/>
              <a:t>Returns zero on success</a:t>
            </a:r>
          </a:p>
          <a:p>
            <a:pPr lvl="1"/>
            <a:endParaRPr lang="en-US" dirty="0"/>
          </a:p>
          <a:p>
            <a:r>
              <a:rPr lang="en-US" dirty="0"/>
              <a:t>It is an error to keep using the file descriptor after it is closed</a:t>
            </a:r>
          </a:p>
          <a:p>
            <a:pPr lvl="1"/>
            <a:r>
              <a:rPr lang="en-US" dirty="0"/>
              <a:t>Just like with dynamic memory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B122-52EC-4D45-B64F-0668DF1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1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https://www.cplusplus.com/reference/cstdio/</a:t>
            </a:r>
            <a:endParaRPr lang="en-US" dirty="0"/>
          </a:p>
          <a:p>
            <a:pPr lvl="1"/>
            <a:r>
              <a:rPr lang="en-US" dirty="0"/>
              <a:t>Explanation of and links for everything in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E419-B0A9-4932-97B2-D1AE0D5D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5FD0-66F6-43DB-AC95-6BD70D0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standard library buffers your interactions to make them more efficient</a:t>
            </a:r>
          </a:p>
          <a:p>
            <a:pPr lvl="1"/>
            <a:r>
              <a:rPr lang="en-US" dirty="0"/>
              <a:t>One big write to a file is MUCH faster than many small writes</a:t>
            </a:r>
          </a:p>
          <a:p>
            <a:pPr lvl="1"/>
            <a:endParaRPr lang="en-US" dirty="0"/>
          </a:p>
          <a:p>
            <a:r>
              <a:rPr lang="en-US" dirty="0"/>
              <a:t>Sometimes you want to write to output </a:t>
            </a:r>
            <a:r>
              <a:rPr lang="en-US" i="1" dirty="0"/>
              <a:t>right now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guarantees that the buffer is written </a:t>
            </a:r>
            <a:r>
              <a:rPr lang="en-US" i="1" dirty="0"/>
              <a:t>now</a:t>
            </a:r>
          </a:p>
          <a:p>
            <a:pPr lvl="1"/>
            <a:r>
              <a:rPr lang="en-US" dirty="0"/>
              <a:t>Otherwise no write is guaranteed until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called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buffers until a newline is reached</a:t>
            </a:r>
          </a:p>
          <a:p>
            <a:pPr lvl="1"/>
            <a:r>
              <a:rPr lang="en-US" dirty="0"/>
              <a:t>So a print right before a fault might not appear unless it includes a ‘\n’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7305-545F-4699-8008-7FE2FD5E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3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1F04-687F-4079-9E95-3A14067B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kitten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631C-27CE-46D4-B813-1B9C0EB6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tool: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/>
              <a:t> – prints out the contents of files</a:t>
            </a:r>
          </a:p>
          <a:p>
            <a:pPr lvl="1"/>
            <a:r>
              <a:rPr lang="en-US" dirty="0"/>
              <a:t>Does so very efficiently</a:t>
            </a:r>
          </a:p>
          <a:p>
            <a:pPr lvl="1"/>
            <a:endParaRPr lang="en-US" dirty="0"/>
          </a:p>
          <a:p>
            <a:r>
              <a:rPr lang="en-US" dirty="0"/>
              <a:t>Our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  <a:r>
              <a:rPr lang="en-US" dirty="0"/>
              <a:t> – prints out the contents of one file</a:t>
            </a:r>
          </a:p>
          <a:p>
            <a:pPr lvl="1"/>
            <a:r>
              <a:rPr lang="en-US" dirty="0"/>
              <a:t>No efficiency promises</a:t>
            </a:r>
          </a:p>
          <a:p>
            <a:pPr lvl="1"/>
            <a:endParaRPr lang="en-US" dirty="0"/>
          </a:p>
          <a:p>
            <a:r>
              <a:rPr lang="en-US" dirty="0"/>
              <a:t>Writing kitten only requires file I/O mechanisms we’ve discussed!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9C19-8C5D-4977-9130-E51D7A13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5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9D06-5A88-4CF7-9FE0-02705213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kitten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0B92-9C85-472A-9025-E2DBE657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Parse </a:t>
            </a:r>
            <a:r>
              <a:rPr lang="en-US" dirty="0" err="1"/>
              <a:t>argv</a:t>
            </a:r>
            <a:r>
              <a:rPr lang="en-US" dirty="0"/>
              <a:t>[] to find file to open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Open the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in lines from the file repeatedly</a:t>
            </a:r>
          </a:p>
          <a:p>
            <a:pPr lvl="2"/>
            <a:r>
              <a:rPr lang="en-US" dirty="0"/>
              <a:t>If end-of-file is reached, break</a:t>
            </a:r>
          </a:p>
          <a:p>
            <a:pPr lvl="2"/>
            <a:r>
              <a:rPr lang="en-US" dirty="0"/>
              <a:t>Print contents of file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Handle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D5ABB-9DF8-47C0-8382-9F0BDA7D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E4D5E-8B99-4C06-B2D5-85FECF1BBBDF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kitten.c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1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D379-A137-4C71-AB44-71CD17A4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E1C1-0649-4D97-BB80-CBAA9F63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are getting harder! Remember to start early</a:t>
            </a:r>
          </a:p>
          <a:p>
            <a:pPr lvl="1"/>
            <a:r>
              <a:rPr lang="en-US" dirty="0"/>
              <a:t>Homework 4 builds on top of Homework 3</a:t>
            </a:r>
          </a:p>
          <a:p>
            <a:pPr lvl="1"/>
            <a:endParaRPr lang="en-US" dirty="0"/>
          </a:p>
          <a:p>
            <a:r>
              <a:rPr lang="en-US" dirty="0"/>
              <a:t>Remember that there will be a break after homework 4</a:t>
            </a:r>
          </a:p>
          <a:p>
            <a:pPr lvl="1"/>
            <a:r>
              <a:rPr lang="en-US" dirty="0"/>
              <a:t>Homework 4 due October 21</a:t>
            </a:r>
          </a:p>
          <a:p>
            <a:pPr lvl="1"/>
            <a:r>
              <a:rPr lang="en-US" b="1" dirty="0"/>
              <a:t>Nothing due October 28</a:t>
            </a:r>
          </a:p>
          <a:p>
            <a:pPr lvl="1"/>
            <a:r>
              <a:rPr lang="en-US" dirty="0"/>
              <a:t>Homework 5 due November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AB98F-216A-438A-8377-5947AC4B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0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File Input and Output in C</a:t>
            </a:r>
          </a:p>
          <a:p>
            <a:endParaRPr lang="en-US" dirty="0"/>
          </a:p>
          <a:p>
            <a:r>
              <a:rPr lang="en-US" b="1" dirty="0"/>
              <a:t>Standard Input and Output</a:t>
            </a:r>
          </a:p>
          <a:p>
            <a:endParaRPr lang="en-US" dirty="0"/>
          </a:p>
          <a:p>
            <a:r>
              <a:rPr lang="en-US" dirty="0"/>
              <a:t>Dynamic Arrays</a:t>
            </a:r>
          </a:p>
          <a:p>
            <a:endParaRPr lang="en-US" dirty="0"/>
          </a:p>
          <a:p>
            <a:r>
              <a:rPr lang="en-US" dirty="0"/>
              <a:t>Linked Lists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45168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DBE0D45-B01C-4E53-AFCA-2B23251F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28599"/>
            <a:ext cx="4823994" cy="28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programs talk to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glossed over this before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Work through the same file mechanism</a:t>
            </a:r>
          </a:p>
          <a:p>
            <a:pPr lvl="1"/>
            <a:r>
              <a:rPr lang="en-US" dirty="0"/>
              <a:t>Three special files created for each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stdin – standard input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– standard output</a:t>
            </a:r>
          </a:p>
          <a:p>
            <a:pPr lvl="1"/>
            <a:r>
              <a:rPr lang="en-US" dirty="0"/>
              <a:t>stderr – standard error</a:t>
            </a:r>
          </a:p>
          <a:p>
            <a:pPr lvl="1"/>
            <a:endParaRPr lang="en-US" dirty="0"/>
          </a:p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-&gt;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300" dirty="0"/>
              <a:t> -&gt; handle arguments &amp;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3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340-D043-45DD-AF7F-7AC4EF5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a process thing, not a C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9A58-57D0-44D9-B28F-9C4D05D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them in Python, for instance</a:t>
            </a:r>
          </a:p>
          <a:p>
            <a:pPr lvl="1"/>
            <a:r>
              <a:rPr lang="en-US" dirty="0">
                <a:hlinkClick r:id="rId2"/>
              </a:rPr>
              <a:t>https://docs.python.org/3/library/sys.html#sys.stdin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5712-390A-48FD-A1E9-F8F2E689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52924-1546-4610-9EE0-2487F2A6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3" y="2467297"/>
            <a:ext cx="10690222" cy="31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4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configured by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a program in command line, the shell attaches a standard input, standard output, and standard error to it</a:t>
            </a:r>
          </a:p>
          <a:p>
            <a:endParaRPr lang="en-US" dirty="0"/>
          </a:p>
          <a:p>
            <a:r>
              <a:rPr lang="en-US" dirty="0"/>
              <a:t>Defaults</a:t>
            </a:r>
          </a:p>
          <a:p>
            <a:pPr lvl="1"/>
            <a:r>
              <a:rPr lang="en-US" dirty="0"/>
              <a:t>stdin - read from terminal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- write to terminal</a:t>
            </a:r>
          </a:p>
          <a:p>
            <a:pPr lvl="1"/>
            <a:r>
              <a:rPr lang="en-US" dirty="0"/>
              <a:t>stderr - write to terminal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1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F3AF-0F20-4CC5-B3E2-AB1F3228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kitten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E7DC-36C5-415F-BB25-BA31EA2C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should be written to stderr</a:t>
            </a:r>
          </a:p>
          <a:p>
            <a:endParaRPr lang="en-US" dirty="0"/>
          </a:p>
          <a:p>
            <a:r>
              <a:rPr lang="en-US" dirty="0"/>
              <a:t>Output can be written to </a:t>
            </a:r>
            <a:r>
              <a:rPr lang="en-US" dirty="0" err="1"/>
              <a:t>stdout</a:t>
            </a:r>
            <a:r>
              <a:rPr lang="en-US" dirty="0"/>
              <a:t> directly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Instead of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a loop to do it for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F04B4-319F-4D08-9B31-8B085A0F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353A3-A7C1-4D33-9E8D-2CAC8D548406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kitten.c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1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66D-9CDB-4C9B-8E6E-8A2D94D5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ACA2-B412-471A-AE19-86910B92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Shells by default setup standard I/O to connect to the keyboard and the screen</a:t>
            </a:r>
          </a:p>
          <a:p>
            <a:pPr lvl="1"/>
            <a:r>
              <a:rPr lang="en-US" dirty="0"/>
              <a:t>But any file will also work</a:t>
            </a:r>
          </a:p>
          <a:p>
            <a:pPr lvl="1"/>
            <a:endParaRPr lang="en-US" dirty="0"/>
          </a:p>
          <a:p>
            <a:r>
              <a:rPr lang="en-US" dirty="0"/>
              <a:t>Shell I/O redirection commands</a:t>
            </a:r>
          </a:p>
          <a:p>
            <a:pPr lvl="1"/>
            <a:r>
              <a:rPr lang="en-US" dirty="0"/>
              <a:t>COMMAND &lt; filename</a:t>
            </a:r>
          </a:p>
          <a:p>
            <a:pPr lvl="2"/>
            <a:r>
              <a:rPr lang="en-US" dirty="0"/>
              <a:t>Connect standard input to filename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 filename</a:t>
            </a:r>
          </a:p>
          <a:p>
            <a:pPr lvl="2"/>
            <a:r>
              <a:rPr lang="en-US" dirty="0"/>
              <a:t>Connect standard output to filename (overwrite)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&gt;&gt; filename</a:t>
            </a:r>
          </a:p>
          <a:p>
            <a:pPr lvl="2"/>
            <a:r>
              <a:rPr lang="en-US" dirty="0"/>
              <a:t>Connect standard output to filename (append)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0A46-A4A0-418E-8E86-A550C474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4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3BB6-9467-4FC3-B0CC-B2A174C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E085-8031-4A82-A0F3-A5CCC3D9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shell desire is to run multiple commands where the output of the first feeds into the second</a:t>
            </a:r>
          </a:p>
          <a:p>
            <a:endParaRPr lang="en-US" dirty="0"/>
          </a:p>
          <a:p>
            <a:r>
              <a:rPr lang="en-US" dirty="0"/>
              <a:t>COMMAND1 | COMMAND2</a:t>
            </a:r>
          </a:p>
          <a:p>
            <a:pPr lvl="1"/>
            <a:r>
              <a:rPr lang="en-US" dirty="0"/>
              <a:t>Connects </a:t>
            </a:r>
            <a:r>
              <a:rPr lang="en-US" dirty="0" err="1"/>
              <a:t>stdout</a:t>
            </a:r>
            <a:r>
              <a:rPr lang="en-US" dirty="0"/>
              <a:t> of COMMAND1 to stdin of COMMAND2</a:t>
            </a:r>
          </a:p>
          <a:p>
            <a:pPr lvl="1"/>
            <a:endParaRPr lang="en-US" dirty="0"/>
          </a:p>
          <a:p>
            <a:r>
              <a:rPr lang="en-US" dirty="0"/>
              <a:t>Example: print out files and sort by size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sort –h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F6341-550D-405C-80D3-AFC854B4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1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0D4-DB8C-456D-A36C-FD07D082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super useful command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915-DE76-4A2C-9C87-7D5D8E6B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tee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 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Reads from stdin and write to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/>
              <a:t>stdout</a:t>
            </a:r>
            <a:r>
              <a:rPr lang="en-US" dirty="0"/>
              <a:t> and file</a:t>
            </a:r>
          </a:p>
          <a:p>
            <a:pPr lvl="1"/>
            <a:endParaRPr lang="en-US" dirty="0"/>
          </a:p>
          <a:p>
            <a:r>
              <a:rPr lang="en-US" dirty="0"/>
              <a:t>Example: prints out a list of files and saves results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tee results.txt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run this with various programs I’m testing, so I can record the results, but also seem them in real-time.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43856-A480-4DCA-AD83-73CA83F7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7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redirection with kitten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I/O redirection is handled when the process is created</a:t>
            </a:r>
          </a:p>
          <a:p>
            <a:pPr lvl="1"/>
            <a:r>
              <a:rPr lang="en-US" dirty="0"/>
              <a:t>So it does not need to be aware of it at all</a:t>
            </a:r>
          </a:p>
          <a:p>
            <a:pPr lvl="1"/>
            <a:endParaRPr lang="en-US" dirty="0"/>
          </a:p>
          <a:p>
            <a:r>
              <a:rPr lang="en-US" dirty="0"/>
              <a:t>Our kitten tool works with redirection automatically!</a:t>
            </a:r>
          </a:p>
          <a:p>
            <a:pPr lvl="1"/>
            <a:r>
              <a:rPr lang="en-US" dirty="0"/>
              <a:t>./kitten </a:t>
            </a:r>
            <a:r>
              <a:rPr lang="en-US" dirty="0" err="1"/>
              <a:t>arguments.c</a:t>
            </a:r>
            <a:r>
              <a:rPr lang="en-US" dirty="0"/>
              <a:t> &gt; OUTPUT_FILE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583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2B48-7507-40E0-8312-C0AB3FC5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Thinking </a:t>
            </a:r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79AF-9848-44EC-81BE-13E9325D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/>
              <a:t> command to see the other commands</a:t>
            </a:r>
          </a:p>
          <a:p>
            <a:endParaRPr lang="en-US" dirty="0"/>
          </a:p>
          <a:p>
            <a:r>
              <a:rPr lang="en-US" dirty="0"/>
              <a:t>How hard would they be to implement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2A6B0-EC58-4198-950C-A6162099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input and output to files</a:t>
            </a:r>
          </a:p>
          <a:p>
            <a:pPr lvl="1"/>
            <a:r>
              <a:rPr lang="en-US" dirty="0"/>
              <a:t>What C library functions allow interacting with files?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do stdin, </a:t>
            </a:r>
            <a:r>
              <a:rPr lang="en-US" dirty="0" err="1"/>
              <a:t>stdout</a:t>
            </a:r>
            <a:r>
              <a:rPr lang="en-US" dirty="0"/>
              <a:t>, and stderr work?</a:t>
            </a:r>
          </a:p>
          <a:p>
            <a:pPr lvl="1"/>
            <a:endParaRPr lang="en-US" dirty="0"/>
          </a:p>
          <a:p>
            <a:r>
              <a:rPr lang="en-US" dirty="0"/>
              <a:t>Practice dynamic memory allocation with arrays</a:t>
            </a:r>
          </a:p>
          <a:p>
            <a:pPr lvl="1"/>
            <a:r>
              <a:rPr lang="en-US" dirty="0"/>
              <a:t>How do we make a dynamically-sized array?</a:t>
            </a:r>
          </a:p>
          <a:p>
            <a:pPr lvl="1"/>
            <a:endParaRPr lang="en-US" dirty="0"/>
          </a:p>
          <a:p>
            <a:r>
              <a:rPr lang="en-US" dirty="0"/>
              <a:t>Introduce linked lists as another approach for dynamic data storage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File Input and Output in C</a:t>
            </a:r>
          </a:p>
          <a:p>
            <a:endParaRPr lang="en-US" dirty="0"/>
          </a:p>
          <a:p>
            <a:r>
              <a:rPr lang="en-US" dirty="0"/>
              <a:t>Standard Input and Output</a:t>
            </a:r>
          </a:p>
          <a:p>
            <a:endParaRPr lang="en-US" dirty="0"/>
          </a:p>
          <a:p>
            <a:r>
              <a:rPr lang="en-US" b="1" dirty="0"/>
              <a:t>Dynamic Arrays</a:t>
            </a:r>
          </a:p>
          <a:p>
            <a:endParaRPr lang="en-US" dirty="0"/>
          </a:p>
          <a:p>
            <a:r>
              <a:rPr lang="en-US" dirty="0"/>
              <a:t>Linked Lists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25137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dynamic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read in data, but you don’t know how much data there might be?</a:t>
            </a:r>
          </a:p>
          <a:p>
            <a:endParaRPr lang="en-US" dirty="0"/>
          </a:p>
          <a:p>
            <a:r>
              <a:rPr lang="en-US" dirty="0"/>
              <a:t>Arrays in C are a fixed size</a:t>
            </a:r>
          </a:p>
          <a:p>
            <a:r>
              <a:rPr lang="en-US" dirty="0"/>
              <a:t>But you can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as many times as needed</a:t>
            </a:r>
          </a:p>
          <a:p>
            <a:pPr lvl="1"/>
            <a:r>
              <a:rPr lang="en-US" dirty="0"/>
              <a:t>Request some memory</a:t>
            </a:r>
          </a:p>
          <a:p>
            <a:pPr lvl="1"/>
            <a:r>
              <a:rPr lang="en-US" dirty="0"/>
              <a:t>Use until you run out</a:t>
            </a:r>
          </a:p>
          <a:p>
            <a:pPr lvl="1"/>
            <a:r>
              <a:rPr lang="en-US" dirty="0"/>
              <a:t>Request more memory and copy existing values over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makes this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8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dynamic memory: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Reads an entire line at a time from stdin</a:t>
            </a:r>
          </a:p>
          <a:p>
            <a:pPr lvl="1"/>
            <a:r>
              <a:rPr lang="en-US" dirty="0"/>
              <a:t>Can’t know in advance how many bytes there will be to read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Keeps reading in bytes until ‘\n’ character or end-of-file</a:t>
            </a:r>
          </a:p>
          <a:p>
            <a:pPr lvl="1"/>
            <a:r>
              <a:rPr lang="en-US" dirty="0"/>
              <a:t>Needs to request more memory until it holds the entire line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part of the 211 library, not standard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7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Read from stdin until ‘\n’ or end-of-file (EOF)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Allocate an array to hold the read characters</a:t>
            </a:r>
          </a:p>
          <a:p>
            <a:pPr lvl="2"/>
            <a:r>
              <a:rPr lang="en-US" dirty="0"/>
              <a:t>Make sure to end it with a ‘\0’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NULL pointer if EOF was reached immediately</a:t>
            </a:r>
          </a:p>
          <a:p>
            <a:pPr lvl="2"/>
            <a:r>
              <a:rPr lang="en-US" dirty="0"/>
              <a:t>Pointer to string otherwise (not including the newline character)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7BA5A-9775-4820-AFCF-1BA19D6C45E9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readline.c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0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7BB4-1612-430E-AB96-F02369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 versus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6875-B098-4CCE-9271-2C98077B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copy ourselves,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add?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can be far more efficient</a:t>
            </a:r>
          </a:p>
          <a:p>
            <a:pPr lvl="1"/>
            <a:r>
              <a:rPr lang="en-US" dirty="0"/>
              <a:t>Doesn’t have to copy data at all if there is room in the heap to expand</a:t>
            </a:r>
          </a:p>
          <a:p>
            <a:pPr lvl="1"/>
            <a:endParaRPr lang="en-US" dirty="0"/>
          </a:p>
          <a:p>
            <a:r>
              <a:rPr lang="en-US" dirty="0"/>
              <a:t>Also simpler for programmers</a:t>
            </a:r>
          </a:p>
          <a:p>
            <a:pPr lvl="1"/>
            <a:r>
              <a:rPr lang="en-US" dirty="0"/>
              <a:t>Can’t forget to free the old memory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 it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A2A0-F819-4B9C-9BFF-27AB210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1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CC4E-9B6B-485F-A2C0-85326D1C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string size will change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F681-5C6C-47E6-8328-DA7683E3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efficiency</a:t>
            </a:r>
          </a:p>
          <a:p>
            <a:pPr lvl="1"/>
            <a:r>
              <a:rPr lang="en-US" dirty="0"/>
              <a:t>Pointer returned could have way more memory than characters</a:t>
            </a:r>
          </a:p>
          <a:p>
            <a:pPr lvl="1"/>
            <a:r>
              <a:rPr lang="en-US" dirty="0"/>
              <a:t>User might hold on to memory for a while before freeing</a:t>
            </a:r>
          </a:p>
          <a:p>
            <a:pPr lvl="1"/>
            <a:r>
              <a:rPr lang="en-US" dirty="0"/>
              <a:t>The less wasted memory, the less memory the program needs</a:t>
            </a:r>
          </a:p>
          <a:p>
            <a:pPr lvl="1"/>
            <a:endParaRPr lang="en-US" dirty="0"/>
          </a:p>
          <a:p>
            <a:r>
              <a:rPr lang="en-US" dirty="0"/>
              <a:t>Runtime speed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are slow</a:t>
            </a:r>
          </a:p>
          <a:p>
            <a:pPr lvl="1"/>
            <a:r>
              <a:rPr lang="en-US" dirty="0"/>
              <a:t>The fewer times we call them, the faster the program will run</a:t>
            </a:r>
          </a:p>
          <a:p>
            <a:pPr lvl="1"/>
            <a:endParaRPr lang="en-US" dirty="0"/>
          </a:p>
          <a:p>
            <a:r>
              <a:rPr lang="en-US" dirty="0"/>
              <a:t>Need to pick a sweet spot to balance the two of these</a:t>
            </a:r>
          </a:p>
          <a:p>
            <a:pPr lvl="1"/>
            <a:r>
              <a:rPr lang="en-US" dirty="0"/>
              <a:t>Real program: starts at 80 characters, doubles size when reallocating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7A24-EC47-4BC3-BB00-52DB531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9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FDE-2D53-40D7-9A71-60FF3E0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efficiency really matter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49BA-1123-4953-91A8-7C428148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you’re writing a CS211 homework: </a:t>
            </a:r>
            <a:r>
              <a:rPr lang="en-US" b="1" dirty="0"/>
              <a:t>no</a:t>
            </a:r>
          </a:p>
          <a:p>
            <a:endParaRPr lang="en-US" dirty="0"/>
          </a:p>
          <a:p>
            <a:r>
              <a:rPr lang="en-US" dirty="0"/>
              <a:t>If you’re writing a </a:t>
            </a:r>
            <a:r>
              <a:rPr lang="en-US" dirty="0" err="1"/>
              <a:t>Javascript</a:t>
            </a:r>
            <a:r>
              <a:rPr lang="en-US" dirty="0"/>
              <a:t> interpreter for Firefox,</a:t>
            </a:r>
          </a:p>
          <a:p>
            <a:pPr lvl="1"/>
            <a:r>
              <a:rPr lang="en-US" dirty="0"/>
              <a:t>Which has millions of users</a:t>
            </a:r>
          </a:p>
          <a:p>
            <a:pPr lvl="1"/>
            <a:r>
              <a:rPr lang="en-US" dirty="0"/>
              <a:t>times hundreds of websites per day for each user</a:t>
            </a:r>
          </a:p>
          <a:p>
            <a:pPr lvl="1"/>
            <a:r>
              <a:rPr lang="en-US" dirty="0"/>
              <a:t>times hundreds of lines of code per website</a:t>
            </a:r>
          </a:p>
          <a:p>
            <a:pPr lvl="1"/>
            <a:r>
              <a:rPr lang="en-US" dirty="0"/>
              <a:t>and each line of code is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5BF04-4851-4663-9910-FE07621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9622-390B-4D76-A354-CCCB6423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6" name="Picture 2" descr="Dependency">
            <a:extLst>
              <a:ext uri="{FF2B5EF4-FFF2-40B4-BE49-F238E27FC236}">
                <a16:creationId xmlns:a16="http://schemas.microsoft.com/office/drawing/2014/main" id="{D541E631-7C4C-41A3-8031-10109E0C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747" y="1143000"/>
            <a:ext cx="3960495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9208-A068-497D-B312-EA4D69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C3EB5-6048-44B3-A584-5A96428B58E5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https://xkcd.com/2347/</a:t>
            </a:r>
          </a:p>
        </p:txBody>
      </p:sp>
    </p:spTree>
    <p:extLst>
      <p:ext uri="{BB962C8B-B14F-4D97-AF65-F5344CB8AC3E}">
        <p14:creationId xmlns:p14="http://schemas.microsoft.com/office/powerpoint/2010/main" val="41690182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File Input and Output in C</a:t>
            </a:r>
          </a:p>
          <a:p>
            <a:endParaRPr lang="en-US" dirty="0"/>
          </a:p>
          <a:p>
            <a:r>
              <a:rPr lang="en-US" dirty="0"/>
              <a:t>Standard Input and Output</a:t>
            </a:r>
          </a:p>
          <a:p>
            <a:endParaRPr lang="en-US" dirty="0"/>
          </a:p>
          <a:p>
            <a:r>
              <a:rPr lang="en-US" dirty="0"/>
              <a:t>Dynamic Arrays</a:t>
            </a:r>
          </a:p>
          <a:p>
            <a:endParaRPr lang="en-US" dirty="0"/>
          </a:p>
          <a:p>
            <a:r>
              <a:rPr lang="en-US" b="1" dirty="0"/>
              <a:t>Linked Lists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47394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9A2D-0F55-4E1F-93AB-4B900712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9C96-1316-4322-9296-B93CBBCF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make a lot of sense when you have fixed data</a:t>
            </a:r>
          </a:p>
          <a:p>
            <a:r>
              <a:rPr lang="en-US" dirty="0"/>
              <a:t>But they’re not very flexible for dynamic data</a:t>
            </a:r>
          </a:p>
          <a:p>
            <a:endParaRPr lang="en-US" dirty="0"/>
          </a:p>
          <a:p>
            <a:r>
              <a:rPr lang="en-US" dirty="0"/>
              <a:t>Not smooth or simple to grow/shrink arrays</a:t>
            </a:r>
          </a:p>
          <a:p>
            <a:pPr lvl="1"/>
            <a:r>
              <a:rPr lang="en-US" dirty="0"/>
              <a:t>Lots of thought for how to dynamically change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586DA-238D-4BB3-9B57-3EA10782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4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/07_stdio_arrays.tgz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07_stdio_arrays/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1884-4639-4331-ABE4-9175D51C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alternative: linked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F62F5-7786-4176-B27F-901B76D3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EFE9EF-8D71-40FE-8C62-6C585AF30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4261"/>
              </p:ext>
            </p:extLst>
          </p:nvPr>
        </p:nvGraphicFramePr>
        <p:xfrm>
          <a:off x="4153437" y="1456548"/>
          <a:ext cx="412539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38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4C14CD-E263-4945-9708-506B7ED2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39316"/>
              </p:ext>
            </p:extLst>
          </p:nvPr>
        </p:nvGraphicFramePr>
        <p:xfrm>
          <a:off x="991671" y="4558666"/>
          <a:ext cx="1054386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672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68171518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14998040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39414277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976979482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796339166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180749605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63682">
                  <a:extLst>
                    <a:ext uri="{9D8B030D-6E8A-4147-A177-3AD203B41FA5}">
                      <a16:colId xmlns:a16="http://schemas.microsoft.com/office/drawing/2014/main" val="417269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45133-6177-41E0-B8EC-481168D3B605}"/>
              </a:ext>
            </a:extLst>
          </p:cNvPr>
          <p:cNvCxnSpPr>
            <a:cxnSpLocks/>
          </p:cNvCxnSpPr>
          <p:nvPr/>
        </p:nvCxnSpPr>
        <p:spPr>
          <a:xfrm>
            <a:off x="4687909" y="4804867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D21189-9BFC-406B-8A4F-AC6B5B4D8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837959"/>
              </p:ext>
            </p:extLst>
          </p:nvPr>
        </p:nvGraphicFramePr>
        <p:xfrm>
          <a:off x="867178" y="1463443"/>
          <a:ext cx="328625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72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B1217-78F3-4D81-AD20-8AD30EDD9D40}"/>
              </a:ext>
            </a:extLst>
          </p:cNvPr>
          <p:cNvCxnSpPr>
            <a:cxnSpLocks/>
          </p:cNvCxnSpPr>
          <p:nvPr/>
        </p:nvCxnSpPr>
        <p:spPr>
          <a:xfrm flipV="1">
            <a:off x="3766209" y="1715628"/>
            <a:ext cx="1352141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77C7C-C252-4124-9DE0-F6A4E32D50A7}"/>
              </a:ext>
            </a:extLst>
          </p:cNvPr>
          <p:cNvCxnSpPr>
            <a:cxnSpLocks/>
          </p:cNvCxnSpPr>
          <p:nvPr/>
        </p:nvCxnSpPr>
        <p:spPr>
          <a:xfrm>
            <a:off x="6664746" y="4804867"/>
            <a:ext cx="10368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29C26A-AA08-4F50-B529-4A42069B08F2}"/>
              </a:ext>
            </a:extLst>
          </p:cNvPr>
          <p:cNvCxnSpPr>
            <a:cxnSpLocks/>
          </p:cNvCxnSpPr>
          <p:nvPr/>
        </p:nvCxnSpPr>
        <p:spPr>
          <a:xfrm>
            <a:off x="8684513" y="4804867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D1971F-6F55-421B-83E6-38C282BBE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908035"/>
              </p:ext>
            </p:extLst>
          </p:nvPr>
        </p:nvGraphicFramePr>
        <p:xfrm>
          <a:off x="739392" y="3345261"/>
          <a:ext cx="394851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695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56822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linked_list_pointer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A3542B-AEC7-4168-A6EC-4D474D0EB51F}"/>
              </a:ext>
            </a:extLst>
          </p:cNvPr>
          <p:cNvCxnSpPr>
            <a:cxnSpLocks/>
          </p:cNvCxnSpPr>
          <p:nvPr/>
        </p:nvCxnSpPr>
        <p:spPr>
          <a:xfrm flipH="1">
            <a:off x="3992451" y="3604341"/>
            <a:ext cx="334850" cy="94743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791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7A1E-F392-4ECA-B9EA-FD3A696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for a linked list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0899-02EB-4F6F-9668-0FD58112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version: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endParaRPr lang="en-US" dirty="0"/>
          </a:p>
          <a:p>
            <a:r>
              <a:rPr lang="en-US" dirty="0"/>
              <a:t>Linked List version: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value;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node* next;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node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head;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8CCC7-1941-4556-AB37-0EB2656C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77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C31A-F0BD-45DD-8CE8-8BA5C196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linked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D812-BD6C-4E8F-9561-A79B37889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holding the “list” is actually a pointer to the first node of the list</a:t>
            </a:r>
          </a:p>
          <a:p>
            <a:pPr lvl="1"/>
            <a:r>
              <a:rPr lang="en-US" dirty="0"/>
              <a:t>Just like an array is a pointer to the first element in the array</a:t>
            </a:r>
          </a:p>
          <a:p>
            <a:pPr lvl="1"/>
            <a:endParaRPr lang="en-US" dirty="0"/>
          </a:p>
          <a:p>
            <a:r>
              <a:rPr lang="en-US" dirty="0"/>
              <a:t>Each node must have a pointer to the next node in the list</a:t>
            </a:r>
          </a:p>
          <a:p>
            <a:endParaRPr lang="en-US" dirty="0"/>
          </a:p>
          <a:p>
            <a:r>
              <a:rPr lang="en-US" dirty="0"/>
              <a:t>The last node in the list has a NULL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4777F-3F95-404D-96EB-6B528A85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58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37E2-48B5-40EB-8A47-8CCD80E1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77E7-68F6-4D77-AF1D-7E925951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a linked list</a:t>
            </a:r>
          </a:p>
          <a:p>
            <a:pPr lvl="1"/>
            <a:r>
              <a:rPr lang="en-US" dirty="0"/>
              <a:t>Determine length</a:t>
            </a:r>
          </a:p>
          <a:p>
            <a:pPr lvl="1"/>
            <a:r>
              <a:rPr lang="en-US" dirty="0"/>
              <a:t>Print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elements to the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DFA82-0FAA-4CD5-ADE3-D425DD7C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E8CC6-6E4D-482B-8774-656FC6FE8728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70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File Input and Output in C</a:t>
            </a:r>
          </a:p>
          <a:p>
            <a:endParaRPr lang="en-US" dirty="0"/>
          </a:p>
          <a:p>
            <a:r>
              <a:rPr lang="en-US" dirty="0"/>
              <a:t>Standard Input and Output</a:t>
            </a:r>
          </a:p>
          <a:p>
            <a:endParaRPr lang="en-US" dirty="0"/>
          </a:p>
          <a:p>
            <a:r>
              <a:rPr lang="en-US" dirty="0"/>
              <a:t>Dynamic Arrays</a:t>
            </a:r>
          </a:p>
          <a:p>
            <a:endParaRPr lang="en-US" dirty="0"/>
          </a:p>
          <a:p>
            <a:r>
              <a:rPr lang="en-US" dirty="0"/>
              <a:t>Linked Lists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9954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File Input and Output in C</a:t>
            </a:r>
          </a:p>
          <a:p>
            <a:endParaRPr lang="en-US" dirty="0"/>
          </a:p>
          <a:p>
            <a:r>
              <a:rPr lang="en-US" dirty="0"/>
              <a:t>Standard Input and Output</a:t>
            </a:r>
          </a:p>
          <a:p>
            <a:endParaRPr lang="en-US" dirty="0"/>
          </a:p>
          <a:p>
            <a:r>
              <a:rPr lang="en-US" dirty="0"/>
              <a:t>Dynamic Arrays</a:t>
            </a:r>
          </a:p>
          <a:p>
            <a:endParaRPr lang="en-US" dirty="0"/>
          </a:p>
          <a:p>
            <a:r>
              <a:rPr lang="en-US" dirty="0"/>
              <a:t>Linked Lists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ABCB-3E5B-4326-A659-62E3C72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B65F-4968-4031-A4F6-BDADEF54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Collections of data</a:t>
            </a:r>
          </a:p>
          <a:p>
            <a:pPr lvl="1"/>
            <a:r>
              <a:rPr lang="en-US" dirty="0"/>
              <a:t>Usually in permanent storage on your computer</a:t>
            </a:r>
          </a:p>
          <a:p>
            <a:pPr lvl="1"/>
            <a:endParaRPr lang="en-US" dirty="0"/>
          </a:p>
          <a:p>
            <a:r>
              <a:rPr lang="en-US" dirty="0"/>
              <a:t>Types of files</a:t>
            </a:r>
          </a:p>
          <a:p>
            <a:pPr lvl="1"/>
            <a:r>
              <a:rPr lang="en-US" dirty="0"/>
              <a:t>Regular files</a:t>
            </a:r>
          </a:p>
          <a:p>
            <a:pPr lvl="2"/>
            <a:r>
              <a:rPr lang="en-US" dirty="0"/>
              <a:t>Arbitrary data</a:t>
            </a:r>
          </a:p>
          <a:p>
            <a:pPr lvl="2"/>
            <a:r>
              <a:rPr lang="en-US" dirty="0"/>
              <a:t>Think of as a big array of bytes (just like memory)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Directories</a:t>
            </a:r>
          </a:p>
          <a:p>
            <a:pPr lvl="2"/>
            <a:r>
              <a:rPr lang="en-US" dirty="0"/>
              <a:t>Collections of regular files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files</a:t>
            </a:r>
          </a:p>
          <a:p>
            <a:pPr lvl="2"/>
            <a:r>
              <a:rPr lang="en-US" dirty="0"/>
              <a:t>Links, pipes, devices (see CS343)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41D8-7DBC-465A-865F-F33DB54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EB34-74E4-4FDD-AA7F-43AC1E3C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interact with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D9D-11CF-41A7-A473-7500F36D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 think of a file as a book</a:t>
            </a:r>
          </a:p>
          <a:p>
            <a:pPr lvl="1"/>
            <a:r>
              <a:rPr lang="en-US" dirty="0"/>
              <a:t>Big array of characters (bytes)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CD23-8F43-4467-BCC3-A0D2670C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EE3-3362-4FFB-9E5B-2F07C566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interacting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E621-3D2A-4735-B2D3-30C71ECE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lvl="1"/>
            <a:r>
              <a:rPr lang="en-US" dirty="0" err="1"/>
              <a:t>fread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lvl="1"/>
            <a:r>
              <a:rPr lang="en-US" dirty="0" err="1"/>
              <a:t>fwrite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lvl="1"/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  <a:p>
            <a:pPr lvl="1"/>
            <a:r>
              <a:rPr lang="en-US" dirty="0" err="1"/>
              <a:t>fclose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97CF-6B05-4F4B-9E82-8D9B5D7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FILE* </a:t>
            </a:r>
            <a:r>
              <a:rPr kumimoji="0" lang="en-US" altLang="en-US" sz="27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fopen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filename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/>
              <a:t> is the string path for the file</a:t>
            </a:r>
          </a:p>
          <a:p>
            <a:pPr lvl="1"/>
            <a:r>
              <a:rPr lang="en-US" dirty="0"/>
              <a:t>“/home/</a:t>
            </a:r>
            <a:r>
              <a:rPr lang="en-US" dirty="0" err="1"/>
              <a:t>brghena</a:t>
            </a:r>
            <a:r>
              <a:rPr lang="en-US" dirty="0"/>
              <a:t>/class/cs211/f21/</a:t>
            </a:r>
            <a:r>
              <a:rPr lang="en-US" dirty="0" err="1"/>
              <a:t>hw</a:t>
            </a:r>
            <a:r>
              <a:rPr lang="en-US" dirty="0"/>
              <a:t>/hw01/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circle.c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“./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specifies what you intend to do with the file</a:t>
            </a:r>
          </a:p>
          <a:p>
            <a:pPr lvl="1"/>
            <a:r>
              <a:rPr lang="en-US" dirty="0"/>
              <a:t>“r” - read only (must exist)</a:t>
            </a:r>
          </a:p>
          <a:p>
            <a:pPr lvl="1"/>
            <a:r>
              <a:rPr lang="en-US" dirty="0"/>
              <a:t>“w” - write (overwrites if exists)</a:t>
            </a:r>
          </a:p>
          <a:p>
            <a:pPr lvl="1"/>
            <a:r>
              <a:rPr lang="en-US" dirty="0"/>
              <a:t>“a” - append (starts writing at end of file if exists)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584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670</TotalTime>
  <Words>2223</Words>
  <Application>Microsoft Office PowerPoint</Application>
  <PresentationFormat>Widescreen</PresentationFormat>
  <Paragraphs>429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Courier New</vt:lpstr>
      <vt:lpstr>Tahoma</vt:lpstr>
      <vt:lpstr>Class Slides</vt:lpstr>
      <vt:lpstr>Lecture 07 Standard I/O and Dynamic Arrays</vt:lpstr>
      <vt:lpstr>Administrivia</vt:lpstr>
      <vt:lpstr>Today’s Goals</vt:lpstr>
      <vt:lpstr>Getting the code for today</vt:lpstr>
      <vt:lpstr>Outline</vt:lpstr>
      <vt:lpstr>Files</vt:lpstr>
      <vt:lpstr>How do we interact with files?</vt:lpstr>
      <vt:lpstr>System calls for interacting with files</vt:lpstr>
      <vt:lpstr>Opening files</vt:lpstr>
      <vt:lpstr>Open returns a FILE object</vt:lpstr>
      <vt:lpstr>Reading files</vt:lpstr>
      <vt:lpstr>How do we know when we finished the file?</vt:lpstr>
      <vt:lpstr>Writing files looks a lot like reading</vt:lpstr>
      <vt:lpstr>Moving the file offset</vt:lpstr>
      <vt:lpstr>Closing a file</vt:lpstr>
      <vt:lpstr>References</vt:lpstr>
      <vt:lpstr>Buffered I/O</vt:lpstr>
      <vt:lpstr>Example: kitten tool</vt:lpstr>
      <vt:lpstr>Live coding: implement kitten</vt:lpstr>
      <vt:lpstr>Outline</vt:lpstr>
      <vt:lpstr>How do programs talk to users?</vt:lpstr>
      <vt:lpstr>Standard I/O is a process thing, not a C thing</vt:lpstr>
      <vt:lpstr>Standard I/O is configured by the shell</vt:lpstr>
      <vt:lpstr>Live coding: kitten upgrades</vt:lpstr>
      <vt:lpstr>Redirecting standard I/O</vt:lpstr>
      <vt:lpstr>Piping commands</vt:lpstr>
      <vt:lpstr>Sidebar: super useful command for testing</vt:lpstr>
      <vt:lpstr>Example: redirection with kitten</vt:lpstr>
      <vt:lpstr>Break + Thinking Excercise</vt:lpstr>
      <vt:lpstr>Outline</vt:lpstr>
      <vt:lpstr>Dealing with dynamic input</vt:lpstr>
      <vt:lpstr>Example of dynamic memory: read_line()</vt:lpstr>
      <vt:lpstr>Live coding: implement read_line()</vt:lpstr>
      <vt:lpstr>Realloc versus malloc</vt:lpstr>
      <vt:lpstr>Default string size will change efficiency</vt:lpstr>
      <vt:lpstr>Does efficiency really matter though?</vt:lpstr>
      <vt:lpstr>Break + relevant xkcd</vt:lpstr>
      <vt:lpstr>Outline</vt:lpstr>
      <vt:lpstr>The problem with arrays</vt:lpstr>
      <vt:lpstr>An alternative: linked allocations</vt:lpstr>
      <vt:lpstr>C code for a linked list structure</vt:lpstr>
      <vt:lpstr>Rules for linked lists</vt:lpstr>
      <vt:lpstr>Live coding example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Title</dc:title>
  <dc:creator>Branden Ghena</dc:creator>
  <cp:lastModifiedBy>Branden Ghena</cp:lastModifiedBy>
  <cp:revision>49</cp:revision>
  <dcterms:created xsi:type="dcterms:W3CDTF">2021-10-11T21:20:42Z</dcterms:created>
  <dcterms:modified xsi:type="dcterms:W3CDTF">2021-10-12T19:34:22Z</dcterms:modified>
</cp:coreProperties>
</file>