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806" r:id="rId3"/>
    <p:sldId id="828" r:id="rId4"/>
    <p:sldId id="264" r:id="rId5"/>
    <p:sldId id="783" r:id="rId6"/>
    <p:sldId id="348" r:id="rId7"/>
    <p:sldId id="388" r:id="rId8"/>
    <p:sldId id="790" r:id="rId9"/>
    <p:sldId id="798" r:id="rId10"/>
    <p:sldId id="791" r:id="rId11"/>
    <p:sldId id="793" r:id="rId12"/>
    <p:sldId id="792" r:id="rId13"/>
    <p:sldId id="799" r:id="rId14"/>
    <p:sldId id="824" r:id="rId15"/>
    <p:sldId id="800" r:id="rId16"/>
    <p:sldId id="811" r:id="rId17"/>
    <p:sldId id="802" r:id="rId18"/>
    <p:sldId id="814" r:id="rId19"/>
    <p:sldId id="812" r:id="rId20"/>
    <p:sldId id="813" r:id="rId21"/>
    <p:sldId id="816" r:id="rId22"/>
    <p:sldId id="804" r:id="rId23"/>
    <p:sldId id="803" r:id="rId24"/>
    <p:sldId id="805" r:id="rId25"/>
    <p:sldId id="810" r:id="rId26"/>
    <p:sldId id="817" r:id="rId27"/>
    <p:sldId id="825" r:id="rId28"/>
    <p:sldId id="808" r:id="rId29"/>
    <p:sldId id="807" r:id="rId30"/>
    <p:sldId id="387" r:id="rId31"/>
    <p:sldId id="822" r:id="rId32"/>
    <p:sldId id="809" r:id="rId33"/>
    <p:sldId id="826" r:id="rId34"/>
    <p:sldId id="385" r:id="rId35"/>
    <p:sldId id="819" r:id="rId36"/>
    <p:sldId id="820" r:id="rId37"/>
    <p:sldId id="821" r:id="rId38"/>
    <p:sldId id="823" r:id="rId39"/>
    <p:sldId id="82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6"/>
            <p14:sldId id="828"/>
            <p14:sldId id="264"/>
            <p14:sldId id="783"/>
          </p14:sldIdLst>
        </p14:section>
        <p14:section name="Dynamic Arrays" id="{B55B8E8C-5EAB-4A1E-A4E9-AE5E896E46FA}">
          <p14:sldIdLst>
            <p14:sldId id="348"/>
            <p14:sldId id="388"/>
            <p14:sldId id="790"/>
            <p14:sldId id="798"/>
            <p14:sldId id="791"/>
            <p14:sldId id="793"/>
            <p14:sldId id="792"/>
            <p14:sldId id="799"/>
          </p14:sldIdLst>
        </p14:section>
        <p14:section name="Linked Lists" id="{09F207F5-1B23-459D-ADC8-459AAB3A5ED7}">
          <p14:sldIdLst>
            <p14:sldId id="824"/>
            <p14:sldId id="800"/>
            <p14:sldId id="811"/>
            <p14:sldId id="802"/>
            <p14:sldId id="814"/>
            <p14:sldId id="812"/>
            <p14:sldId id="813"/>
            <p14:sldId id="816"/>
            <p14:sldId id="804"/>
            <p14:sldId id="803"/>
            <p14:sldId id="805"/>
            <p14:sldId id="810"/>
            <p14:sldId id="817"/>
          </p14:sldIdLst>
        </p14:section>
        <p14:section name="Linked List Details" id="{5D7535CD-B665-4EAD-AC23-14C9D632D2AF}">
          <p14:sldIdLst>
            <p14:sldId id="825"/>
            <p14:sldId id="808"/>
            <p14:sldId id="807"/>
            <p14:sldId id="387"/>
            <p14:sldId id="822"/>
            <p14:sldId id="809"/>
          </p14:sldIdLst>
        </p14:section>
        <p14:section name="Pointers to Pointers" id="{BE7F7CB4-C629-455F-AE02-DDA198BAAA57}">
          <p14:sldIdLst>
            <p14:sldId id="826"/>
            <p14:sldId id="385"/>
            <p14:sldId id="819"/>
            <p14:sldId id="820"/>
            <p14:sldId id="821"/>
            <p14:sldId id="823"/>
          </p14:sldIdLst>
        </p14:section>
        <p14:section name="Wrapup" id="{29A7F866-9DA9-446B-8359-CE426CB89C7A}">
          <p14:sldIdLst>
            <p14:sldId id="8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22-390B-4D76-A354-CCCB642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D541E631-7C4C-41A3-8031-10109E0C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747" y="1143000"/>
            <a:ext cx="3960495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9208-A068-497D-B312-EA4D69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3EB5-6048-44B3-A584-5A96428B58E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https://xkcd.com/2347/</a:t>
            </a:r>
          </a:p>
        </p:txBody>
      </p:sp>
    </p:spTree>
    <p:extLst>
      <p:ext uri="{BB962C8B-B14F-4D97-AF65-F5344CB8AC3E}">
        <p14:creationId xmlns:p14="http://schemas.microsoft.com/office/powerpoint/2010/main" val="416901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b="1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223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9A2D-0F55-4E1F-93AB-4B900712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9C96-1316-4322-9296-B93CBBCF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make a lot of sense when you have fixed data</a:t>
            </a:r>
          </a:p>
          <a:p>
            <a:r>
              <a:rPr lang="en-US" dirty="0"/>
              <a:t>But they’re not very flexible for dynamic data</a:t>
            </a:r>
          </a:p>
          <a:p>
            <a:endParaRPr lang="en-US" dirty="0"/>
          </a:p>
          <a:p>
            <a:r>
              <a:rPr lang="en-US" dirty="0"/>
              <a:t>Not smooth or simple to grow/shrink arrays</a:t>
            </a:r>
          </a:p>
          <a:p>
            <a:pPr lvl="1"/>
            <a:r>
              <a:rPr lang="en-US" dirty="0"/>
              <a:t>Lots of thought for how to dynamically change memory</a:t>
            </a:r>
          </a:p>
          <a:p>
            <a:pPr lvl="1"/>
            <a:endParaRPr lang="en-US" dirty="0"/>
          </a:p>
          <a:p>
            <a:r>
              <a:rPr lang="en-US" dirty="0"/>
              <a:t>Writing to an array only overwrites existing slots, doesn’t append</a:t>
            </a:r>
          </a:p>
          <a:p>
            <a:pPr lvl="1"/>
            <a:r>
              <a:rPr lang="en-US" dirty="0"/>
              <a:t>How would we add data to front of an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86DA-238D-4BB3-9B57-3EA10782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8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C64E-3398-4938-BD84-2578D1E1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6FCE-8D1B-451F-BDE9-96D837AED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function that adds to the front of an existing array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Prints contents of array so we can see what the program is doing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add_to_front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Appends a value to the front of an existing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annoying to try to append to an array</a:t>
            </a:r>
          </a:p>
          <a:p>
            <a:pPr lvl="2"/>
            <a:r>
              <a:rPr lang="en-US" dirty="0"/>
              <a:t>It’s also very inefficient. Needs to move </a:t>
            </a:r>
            <a:r>
              <a:rPr lang="en-US" i="1" dirty="0"/>
              <a:t>every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3842-4B22-42F4-A476-E85AAB1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BC7C6-25D2-4D85-A172-6C8158AEC41E}"/>
              </a:ext>
            </a:extLst>
          </p:cNvPr>
          <p:cNvSpPr txBox="1"/>
          <p:nvPr/>
        </p:nvSpPr>
        <p:spPr>
          <a:xfrm>
            <a:off x="9093200" y="228600"/>
            <a:ext cx="218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array_add_front.c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00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84-4639-4331-ABE4-9175D51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alternative: linked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F62F5-7786-4176-B27F-901B76D3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FE9EF-8D71-40FE-8C62-6C585AF30E0B}"/>
              </a:ext>
            </a:extLst>
          </p:cNvPr>
          <p:cNvGraphicFramePr>
            <a:graphicFrameLocks noGrp="1"/>
          </p:cNvGraphicFramePr>
          <p:nvPr/>
        </p:nvGraphicFramePr>
        <p:xfrm>
          <a:off x="4153437" y="1456548"/>
          <a:ext cx="412539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3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4C14CD-E263-4945-9708-506B7ED2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506"/>
              </p:ext>
            </p:extLst>
          </p:nvPr>
        </p:nvGraphicFramePr>
        <p:xfrm>
          <a:off x="-295263" y="4810942"/>
          <a:ext cx="1054386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672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68171518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14998040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39414277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976979482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796339166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180749605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63682">
                  <a:extLst>
                    <a:ext uri="{9D8B030D-6E8A-4147-A177-3AD203B41FA5}">
                      <a16:colId xmlns:a16="http://schemas.microsoft.com/office/drawing/2014/main" val="41726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45133-6177-41E0-B8EC-481168D3B605}"/>
              </a:ext>
            </a:extLst>
          </p:cNvPr>
          <p:cNvCxnSpPr>
            <a:cxnSpLocks/>
          </p:cNvCxnSpPr>
          <p:nvPr/>
        </p:nvCxnSpPr>
        <p:spPr>
          <a:xfrm>
            <a:off x="3400975" y="505714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D21189-9BFC-406B-8A4F-AC6B5B4D8AFF}"/>
              </a:ext>
            </a:extLst>
          </p:cNvPr>
          <p:cNvGraphicFramePr>
            <a:graphicFrameLocks noGrp="1"/>
          </p:cNvGraphicFramePr>
          <p:nvPr/>
        </p:nvGraphicFramePr>
        <p:xfrm>
          <a:off x="867178" y="1463443"/>
          <a:ext cx="32862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2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B1217-78F3-4D81-AD20-8AD30EDD9D40}"/>
              </a:ext>
            </a:extLst>
          </p:cNvPr>
          <p:cNvCxnSpPr>
            <a:cxnSpLocks/>
          </p:cNvCxnSpPr>
          <p:nvPr/>
        </p:nvCxnSpPr>
        <p:spPr>
          <a:xfrm flipV="1">
            <a:off x="3766209" y="1715628"/>
            <a:ext cx="135214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77C7C-C252-4124-9DE0-F6A4E32D50A7}"/>
              </a:ext>
            </a:extLst>
          </p:cNvPr>
          <p:cNvCxnSpPr>
            <a:cxnSpLocks/>
          </p:cNvCxnSpPr>
          <p:nvPr/>
        </p:nvCxnSpPr>
        <p:spPr>
          <a:xfrm>
            <a:off x="5377812" y="5057143"/>
            <a:ext cx="10368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9C26A-AA08-4F50-B529-4A42069B08F2}"/>
              </a:ext>
            </a:extLst>
          </p:cNvPr>
          <p:cNvCxnSpPr>
            <a:cxnSpLocks/>
          </p:cNvCxnSpPr>
          <p:nvPr/>
        </p:nvCxnSpPr>
        <p:spPr>
          <a:xfrm>
            <a:off x="7397579" y="505714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1971F-6F55-421B-83E6-38C282BBE224}"/>
              </a:ext>
            </a:extLst>
          </p:cNvPr>
          <p:cNvGraphicFramePr>
            <a:graphicFrameLocks noGrp="1"/>
          </p:cNvGraphicFramePr>
          <p:nvPr/>
        </p:nvGraphicFramePr>
        <p:xfrm>
          <a:off x="739392" y="3345261"/>
          <a:ext cx="394851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695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linked_list_pointer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A3542B-AEC7-4168-A6EC-4D474D0EB51F}"/>
              </a:ext>
            </a:extLst>
          </p:cNvPr>
          <p:cNvCxnSpPr>
            <a:cxnSpLocks/>
          </p:cNvCxnSpPr>
          <p:nvPr/>
        </p:nvCxnSpPr>
        <p:spPr>
          <a:xfrm flipH="1">
            <a:off x="2831253" y="3587137"/>
            <a:ext cx="1489609" cy="1198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7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84-4639-4331-ABE4-9175D51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alternative: linked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F62F5-7786-4176-B27F-901B76D3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FE9EF-8D71-40FE-8C62-6C585AF30E0B}"/>
              </a:ext>
            </a:extLst>
          </p:cNvPr>
          <p:cNvGraphicFramePr>
            <a:graphicFrameLocks noGrp="1"/>
          </p:cNvGraphicFramePr>
          <p:nvPr/>
        </p:nvGraphicFramePr>
        <p:xfrm>
          <a:off x="4153437" y="1456548"/>
          <a:ext cx="412539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3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4C14CD-E263-4945-9708-506B7ED2A6BA}"/>
              </a:ext>
            </a:extLst>
          </p:cNvPr>
          <p:cNvGraphicFramePr>
            <a:graphicFrameLocks noGrp="1"/>
          </p:cNvGraphicFramePr>
          <p:nvPr/>
        </p:nvGraphicFramePr>
        <p:xfrm>
          <a:off x="-295263" y="4810942"/>
          <a:ext cx="1054386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672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68171518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14998040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39414277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976979482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796339166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180749605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63682">
                  <a:extLst>
                    <a:ext uri="{9D8B030D-6E8A-4147-A177-3AD203B41FA5}">
                      <a16:colId xmlns:a16="http://schemas.microsoft.com/office/drawing/2014/main" val="41726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45133-6177-41E0-B8EC-481168D3B605}"/>
              </a:ext>
            </a:extLst>
          </p:cNvPr>
          <p:cNvCxnSpPr>
            <a:cxnSpLocks/>
          </p:cNvCxnSpPr>
          <p:nvPr/>
        </p:nvCxnSpPr>
        <p:spPr>
          <a:xfrm>
            <a:off x="3400975" y="505714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D21189-9BFC-406B-8A4F-AC6B5B4D8AFF}"/>
              </a:ext>
            </a:extLst>
          </p:cNvPr>
          <p:cNvGraphicFramePr>
            <a:graphicFrameLocks noGrp="1"/>
          </p:cNvGraphicFramePr>
          <p:nvPr/>
        </p:nvGraphicFramePr>
        <p:xfrm>
          <a:off x="867178" y="1463443"/>
          <a:ext cx="32862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2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B1217-78F3-4D81-AD20-8AD30EDD9D40}"/>
              </a:ext>
            </a:extLst>
          </p:cNvPr>
          <p:cNvCxnSpPr>
            <a:cxnSpLocks/>
          </p:cNvCxnSpPr>
          <p:nvPr/>
        </p:nvCxnSpPr>
        <p:spPr>
          <a:xfrm flipV="1">
            <a:off x="3766209" y="1715628"/>
            <a:ext cx="135214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77C7C-C252-4124-9DE0-F6A4E32D50A7}"/>
              </a:ext>
            </a:extLst>
          </p:cNvPr>
          <p:cNvCxnSpPr>
            <a:cxnSpLocks/>
          </p:cNvCxnSpPr>
          <p:nvPr/>
        </p:nvCxnSpPr>
        <p:spPr>
          <a:xfrm>
            <a:off x="5377812" y="5057143"/>
            <a:ext cx="10368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9C26A-AA08-4F50-B529-4A42069B08F2}"/>
              </a:ext>
            </a:extLst>
          </p:cNvPr>
          <p:cNvCxnSpPr>
            <a:cxnSpLocks/>
          </p:cNvCxnSpPr>
          <p:nvPr/>
        </p:nvCxnSpPr>
        <p:spPr>
          <a:xfrm>
            <a:off x="7397579" y="505714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1971F-6F55-421B-83E6-38C282BBE224}"/>
              </a:ext>
            </a:extLst>
          </p:cNvPr>
          <p:cNvGraphicFramePr>
            <a:graphicFrameLocks noGrp="1"/>
          </p:cNvGraphicFramePr>
          <p:nvPr/>
        </p:nvGraphicFramePr>
        <p:xfrm>
          <a:off x="739392" y="3345261"/>
          <a:ext cx="394851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695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linked_list_pointer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A3542B-AEC7-4168-A6EC-4D474D0EB51F}"/>
              </a:ext>
            </a:extLst>
          </p:cNvPr>
          <p:cNvCxnSpPr>
            <a:cxnSpLocks/>
          </p:cNvCxnSpPr>
          <p:nvPr/>
        </p:nvCxnSpPr>
        <p:spPr>
          <a:xfrm flipH="1">
            <a:off x="2831253" y="3587137"/>
            <a:ext cx="1489609" cy="11980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50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 as a train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49469B-E8E0-49DB-A673-4ABBE1BD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30" y="2087753"/>
            <a:ext cx="7424928" cy="417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0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731E-2638-4080-B5F7-225EE98A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B8A8-2AD6-43A3-B711-E0F07B35C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due tonight</a:t>
            </a:r>
          </a:p>
          <a:p>
            <a:pPr lvl="1"/>
            <a:r>
              <a:rPr lang="en-US" dirty="0"/>
              <a:t>Remember that slip days exist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Beware: office hours are overloaded</a:t>
            </a:r>
          </a:p>
          <a:p>
            <a:pPr lvl="2"/>
            <a:r>
              <a:rPr lang="en-US" dirty="0"/>
              <a:t>We are adding extra PMs tonight</a:t>
            </a:r>
          </a:p>
          <a:p>
            <a:pPr lvl="2"/>
            <a:r>
              <a:rPr lang="en-US" dirty="0"/>
              <a:t>Prepare for delays until you can get help, and only high-level help</a:t>
            </a:r>
          </a:p>
          <a:p>
            <a:endParaRPr lang="en-US" dirty="0"/>
          </a:p>
          <a:p>
            <a:r>
              <a:rPr lang="en-US" dirty="0"/>
              <a:t>No lab due this weekend!</a:t>
            </a:r>
          </a:p>
          <a:p>
            <a:pPr lvl="1"/>
            <a:r>
              <a:rPr lang="en-US" dirty="0"/>
              <a:t>Get started on Homework 4 early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A72C-095B-4085-9B35-BC1B2629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9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pPr lvl="1"/>
            <a:r>
              <a:rPr lang="en-US" dirty="0"/>
              <a:t>Multiple Nodes are linked together into a Linked List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49469B-E8E0-49DB-A673-4ABBE1BDB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 b="18041"/>
          <a:stretch/>
        </p:blipFill>
        <p:spPr bwMode="auto">
          <a:xfrm>
            <a:off x="607595" y="2926079"/>
            <a:ext cx="7424928" cy="25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B89E6-8E8A-4FAC-8BD6-93A5D103EC4C}"/>
              </a:ext>
            </a:extLst>
          </p:cNvPr>
          <p:cNvSpPr txBox="1"/>
          <p:nvPr/>
        </p:nvSpPr>
        <p:spPr>
          <a:xfrm>
            <a:off x="1936002" y="5472422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534F0-C8BF-4EE7-A074-AD42509CAD51}"/>
              </a:ext>
            </a:extLst>
          </p:cNvPr>
          <p:cNvSpPr txBox="1"/>
          <p:nvPr/>
        </p:nvSpPr>
        <p:spPr>
          <a:xfrm>
            <a:off x="4055847" y="5472422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A447-A8ED-422D-8383-6E3740DB5CF4}"/>
              </a:ext>
            </a:extLst>
          </p:cNvPr>
          <p:cNvSpPr txBox="1"/>
          <p:nvPr/>
        </p:nvSpPr>
        <p:spPr>
          <a:xfrm>
            <a:off x="6044185" y="5510784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(Tail)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C1DA7-5A91-4843-9350-0229B11D7123}"/>
              </a:ext>
            </a:extLst>
          </p:cNvPr>
          <p:cNvSpPr txBox="1"/>
          <p:nvPr/>
        </p:nvSpPr>
        <p:spPr>
          <a:xfrm>
            <a:off x="3444241" y="2670048"/>
            <a:ext cx="147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Pointer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4CB90B-BC82-4F7D-9A95-EB63F184BE4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46577" y="3039380"/>
            <a:ext cx="335280" cy="1666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5C492-95F7-4207-A0C4-F6F974226C5D}"/>
              </a:ext>
            </a:extLst>
          </p:cNvPr>
          <p:cNvSpPr txBox="1"/>
          <p:nvPr/>
        </p:nvSpPr>
        <p:spPr>
          <a:xfrm>
            <a:off x="5218176" y="2670048"/>
            <a:ext cx="147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Pointer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FD7E71-D2C4-47B6-8F35-4E1AA5EB662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20512" y="3039380"/>
            <a:ext cx="335280" cy="16667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41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C64C151-50C0-4776-AFA6-EAFC5A35F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5" b="33700"/>
          <a:stretch/>
        </p:blipFill>
        <p:spPr bwMode="auto">
          <a:xfrm>
            <a:off x="581829" y="3305818"/>
            <a:ext cx="10077365" cy="18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8B383B4-8E57-485C-B4F0-5CA45DB0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analogy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EA4F4D-33FC-4E63-87A4-5B3A3CC30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linked list as a train</a:t>
            </a:r>
          </a:p>
          <a:p>
            <a:pPr lvl="1"/>
            <a:r>
              <a:rPr lang="en-US" dirty="0"/>
              <a:t>Multiple Nodes are linked together into a Linked List</a:t>
            </a:r>
          </a:p>
          <a:p>
            <a:pPr lvl="1"/>
            <a:r>
              <a:rPr lang="en-US" dirty="0"/>
              <a:t>Additional Nodes can be added anywhere in the Linked List</a:t>
            </a:r>
          </a:p>
          <a:p>
            <a:pPr lvl="2"/>
            <a:r>
              <a:rPr lang="en-US" dirty="0"/>
              <a:t>Just disconnect, add the Node in between, and reconnect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8A275-E0EF-444C-AD42-EB96898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2B89E6-8E8A-4FAC-8BD6-93A5D103EC4C}"/>
              </a:ext>
            </a:extLst>
          </p:cNvPr>
          <p:cNvSpPr txBox="1"/>
          <p:nvPr/>
        </p:nvSpPr>
        <p:spPr>
          <a:xfrm>
            <a:off x="1338594" y="5110894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(Head)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534F0-C8BF-4EE7-A074-AD42509CAD51}"/>
              </a:ext>
            </a:extLst>
          </p:cNvPr>
          <p:cNvSpPr txBox="1"/>
          <p:nvPr/>
        </p:nvSpPr>
        <p:spPr>
          <a:xfrm>
            <a:off x="2624329" y="5115913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A447-A8ED-422D-8383-6E3740DB5CF4}"/>
              </a:ext>
            </a:extLst>
          </p:cNvPr>
          <p:cNvSpPr txBox="1"/>
          <p:nvPr/>
        </p:nvSpPr>
        <p:spPr>
          <a:xfrm>
            <a:off x="8893987" y="5110893"/>
            <a:ext cx="138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  <a:br>
              <a:rPr lang="en-US" dirty="0"/>
            </a:br>
            <a:r>
              <a:rPr lang="en-US" dirty="0"/>
              <a:t>(Tail)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FA057-90B5-43E0-AD6F-05B2CDB51A10}"/>
              </a:ext>
            </a:extLst>
          </p:cNvPr>
          <p:cNvSpPr txBox="1"/>
          <p:nvPr/>
        </p:nvSpPr>
        <p:spPr>
          <a:xfrm>
            <a:off x="3910064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E11AA-532D-4A78-BDE6-22FC9E9DD248}"/>
              </a:ext>
            </a:extLst>
          </p:cNvPr>
          <p:cNvSpPr txBox="1"/>
          <p:nvPr/>
        </p:nvSpPr>
        <p:spPr>
          <a:xfrm>
            <a:off x="5122387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83980-0F3B-498F-A87D-2BB739F897B9}"/>
              </a:ext>
            </a:extLst>
          </p:cNvPr>
          <p:cNvSpPr txBox="1"/>
          <p:nvPr/>
        </p:nvSpPr>
        <p:spPr>
          <a:xfrm>
            <a:off x="6408122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E652D-2A53-49B3-9BCB-7C17245F24CF}"/>
              </a:ext>
            </a:extLst>
          </p:cNvPr>
          <p:cNvSpPr txBox="1"/>
          <p:nvPr/>
        </p:nvSpPr>
        <p:spPr>
          <a:xfrm>
            <a:off x="7686850" y="5118946"/>
            <a:ext cx="138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0A6382A-00B4-4789-A9C3-6C001CD7A075}"/>
              </a:ext>
            </a:extLst>
          </p:cNvPr>
          <p:cNvGrpSpPr/>
          <p:nvPr/>
        </p:nvGrpSpPr>
        <p:grpSpPr>
          <a:xfrm>
            <a:off x="2048257" y="3117907"/>
            <a:ext cx="1475232" cy="1578011"/>
            <a:chOff x="3407665" y="2893284"/>
            <a:chExt cx="1475232" cy="141487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FE1EF6-2D14-4120-91E5-4F23C0D3B149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ACCF55-B87B-44B4-8918-A32A15A87E5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92733C-97AA-45E4-87F6-B010508316B0}"/>
              </a:ext>
            </a:extLst>
          </p:cNvPr>
          <p:cNvGrpSpPr/>
          <p:nvPr/>
        </p:nvGrpSpPr>
        <p:grpSpPr>
          <a:xfrm>
            <a:off x="3212593" y="3124003"/>
            <a:ext cx="1475232" cy="1578011"/>
            <a:chOff x="3407665" y="2893284"/>
            <a:chExt cx="1475232" cy="141487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A7BC96-B05A-4F5E-9313-776A41EEF5D9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0BB18E6-8706-47A2-A69A-68A7042AF5F0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77F662-EB49-4072-9851-B49F2A9C3887}"/>
              </a:ext>
            </a:extLst>
          </p:cNvPr>
          <p:cNvGrpSpPr/>
          <p:nvPr/>
        </p:nvGrpSpPr>
        <p:grpSpPr>
          <a:xfrm>
            <a:off x="4504945" y="3136195"/>
            <a:ext cx="1475232" cy="1578011"/>
            <a:chOff x="3407665" y="2893284"/>
            <a:chExt cx="1475232" cy="141487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A6B4A5-B6C4-420E-997D-3114EAFED507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48F94D2-C393-4AF2-8B0E-FC6C2A1BC2B1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867E88-EED3-425F-8499-24D400C5A2FE}"/>
              </a:ext>
            </a:extLst>
          </p:cNvPr>
          <p:cNvGrpSpPr/>
          <p:nvPr/>
        </p:nvGrpSpPr>
        <p:grpSpPr>
          <a:xfrm>
            <a:off x="5699761" y="3124003"/>
            <a:ext cx="1475232" cy="1578011"/>
            <a:chOff x="3407665" y="2893284"/>
            <a:chExt cx="1475232" cy="141487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D458C33-4B0A-4206-A202-83786A4DCFF4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466189-B4AB-4D47-9E88-C762175DBEFC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64EAE-26EE-47F2-9C76-6B9844B57BD5}"/>
              </a:ext>
            </a:extLst>
          </p:cNvPr>
          <p:cNvGrpSpPr/>
          <p:nvPr/>
        </p:nvGrpSpPr>
        <p:grpSpPr>
          <a:xfrm>
            <a:off x="6992113" y="3136195"/>
            <a:ext cx="1475232" cy="1578011"/>
            <a:chOff x="3407665" y="2893284"/>
            <a:chExt cx="1475232" cy="141487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495F819-EABF-4018-815B-3788CADAD64A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A5C2AB0-1E6E-4431-9DCE-69DE68D1EE5E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AD932D-2BEE-4590-ABB0-6A1E5EB01BBD}"/>
              </a:ext>
            </a:extLst>
          </p:cNvPr>
          <p:cNvGrpSpPr/>
          <p:nvPr/>
        </p:nvGrpSpPr>
        <p:grpSpPr>
          <a:xfrm>
            <a:off x="8260081" y="3136195"/>
            <a:ext cx="1475232" cy="1578011"/>
            <a:chOff x="3407665" y="2893284"/>
            <a:chExt cx="1475232" cy="141487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DA8396-5E2C-4AF1-9EE1-17F2BA8D8581}"/>
                </a:ext>
              </a:extLst>
            </p:cNvPr>
            <p:cNvSpPr txBox="1"/>
            <p:nvPr/>
          </p:nvSpPr>
          <p:spPr>
            <a:xfrm>
              <a:off x="3407665" y="2893284"/>
              <a:ext cx="1475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Next</a:t>
              </a:r>
              <a:br>
                <a:rPr lang="en-US" dirty="0"/>
              </a:br>
              <a:r>
                <a:rPr lang="en-US" dirty="0"/>
                <a:t>Pointer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9B4F5A-DEAA-40C3-9D97-A1212C67CC36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81" y="3420911"/>
              <a:ext cx="0" cy="8872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984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7A1E-F392-4ECA-B9EA-FD3A696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for a linked list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0899-02EB-4F6F-9668-0FD58112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endParaRPr lang="en-US" dirty="0"/>
          </a:p>
          <a:p>
            <a:r>
              <a:rPr lang="en-US" dirty="0"/>
              <a:t>Linked List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value;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node* next;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CCC7-1941-4556-AB37-0EB2656C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7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31A-F0BD-45DD-8CE8-8BA5C196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D812-BD6C-4E8F-9561-A79B3788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variable holding the “list” is actually a pointer to the first node of the list</a:t>
            </a:r>
          </a:p>
          <a:p>
            <a:pPr lvl="1"/>
            <a:r>
              <a:rPr lang="en-US" dirty="0"/>
              <a:t>Just like an array is a pointer to the first element in the array</a:t>
            </a:r>
          </a:p>
          <a:p>
            <a:pPr lvl="1"/>
            <a:r>
              <a:rPr lang="en-US" dirty="0"/>
              <a:t>First node: the “Head” of the list</a:t>
            </a:r>
          </a:p>
          <a:p>
            <a:pPr lvl="1"/>
            <a:endParaRPr lang="en-US" dirty="0"/>
          </a:p>
          <a:p>
            <a:r>
              <a:rPr lang="en-US" dirty="0"/>
              <a:t>Each node must have a pointer to the next node in the list</a:t>
            </a:r>
          </a:p>
          <a:p>
            <a:endParaRPr lang="en-US" dirty="0"/>
          </a:p>
          <a:p>
            <a:r>
              <a:rPr lang="en-US" dirty="0"/>
              <a:t>The last node in the list has a NULL pointer</a:t>
            </a:r>
          </a:p>
          <a:p>
            <a:pPr lvl="1"/>
            <a:r>
              <a:rPr lang="en-US" dirty="0"/>
              <a:t>Last node: the “Tail” of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777F-3F95-404D-96EB-6B528A85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5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37E2-48B5-40EB-8A47-8CCD80E1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77E7-68F6-4D77-AF1D-7E925951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a linked list</a:t>
            </a:r>
          </a:p>
          <a:p>
            <a:pPr lvl="1"/>
            <a:r>
              <a:rPr lang="en-US" dirty="0"/>
              <a:t>Create an empty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elements to the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Determine length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 entire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DFA82-0FAA-4CD5-ADE3-D425DD7C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E8CC6-6E4D-482B-8774-656FC6FE8728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58F-D699-481C-8F40-873D890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Which is better, and 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C85B-333A-458B-8493-7A11EDF5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list-&gt;next;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52849-50F2-4362-81C8-552C488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5C61-124F-4F6F-9761-778971AA0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(list-&gt;next);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538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D58F-D699-481C-8F40-873D890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Which is better, and 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C85B-333A-458B-8493-7A11EDF56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list-&gt;next;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52849-50F2-4362-81C8-552C4887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5C61-124F-4F6F-9761-778971AA0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list)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if (list != NULL)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(list-&gt;next);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free(list);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F26B5-5654-4772-818D-E0C3A72575CD}"/>
              </a:ext>
            </a:extLst>
          </p:cNvPr>
          <p:cNvSpPr txBox="1"/>
          <p:nvPr/>
        </p:nvSpPr>
        <p:spPr>
          <a:xfrm>
            <a:off x="1361974" y="4555266"/>
            <a:ext cx="3749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Error: use after free!!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0F3135-F9BC-4AFD-9F66-4086C348BCB7}"/>
              </a:ext>
            </a:extLst>
          </p:cNvPr>
          <p:cNvCxnSpPr/>
          <p:nvPr/>
        </p:nvCxnSpPr>
        <p:spPr>
          <a:xfrm flipV="1">
            <a:off x="3236494" y="3300984"/>
            <a:ext cx="0" cy="12070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13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b="1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33610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3415-55A0-4D04-995D-A4943BDD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for each list node must be managed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BC00-F528-435F-93AE-13A38BAC8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composed of many small memory allocations rather than one large memory allocation (like arrays)</a:t>
            </a:r>
          </a:p>
          <a:p>
            <a:endParaRPr lang="en-US" dirty="0"/>
          </a:p>
          <a:p>
            <a:r>
              <a:rPr lang="en-US" dirty="0"/>
              <a:t>So every individual node needs to be separately freed in order to destroy the entire list</a:t>
            </a:r>
          </a:p>
          <a:p>
            <a:endParaRPr lang="en-US" dirty="0"/>
          </a:p>
          <a:p>
            <a:r>
              <a:rPr lang="en-US" dirty="0"/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list_destroy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283E4-9D59-4A7A-82F8-7F640455B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A71A0-CD1E-456E-BADD-7B3B89063083}"/>
              </a:ext>
            </a:extLst>
          </p:cNvPr>
          <p:cNvSpPr txBox="1"/>
          <p:nvPr/>
        </p:nvSpPr>
        <p:spPr>
          <a:xfrm>
            <a:off x="10007600" y="202168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20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3B13-12E0-485D-9814-8188905C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have no 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D450-78C9-45CB-8327-AA93DF69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ask an array for any item, and you get it immediately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array[6]</a:t>
            </a:r>
          </a:p>
          <a:p>
            <a:endParaRPr lang="en-US" dirty="0"/>
          </a:p>
          <a:p>
            <a:r>
              <a:rPr lang="en-US" dirty="0"/>
              <a:t>All access for linked lists is sequential</a:t>
            </a:r>
          </a:p>
          <a:p>
            <a:pPr lvl="1"/>
            <a:r>
              <a:rPr lang="en-US" dirty="0"/>
              <a:t>You must start at the head and “walk” the list until you get to the item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list-&gt;next-&gt;next-&gt;next-&gt;next-&gt;next-&gt;next-&gt;value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get_at_index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E7A55-31A0-4B5B-873D-343BAF80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C3D37-80F1-45FA-93DA-851A0D332BC8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2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3CFC-EC1B-4270-952C-D35E154F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SEGV is a null pointer dereference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3FF27-09EF-4157-9648-2F30BBAC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724400"/>
            <a:ext cx="11218645" cy="144780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AddressSanitizer</a:t>
            </a:r>
            <a:r>
              <a:rPr lang="en-US" dirty="0"/>
              <a:t> error is due to dereferencing a NULL pointer</a:t>
            </a:r>
          </a:p>
          <a:p>
            <a:pPr lvl="1"/>
            <a:r>
              <a:rPr lang="en-US" dirty="0"/>
              <a:t>Often in Homework 3, it’s because you tried to read a NULL candidate name</a:t>
            </a:r>
          </a:p>
          <a:p>
            <a:pPr lvl="1"/>
            <a:r>
              <a:rPr lang="en-US" dirty="0"/>
              <a:t>Possibly with `</a:t>
            </a:r>
            <a:r>
              <a:rPr lang="en-US" dirty="0" err="1"/>
              <a:t>strcmp</a:t>
            </a:r>
            <a:r>
              <a:rPr lang="en-US" dirty="0"/>
              <a:t>()`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E9755-2BAD-4C2A-A6D9-B7491C26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754753-9C7D-4034-AEB7-A79D97676B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71" b="3840"/>
          <a:stretch/>
        </p:blipFill>
        <p:spPr bwMode="auto">
          <a:xfrm>
            <a:off x="607594" y="1143000"/>
            <a:ext cx="1097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32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can be added at any point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add/remove the middle item of the list</a:t>
            </a:r>
          </a:p>
          <a:p>
            <a:pPr lvl="1"/>
            <a:r>
              <a:rPr lang="en-US" dirty="0"/>
              <a:t>Just make sure you get the next pointer right</a:t>
            </a:r>
          </a:p>
          <a:p>
            <a:pPr lvl="1"/>
            <a:endParaRPr lang="en-US" dirty="0"/>
          </a:p>
          <a:p>
            <a:r>
              <a:rPr lang="en-US" dirty="0"/>
              <a:t>Arrays can’t support that kind of thing</a:t>
            </a:r>
          </a:p>
          <a:p>
            <a:pPr lvl="1"/>
            <a:r>
              <a:rPr lang="en-US" dirty="0"/>
              <a:t>You would have to copy over all the later elements in the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list_remove_front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35DF5-0AC7-4755-9E08-9FC0A81E9BDA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7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8286-6B14-472E-A4EF-05A37EC3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72FB-EC7F-4366-AD8F-39B0C9B3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uses more memory, an array or a linked list?</a:t>
            </a:r>
          </a:p>
          <a:p>
            <a:pPr lvl="1"/>
            <a:r>
              <a:rPr lang="en-US" dirty="0"/>
              <a:t>Assume each contains the same 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much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4B74E-70ED-48C6-B666-F2C245D6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501E7-DFA4-47F1-A438-93763E4D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 take more memory than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EFB7-C6FE-44D3-87C4-7B3200E4A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must include data and a “next” pointer</a:t>
            </a:r>
          </a:p>
          <a:p>
            <a:endParaRPr lang="en-US" dirty="0"/>
          </a:p>
          <a:p>
            <a:r>
              <a:rPr lang="en-US" dirty="0"/>
              <a:t>This increases overall memory use</a:t>
            </a:r>
          </a:p>
          <a:p>
            <a:pPr lvl="1"/>
            <a:r>
              <a:rPr lang="en-US" dirty="0"/>
              <a:t>As a cost for the ease of use that linked lists provide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Compare an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versus linked list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/>
              <a:t>Linked list will be 3x the amount of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large in size your data is, the less the overhead will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9E46-FD69-4DDA-B938-CAB56E76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8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b="1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1787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pointer to another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values stored in an object</a:t>
            </a:r>
          </a:p>
          <a:p>
            <a:pPr lvl="1"/>
            <a:r>
              <a:rPr lang="en-US" dirty="0"/>
              <a:t>That object has a memory address</a:t>
            </a:r>
          </a:p>
          <a:p>
            <a:pPr lvl="1"/>
            <a:r>
              <a:rPr lang="en-US" dirty="0"/>
              <a:t>We could make a pointer to a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5171"/>
              </p:ext>
            </p:extLst>
          </p:nvPr>
        </p:nvGraphicFramePr>
        <p:xfrm>
          <a:off x="4054195" y="2714258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263539"/>
              </p:ext>
            </p:extLst>
          </p:nvPr>
        </p:nvGraphicFramePr>
        <p:xfrm>
          <a:off x="2221101" y="3949931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75671" y="3232418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A95211-3476-4CC7-A16E-E985892FA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32757"/>
              </p:ext>
            </p:extLst>
          </p:nvPr>
        </p:nvGraphicFramePr>
        <p:xfrm>
          <a:off x="1822862" y="5196840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A0363-C302-4745-9071-6851EE9C45A4}"/>
              </a:ext>
            </a:extLst>
          </p:cNvPr>
          <p:cNvCxnSpPr/>
          <p:nvPr/>
        </p:nvCxnSpPr>
        <p:spPr>
          <a:xfrm flipV="1">
            <a:off x="5775671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001-A7D4-45AD-91EA-B1F92A3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72B-ECBD-42B2-8B93-4D390191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pointer to something, add a * to the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8266-B31E-4813-9780-8C33302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82B5A0-791A-46BB-9E01-A5E62219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7312"/>
              </p:ext>
            </p:extLst>
          </p:nvPr>
        </p:nvGraphicFramePr>
        <p:xfrm>
          <a:off x="9285226" y="11430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598A79-1338-4EFE-B128-FDEA73744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02364"/>
              </p:ext>
            </p:extLst>
          </p:nvPr>
        </p:nvGraphicFramePr>
        <p:xfrm>
          <a:off x="7452132" y="2378673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D6C00B-1074-4ACD-A84A-5B8BCAE061CB}"/>
              </a:ext>
            </a:extLst>
          </p:cNvPr>
          <p:cNvCxnSpPr/>
          <p:nvPr/>
        </p:nvCxnSpPr>
        <p:spPr>
          <a:xfrm flipV="1">
            <a:off x="11006702" y="1661160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5669BB-72B4-4CA8-9D36-8689FA83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94539"/>
              </p:ext>
            </p:extLst>
          </p:nvPr>
        </p:nvGraphicFramePr>
        <p:xfrm>
          <a:off x="7053893" y="3625582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40D90-A443-412D-87EC-FEB4C3C7D277}"/>
              </a:ext>
            </a:extLst>
          </p:cNvPr>
          <p:cNvCxnSpPr/>
          <p:nvPr/>
        </p:nvCxnSpPr>
        <p:spPr>
          <a:xfrm flipV="1">
            <a:off x="11006702" y="2908069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ED079-F90D-4018-908A-AF1C55EA86EF}"/>
              </a:ext>
            </a:extLst>
          </p:cNvPr>
          <p:cNvSpPr txBox="1"/>
          <p:nvPr/>
        </p:nvSpPr>
        <p:spPr>
          <a:xfrm>
            <a:off x="985529" y="3401879"/>
            <a:ext cx="8299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z = 5;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&amp;z;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6668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E08E-5E7B-4D15-B74D-6983874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AB7-FE6E-4A36-AD4D-0BC87F1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1525" cy="5029200"/>
          </a:xfrm>
        </p:spPr>
        <p:txBody>
          <a:bodyPr>
            <a:normAutofit/>
          </a:bodyPr>
          <a:lstStyle/>
          <a:p>
            <a:r>
              <a:rPr lang="en-US" dirty="0"/>
              <a:t>Various functions in the linked list code need to return the</a:t>
            </a:r>
            <a:br>
              <a:rPr lang="en-US" dirty="0"/>
            </a:br>
            <a:r>
              <a:rPr lang="en-US" dirty="0"/>
              <a:t>new head of the linked list</a:t>
            </a:r>
          </a:p>
          <a:p>
            <a:pPr lvl="1"/>
            <a:r>
              <a:rPr lang="en-US" dirty="0"/>
              <a:t>Instead, they could update the linked list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 list, int value);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could become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node** list, int value);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429F5-ECAC-456C-8B6D-E163C8CF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C3735-4073-4AC7-95B4-0CE225AD8BDF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34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5182-911C-4A58-88F3-94270BAE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occurs in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F388-7A7F-411D-9CAF-8786516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argv</a:t>
            </a:r>
            <a:r>
              <a:rPr lang="en-US" dirty="0"/>
              <a:t> is an array of strings</a:t>
            </a:r>
          </a:p>
          <a:p>
            <a:pPr lvl="1"/>
            <a:r>
              <a:rPr lang="en-US" dirty="0"/>
              <a:t>Strings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So </a:t>
            </a:r>
            <a:r>
              <a:rPr lang="en-US" dirty="0" err="1"/>
              <a:t>argv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7AFB0-2488-4A82-BBB2-4C00C5A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4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90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and explore concept of linked lists</a:t>
            </a:r>
          </a:p>
          <a:p>
            <a:pPr lvl="1"/>
            <a:r>
              <a:rPr lang="en-US" dirty="0"/>
              <a:t>What are they and what are their advantages?</a:t>
            </a:r>
          </a:p>
          <a:p>
            <a:pPr lvl="1"/>
            <a:r>
              <a:rPr lang="en-US" dirty="0"/>
              <a:t>How do we write code that uses them?</a:t>
            </a:r>
          </a:p>
          <a:p>
            <a:pPr lvl="1"/>
            <a:endParaRPr lang="en-US" dirty="0"/>
          </a:p>
          <a:p>
            <a:r>
              <a:rPr lang="en-US" dirty="0"/>
              <a:t>Discuss concept of pointers to 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/08_linked_lists.tgz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08_linked_lists/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Dynamic Arrays</a:t>
            </a:r>
          </a:p>
          <a:p>
            <a:pPr lvl="1"/>
            <a:endParaRPr lang="en-US" dirty="0"/>
          </a:p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Linked List Details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523</TotalTime>
  <Words>1881</Words>
  <Application>Microsoft Office PowerPoint</Application>
  <PresentationFormat>Widescreen</PresentationFormat>
  <Paragraphs>391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Class Slides</vt:lpstr>
      <vt:lpstr>Lecture 08 Linked Lists</vt:lpstr>
      <vt:lpstr>Administrivia</vt:lpstr>
      <vt:lpstr>SEGV is a null pointer dereference</vt:lpstr>
      <vt:lpstr>Today’s Goals</vt:lpstr>
      <vt:lpstr>Getting the code for today</vt:lpstr>
      <vt:lpstr>Outline</vt:lpstr>
      <vt:lpstr>Dealing with dynamic input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Break + relevant xkcd</vt:lpstr>
      <vt:lpstr>Outline</vt:lpstr>
      <vt:lpstr>Problems with arrays</vt:lpstr>
      <vt:lpstr>Live coding example</vt:lpstr>
      <vt:lpstr>An alternative: linked allocations</vt:lpstr>
      <vt:lpstr>An alternative: linked allocations</vt:lpstr>
      <vt:lpstr>Linked list analogy as a train</vt:lpstr>
      <vt:lpstr>Linked list analogy</vt:lpstr>
      <vt:lpstr>Linked list analogy</vt:lpstr>
      <vt:lpstr>C code for a linked list structure</vt:lpstr>
      <vt:lpstr>Rules for linked lists</vt:lpstr>
      <vt:lpstr>Live coding example</vt:lpstr>
      <vt:lpstr>Break + Question: Which is better, and why?</vt:lpstr>
      <vt:lpstr>Break + Question: Which is better, and why?</vt:lpstr>
      <vt:lpstr>Outline</vt:lpstr>
      <vt:lpstr>The memory for each list node must be managed</vt:lpstr>
      <vt:lpstr>Lists have no random access</vt:lpstr>
      <vt:lpstr>Items can be added at any point in the list</vt:lpstr>
      <vt:lpstr>Break + Open Question</vt:lpstr>
      <vt:lpstr>Linked lists take more memory than arrays</vt:lpstr>
      <vt:lpstr>Outline</vt:lpstr>
      <vt:lpstr>Pointers are another type of value</vt:lpstr>
      <vt:lpstr>We can make a pointer to another pointer</vt:lpstr>
      <vt:lpstr>Double pointers in C</vt:lpstr>
      <vt:lpstr>When is this useful?</vt:lpstr>
      <vt:lpstr>Also occurs in arguments to main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Linked Lists</dc:title>
  <dc:creator>Branden Ghena</dc:creator>
  <cp:lastModifiedBy>Branden Ghena</cp:lastModifiedBy>
  <cp:revision>39</cp:revision>
  <dcterms:created xsi:type="dcterms:W3CDTF">2021-10-13T19:44:50Z</dcterms:created>
  <dcterms:modified xsi:type="dcterms:W3CDTF">2021-10-14T17:00:09Z</dcterms:modified>
</cp:coreProperties>
</file>