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4"/>
  </p:notesMasterIdLst>
  <p:sldIdLst>
    <p:sldId id="256" r:id="rId2"/>
    <p:sldId id="828" r:id="rId3"/>
    <p:sldId id="839" r:id="rId4"/>
    <p:sldId id="264" r:id="rId5"/>
    <p:sldId id="836" r:id="rId6"/>
    <p:sldId id="370" r:id="rId7"/>
    <p:sldId id="829" r:id="rId8"/>
    <p:sldId id="373" r:id="rId9"/>
    <p:sldId id="372" r:id="rId10"/>
    <p:sldId id="371" r:id="rId11"/>
    <p:sldId id="830" r:id="rId12"/>
    <p:sldId id="365" r:id="rId13"/>
    <p:sldId id="375" r:id="rId14"/>
    <p:sldId id="402" r:id="rId15"/>
    <p:sldId id="408" r:id="rId16"/>
    <p:sldId id="831" r:id="rId17"/>
    <p:sldId id="409" r:id="rId18"/>
    <p:sldId id="835" r:id="rId19"/>
    <p:sldId id="411" r:id="rId20"/>
    <p:sldId id="401" r:id="rId21"/>
    <p:sldId id="472" r:id="rId22"/>
    <p:sldId id="469" r:id="rId23"/>
    <p:sldId id="473" r:id="rId24"/>
    <p:sldId id="396" r:id="rId25"/>
    <p:sldId id="475" r:id="rId26"/>
    <p:sldId id="832" r:id="rId27"/>
    <p:sldId id="476" r:id="rId28"/>
    <p:sldId id="477" r:id="rId29"/>
    <p:sldId id="354" r:id="rId30"/>
    <p:sldId id="479" r:id="rId31"/>
    <p:sldId id="480" r:id="rId32"/>
    <p:sldId id="834" r:id="rId33"/>
    <p:sldId id="772" r:id="rId34"/>
    <p:sldId id="353" r:id="rId35"/>
    <p:sldId id="413" r:id="rId36"/>
    <p:sldId id="383" r:id="rId37"/>
    <p:sldId id="837" r:id="rId38"/>
    <p:sldId id="833" r:id="rId39"/>
    <p:sldId id="838" r:id="rId40"/>
    <p:sldId id="492" r:id="rId41"/>
    <p:sldId id="486" r:id="rId42"/>
    <p:sldId id="3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828"/>
            <p14:sldId id="839"/>
            <p14:sldId id="264"/>
          </p14:sldIdLst>
        </p14:section>
        <p14:section name="Bits and Bytes" id="{B55B8E8C-5EAB-4A1E-A4E9-AE5E896E46FA}">
          <p14:sldIdLst>
            <p14:sldId id="836"/>
            <p14:sldId id="370"/>
            <p14:sldId id="829"/>
            <p14:sldId id="373"/>
            <p14:sldId id="372"/>
            <p14:sldId id="371"/>
            <p14:sldId id="830"/>
            <p14:sldId id="365"/>
            <p14:sldId id="375"/>
            <p14:sldId id="402"/>
            <p14:sldId id="408"/>
            <p14:sldId id="831"/>
            <p14:sldId id="409"/>
          </p14:sldIdLst>
        </p14:section>
        <p14:section name="Integer Encodings" id="{A75A0407-40D9-4392-BF48-D7F255C37A1B}">
          <p14:sldIdLst>
            <p14:sldId id="835"/>
            <p14:sldId id="411"/>
            <p14:sldId id="401"/>
            <p14:sldId id="472"/>
            <p14:sldId id="469"/>
            <p14:sldId id="473"/>
            <p14:sldId id="396"/>
            <p14:sldId id="475"/>
            <p14:sldId id="832"/>
            <p14:sldId id="476"/>
            <p14:sldId id="477"/>
            <p14:sldId id="354"/>
            <p14:sldId id="479"/>
            <p14:sldId id="480"/>
          </p14:sldIdLst>
        </p14:section>
        <p14:section name="C Type Bounds" id="{43167592-987C-474F-A602-10C70DF3498F}">
          <p14:sldIdLst>
            <p14:sldId id="834"/>
            <p14:sldId id="772"/>
            <p14:sldId id="353"/>
            <p14:sldId id="413"/>
            <p14:sldId id="383"/>
            <p14:sldId id="837"/>
            <p14:sldId id="833"/>
            <p14:sldId id="838"/>
            <p14:sldId id="492"/>
            <p14:sldId id="486"/>
          </p14:sldIdLst>
        </p14:section>
        <p14:section name="Wrapup" id="{29A7F866-9DA9-446B-8359-CE426CB89C7A}">
          <p14:sldIdLst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Mayans use a </a:t>
            </a:r>
            <a:r>
              <a:rPr lang="en-US" dirty="0" err="1"/>
              <a:t>vigesimal</a:t>
            </a:r>
            <a:r>
              <a:rPr lang="en-US" dirty="0"/>
              <a:t> system (base 20)</a:t>
            </a:r>
          </a:p>
          <a:p>
            <a:r>
              <a:rPr lang="en-US" dirty="0"/>
              <a:t>Decima</a:t>
            </a:r>
            <a:r>
              <a:rPr lang="en-US" baseline="0" dirty="0"/>
              <a:t>l system – developed in India, improved by Arab mathematicians and brought to the west by Pisano (in the 13</a:t>
            </a:r>
            <a:r>
              <a:rPr lang="en-US" baseline="30000" dirty="0"/>
              <a:t>th</a:t>
            </a:r>
            <a:r>
              <a:rPr lang="en-US" baseline="0" dirty="0"/>
              <a:t> century!)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pPr eaLnBrk="1" hangingPunct="1"/>
            <a:r>
              <a:rPr lang="en-US" dirty="0"/>
              <a:t>Note the asymmetry on the 2’s-complement</a:t>
            </a:r>
            <a:r>
              <a:rPr lang="en-US" baseline="0" dirty="0"/>
              <a:t> range, a source of bugs; why the asymmetry? 0 is nonnegative which means it can represent one less positive number</a:t>
            </a:r>
          </a:p>
          <a:p>
            <a:pPr eaLnBrk="1" hangingPunct="1"/>
            <a:r>
              <a:rPr lang="en-US" baseline="0" dirty="0"/>
              <a:t>Note also that </a:t>
            </a:r>
            <a:r>
              <a:rPr lang="en-US" baseline="0" dirty="0" err="1"/>
              <a:t>UMax</a:t>
            </a:r>
            <a:r>
              <a:rPr lang="en-US" baseline="0" dirty="0"/>
              <a:t> is just over 2 </a:t>
            </a:r>
            <a:r>
              <a:rPr lang="en-US" baseline="0" dirty="0" err="1"/>
              <a:t>TMax</a:t>
            </a:r>
            <a:r>
              <a:rPr lang="en-US" baseline="0" dirty="0"/>
              <a:t> (</a:t>
            </a:r>
            <a:r>
              <a:rPr lang="en-US" baseline="0" dirty="0" err="1"/>
              <a:t>Umax</a:t>
            </a:r>
            <a:r>
              <a:rPr lang="en-US" baseline="0" dirty="0"/>
              <a:t> = 2*Tmax+1)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1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09</a:t>
            </a:r>
            <a:br>
              <a:rPr lang="en-US" dirty="0"/>
            </a:br>
            <a:r>
              <a:rPr lang="en-US" sz="5300" dirty="0"/>
              <a:t>Bits, Bytes, and Integer Encoding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computers use Base 10?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8345905" cy="5029200"/>
          </a:xfrm>
        </p:spPr>
        <p:txBody>
          <a:bodyPr>
            <a:normAutofit/>
          </a:bodyPr>
          <a:lstStyle/>
          <a:p>
            <a:r>
              <a:rPr lang="en-US" dirty="0"/>
              <a:t>Because implementing it electronically is a pain</a:t>
            </a:r>
          </a:p>
          <a:p>
            <a:pPr lvl="1"/>
            <a:r>
              <a:rPr lang="en-US" dirty="0"/>
              <a:t>Hard to store</a:t>
            </a:r>
          </a:p>
          <a:p>
            <a:pPr lvl="2"/>
            <a:r>
              <a:rPr lang="en-US" sz="2000" dirty="0"/>
              <a:t>ENIAC (first general-purpose electronic computer) </a:t>
            </a:r>
            <a:br>
              <a:rPr lang="en-US" sz="2000" dirty="0"/>
            </a:br>
            <a:r>
              <a:rPr lang="en-US" sz="2000" dirty="0"/>
              <a:t>used 10 vacuum tubes / digit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Hard to transmit</a:t>
            </a:r>
          </a:p>
          <a:p>
            <a:pPr lvl="2"/>
            <a:r>
              <a:rPr lang="en-US" sz="2000" dirty="0"/>
              <a:t>Need high precision to encode</a:t>
            </a:r>
            <a:br>
              <a:rPr lang="en-US" sz="2000" dirty="0"/>
            </a:br>
            <a:r>
              <a:rPr lang="en-US" sz="2000" dirty="0"/>
              <a:t>10 signal levels on single wire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Messy to implement digital logic functions</a:t>
            </a:r>
          </a:p>
          <a:p>
            <a:pPr lvl="2"/>
            <a:r>
              <a:rPr lang="en-US" sz="2000" dirty="0"/>
              <a:t>Addition, multiplication, etc.</a:t>
            </a:r>
          </a:p>
        </p:txBody>
      </p:sp>
      <p:pic>
        <p:nvPicPr>
          <p:cNvPr id="5918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100" y="2574131"/>
            <a:ext cx="4114800" cy="31408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AF3A8EC-5F30-4D95-94DF-FF9A07AE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/>
          </a:bodyPr>
          <a:lstStyle/>
          <a:p>
            <a:r>
              <a:rPr lang="en-US" dirty="0"/>
              <a:t>Writing long sequences of 0s and 1s is tedious and error-prone</a:t>
            </a:r>
          </a:p>
          <a:p>
            <a:pPr lvl="1"/>
            <a:r>
              <a:rPr lang="en-US" dirty="0"/>
              <a:t>And takes up a lot of space on a page!</a:t>
            </a:r>
          </a:p>
          <a:p>
            <a:r>
              <a:rPr lang="en-US" dirty="0"/>
              <a:t>So we’ll often use base 16 (also called </a:t>
            </a:r>
            <a:r>
              <a:rPr lang="en-US" i="1" dirty="0"/>
              <a:t>hexadecimal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Base 2 = 2 symbols (0, 1)</a:t>
            </a:r>
            <a:br>
              <a:rPr lang="en-US" dirty="0"/>
            </a:br>
            <a:r>
              <a:rPr lang="en-US" dirty="0"/>
              <a:t>Base 10 = 10 symbols (0-9)</a:t>
            </a:r>
            <a:br>
              <a:rPr lang="en-US" dirty="0"/>
            </a:br>
            <a:r>
              <a:rPr lang="en-US" dirty="0"/>
              <a:t>Base 16, need 16 symbols</a:t>
            </a:r>
          </a:p>
          <a:p>
            <a:pPr lvl="1"/>
            <a:r>
              <a:rPr lang="en-US" dirty="0"/>
              <a:t>Use letters A-F once we run out of decimal digits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8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/>
          </a:bodyPr>
          <a:lstStyle/>
          <a:p>
            <a:r>
              <a:rPr lang="en-US" dirty="0"/>
              <a:t>16 = 2</a:t>
            </a:r>
            <a:r>
              <a:rPr lang="en-US" baseline="30000" dirty="0"/>
              <a:t>4</a:t>
            </a:r>
            <a:r>
              <a:rPr lang="en-US" dirty="0"/>
              <a:t>, so every group of 4 bits becomes a hexadecimal digit (or </a:t>
            </a:r>
            <a:r>
              <a:rPr lang="en-US" i="1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we have a number of bits not divisible by 4, add 0s on the left (always ok, just like base 10)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273176" y="3907136"/>
            <a:ext cx="4352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2400" dirty="0"/>
              <a:t> 1 0 1 0 0 1 0 1 1 1 1 0 1 1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91584" y="3911601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0x297B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702300" y="4140200"/>
            <a:ext cx="381000" cy="158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2425700" y="3911600"/>
            <a:ext cx="2082800" cy="533400"/>
            <a:chOff x="1219200" y="5105400"/>
            <a:chExt cx="1693334" cy="533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2912534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0574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12192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323182" y="3907136"/>
            <a:ext cx="64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30584" y="5037435"/>
            <a:ext cx="3205160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“0x” prefix = it’s in hex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bit doesn’t hold much information</a:t>
            </a:r>
          </a:p>
          <a:p>
            <a:pPr lvl="1"/>
            <a:r>
              <a:rPr lang="en-US" dirty="0"/>
              <a:t>Only two possible values: 0 and 1</a:t>
            </a:r>
          </a:p>
          <a:p>
            <a:pPr lvl="1"/>
            <a:r>
              <a:rPr lang="en-US" dirty="0"/>
              <a:t>So we’ll typically work with larger groups of bits</a:t>
            </a:r>
          </a:p>
          <a:p>
            <a:pPr lvl="1"/>
            <a:endParaRPr lang="en-US" dirty="0"/>
          </a:p>
          <a:p>
            <a:r>
              <a:rPr lang="en-US" dirty="0"/>
              <a:t>For convenience, we’ll refer to groups of 8 bits as </a:t>
            </a:r>
            <a:r>
              <a:rPr lang="en-US" b="1" i="1" dirty="0"/>
              <a:t>bytes</a:t>
            </a:r>
          </a:p>
          <a:p>
            <a:pPr lvl="1"/>
            <a:r>
              <a:rPr lang="en-US" dirty="0"/>
              <a:t>And usually work with multiples of 8 bits at a time</a:t>
            </a:r>
          </a:p>
          <a:p>
            <a:pPr lvl="1"/>
            <a:r>
              <a:rPr lang="en-US" dirty="0"/>
              <a:t>Conveniently, 8 bits = 2 </a:t>
            </a:r>
            <a:r>
              <a:rPr lang="en-US" dirty="0" err="1"/>
              <a:t>hexits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1 byte: 0b01100111 = 0x67</a:t>
            </a:r>
          </a:p>
          <a:p>
            <a:pPr lvl="1"/>
            <a:r>
              <a:rPr lang="en-US" dirty="0"/>
              <a:t>2 bytes: 11000100  00101111</a:t>
            </a:r>
            <a:r>
              <a:rPr lang="en-US" baseline="-25000" dirty="0"/>
              <a:t>2</a:t>
            </a:r>
            <a:r>
              <a:rPr lang="en-US" dirty="0"/>
              <a:t> = 0xC42F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3AB9-5C56-4688-BF11-B6FB4B6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DE5FF-1B99-47AD-96AB-2CF4A005808E}"/>
              </a:ext>
            </a:extLst>
          </p:cNvPr>
          <p:cNvSpPr txBox="1"/>
          <p:nvPr/>
        </p:nvSpPr>
        <p:spPr>
          <a:xfrm>
            <a:off x="6444984" y="4872115"/>
            <a:ext cx="3892816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“0b” prefix = it’s in binary</a:t>
            </a:r>
          </a:p>
        </p:txBody>
      </p:sp>
    </p:spTree>
    <p:extLst>
      <p:ext uri="{BB962C8B-B14F-4D97-AF65-F5344CB8AC3E}">
        <p14:creationId xmlns:p14="http://schemas.microsoft.com/office/powerpoint/2010/main" val="114552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	0x42 -&gt; 0b 0100 0010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	0x42 -&gt; 0b 0100 0010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  <a:p>
            <a:pPr lvl="2"/>
            <a:r>
              <a:rPr lang="en-US" dirty="0"/>
              <a:t>1*2</a:t>
            </a:r>
            <a:r>
              <a:rPr lang="en-US" baseline="30000" dirty="0"/>
              <a:t>6</a:t>
            </a:r>
            <a:r>
              <a:rPr lang="en-US" baseline="-25000" dirty="0"/>
              <a:t> </a:t>
            </a:r>
            <a:r>
              <a:rPr lang="en-US" dirty="0"/>
              <a:t>+ 1*2</a:t>
            </a:r>
            <a:r>
              <a:rPr lang="en-US" baseline="30000" dirty="0"/>
              <a:t>1 </a:t>
            </a:r>
            <a:r>
              <a:rPr lang="en-US" dirty="0"/>
              <a:t>= 64 + 2 = 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5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Critical thinking:</a:t>
            </a:r>
          </a:p>
          <a:p>
            <a:pPr lvl="1"/>
            <a:r>
              <a:rPr lang="en-US" dirty="0"/>
              <a:t>What are the maximum and minimum values?</a:t>
            </a:r>
          </a:p>
          <a:p>
            <a:pPr lvl="2"/>
            <a:r>
              <a:rPr lang="en-US" dirty="0"/>
              <a:t>Minimum 0	     (0x00)</a:t>
            </a:r>
          </a:p>
          <a:p>
            <a:pPr lvl="2"/>
            <a:r>
              <a:rPr lang="en-US" dirty="0"/>
              <a:t>Maximum 255  (0xFF)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big is 0x42 out of 0xFF?</a:t>
            </a:r>
          </a:p>
          <a:p>
            <a:pPr lvl="2"/>
            <a:r>
              <a:rPr lang="en-US" dirty="0"/>
              <a:t>~25% (0x40, 0x80, 0xC0, 0x100)</a:t>
            </a:r>
          </a:p>
          <a:p>
            <a:pPr lvl="2"/>
            <a:r>
              <a:rPr lang="en-US" dirty="0"/>
              <a:t>So 255/4 ≈ 256/4 ≈ 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6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Bits and Bytes</a:t>
            </a:r>
          </a:p>
          <a:p>
            <a:pPr lvl="1"/>
            <a:endParaRPr lang="en-US" dirty="0"/>
          </a:p>
          <a:p>
            <a:r>
              <a:rPr lang="en-US" b="1" dirty="0"/>
              <a:t>Integer Encoding</a:t>
            </a:r>
          </a:p>
          <a:p>
            <a:pPr lvl="1"/>
            <a:endParaRPr lang="en-US" dirty="0"/>
          </a:p>
          <a:p>
            <a:r>
              <a:rPr lang="en-US" dirty="0"/>
              <a:t>C Type Bounds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93027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A2E6-DC0A-4138-8C3B-3505907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two lines of code are equivalent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97AC-33A1-429F-9877-54EA591B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97;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‘a’;</a:t>
            </a:r>
          </a:p>
          <a:p>
            <a:endParaRPr lang="en-US" dirty="0"/>
          </a:p>
          <a:p>
            <a:r>
              <a:rPr lang="en-US" dirty="0"/>
              <a:t>Per the ASCII table, the character ‘a’ has a decimal value 97</a:t>
            </a:r>
          </a:p>
          <a:p>
            <a:pPr lvl="1"/>
            <a:r>
              <a:rPr lang="en-US" dirty="0"/>
              <a:t>The character value and decimal value are equivalent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These two are also equivalent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diff = ‘c’ - ‘a’;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diff = 99 - 97;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44606-198D-4F0B-AB4C-6A5A0D5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2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3860-2731-42FA-AEFE-C295DDF4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2541-5CC7-4C18-8425-8447B227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4 due on Thursday</a:t>
            </a:r>
          </a:p>
          <a:p>
            <a:pPr lvl="1"/>
            <a:r>
              <a:rPr lang="en-US" dirty="0"/>
              <a:t>You can do it!</a:t>
            </a:r>
          </a:p>
          <a:p>
            <a:pPr lvl="1"/>
            <a:endParaRPr lang="en-US" dirty="0"/>
          </a:p>
          <a:p>
            <a:r>
              <a:rPr lang="en-US" dirty="0"/>
              <a:t>Remember that office hours get busy right before the deadline</a:t>
            </a:r>
          </a:p>
          <a:p>
            <a:pPr lvl="1"/>
            <a:r>
              <a:rPr lang="en-US" dirty="0"/>
              <a:t>It’ll be harder to get help and you’ll get less time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D6735-F79C-417E-8788-71629620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8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idea:</a:t>
            </a:r>
            <a:r>
              <a:rPr lang="en-US" dirty="0"/>
              <a:t> bits can be used to represent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78005" cy="5029200"/>
          </a:xfrm>
        </p:spPr>
        <p:txBody>
          <a:bodyPr/>
          <a:lstStyle/>
          <a:p>
            <a:r>
              <a:rPr lang="en-US" dirty="0"/>
              <a:t>Depending on the context, the bits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11000011</a:t>
            </a:r>
            <a:r>
              <a:rPr lang="en-US" dirty="0"/>
              <a:t> could mean</a:t>
            </a:r>
          </a:p>
          <a:p>
            <a:pPr lvl="1"/>
            <a:r>
              <a:rPr lang="en-US" dirty="0"/>
              <a:t>The number 195</a:t>
            </a:r>
          </a:p>
          <a:p>
            <a:pPr lvl="1"/>
            <a:r>
              <a:rPr lang="en-US" dirty="0"/>
              <a:t>The number -61</a:t>
            </a:r>
          </a:p>
          <a:p>
            <a:pPr lvl="1"/>
            <a:r>
              <a:rPr lang="en-US" dirty="0"/>
              <a:t>The number -1.1875</a:t>
            </a:r>
          </a:p>
          <a:p>
            <a:pPr lvl="1"/>
            <a:r>
              <a:rPr lang="en-US" dirty="0"/>
              <a:t>The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The character ‘</a:t>
            </a:r>
            <a:r>
              <a:rPr lang="en-US" b="1" dirty="0"/>
              <a:t>├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x86 instruction</a:t>
            </a:r>
          </a:p>
          <a:p>
            <a:endParaRPr lang="en-US" dirty="0"/>
          </a:p>
          <a:p>
            <a:r>
              <a:rPr lang="en-US" dirty="0"/>
              <a:t>You have to know the </a:t>
            </a:r>
            <a:r>
              <a:rPr lang="en-US" b="1" dirty="0"/>
              <a:t>context</a:t>
            </a:r>
            <a:r>
              <a:rPr lang="en-US" dirty="0"/>
              <a:t> to make sense of any bits you have!</a:t>
            </a:r>
          </a:p>
          <a:p>
            <a:pPr lvl="1"/>
            <a:r>
              <a:rPr lang="en-US" dirty="0"/>
              <a:t>People and software they write determine what the bits actually mean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8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A9A8-76D3-4238-A20F-FC4DACB9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C types in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418D-2EED-4393-A12E-19B31B2A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Two families of encodings to express those using bits</a:t>
            </a:r>
          </a:p>
          <a:p>
            <a:pPr lvl="1"/>
            <a:r>
              <a:rPr lang="is-IS" b="1" i="1" dirty="0"/>
              <a:t>Unsigned</a:t>
            </a:r>
            <a:r>
              <a:rPr lang="is-IS" dirty="0"/>
              <a:t> encoding for unsigned integers</a:t>
            </a:r>
          </a:p>
          <a:p>
            <a:pPr lvl="1"/>
            <a:r>
              <a:rPr lang="is-IS" b="1" i="1" dirty="0"/>
              <a:t>Two’s complement</a:t>
            </a:r>
            <a:r>
              <a:rPr lang="is-IS" dirty="0"/>
              <a:t> encoding for signed integers</a:t>
            </a:r>
          </a:p>
          <a:p>
            <a:pPr lvl="1"/>
            <a:endParaRPr lang="is-IS" dirty="0"/>
          </a:p>
          <a:p>
            <a:r>
              <a:rPr lang="is-IS" dirty="0"/>
              <a:t>Each encoding will use a fixed size (# of bits)</a:t>
            </a:r>
          </a:p>
          <a:p>
            <a:pPr lvl="1"/>
            <a:r>
              <a:rPr lang="is-IS" dirty="0"/>
              <a:t>For a given machine</a:t>
            </a:r>
          </a:p>
          <a:p>
            <a:pPr lvl="1"/>
            <a:r>
              <a:rPr lang="is-IS" dirty="0"/>
              <a:t>Size + encoding family determine which C type we’re representing</a:t>
            </a:r>
          </a:p>
          <a:p>
            <a:pPr lvl="1"/>
            <a:r>
              <a:rPr lang="is-IS" dirty="0"/>
              <a:t>Fixed size is because computers are finite!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268F4-37B2-449A-8705-A2A10D76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86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D67E-6156-4671-8725-FA94E81F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integer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DE55-FE13-415B-ABC1-218BCC2C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write out the number in binary</a:t>
            </a:r>
          </a:p>
          <a:p>
            <a:pPr lvl="1"/>
            <a:r>
              <a:rPr lang="en-US" dirty="0"/>
              <a:t>Works for 0 and all positive integers</a:t>
            </a:r>
          </a:p>
          <a:p>
            <a:endParaRPr lang="en-US" dirty="0"/>
          </a:p>
          <a:p>
            <a:r>
              <a:rPr lang="en-US" dirty="0"/>
              <a:t>Example: encode 104</a:t>
            </a:r>
            <a:r>
              <a:rPr lang="en-US" baseline="-25000" dirty="0"/>
              <a:t>10</a:t>
            </a:r>
            <a:r>
              <a:rPr lang="en-US" dirty="0"/>
              <a:t> as an </a:t>
            </a:r>
            <a:r>
              <a:rPr lang="en-US" b="1" dirty="0"/>
              <a:t>unsigned</a:t>
            </a:r>
            <a:r>
              <a:rPr lang="en-US" dirty="0"/>
              <a:t> 8-bit integer</a:t>
            </a:r>
          </a:p>
          <a:p>
            <a:pPr lvl="1"/>
            <a:r>
              <a:rPr lang="en-US" dirty="0"/>
              <a:t>104</a:t>
            </a:r>
            <a:r>
              <a:rPr lang="en-US" baseline="-25000" dirty="0"/>
              <a:t>10</a:t>
            </a:r>
            <a:r>
              <a:rPr lang="en-US" dirty="0"/>
              <a:t> = 0×2</a:t>
            </a:r>
            <a:r>
              <a:rPr lang="en-US" baseline="30000" dirty="0"/>
              <a:t>7</a:t>
            </a:r>
            <a:r>
              <a:rPr lang="en-US" dirty="0"/>
              <a:t> + 1×2</a:t>
            </a:r>
            <a:r>
              <a:rPr lang="en-US" baseline="30000" dirty="0"/>
              <a:t>6</a:t>
            </a:r>
            <a:r>
              <a:rPr lang="en-US" dirty="0"/>
              <a:t> + 1×2</a:t>
            </a:r>
            <a:r>
              <a:rPr lang="en-US" baseline="30000" dirty="0"/>
              <a:t>5</a:t>
            </a:r>
            <a:r>
              <a:rPr lang="en-US" dirty="0"/>
              <a:t> + 0×2</a:t>
            </a:r>
            <a:r>
              <a:rPr lang="en-US" baseline="30000" dirty="0"/>
              <a:t>4</a:t>
            </a:r>
            <a:r>
              <a:rPr lang="en-US" dirty="0"/>
              <a:t> + 1×2</a:t>
            </a:r>
            <a:r>
              <a:rPr lang="en-US" baseline="30000" dirty="0"/>
              <a:t>3</a:t>
            </a:r>
            <a:r>
              <a:rPr lang="en-US" dirty="0"/>
              <a:t> + 0×2</a:t>
            </a:r>
            <a:r>
              <a:rPr lang="en-US" baseline="30000" dirty="0"/>
              <a:t>2</a:t>
            </a:r>
            <a:r>
              <a:rPr lang="en-US" dirty="0"/>
              <a:t> + 0×2</a:t>
            </a:r>
            <a:r>
              <a:rPr lang="en-US" baseline="30000" dirty="0"/>
              <a:t>1</a:t>
            </a:r>
            <a:r>
              <a:rPr lang="en-US" dirty="0"/>
              <a:t> + 0×2</a:t>
            </a:r>
            <a:r>
              <a:rPr lang="en-US" baseline="30000" dirty="0"/>
              <a:t>0</a:t>
            </a:r>
            <a:br>
              <a:rPr lang="en-US" baseline="30000" dirty="0"/>
            </a:br>
            <a:r>
              <a:rPr lang="en-US" dirty="0"/>
              <a:t>           </a:t>
            </a:r>
            <a:br>
              <a:rPr lang="en-US" dirty="0"/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8D057-E29B-4B43-B95C-0D8B5DAB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C445F-40F1-4D85-9933-55869197719C}"/>
              </a:ext>
            </a:extLst>
          </p:cNvPr>
          <p:cNvSpPr txBox="1"/>
          <p:nvPr/>
        </p:nvSpPr>
        <p:spPr>
          <a:xfrm>
            <a:off x="2295652" y="3553460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⇒ 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01101000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A7154-324F-4D12-801E-FFF06F6742DD}"/>
              </a:ext>
            </a:extLst>
          </p:cNvPr>
          <p:cNvSpPr txBox="1"/>
          <p:nvPr/>
        </p:nvSpPr>
        <p:spPr>
          <a:xfrm>
            <a:off x="2295652" y="4220905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⇒ 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0x68</a:t>
            </a:r>
            <a:endParaRPr lang="en-US" sz="32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BEB9332-3AEB-491A-B506-F63E1195C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9900" y="5002213"/>
          <a:ext cx="300746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3" imgW="2133600" imgH="596900" progId="Equation.3">
                  <p:embed/>
                </p:oleObj>
              </mc:Choice>
              <mc:Fallback>
                <p:oleObj name="Equation" r:id="rId3" imgW="2133600" imgH="5969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BEB9332-3AEB-491A-B506-F63E1195C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5002213"/>
                        <a:ext cx="300746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865271-0D6C-4D6D-A285-75020D47DABB}"/>
              </a:ext>
            </a:extLst>
          </p:cNvPr>
          <p:cNvSpPr txBox="1"/>
          <p:nvPr/>
        </p:nvSpPr>
        <p:spPr>
          <a:xfrm>
            <a:off x="2876550" y="5566331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(Binary To Unsigned)</a:t>
            </a:r>
          </a:p>
        </p:txBody>
      </p:sp>
    </p:spTree>
    <p:extLst>
      <p:ext uri="{BB962C8B-B14F-4D97-AF65-F5344CB8AC3E}">
        <p14:creationId xmlns:p14="http://schemas.microsoft.com/office/powerpoint/2010/main" val="46065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7646-17CB-43B5-B5EB-8C64F0EE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of unsigned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76E8-37AB-402E-BD92-286939AA3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fixed width </a:t>
            </a:r>
            <a:r>
              <a:rPr lang="en-US" b="1" i="1" dirty="0"/>
              <a:t>w</a:t>
            </a:r>
            <a:r>
              <a:rPr lang="en-US" dirty="0"/>
              <a:t>, a limited range of integers can be expressed</a:t>
            </a:r>
          </a:p>
          <a:p>
            <a:endParaRPr lang="en-US" dirty="0"/>
          </a:p>
          <a:p>
            <a:pPr lvl="1"/>
            <a:r>
              <a:rPr lang="en-US" dirty="0"/>
              <a:t>Smallest value (we will call </a:t>
            </a:r>
            <a:r>
              <a:rPr lang="en-US" b="1" i="1" dirty="0" err="1"/>
              <a:t>UMin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all 0s bit pattern: 000</a:t>
            </a:r>
            <a:r>
              <a:rPr lang="is-IS" dirty="0"/>
              <a:t>…0, value of 0</a:t>
            </a:r>
          </a:p>
          <a:p>
            <a:pPr lvl="1"/>
            <a:endParaRPr lang="is-IS" dirty="0"/>
          </a:p>
          <a:p>
            <a:pPr lvl="1"/>
            <a:r>
              <a:rPr lang="is-IS" dirty="0"/>
              <a:t>Largest value (we will call </a:t>
            </a:r>
            <a:r>
              <a:rPr lang="is-IS" b="1" i="1" dirty="0"/>
              <a:t>UMax</a:t>
            </a:r>
            <a:r>
              <a:rPr lang="is-IS" dirty="0"/>
              <a:t>):</a:t>
            </a:r>
          </a:p>
          <a:p>
            <a:pPr lvl="2"/>
            <a:r>
              <a:rPr lang="is-IS" dirty="0"/>
              <a:t>all 1s bit pattern: 111...1, value of 2</a:t>
            </a:r>
            <a:r>
              <a:rPr lang="is-IS" baseline="30000" dirty="0"/>
              <a:t>w</a:t>
            </a:r>
            <a:r>
              <a:rPr lang="is-IS" dirty="0"/>
              <a:t> – 1</a:t>
            </a:r>
          </a:p>
          <a:p>
            <a:pPr lvl="2"/>
            <a:endParaRPr lang="is-IS" dirty="0"/>
          </a:p>
          <a:p>
            <a:pPr lvl="2"/>
            <a:r>
              <a:rPr lang="is-IS" dirty="0"/>
              <a:t>2</a:t>
            </a:r>
            <a:r>
              <a:rPr lang="is-IS" baseline="30000" dirty="0"/>
              <a:t>w</a:t>
            </a:r>
            <a:r>
              <a:rPr lang="is-IS" dirty="0"/>
              <a:t> – 1 = 1×2</a:t>
            </a:r>
            <a:r>
              <a:rPr lang="is-IS" baseline="30000" dirty="0"/>
              <a:t>w-1</a:t>
            </a:r>
            <a:r>
              <a:rPr lang="is-IS" dirty="0"/>
              <a:t> + 1×2</a:t>
            </a:r>
            <a:r>
              <a:rPr lang="en-US" baseline="30000" dirty="0"/>
              <a:t>w-</a:t>
            </a:r>
            <a:r>
              <a:rPr lang="is-IS" baseline="30000" dirty="0"/>
              <a:t>2</a:t>
            </a:r>
            <a:r>
              <a:rPr lang="is-IS" dirty="0"/>
              <a:t> + ... + 1×2</a:t>
            </a:r>
            <a:r>
              <a:rPr lang="is-IS" baseline="30000" dirty="0"/>
              <a:t>1</a:t>
            </a:r>
            <a:r>
              <a:rPr lang="is-IS" dirty="0"/>
              <a:t> + 1×2</a:t>
            </a:r>
            <a:r>
              <a:rPr lang="is-IS" baseline="30000" dirty="0"/>
              <a:t>0 </a:t>
            </a:r>
            <a:r>
              <a:rPr lang="is-IS" dirty="0"/>
              <a:t>= 11111...</a:t>
            </a:r>
          </a:p>
          <a:p>
            <a:pPr lvl="2"/>
            <a:endParaRPr lang="is-IS" dirty="0"/>
          </a:p>
          <a:p>
            <a:r>
              <a:rPr lang="is-IS" dirty="0"/>
              <a:t>Maximum 8-bit number = 2</a:t>
            </a:r>
            <a:r>
              <a:rPr lang="is-IS" baseline="30000" dirty="0"/>
              <a:t>8</a:t>
            </a:r>
            <a:r>
              <a:rPr lang="is-IS" dirty="0"/>
              <a:t>-1 = 256-1 = 255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B34C0-B6DE-418D-B999-98BAD3FA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71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D67E-6156-4671-8725-FA94E81F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DE55-FE13-415B-ABC1-218BCC2C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Good news: can represent both positive and negative numbers</a:t>
            </a:r>
          </a:p>
          <a:p>
            <a:r>
              <a:rPr lang="en-US" sz="2400" dirty="0"/>
              <a:t>Bad news: need to make the encoding more complicated</a:t>
            </a:r>
          </a:p>
          <a:p>
            <a:pPr lvl="1"/>
            <a:endParaRPr lang="en-US" sz="2000" dirty="0"/>
          </a:p>
          <a:p>
            <a:r>
              <a:rPr lang="en-US" sz="2400" dirty="0"/>
              <a:t>Plan:</a:t>
            </a:r>
          </a:p>
          <a:p>
            <a:pPr lvl="1"/>
            <a:r>
              <a:rPr lang="en-US" sz="2000" dirty="0"/>
              <a:t>Start with unsigned encoding, but make the largest power negative</a:t>
            </a:r>
          </a:p>
          <a:p>
            <a:pPr lvl="1"/>
            <a:r>
              <a:rPr lang="en-US" sz="2000" dirty="0"/>
              <a:t>Example: for 8 bits, most significant bit is worth -2</a:t>
            </a:r>
            <a:r>
              <a:rPr lang="en-US" sz="2000" baseline="30000" dirty="0"/>
              <a:t>7 </a:t>
            </a:r>
            <a:r>
              <a:rPr lang="en-US" sz="2000" dirty="0"/>
              <a:t>not +2</a:t>
            </a:r>
            <a:r>
              <a:rPr lang="en-US" sz="2000" baseline="30000" dirty="0"/>
              <a:t>7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To encode a negative integer</a:t>
            </a:r>
          </a:p>
          <a:p>
            <a:pPr lvl="1"/>
            <a:r>
              <a:rPr lang="en-US" sz="2000" dirty="0"/>
              <a:t>First, set the most significant bit to 1 to start with a big negative number</a:t>
            </a:r>
          </a:p>
          <a:p>
            <a:pPr lvl="1"/>
            <a:r>
              <a:rPr lang="en-US" sz="2000" dirty="0"/>
              <a:t>Then, add positive powers of 2 (the other bits) to “get back” to number we want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Example: encode -6 as a 4-bit two’s complement integer</a:t>
            </a:r>
          </a:p>
          <a:p>
            <a:pPr lvl="1"/>
            <a:r>
              <a:rPr lang="en-US" dirty="0"/>
              <a:t>-6</a:t>
            </a:r>
            <a:r>
              <a:rPr lang="en-US" baseline="-25000" dirty="0"/>
              <a:t>10</a:t>
            </a:r>
            <a:r>
              <a:rPr lang="en-US" dirty="0"/>
              <a:t> =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8D057-E29B-4B43-B95C-0D8B5DAB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A258C-754A-44B9-B3A8-600C36B51591}"/>
              </a:ext>
            </a:extLst>
          </p:cNvPr>
          <p:cNvSpPr txBox="1"/>
          <p:nvPr/>
        </p:nvSpPr>
        <p:spPr>
          <a:xfrm>
            <a:off x="2267980" y="5942800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1 × -2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3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C71BB-AD87-4E57-967E-60EA05609482}"/>
              </a:ext>
            </a:extLst>
          </p:cNvPr>
          <p:cNvSpPr txBox="1"/>
          <p:nvPr/>
        </p:nvSpPr>
        <p:spPr>
          <a:xfrm>
            <a:off x="3121098" y="5942000"/>
            <a:ext cx="2648482" cy="7786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+ 1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0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algn="l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43DC2-E83B-4006-BDDA-6F05926FC241}"/>
              </a:ext>
            </a:extLst>
          </p:cNvPr>
          <p:cNvSpPr txBox="1"/>
          <p:nvPr/>
        </p:nvSpPr>
        <p:spPr>
          <a:xfrm>
            <a:off x="6259299" y="5972145"/>
            <a:ext cx="1127232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000" dirty="0"/>
              <a:t>⇒ 0b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1010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B846-C920-463C-96AB-8A47B70FF0A1}"/>
              </a:ext>
            </a:extLst>
          </p:cNvPr>
          <p:cNvSpPr txBox="1"/>
          <p:nvPr/>
        </p:nvSpPr>
        <p:spPr>
          <a:xfrm>
            <a:off x="7567251" y="5956240"/>
            <a:ext cx="973343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000" dirty="0"/>
              <a:t>⇒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0xA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917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FA2B-E44E-421E-92D7-6EB6EA21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9271-837A-4E16-B640-F7FFF2F0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 -100 as an 8-bit two’s complement number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-100</a:t>
            </a:r>
            <a:r>
              <a:rPr lang="en-US" baseline="-25000" dirty="0"/>
              <a:t>10</a:t>
            </a:r>
            <a:r>
              <a:rPr lang="en-US" dirty="0"/>
              <a:t> =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A8A45-9ADD-48F3-8D77-16F048A0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74C68-46E9-4F75-B6A3-FB895BDFE155}"/>
              </a:ext>
            </a:extLst>
          </p:cNvPr>
          <p:cNvSpPr txBox="1"/>
          <p:nvPr/>
        </p:nvSpPr>
        <p:spPr>
          <a:xfrm>
            <a:off x="2413000" y="3239286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becomes: </a:t>
            </a:r>
            <a:br>
              <a:rPr lang="en-US" sz="2000" dirty="0"/>
            </a:br>
            <a:r>
              <a:rPr lang="en-US" sz="2000" dirty="0"/>
              <a:t>encode +28 as a 7-bit unsigned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C4B13-47BA-4E01-A5DC-1A4C6F2C2D0C}"/>
              </a:ext>
            </a:extLst>
          </p:cNvPr>
          <p:cNvSpPr txBox="1"/>
          <p:nvPr/>
        </p:nvSpPr>
        <p:spPr>
          <a:xfrm>
            <a:off x="2654300" y="1989909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1 × -2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7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-128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B7A08-EC60-470E-AF4C-AEC09C311D23}"/>
              </a:ext>
            </a:extLst>
          </p:cNvPr>
          <p:cNvSpPr txBox="1"/>
          <p:nvPr/>
        </p:nvSpPr>
        <p:spPr>
          <a:xfrm>
            <a:off x="3691355" y="1989907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6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4B474-F122-409C-BAA2-BDFDE1C44E11}"/>
              </a:ext>
            </a:extLst>
          </p:cNvPr>
          <p:cNvSpPr txBox="1"/>
          <p:nvPr/>
        </p:nvSpPr>
        <p:spPr>
          <a:xfrm>
            <a:off x="4661963" y="1971083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5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D7DE3-8D6D-4F96-BF86-025DFE1C86C8}"/>
              </a:ext>
            </a:extLst>
          </p:cNvPr>
          <p:cNvSpPr txBox="1"/>
          <p:nvPr/>
        </p:nvSpPr>
        <p:spPr>
          <a:xfrm>
            <a:off x="5632510" y="1989907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+ 1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4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C3021-C280-44C4-ADB2-301252F24A5F}"/>
              </a:ext>
            </a:extLst>
          </p:cNvPr>
          <p:cNvSpPr txBox="1"/>
          <p:nvPr/>
        </p:nvSpPr>
        <p:spPr>
          <a:xfrm>
            <a:off x="6603057" y="1992490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+ 1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3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B5400-FBB9-4713-95CD-8028769B19AD}"/>
              </a:ext>
            </a:extLst>
          </p:cNvPr>
          <p:cNvSpPr txBox="1"/>
          <p:nvPr/>
        </p:nvSpPr>
        <p:spPr>
          <a:xfrm>
            <a:off x="7573604" y="1992490"/>
            <a:ext cx="3475396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+ 1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2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1 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0</a:t>
            </a:r>
            <a:br>
              <a:rPr lang="en-US" sz="2400" baseline="30000" dirty="0">
                <a:latin typeface="Calibri" charset="0"/>
                <a:ea typeface="Calibri" charset="0"/>
                <a:cs typeface="Calibri" charset="0"/>
              </a:rPr>
            </a:b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+4           +0          +0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1C2937-9703-44B5-84EA-539FD7ED6203}"/>
              </a:ext>
            </a:extLst>
          </p:cNvPr>
          <p:cNvSpPr txBox="1"/>
          <p:nvPr/>
        </p:nvSpPr>
        <p:spPr>
          <a:xfrm>
            <a:off x="1041400" y="4263209"/>
            <a:ext cx="4591110" cy="61359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-100</a:t>
            </a:r>
            <a:r>
              <a:rPr lang="en-US" sz="24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= 0b10011100 = 0x9C</a:t>
            </a:r>
          </a:p>
        </p:txBody>
      </p:sp>
    </p:spTree>
    <p:extLst>
      <p:ext uri="{BB962C8B-B14F-4D97-AF65-F5344CB8AC3E}">
        <p14:creationId xmlns:p14="http://schemas.microsoft.com/office/powerpoint/2010/main" val="85502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4E5C-4C54-4E73-93DA-B7166FBD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0FA7-78D2-474B-BD65-A2620A2E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Calibri" charset="0"/>
                <a:ea typeface="Calibri" charset="0"/>
                <a:cs typeface="Calibri" charset="0"/>
              </a:rPr>
              <a:t>Shortcut: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determine positive version of number, flip it, and add one</a:t>
            </a:r>
          </a:p>
          <a:p>
            <a:endParaRPr lang="en-US" dirty="0"/>
          </a:p>
          <a:p>
            <a:pPr marL="800100" lvl="1" indent="-342900"/>
            <a:r>
              <a:rPr lang="en-US" dirty="0">
                <a:latin typeface="Calibri" charset="0"/>
                <a:ea typeface="Calibri" charset="0"/>
                <a:cs typeface="Calibri" charset="0"/>
              </a:rPr>
              <a:t>100</a:t>
            </a:r>
            <a:r>
              <a:rPr lang="en-US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=    0b01100100</a:t>
            </a:r>
          </a:p>
          <a:p>
            <a:pPr marL="800100" lvl="1" indent="-342900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800100" lvl="1" indent="-342900"/>
            <a:r>
              <a:rPr lang="en-US" dirty="0">
                <a:latin typeface="Calibri" charset="0"/>
                <a:ea typeface="Calibri" charset="0"/>
                <a:cs typeface="Calibri" charset="0"/>
              </a:rPr>
              <a:t>Flipped = 0b10011011</a:t>
            </a:r>
          </a:p>
          <a:p>
            <a:pPr marL="800100" lvl="1" indent="-342900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800100" lvl="1" indent="-342900"/>
            <a:r>
              <a:rPr lang="en-US" dirty="0">
                <a:latin typeface="Calibri" charset="0"/>
                <a:ea typeface="Calibri" charset="0"/>
                <a:cs typeface="Calibri" charset="0"/>
              </a:rPr>
              <a:t>Plus 1 =   0b10011100  =  0x9C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2CB91-40B7-4BDE-AFD8-91BB5379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D618-4620-4F01-89FE-A53602826586}"/>
              </a:ext>
            </a:extLst>
          </p:cNvPr>
          <p:cNvSpPr txBox="1"/>
          <p:nvPr/>
        </p:nvSpPr>
        <p:spPr>
          <a:xfrm>
            <a:off x="6845300" y="2565400"/>
            <a:ext cx="424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Sidebar: binary addition</a:t>
            </a:r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F721F-2C81-4902-9F36-076A7EDD4A9C}"/>
              </a:ext>
            </a:extLst>
          </p:cNvPr>
          <p:cNvSpPr txBox="1"/>
          <p:nvPr/>
        </p:nvSpPr>
        <p:spPr>
          <a:xfrm>
            <a:off x="6515100" y="3303588"/>
            <a:ext cx="19939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0b01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+0b01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0b10</a:t>
            </a: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F766E-866D-4E6B-A5E1-8C5B3151E2F1}"/>
              </a:ext>
            </a:extLst>
          </p:cNvPr>
          <p:cNvSpPr txBox="1"/>
          <p:nvPr/>
        </p:nvSpPr>
        <p:spPr>
          <a:xfrm>
            <a:off x="8966200" y="3303588"/>
            <a:ext cx="2463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0b011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+0b001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0b100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9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884-C414-4C55-88E2-31170155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binary signed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A7C1-E2CD-4C00-AC7B-AFD61A8E4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binary to signed: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most significant bit still tells us sign!! 1 -&gt; negative</a:t>
            </a:r>
          </a:p>
          <a:p>
            <a:pPr lvl="1"/>
            <a:r>
              <a:rPr lang="en-US" dirty="0"/>
              <a:t>Checking if a number is negative is just checking that top bit</a:t>
            </a:r>
          </a:p>
          <a:p>
            <a:pPr lvl="1"/>
            <a:endParaRPr lang="en-US" dirty="0"/>
          </a:p>
          <a:p>
            <a:r>
              <a:rPr lang="en-US" dirty="0"/>
              <a:t>Note: there is only one zero value</a:t>
            </a:r>
          </a:p>
          <a:p>
            <a:pPr lvl="1"/>
            <a:r>
              <a:rPr lang="en-US" dirty="0"/>
              <a:t>0b00000000 = 0		0b10000000 = -128</a:t>
            </a:r>
          </a:p>
          <a:p>
            <a:pPr lvl="1"/>
            <a:endParaRPr lang="en-US" dirty="0"/>
          </a:p>
          <a:p>
            <a:r>
              <a:rPr lang="en-US" dirty="0"/>
              <a:t>-1: 0b111…1 = -1 (regardless of number of bits!)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8ADC-E1A9-49B4-B6DB-76009387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760B34A-807A-46D8-8FAC-219E15F6C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3312" y="958850"/>
          <a:ext cx="4734688" cy="846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3" imgW="3340100" imgH="596900" progId="Equation.3">
                  <p:embed/>
                </p:oleObj>
              </mc:Choice>
              <mc:Fallback>
                <p:oleObj name="Equation" r:id="rId3" imgW="3340100" imgH="5969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9760B34A-807A-46D8-8FAC-219E15F6C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3312" y="958850"/>
                        <a:ext cx="4734688" cy="8461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9">
            <a:extLst>
              <a:ext uri="{FF2B5EF4-FFF2-40B4-BE49-F238E27FC236}">
                <a16:creationId xmlns:a16="http://schemas.microsoft.com/office/drawing/2014/main" id="{CA6C8FDA-1978-46B0-87C2-D454E8CF14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0656" y="1673061"/>
            <a:ext cx="173107" cy="36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E5155B8-2F31-4158-B240-917CC06F8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415" y="1926506"/>
            <a:ext cx="1310963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Sign bit</a:t>
            </a:r>
          </a:p>
        </p:txBody>
      </p:sp>
    </p:spTree>
    <p:extLst>
      <p:ext uri="{BB962C8B-B14F-4D97-AF65-F5344CB8AC3E}">
        <p14:creationId xmlns:p14="http://schemas.microsoft.com/office/powerpoint/2010/main" val="1027706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63CD-57C8-428C-AD00-7380FA6E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of two’s complement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2C8A-E253-4098-A698-84BC4080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fixed width </a:t>
            </a:r>
            <a:r>
              <a:rPr lang="en-US" b="1" i="1" dirty="0"/>
              <a:t>w</a:t>
            </a:r>
            <a:r>
              <a:rPr lang="en-US" dirty="0"/>
              <a:t>, a limited range of integers can be expressed</a:t>
            </a:r>
          </a:p>
          <a:p>
            <a:endParaRPr lang="en-US" dirty="0"/>
          </a:p>
          <a:p>
            <a:pPr lvl="1"/>
            <a:r>
              <a:rPr lang="en-US" dirty="0"/>
              <a:t>Smallest value, most negative (we will call </a:t>
            </a:r>
            <a:r>
              <a:rPr lang="en-US" b="1" i="1" dirty="0" err="1"/>
              <a:t>TMin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1 followed by all 0s bit pattern: 100</a:t>
            </a:r>
            <a:r>
              <a:rPr lang="is-IS" dirty="0"/>
              <a:t>…0 = -2</a:t>
            </a:r>
            <a:r>
              <a:rPr lang="is-IS" baseline="30000" dirty="0"/>
              <a:t>w-1</a:t>
            </a:r>
            <a:endParaRPr lang="is-IS" dirty="0"/>
          </a:p>
          <a:p>
            <a:pPr lvl="1"/>
            <a:endParaRPr lang="is-IS" dirty="0"/>
          </a:p>
          <a:p>
            <a:pPr lvl="1"/>
            <a:r>
              <a:rPr lang="is-IS" dirty="0"/>
              <a:t>Largest value, most positive (we will call </a:t>
            </a:r>
            <a:r>
              <a:rPr lang="is-IS" b="1" i="1" dirty="0"/>
              <a:t>TMax</a:t>
            </a:r>
            <a:r>
              <a:rPr lang="is-IS" dirty="0"/>
              <a:t>):</a:t>
            </a:r>
          </a:p>
          <a:p>
            <a:pPr lvl="2"/>
            <a:r>
              <a:rPr lang="is-IS" dirty="0"/>
              <a:t>0 followed by all 1s bit pattern: 01...1, value of 2</a:t>
            </a:r>
            <a:r>
              <a:rPr lang="is-IS" baseline="30000" dirty="0"/>
              <a:t>w-1</a:t>
            </a:r>
            <a:r>
              <a:rPr lang="is-IS" dirty="0"/>
              <a:t> – 1</a:t>
            </a:r>
          </a:p>
          <a:p>
            <a:pPr marL="914400" lvl="2" indent="0">
              <a:buNone/>
            </a:pPr>
            <a:endParaRPr lang="is-IS" dirty="0"/>
          </a:p>
          <a:p>
            <a:r>
              <a:rPr lang="is-IS" dirty="0"/>
              <a:t>Beware the asymmetry! Bigger negative number than positive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1D9F3-FEF2-478E-A464-EE73BEC1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84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dirty="0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4292601" y="1143000"/>
            <a:ext cx="7287794" cy="5029200"/>
          </a:xfrm>
        </p:spPr>
        <p:txBody>
          <a:bodyPr vert="horz" lIns="90487" tIns="44450" rIns="90487" bIns="44450" rtlCol="0">
            <a:normAutofit fontScale="92500"/>
          </a:bodyPr>
          <a:lstStyle/>
          <a:p>
            <a:pPr eaLnBrk="1" hangingPunct="1">
              <a:defRPr/>
            </a:pPr>
            <a:r>
              <a:rPr lang="en-US" b="1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non-negative values</a:t>
            </a:r>
          </a:p>
          <a:p>
            <a:pPr eaLnBrk="1" hangingPunct="1">
              <a:defRPr/>
            </a:pPr>
            <a:r>
              <a:rPr lang="en-US" b="1" dirty="0"/>
              <a:t>Uniqueness</a:t>
            </a:r>
            <a:endParaRPr lang="en-US" b="1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representable integer has unique bit encoding</a:t>
            </a:r>
          </a:p>
          <a:p>
            <a:pPr eaLnBrk="1" hangingPunct="1">
              <a:defRPr/>
            </a:pPr>
            <a:r>
              <a:rPr lang="en-US" b="1" dirty="0">
                <a:sym typeface="Symbol" pitchFamily="18" charset="2"/>
              </a:rPr>
              <a:t></a:t>
            </a:r>
            <a:r>
              <a:rPr lang="en-US" b="1" dirty="0"/>
              <a:t> Can Invert Mappings</a:t>
            </a:r>
          </a:p>
          <a:p>
            <a:pPr lvl="1">
              <a:defRPr/>
            </a:pPr>
            <a:r>
              <a:rPr lang="en-US" dirty="0"/>
              <a:t>Can go from bits to number and back, and vice versa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complement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1430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B2T(</a:t>
              </a:r>
              <a:r>
                <a:rPr lang="en-US" i="1" dirty="0">
                  <a:latin typeface="Calibri" pitchFamily="34" charset="0"/>
                </a:rPr>
                <a:t>X</a:t>
              </a:r>
              <a:r>
                <a:rPr lang="en-US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B2U(</a:t>
              </a:r>
              <a:r>
                <a:rPr lang="en-US" i="1" dirty="0">
                  <a:latin typeface="Calibri" pitchFamily="34" charset="0"/>
                </a:rPr>
                <a:t>X</a:t>
              </a:r>
              <a:r>
                <a:rPr lang="en-US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" name="Slide Number Placeholder 3">
            <a:extLst>
              <a:ext uri="{FF2B5EF4-FFF2-40B4-BE49-F238E27FC236}">
                <a16:creationId xmlns:a16="http://schemas.microsoft.com/office/drawing/2014/main" id="{E6F30004-C76C-4666-AE7C-FA06EC17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3860-2731-42FA-AEFE-C295DDF4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2541-5CC7-4C18-8425-8447B227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lecture on Thursday</a:t>
            </a:r>
          </a:p>
          <a:p>
            <a:pPr lvl="1"/>
            <a:r>
              <a:rPr lang="en-US" dirty="0"/>
              <a:t>Take a nap instead so you can recharge</a:t>
            </a:r>
          </a:p>
          <a:p>
            <a:pPr lvl="1"/>
            <a:endParaRPr lang="en-US" dirty="0"/>
          </a:p>
          <a:p>
            <a:r>
              <a:rPr lang="en-US" dirty="0"/>
              <a:t>Next week starts C++ 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D6735-F79C-417E-8788-71629620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87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F3A0-5813-465E-A9CE-58334E96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B16-2825-4C19-B8A0-4A9F541C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range of integers can be represented with</a:t>
            </a:r>
            <a:br>
              <a:rPr lang="en-US" dirty="0"/>
            </a:br>
            <a:r>
              <a:rPr lang="en-US" dirty="0"/>
              <a:t>5-bit two’s complement?</a:t>
            </a:r>
          </a:p>
          <a:p>
            <a:endParaRPr lang="en-US" dirty="0"/>
          </a:p>
          <a:p>
            <a:pPr lvl="2"/>
            <a:r>
              <a:rPr lang="en-US" sz="3200" dirty="0"/>
              <a:t>A	-31 to +31</a:t>
            </a:r>
          </a:p>
          <a:p>
            <a:pPr lvl="2"/>
            <a:r>
              <a:rPr lang="en-US" sz="3200" dirty="0"/>
              <a:t>B	-15 to +15</a:t>
            </a:r>
          </a:p>
          <a:p>
            <a:pPr lvl="2"/>
            <a:r>
              <a:rPr lang="en-US" sz="3200" dirty="0"/>
              <a:t>C	   0 to +31</a:t>
            </a:r>
          </a:p>
          <a:p>
            <a:pPr lvl="2"/>
            <a:r>
              <a:rPr lang="en-US" sz="3200" dirty="0"/>
              <a:t>D	-16 to +15</a:t>
            </a:r>
          </a:p>
          <a:p>
            <a:pPr lvl="2"/>
            <a:r>
              <a:rPr lang="en-US" sz="3200" dirty="0"/>
              <a:t>E	-32 to +31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7B7C8-9401-4297-BC0A-5B18C42B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F3A0-5813-465E-A9CE-58334E96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B16-2825-4C19-B8A0-4A9F541C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range of integers can be represented with</a:t>
            </a:r>
            <a:br>
              <a:rPr lang="en-US" dirty="0"/>
            </a:br>
            <a:r>
              <a:rPr lang="en-US" dirty="0"/>
              <a:t>5-bit two’s complement?</a:t>
            </a:r>
          </a:p>
          <a:p>
            <a:endParaRPr lang="en-US" dirty="0"/>
          </a:p>
          <a:p>
            <a:pPr lvl="2"/>
            <a:r>
              <a:rPr lang="en-US" sz="3200" dirty="0"/>
              <a:t>A	-31 to +31	No asymmetry and 6-bits</a:t>
            </a:r>
          </a:p>
          <a:p>
            <a:pPr lvl="2"/>
            <a:r>
              <a:rPr lang="en-US" sz="3200" dirty="0"/>
              <a:t>B	-15 to +15	No asymmetry</a:t>
            </a:r>
          </a:p>
          <a:p>
            <a:pPr lvl="2"/>
            <a:r>
              <a:rPr lang="en-US" sz="3200" dirty="0"/>
              <a:t>C	   0 to +31	Unsigned</a:t>
            </a:r>
          </a:p>
          <a:p>
            <a:pPr lvl="2"/>
            <a:r>
              <a:rPr lang="en-US" sz="3200" dirty="0"/>
              <a:t>D	-16 to +15	Correct</a:t>
            </a:r>
          </a:p>
          <a:p>
            <a:pPr lvl="2"/>
            <a:r>
              <a:rPr lang="en-US" sz="3200" dirty="0"/>
              <a:t>E	-32 to +31	6-bits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7B7C8-9401-4297-BC0A-5B18C42B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1CDD5-578F-4DEE-A848-AD53053311DC}"/>
              </a:ext>
            </a:extLst>
          </p:cNvPr>
          <p:cNvSpPr/>
          <p:nvPr/>
        </p:nvSpPr>
        <p:spPr>
          <a:xfrm>
            <a:off x="1358900" y="4038600"/>
            <a:ext cx="3352800" cy="5588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8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Bits and Bytes</a:t>
            </a:r>
          </a:p>
          <a:p>
            <a:pPr lvl="1"/>
            <a:endParaRPr lang="en-US" dirty="0"/>
          </a:p>
          <a:p>
            <a:r>
              <a:rPr lang="en-US" dirty="0"/>
              <a:t>Integer Encoding</a:t>
            </a:r>
          </a:p>
          <a:p>
            <a:pPr lvl="1"/>
            <a:endParaRPr lang="en-US" dirty="0"/>
          </a:p>
          <a:p>
            <a:r>
              <a:rPr lang="en-US" b="1" dirty="0"/>
              <a:t>C Type Bounds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05429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EB3A-A1A7-4CAF-B6AE-88C84968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sizes of C types on modern (64-bit)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47AC-6CD8-4CB7-8E4B-20966F5F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 byte</a:t>
            </a:r>
          </a:p>
          <a:p>
            <a:pPr lvl="1"/>
            <a:r>
              <a:rPr lang="en-US" dirty="0"/>
              <a:t>char, unsigned char, signed char</a:t>
            </a:r>
          </a:p>
          <a:p>
            <a:pPr lvl="1"/>
            <a:r>
              <a:rPr lang="en-US" dirty="0"/>
              <a:t>bool</a:t>
            </a:r>
          </a:p>
          <a:p>
            <a:pPr lvl="1"/>
            <a:endParaRPr lang="en-US" dirty="0"/>
          </a:p>
          <a:p>
            <a:r>
              <a:rPr lang="en-US" dirty="0"/>
              <a:t>2 bytes</a:t>
            </a:r>
          </a:p>
          <a:p>
            <a:pPr lvl="1"/>
            <a:r>
              <a:rPr lang="en-US" dirty="0"/>
              <a:t>short, unsigned short, signed short</a:t>
            </a:r>
          </a:p>
          <a:p>
            <a:pPr lvl="1"/>
            <a:endParaRPr lang="en-US" dirty="0"/>
          </a:p>
          <a:p>
            <a:r>
              <a:rPr lang="en-US" dirty="0"/>
              <a:t>4 bytes</a:t>
            </a:r>
          </a:p>
          <a:p>
            <a:pPr lvl="1"/>
            <a:r>
              <a:rPr lang="en-US" dirty="0"/>
              <a:t>int, unsigned int, signed int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endParaRPr lang="en-US" dirty="0"/>
          </a:p>
          <a:p>
            <a:r>
              <a:rPr lang="en-US" dirty="0"/>
              <a:t>8 bytes</a:t>
            </a:r>
          </a:p>
          <a:p>
            <a:pPr lvl="1"/>
            <a:r>
              <a:rPr lang="en-US" dirty="0"/>
              <a:t>long, unsigned long, signed long</a:t>
            </a:r>
          </a:p>
          <a:p>
            <a:pPr lvl="1"/>
            <a:r>
              <a:rPr lang="en-US" dirty="0"/>
              <a:t>double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Every pointer type!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206B5-80B6-4F83-9C00-55F33795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5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7595" y="228600"/>
            <a:ext cx="6007670" cy="494494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dirty="0"/>
              <a:t>Ranges for different bit amounts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endParaRPr lang="en-US" dirty="0"/>
          </a:p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endParaRPr lang="en-US" dirty="0"/>
          </a:p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endParaRPr lang="en-US" dirty="0"/>
          </a:p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endParaRPr lang="en-US" dirty="0"/>
          </a:p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2">
              <a:tabLst>
                <a:tab pos="1714500" algn="l"/>
                <a:tab pos="2171700" algn="l"/>
                <a:tab pos="5435600" algn="r"/>
              </a:tabLst>
              <a:defRPr/>
            </a:pPr>
            <a:endParaRPr lang="en-US" b="0" dirty="0"/>
          </a:p>
          <a:p>
            <a:pPr lvl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1965326" y="1554164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6" y="1554164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1E5B5E-0841-4F75-9FE3-ACDDA4EAA3C3}"/>
              </a:ext>
            </a:extLst>
          </p:cNvPr>
          <p:cNvSpPr txBox="1">
            <a:spLocks/>
          </p:cNvSpPr>
          <p:nvPr/>
        </p:nvSpPr>
        <p:spPr>
          <a:xfrm>
            <a:off x="5965993" y="3352801"/>
            <a:ext cx="4967705" cy="313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 Programming</a:t>
            </a:r>
          </a:p>
          <a:p>
            <a:pPr lvl="1"/>
            <a:r>
              <a:rPr lang="en-US"/>
              <a:t>#include &lt;limits.h&gt;</a:t>
            </a:r>
          </a:p>
          <a:p>
            <a:pPr lvl="1"/>
            <a:r>
              <a:rPr lang="en-US"/>
              <a:t>Declares constants, e.g.,</a:t>
            </a:r>
          </a:p>
          <a:p>
            <a:pPr lvl="2"/>
            <a:r>
              <a:rPr lang="en-US"/>
              <a:t>ULONG_MAX</a:t>
            </a:r>
          </a:p>
          <a:p>
            <a:pPr lvl="2"/>
            <a:r>
              <a:rPr lang="en-US"/>
              <a:t>LONG_MAX</a:t>
            </a:r>
          </a:p>
          <a:p>
            <a:pPr lvl="2"/>
            <a:r>
              <a:rPr lang="en-US"/>
              <a:t>LONG_MIN</a:t>
            </a:r>
          </a:p>
          <a:p>
            <a:pPr lvl="1"/>
            <a:r>
              <a:rPr lang="en-US"/>
              <a:t>Values are platform specific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FAF081C-0E81-4CB8-A98B-12D2373B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3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A2E6-DC0A-4138-8C3B-3505907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97AC-33A1-429F-9877-54EA591B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you exceed the bound of a variable type?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44606-198D-4F0B-AB4C-6A5A0D5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15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behavior in binary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2FE59A-8E75-4512-A6BD-CBFBA7A960EC}"/>
              </a:ext>
            </a:extLst>
          </p:cNvPr>
          <p:cNvGrpSpPr/>
          <p:nvPr/>
        </p:nvGrpSpPr>
        <p:grpSpPr>
          <a:xfrm>
            <a:off x="3734803" y="1559433"/>
            <a:ext cx="4551706" cy="3760541"/>
            <a:chOff x="3718560" y="1559433"/>
            <a:chExt cx="4551706" cy="37605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9E5085-BD60-4CA0-B198-045706CBDD5E}"/>
                </a:ext>
              </a:extLst>
            </p:cNvPr>
            <p:cNvSpPr/>
            <p:nvPr/>
          </p:nvSpPr>
          <p:spPr>
            <a:xfrm>
              <a:off x="4637050" y="2103755"/>
              <a:ext cx="2645664" cy="26456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A110E5-E385-40C5-9DA8-2E3028B90648}"/>
                </a:ext>
              </a:extLst>
            </p:cNvPr>
            <p:cNvSpPr txBox="1"/>
            <p:nvPr/>
          </p:nvSpPr>
          <p:spPr>
            <a:xfrm>
              <a:off x="5588026" y="495064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AD52AD-C73D-458A-804B-79E21F433E26}"/>
                </a:ext>
              </a:extLst>
            </p:cNvPr>
            <p:cNvSpPr txBox="1"/>
            <p:nvPr/>
          </p:nvSpPr>
          <p:spPr>
            <a:xfrm>
              <a:off x="5588026" y="1559433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19CF57-C94C-4B80-A9D5-2ED4642DAA0D}"/>
                </a:ext>
              </a:extLst>
            </p:cNvPr>
            <p:cNvSpPr txBox="1"/>
            <p:nvPr/>
          </p:nvSpPr>
          <p:spPr>
            <a:xfrm>
              <a:off x="7526554" y="324433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444EC5-E03F-4966-AAC2-D1232301C501}"/>
                </a:ext>
              </a:extLst>
            </p:cNvPr>
            <p:cNvSpPr txBox="1"/>
            <p:nvPr/>
          </p:nvSpPr>
          <p:spPr>
            <a:xfrm>
              <a:off x="3718560" y="3233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466B65-1865-4F2C-A706-5C49FECE393F}"/>
                </a:ext>
              </a:extLst>
            </p:cNvPr>
            <p:cNvSpPr txBox="1"/>
            <p:nvPr/>
          </p:nvSpPr>
          <p:spPr>
            <a:xfrm>
              <a:off x="7311188" y="2688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B3E1DD-F0B5-4D0D-AA70-35BB9F558B10}"/>
                </a:ext>
              </a:extLst>
            </p:cNvPr>
            <p:cNvSpPr txBox="1"/>
            <p:nvPr/>
          </p:nvSpPr>
          <p:spPr>
            <a:xfrm>
              <a:off x="6939332" y="209324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23D943-A8C8-4FA1-9309-EE6D968F5AB8}"/>
                </a:ext>
              </a:extLst>
            </p:cNvPr>
            <p:cNvSpPr txBox="1"/>
            <p:nvPr/>
          </p:nvSpPr>
          <p:spPr>
            <a:xfrm>
              <a:off x="6396787" y="172391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3E8050-60F9-4F98-B4E1-243477EDDF08}"/>
                </a:ext>
              </a:extLst>
            </p:cNvPr>
            <p:cNvSpPr txBox="1"/>
            <p:nvPr/>
          </p:nvSpPr>
          <p:spPr>
            <a:xfrm>
              <a:off x="6533948" y="476382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3ED01D-662B-4145-81CB-DA311320A5C5}"/>
                </a:ext>
              </a:extLst>
            </p:cNvPr>
            <p:cNvSpPr txBox="1"/>
            <p:nvPr/>
          </p:nvSpPr>
          <p:spPr>
            <a:xfrm>
              <a:off x="7073444" y="436063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C637C-2BE2-4734-874C-52B136C3EC8B}"/>
                </a:ext>
              </a:extLst>
            </p:cNvPr>
            <p:cNvSpPr txBox="1"/>
            <p:nvPr/>
          </p:nvSpPr>
          <p:spPr>
            <a:xfrm>
              <a:off x="7307176" y="3765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A9461-EAA0-4446-A27D-445975E8852F}"/>
                </a:ext>
              </a:extLst>
            </p:cNvPr>
            <p:cNvSpPr txBox="1"/>
            <p:nvPr/>
          </p:nvSpPr>
          <p:spPr>
            <a:xfrm>
              <a:off x="3867951" y="379981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C044CD-280C-4E4A-B9E2-C6C18040FD6C}"/>
                </a:ext>
              </a:extLst>
            </p:cNvPr>
            <p:cNvSpPr txBox="1"/>
            <p:nvPr/>
          </p:nvSpPr>
          <p:spPr>
            <a:xfrm>
              <a:off x="4072128" y="435329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9F8FB0-9B8C-4AAF-9455-759451134B1F}"/>
                </a:ext>
              </a:extLst>
            </p:cNvPr>
            <p:cNvSpPr txBox="1"/>
            <p:nvPr/>
          </p:nvSpPr>
          <p:spPr>
            <a:xfrm>
              <a:off x="4644149" y="4751110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3E3658-9BF1-4F59-8F58-9C4BAB79C7CC}"/>
                </a:ext>
              </a:extLst>
            </p:cNvPr>
            <p:cNvSpPr txBox="1"/>
            <p:nvPr/>
          </p:nvSpPr>
          <p:spPr>
            <a:xfrm>
              <a:off x="4696043" y="173258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EE2249-53A7-455C-A597-1120A48DE550}"/>
                </a:ext>
              </a:extLst>
            </p:cNvPr>
            <p:cNvSpPr txBox="1"/>
            <p:nvPr/>
          </p:nvSpPr>
          <p:spPr>
            <a:xfrm>
              <a:off x="4177805" y="2199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B4CCDD-D4F4-410F-A15C-91ADA1415ECF}"/>
                </a:ext>
              </a:extLst>
            </p:cNvPr>
            <p:cNvSpPr txBox="1"/>
            <p:nvPr/>
          </p:nvSpPr>
          <p:spPr>
            <a:xfrm>
              <a:off x="3911781" y="2755238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1101</a:t>
              </a:r>
            </a:p>
          </p:txBody>
        </p:sp>
      </p:grp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1A5323E1-153E-42B0-A509-628CA1015A65}"/>
              </a:ext>
            </a:extLst>
          </p:cNvPr>
          <p:cNvSpPr/>
          <p:nvPr/>
        </p:nvSpPr>
        <p:spPr>
          <a:xfrm>
            <a:off x="9316733" y="1559433"/>
            <a:ext cx="1432753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6FC82-B7E2-4FB4-AE74-FB53C292203D}"/>
              </a:ext>
            </a:extLst>
          </p:cNvPr>
          <p:cNvSpPr txBox="1"/>
          <p:nvPr/>
        </p:nvSpPr>
        <p:spPr>
          <a:xfrm>
            <a:off x="10963616" y="3134199"/>
            <a:ext cx="144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+1</a:t>
            </a:r>
          </a:p>
        </p:txBody>
      </p: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0CB38D60-67BD-4EB7-86B9-4684F9AC2E59}"/>
              </a:ext>
            </a:extLst>
          </p:cNvPr>
          <p:cNvSpPr/>
          <p:nvPr/>
        </p:nvSpPr>
        <p:spPr>
          <a:xfrm flipH="1">
            <a:off x="1128530" y="1559433"/>
            <a:ext cx="1288534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221C7-0465-4A5B-BC06-2E93A1EC67CD}"/>
              </a:ext>
            </a:extLst>
          </p:cNvPr>
          <p:cNvSpPr txBox="1"/>
          <p:nvPr/>
        </p:nvSpPr>
        <p:spPr>
          <a:xfrm flipH="1">
            <a:off x="184632" y="3180538"/>
            <a:ext cx="129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-1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47573D6-A19D-47BC-AC52-F9982DC41AE7}"/>
              </a:ext>
            </a:extLst>
          </p:cNvPr>
          <p:cNvSpPr/>
          <p:nvPr/>
        </p:nvSpPr>
        <p:spPr>
          <a:xfrm rot="18547139">
            <a:off x="4834581" y="1507617"/>
            <a:ext cx="1034835" cy="819272"/>
          </a:xfrm>
          <a:prstGeom prst="arc">
            <a:avLst>
              <a:gd name="adj1" fmla="val 16200000"/>
              <a:gd name="adj2" fmla="val 2026102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A415F1-2795-43A2-8311-5383B4594DF2}"/>
              </a:ext>
            </a:extLst>
          </p:cNvPr>
          <p:cNvSpPr txBox="1"/>
          <p:nvPr/>
        </p:nvSpPr>
        <p:spPr>
          <a:xfrm>
            <a:off x="5226781" y="1224146"/>
            <a:ext cx="137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A2E6-DC0A-4138-8C3B-3505907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97AC-33A1-429F-9877-54EA591B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you exceed the bound of a variable type?</a:t>
            </a:r>
          </a:p>
          <a:p>
            <a:endParaRPr lang="en-US" dirty="0"/>
          </a:p>
          <a:p>
            <a:r>
              <a:rPr lang="en-US" dirty="0"/>
              <a:t>Unsigned Variables</a:t>
            </a:r>
          </a:p>
          <a:p>
            <a:pPr lvl="1"/>
            <a:r>
              <a:rPr lang="en-US" dirty="0"/>
              <a:t>They wrap!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a = 255;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a++;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 now equals 0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b = 2;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b-5;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b now equals 253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44606-198D-4F0B-AB4C-6A5A0D5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9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A2E6-DC0A-4138-8C3B-3505907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97AC-33A1-429F-9877-54EA591B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you exceed the bound of a variable type?</a:t>
            </a:r>
          </a:p>
          <a:p>
            <a:endParaRPr lang="en-US" dirty="0"/>
          </a:p>
          <a:p>
            <a:r>
              <a:rPr lang="en-US" dirty="0"/>
              <a:t>Signed Variables</a:t>
            </a:r>
          </a:p>
          <a:p>
            <a:pPr lvl="1"/>
            <a:r>
              <a:rPr lang="en-US" b="1" dirty="0"/>
              <a:t>UNDEFINED BEHAVIOR</a:t>
            </a:r>
            <a:endParaRPr lang="en-US" dirty="0"/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Often they wrap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But also the compiler can do anything it wants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44606-198D-4F0B-AB4C-6A5A0D5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6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23DA-20A3-4D05-A0CC-047B8FFE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that overflow/underflow can occur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C160-728F-4CF4-84FF-B87CCDBF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Warning: programmers often fail to account for wrapping!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Sometimes it leads to unexpected behavior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92EFF-E7D1-4E51-94EC-C23FCE01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below the level of C and understand how the computer thinks about data with bits and bytes</a:t>
            </a:r>
          </a:p>
          <a:p>
            <a:endParaRPr lang="en-US" dirty="0"/>
          </a:p>
          <a:p>
            <a:r>
              <a:rPr lang="en-US" dirty="0"/>
              <a:t>Understand how this leads to the boundaries of common C types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this isn’t going to be on a quiz or in a homework</a:t>
            </a:r>
          </a:p>
          <a:p>
            <a:pPr lvl="1"/>
            <a:r>
              <a:rPr lang="en-US" dirty="0"/>
              <a:t>I just wanted to take today to explain more deeply</a:t>
            </a:r>
          </a:p>
          <a:p>
            <a:pPr lvl="1"/>
            <a:r>
              <a:rPr lang="en-US" dirty="0"/>
              <a:t>This will all come up again if you take CS213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55F2-643F-4C07-B948-E78C08A3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example 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3437-D3D6-41BA-ACC4-3050358C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280629" cy="5029200"/>
          </a:xfrm>
        </p:spPr>
        <p:txBody>
          <a:bodyPr>
            <a:noAutofit/>
          </a:bodyPr>
          <a:lstStyle/>
          <a:p>
            <a:r>
              <a:rPr lang="en-US" dirty="0"/>
              <a:t>Dream Devourer</a:t>
            </a:r>
          </a:p>
          <a:p>
            <a:pPr lvl="1"/>
            <a:r>
              <a:rPr lang="en-US" dirty="0"/>
              <a:t>Special boss in the Nintendo DS edition</a:t>
            </a:r>
          </a:p>
          <a:p>
            <a:pPr lvl="1"/>
            <a:endParaRPr lang="en-US" dirty="0"/>
          </a:p>
          <a:p>
            <a:r>
              <a:rPr lang="en-US" dirty="0"/>
              <a:t>Wanted to make it even more challenging</a:t>
            </a:r>
          </a:p>
          <a:p>
            <a:pPr lvl="1"/>
            <a:r>
              <a:rPr lang="en-US" dirty="0"/>
              <a:t>32000 hit points</a:t>
            </a:r>
          </a:p>
          <a:p>
            <a:pPr lvl="1"/>
            <a:r>
              <a:rPr lang="en-US" dirty="0"/>
              <a:t>Takes </a:t>
            </a:r>
            <a:r>
              <a:rPr lang="en-US" i="1" dirty="0"/>
              <a:t>forever  </a:t>
            </a:r>
            <a:r>
              <a:rPr lang="en-US" dirty="0"/>
              <a:t>to defeat</a:t>
            </a:r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Hit points stored as a 16-bit signed integer</a:t>
            </a:r>
          </a:p>
          <a:p>
            <a:pPr lvl="1"/>
            <a:r>
              <a:rPr lang="en-US" dirty="0"/>
              <a:t>Range: -32768 to +32767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F11B-CD62-44C4-A0E8-2A454BF9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C7B7F1-09AE-4C8B-995C-5CBBED19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29" y="4059936"/>
            <a:ext cx="3826565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Chrono Trigger: Artist Not Provided: Video Games">
            <a:extLst>
              <a:ext uri="{FF2B5EF4-FFF2-40B4-BE49-F238E27FC236}">
                <a16:creationId xmlns:a16="http://schemas.microsoft.com/office/drawing/2014/main" id="{4421B0B7-D89E-46D7-AB91-9AFC8EC6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903" y="228600"/>
            <a:ext cx="3255508" cy="29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491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B668-2949-4305-8BAE-15C03AA7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 Trigger signed overflow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DF8F-67B5-4F81-AC8A-38DC059E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32629" cy="5029200"/>
          </a:xfrm>
        </p:spPr>
        <p:txBody>
          <a:bodyPr/>
          <a:lstStyle/>
          <a:p>
            <a:r>
              <a:rPr lang="en-US" dirty="0"/>
              <a:t>Solution: heal it</a:t>
            </a:r>
          </a:p>
          <a:p>
            <a:endParaRPr lang="en-US" dirty="0"/>
          </a:p>
          <a:p>
            <a:r>
              <a:rPr lang="en-US" dirty="0"/>
              <a:t>Hit points go negative and it 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E7D0E-93DB-43DD-B654-5FAA2F9B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27574-E6B8-4E8F-82C4-DC791BFA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394" y="1143000"/>
            <a:ext cx="6899000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66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Bits and Bytes</a:t>
            </a:r>
          </a:p>
          <a:p>
            <a:pPr lvl="1"/>
            <a:endParaRPr lang="en-US" dirty="0"/>
          </a:p>
          <a:p>
            <a:r>
              <a:rPr lang="en-US" dirty="0"/>
              <a:t>Integer Encoding</a:t>
            </a:r>
          </a:p>
          <a:p>
            <a:pPr lvl="1"/>
            <a:endParaRPr lang="en-US" dirty="0"/>
          </a:p>
          <a:p>
            <a:r>
              <a:rPr lang="en-US" dirty="0"/>
              <a:t>C Type Bounds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079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Bits and Bytes</a:t>
            </a:r>
          </a:p>
          <a:p>
            <a:pPr lvl="1"/>
            <a:endParaRPr lang="en-US" dirty="0"/>
          </a:p>
          <a:p>
            <a:r>
              <a:rPr lang="en-US" dirty="0"/>
              <a:t>Integer Encoding</a:t>
            </a:r>
          </a:p>
          <a:p>
            <a:pPr lvl="1"/>
            <a:endParaRPr lang="en-US" dirty="0"/>
          </a:p>
          <a:p>
            <a:r>
              <a:rPr lang="en-US" dirty="0"/>
              <a:t>C Type Bounds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0851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position of a </a:t>
            </a:r>
            <a:r>
              <a:rPr lang="en-US" i="1" dirty="0"/>
              <a:t>numeral</a:t>
            </a:r>
            <a:r>
              <a:rPr lang="en-US" dirty="0"/>
              <a:t> (e.g., digit) determines its contribution to the overall number</a:t>
            </a:r>
          </a:p>
          <a:p>
            <a:pPr lvl="1"/>
            <a:r>
              <a:rPr lang="en-US" dirty="0"/>
              <a:t>Makes arithmetic simple (compared to, say, roman numerals)</a:t>
            </a:r>
          </a:p>
          <a:p>
            <a:pPr lvl="1"/>
            <a:r>
              <a:rPr lang="en-US" dirty="0"/>
              <a:t>Any number has one canonical representation</a:t>
            </a:r>
          </a:p>
          <a:p>
            <a:endParaRPr lang="en-US" dirty="0"/>
          </a:p>
          <a:p>
            <a:r>
              <a:rPr lang="en-US" dirty="0"/>
              <a:t>Example: base 10</a:t>
            </a:r>
          </a:p>
          <a:p>
            <a:pPr lvl="1"/>
            <a:r>
              <a:rPr lang="en-US" dirty="0"/>
              <a:t>10456</a:t>
            </a:r>
            <a:r>
              <a:rPr lang="en-US" baseline="-25000" dirty="0"/>
              <a:t>10</a:t>
            </a:r>
            <a:r>
              <a:rPr lang="en-US" dirty="0"/>
              <a:t> = 1*10</a:t>
            </a:r>
            <a:r>
              <a:rPr lang="en-US" baseline="30000" dirty="0"/>
              <a:t>4</a:t>
            </a:r>
            <a:r>
              <a:rPr lang="en-US" dirty="0"/>
              <a:t>   +   0*10</a:t>
            </a:r>
            <a:r>
              <a:rPr lang="en-US" baseline="30000" dirty="0"/>
              <a:t>3</a:t>
            </a:r>
            <a:r>
              <a:rPr lang="en-US" dirty="0"/>
              <a:t>   +   4*10</a:t>
            </a:r>
            <a:r>
              <a:rPr lang="en-US" baseline="30000" dirty="0"/>
              <a:t>2  </a:t>
            </a:r>
            <a:r>
              <a:rPr lang="en-US" dirty="0"/>
              <a:t> +   5*10</a:t>
            </a:r>
            <a:r>
              <a:rPr lang="en-US" baseline="30000" dirty="0"/>
              <a:t>1  </a:t>
            </a:r>
            <a:r>
              <a:rPr lang="en-US" dirty="0"/>
              <a:t> +   6*10</a:t>
            </a:r>
            <a:r>
              <a:rPr lang="en-US" baseline="30000" dirty="0"/>
              <a:t>0</a:t>
            </a:r>
          </a:p>
          <a:p>
            <a:pPr lvl="1"/>
            <a:endParaRPr lang="en-US" baseline="30000" dirty="0"/>
          </a:p>
          <a:p>
            <a:pPr lvl="1"/>
            <a:r>
              <a:rPr lang="en-US" dirty="0"/>
              <a:t>Usually, we leave out the zeros:</a:t>
            </a:r>
          </a:p>
          <a:p>
            <a:pPr lvl="2"/>
            <a:r>
              <a:rPr lang="en-US" dirty="0"/>
              <a:t>1*10</a:t>
            </a:r>
            <a:r>
              <a:rPr lang="en-US" baseline="30000" dirty="0"/>
              <a:t>4</a:t>
            </a:r>
            <a:r>
              <a:rPr lang="en-US" dirty="0"/>
              <a:t>   +  4*10</a:t>
            </a:r>
            <a:r>
              <a:rPr lang="en-US" baseline="30000" dirty="0"/>
              <a:t>2  </a:t>
            </a:r>
            <a:r>
              <a:rPr lang="en-US" dirty="0"/>
              <a:t> +   5*10</a:t>
            </a:r>
            <a:r>
              <a:rPr lang="en-US" baseline="30000" dirty="0"/>
              <a:t>1  </a:t>
            </a:r>
            <a:r>
              <a:rPr lang="en-US" dirty="0"/>
              <a:t> +   6*10</a:t>
            </a:r>
            <a:r>
              <a:rPr lang="en-US" baseline="30000" dirty="0"/>
              <a:t>0</a:t>
            </a:r>
            <a:endParaRPr lang="en-US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bases are also possible</a:t>
            </a:r>
          </a:p>
          <a:p>
            <a:pPr lvl="1"/>
            <a:r>
              <a:rPr lang="en-US" dirty="0"/>
              <a:t>Base 60, used by the Babylonians</a:t>
            </a:r>
          </a:p>
          <a:p>
            <a:pPr lvl="2"/>
            <a:r>
              <a:rPr lang="en-US" dirty="0"/>
              <a:t>The source of 60 seconds in a minute, 60 minutes in an hour</a:t>
            </a:r>
          </a:p>
          <a:p>
            <a:pPr lvl="2"/>
            <a:r>
              <a:rPr lang="en-US" dirty="0"/>
              <a:t>And 360 degrees in a circle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Base 20, used by the Maya and </a:t>
            </a:r>
            <a:r>
              <a:rPr lang="en-US" dirty="0" err="1"/>
              <a:t>Gauls</a:t>
            </a:r>
            <a:r>
              <a:rPr lang="en-US" dirty="0"/>
              <a:t> (bits remain in French today)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Base 2: 10010010</a:t>
            </a:r>
            <a:r>
              <a:rPr lang="en-US" baseline="-25000" dirty="0"/>
              <a:t>2</a:t>
            </a:r>
            <a:r>
              <a:rPr lang="en-US" dirty="0"/>
              <a:t> = 1*2</a:t>
            </a:r>
            <a:r>
              <a:rPr lang="en-US" baseline="30000" dirty="0"/>
              <a:t>7</a:t>
            </a:r>
            <a:r>
              <a:rPr lang="en-US" dirty="0"/>
              <a:t> + 1*2</a:t>
            </a:r>
            <a:r>
              <a:rPr lang="en-US" baseline="30000" dirty="0"/>
              <a:t>4</a:t>
            </a:r>
            <a:r>
              <a:rPr lang="en-US" dirty="0"/>
              <a:t> + 1*2</a:t>
            </a:r>
            <a:r>
              <a:rPr lang="en-US" baseline="30000" dirty="0"/>
              <a:t>1</a:t>
            </a:r>
            <a:r>
              <a:rPr lang="en-US" dirty="0"/>
              <a:t> = 146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2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Scientists use base 2 a </a:t>
            </a:r>
            <a:r>
              <a:rPr lang="en-US" b="1" i="1" dirty="0"/>
              <a:t>LOT</a:t>
            </a:r>
          </a:p>
          <a:p>
            <a:r>
              <a:rPr lang="en-US" dirty="0"/>
              <a:t>Let’s convert 134</a:t>
            </a:r>
            <a:r>
              <a:rPr lang="en-US" baseline="-25000" dirty="0"/>
              <a:t>10</a:t>
            </a:r>
            <a:r>
              <a:rPr lang="en-US" dirty="0"/>
              <a:t> to base 2</a:t>
            </a:r>
          </a:p>
          <a:p>
            <a:r>
              <a:rPr lang="en-US" dirty="0"/>
              <a:t>We need to decompose 134</a:t>
            </a:r>
            <a:r>
              <a:rPr lang="en-US" baseline="-25000" dirty="0"/>
              <a:t>10 </a:t>
            </a:r>
            <a:r>
              <a:rPr lang="en-US" dirty="0"/>
              <a:t>into a sum of powers of 2</a:t>
            </a:r>
          </a:p>
          <a:p>
            <a:pPr lvl="1"/>
            <a:r>
              <a:rPr lang="en-US" dirty="0"/>
              <a:t>Start with the largest power of 2 that is smaller or equal to 134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Subtract it, then repeat the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5806" y="3429000"/>
            <a:ext cx="3669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128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= 6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5806" y="3906798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4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5806" y="4419600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1800" y="5049798"/>
            <a:ext cx="899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×128 + 0×64 + 0×32 + 0×16 + 0×8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×4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 + 0×1</a:t>
            </a:r>
            <a:endParaRPr lang="en-US" sz="2800" baseline="30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1801" y="6106418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10000110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90DCA-A439-984B-B4C9-8ABFD87C31C0}"/>
              </a:ext>
            </a:extLst>
          </p:cNvPr>
          <p:cNvSpPr txBox="1"/>
          <p:nvPr/>
        </p:nvSpPr>
        <p:spPr>
          <a:xfrm>
            <a:off x="1701800" y="5583198"/>
            <a:ext cx="905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D5F8AE-CFA7-4425-A913-4FED46F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650BFC-24C1-4546-8971-49EEF01A3142}"/>
              </a:ext>
            </a:extLst>
          </p:cNvPr>
          <p:cNvGrpSpPr/>
          <p:nvPr/>
        </p:nvGrpSpPr>
        <p:grpSpPr>
          <a:xfrm>
            <a:off x="4780300" y="3449360"/>
            <a:ext cx="1442700" cy="1524238"/>
            <a:chOff x="4780300" y="3449360"/>
            <a:chExt cx="1442700" cy="152423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F090F0D-4384-4D10-AEE1-7A98FBD80F23}"/>
                </a:ext>
              </a:extLst>
            </p:cNvPr>
            <p:cNvSpPr/>
            <p:nvPr/>
          </p:nvSpPr>
          <p:spPr>
            <a:xfrm>
              <a:off x="5194300" y="3449360"/>
              <a:ext cx="1028700" cy="53363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F20A75-508F-4AF2-AA35-8C7DB95EBCA0}"/>
                </a:ext>
              </a:extLst>
            </p:cNvPr>
            <p:cNvSpPr/>
            <p:nvPr/>
          </p:nvSpPr>
          <p:spPr>
            <a:xfrm>
              <a:off x="4780300" y="3989467"/>
              <a:ext cx="668000" cy="47132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D049E2F-377B-450A-A2FE-F2D26EA76815}"/>
                </a:ext>
              </a:extLst>
            </p:cNvPr>
            <p:cNvSpPr/>
            <p:nvPr/>
          </p:nvSpPr>
          <p:spPr>
            <a:xfrm>
              <a:off x="4780300" y="4502269"/>
              <a:ext cx="668000" cy="47132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computers use Base 2</a:t>
            </a:r>
          </a:p>
        </p:txBody>
      </p:sp>
      <p:sp>
        <p:nvSpPr>
          <p:cNvPr id="592923" name="Rectangle 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electronic implementation</a:t>
            </a:r>
          </a:p>
          <a:p>
            <a:pPr lvl="1"/>
            <a:r>
              <a:rPr lang="en-US" dirty="0"/>
              <a:t>Easy to store with bi-stable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/>
              <a:t>Straightforward implementation of arithmetic functions</a:t>
            </a:r>
          </a:p>
          <a:p>
            <a:pPr lvl="1"/>
            <a:endParaRPr lang="en-US" dirty="0"/>
          </a:p>
          <a:p>
            <a:r>
              <a:rPr lang="en-US" dirty="0"/>
              <a:t>(Pretty much) all computers use base 2</a:t>
            </a:r>
            <a:endParaRPr lang="en-US" sz="2400" dirty="0"/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741194" y="2362993"/>
            <a:ext cx="6705600" cy="2132013"/>
            <a:chOff x="192" y="2400"/>
            <a:chExt cx="4320" cy="1391"/>
          </a:xfrm>
        </p:grpSpPr>
        <p:sp>
          <p:nvSpPr>
            <p:cNvPr id="592901" name="Rectangle 5"/>
            <p:cNvSpPr>
              <a:spLocks noChangeArrowheads="1"/>
            </p:cNvSpPr>
            <p:nvPr/>
          </p:nvSpPr>
          <p:spPr bwMode="auto">
            <a:xfrm>
              <a:off x="768" y="3408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3" name="Freeform 7"/>
            <p:cNvSpPr>
              <a:spLocks/>
            </p:cNvSpPr>
            <p:nvPr/>
          </p:nvSpPr>
          <p:spPr bwMode="auto">
            <a:xfrm>
              <a:off x="768" y="2884"/>
              <a:ext cx="3732" cy="716"/>
            </a:xfrm>
            <a:custGeom>
              <a:avLst/>
              <a:gdLst/>
              <a:ahLst/>
              <a:cxnLst>
                <a:cxn ang="0">
                  <a:pos x="0" y="706"/>
                </a:cxn>
                <a:cxn ang="0">
                  <a:pos x="157" y="653"/>
                </a:cxn>
                <a:cxn ang="0">
                  <a:pos x="294" y="643"/>
                </a:cxn>
                <a:cxn ang="0">
                  <a:pos x="547" y="685"/>
                </a:cxn>
                <a:cxn ang="0">
                  <a:pos x="768" y="653"/>
                </a:cxn>
                <a:cxn ang="0">
                  <a:pos x="894" y="632"/>
                </a:cxn>
                <a:cxn ang="0">
                  <a:pos x="1021" y="664"/>
                </a:cxn>
                <a:cxn ang="0">
                  <a:pos x="1178" y="674"/>
                </a:cxn>
                <a:cxn ang="0">
                  <a:pos x="1273" y="664"/>
                </a:cxn>
                <a:cxn ang="0">
                  <a:pos x="1305" y="653"/>
                </a:cxn>
                <a:cxn ang="0">
                  <a:pos x="1347" y="569"/>
                </a:cxn>
                <a:cxn ang="0">
                  <a:pos x="1463" y="253"/>
                </a:cxn>
                <a:cxn ang="0">
                  <a:pos x="1547" y="116"/>
                </a:cxn>
                <a:cxn ang="0">
                  <a:pos x="1642" y="53"/>
                </a:cxn>
                <a:cxn ang="0">
                  <a:pos x="1831" y="21"/>
                </a:cxn>
                <a:cxn ang="0">
                  <a:pos x="2031" y="32"/>
                </a:cxn>
                <a:cxn ang="0">
                  <a:pos x="2073" y="42"/>
                </a:cxn>
                <a:cxn ang="0">
                  <a:pos x="2252" y="11"/>
                </a:cxn>
                <a:cxn ang="0">
                  <a:pos x="2315" y="42"/>
                </a:cxn>
                <a:cxn ang="0">
                  <a:pos x="2389" y="53"/>
                </a:cxn>
                <a:cxn ang="0">
                  <a:pos x="2557" y="42"/>
                </a:cxn>
                <a:cxn ang="0">
                  <a:pos x="2620" y="64"/>
                </a:cxn>
                <a:cxn ang="0">
                  <a:pos x="2715" y="11"/>
                </a:cxn>
                <a:cxn ang="0">
                  <a:pos x="2768" y="0"/>
                </a:cxn>
                <a:cxn ang="0">
                  <a:pos x="3041" y="411"/>
                </a:cxn>
                <a:cxn ang="0">
                  <a:pos x="3157" y="643"/>
                </a:cxn>
                <a:cxn ang="0">
                  <a:pos x="3347" y="716"/>
                </a:cxn>
                <a:cxn ang="0">
                  <a:pos x="3441" y="706"/>
                </a:cxn>
                <a:cxn ang="0">
                  <a:pos x="3462" y="674"/>
                </a:cxn>
                <a:cxn ang="0">
                  <a:pos x="3578" y="653"/>
                </a:cxn>
              </a:cxnLst>
              <a:rect l="0" t="0" r="r" b="b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4" name="Line 8"/>
            <p:cNvSpPr>
              <a:spLocks noChangeShapeType="1"/>
            </p:cNvSpPr>
            <p:nvPr/>
          </p:nvSpPr>
          <p:spPr bwMode="auto">
            <a:xfrm flipH="1">
              <a:off x="624" y="36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Line 9"/>
            <p:cNvSpPr>
              <a:spLocks noChangeShapeType="1"/>
            </p:cNvSpPr>
            <p:nvPr/>
          </p:nvSpPr>
          <p:spPr bwMode="auto">
            <a:xfrm flipH="1">
              <a:off x="6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Text Box 10"/>
            <p:cNvSpPr txBox="1">
              <a:spLocks noChangeArrowheads="1"/>
            </p:cNvSpPr>
            <p:nvPr/>
          </p:nvSpPr>
          <p:spPr bwMode="auto">
            <a:xfrm>
              <a:off x="192" y="355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0.0V</a:t>
              </a:r>
            </a:p>
          </p:txBody>
        </p:sp>
        <p:sp>
          <p:nvSpPr>
            <p:cNvPr id="592907" name="Text Box 11"/>
            <p:cNvSpPr txBox="1">
              <a:spLocks noChangeArrowheads="1"/>
            </p:cNvSpPr>
            <p:nvPr/>
          </p:nvSpPr>
          <p:spPr bwMode="auto">
            <a:xfrm>
              <a:off x="192" y="331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0.5V</a:t>
              </a:r>
            </a:p>
          </p:txBody>
        </p:sp>
        <p:sp>
          <p:nvSpPr>
            <p:cNvPr id="592908" name="Text Box 12"/>
            <p:cNvSpPr txBox="1">
              <a:spLocks noChangeArrowheads="1"/>
            </p:cNvSpPr>
            <p:nvPr/>
          </p:nvSpPr>
          <p:spPr bwMode="auto">
            <a:xfrm>
              <a:off x="192" y="2928"/>
              <a:ext cx="42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2.8V</a:t>
              </a:r>
            </a:p>
          </p:txBody>
        </p:sp>
        <p:sp>
          <p:nvSpPr>
            <p:cNvPr id="592909" name="Text Box 13"/>
            <p:cNvSpPr txBox="1">
              <a:spLocks noChangeArrowheads="1"/>
            </p:cNvSpPr>
            <p:nvPr/>
          </p:nvSpPr>
          <p:spPr bwMode="auto">
            <a:xfrm>
              <a:off x="192" y="2688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3.3V</a:t>
              </a:r>
            </a:p>
          </p:txBody>
        </p:sp>
        <p:sp>
          <p:nvSpPr>
            <p:cNvPr id="592910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Line 15"/>
            <p:cNvSpPr>
              <a:spLocks noChangeShapeType="1"/>
            </p:cNvSpPr>
            <p:nvPr/>
          </p:nvSpPr>
          <p:spPr bwMode="auto">
            <a:xfrm>
              <a:off x="2352" y="249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Line 16"/>
            <p:cNvSpPr>
              <a:spLocks noChangeShapeType="1"/>
            </p:cNvSpPr>
            <p:nvPr/>
          </p:nvSpPr>
          <p:spPr bwMode="auto">
            <a:xfrm>
              <a:off x="3984" y="24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3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4" name="Line 18"/>
            <p:cNvSpPr>
              <a:spLocks noChangeShapeType="1"/>
            </p:cNvSpPr>
            <p:nvPr/>
          </p:nvSpPr>
          <p:spPr bwMode="auto">
            <a:xfrm>
              <a:off x="235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Line 19"/>
            <p:cNvSpPr>
              <a:spLocks noChangeShapeType="1"/>
            </p:cNvSpPr>
            <p:nvPr/>
          </p:nvSpPr>
          <p:spPr bwMode="auto">
            <a:xfrm>
              <a:off x="379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Line 20"/>
            <p:cNvSpPr>
              <a:spLocks noChangeShapeType="1"/>
            </p:cNvSpPr>
            <p:nvPr/>
          </p:nvSpPr>
          <p:spPr bwMode="auto">
            <a:xfrm>
              <a:off x="3984" y="244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18" name="Text Box 22"/>
            <p:cNvSpPr txBox="1">
              <a:spLocks noChangeArrowheads="1"/>
            </p:cNvSpPr>
            <p:nvPr/>
          </p:nvSpPr>
          <p:spPr bwMode="auto">
            <a:xfrm>
              <a:off x="2832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1</a:t>
              </a:r>
            </a:p>
          </p:txBody>
        </p:sp>
        <p:sp>
          <p:nvSpPr>
            <p:cNvPr id="592919" name="Text Box 23"/>
            <p:cNvSpPr txBox="1">
              <a:spLocks noChangeArrowheads="1"/>
            </p:cNvSpPr>
            <p:nvPr/>
          </p:nvSpPr>
          <p:spPr bwMode="auto">
            <a:xfrm>
              <a:off x="4128" y="2400"/>
              <a:ext cx="192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20" name="Line 24"/>
            <p:cNvSpPr>
              <a:spLocks noChangeShapeType="1"/>
            </p:cNvSpPr>
            <p:nvPr/>
          </p:nvSpPr>
          <p:spPr bwMode="auto">
            <a:xfrm flipH="1">
              <a:off x="624" y="340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1" name="Line 25"/>
            <p:cNvSpPr>
              <a:spLocks noChangeShapeType="1"/>
            </p:cNvSpPr>
            <p:nvPr/>
          </p:nvSpPr>
          <p:spPr bwMode="auto">
            <a:xfrm flipH="1">
              <a:off x="624" y="302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33C6DD5A-5418-4A9D-A381-BCF311A3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0437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208</TotalTime>
  <Words>2404</Words>
  <Application>Microsoft Office PowerPoint</Application>
  <PresentationFormat>Widescreen</PresentationFormat>
  <Paragraphs>626</Paragraphs>
  <Slides>42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Helvetica</vt:lpstr>
      <vt:lpstr>Tahoma</vt:lpstr>
      <vt:lpstr>Class Slides</vt:lpstr>
      <vt:lpstr>Equation</vt:lpstr>
      <vt:lpstr>Document</vt:lpstr>
      <vt:lpstr>Lecture 09 Bits, Bytes, and Integer Encoding</vt:lpstr>
      <vt:lpstr>Administrivia</vt:lpstr>
      <vt:lpstr>Administrivia</vt:lpstr>
      <vt:lpstr>Today’s Goals</vt:lpstr>
      <vt:lpstr>Outline</vt:lpstr>
      <vt:lpstr>Positional Numbering Systems</vt:lpstr>
      <vt:lpstr>Positional Numbering Systems</vt:lpstr>
      <vt:lpstr>Base 2 Example</vt:lpstr>
      <vt:lpstr>Why computers use Base 2</vt:lpstr>
      <vt:lpstr>Why don’t computers use Base 10?</vt:lpstr>
      <vt:lpstr>Base 16: Hexadecimal</vt:lpstr>
      <vt:lpstr>Base 16: Hexadecimal</vt:lpstr>
      <vt:lpstr>Bytes</vt:lpstr>
      <vt:lpstr>Practice problem</vt:lpstr>
      <vt:lpstr>Practice problem</vt:lpstr>
      <vt:lpstr>Practice problem</vt:lpstr>
      <vt:lpstr>Practice problem</vt:lpstr>
      <vt:lpstr>Outline</vt:lpstr>
      <vt:lpstr>These two lines of code are equivalent</vt:lpstr>
      <vt:lpstr>Big idea: bits can be used to represent anything</vt:lpstr>
      <vt:lpstr>Expressing C types in bits</vt:lpstr>
      <vt:lpstr>Unsigned integer encoding</vt:lpstr>
      <vt:lpstr>Bounds of unsigned integers</vt:lpstr>
      <vt:lpstr>Two’s complement encoding</vt:lpstr>
      <vt:lpstr>Two’s complement examples</vt:lpstr>
      <vt:lpstr>Two’s Complement Shortcut</vt:lpstr>
      <vt:lpstr>Interpreting binary signed values</vt:lpstr>
      <vt:lpstr>Bounds of two’s complement integers</vt:lpstr>
      <vt:lpstr>Unsigned &amp; Signed Numeric Values</vt:lpstr>
      <vt:lpstr>Practice + Break</vt:lpstr>
      <vt:lpstr>Practice + Break</vt:lpstr>
      <vt:lpstr>Outline</vt:lpstr>
      <vt:lpstr>Standard sizes of C types on modern (64-bit) computers</vt:lpstr>
      <vt:lpstr>Ranges for different bit amounts</vt:lpstr>
      <vt:lpstr>Overflow</vt:lpstr>
      <vt:lpstr>Modulo behavior in binary numbers</vt:lpstr>
      <vt:lpstr>Overflow</vt:lpstr>
      <vt:lpstr>Overflow</vt:lpstr>
      <vt:lpstr>Remember that overflow/underflow can occur in C</vt:lpstr>
      <vt:lpstr>Overflow example in the real world</vt:lpstr>
      <vt:lpstr>Chrono Trigger signed overflow bug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</dc:title>
  <dc:creator>Branden Ghena</dc:creator>
  <cp:lastModifiedBy>Branden Ghena</cp:lastModifiedBy>
  <cp:revision>26</cp:revision>
  <dcterms:created xsi:type="dcterms:W3CDTF">2021-10-11T21:10:33Z</dcterms:created>
  <dcterms:modified xsi:type="dcterms:W3CDTF">2021-10-20T20:32:33Z</dcterms:modified>
</cp:coreProperties>
</file>