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8"/>
  </p:notesMasterIdLst>
  <p:sldIdLst>
    <p:sldId id="256" r:id="rId2"/>
    <p:sldId id="412" r:id="rId3"/>
    <p:sldId id="384" r:id="rId4"/>
    <p:sldId id="264" r:id="rId5"/>
    <p:sldId id="783" r:id="rId6"/>
    <p:sldId id="348" r:id="rId7"/>
    <p:sldId id="383" r:id="rId8"/>
    <p:sldId id="784" r:id="rId9"/>
    <p:sldId id="794" r:id="rId10"/>
    <p:sldId id="785" r:id="rId11"/>
    <p:sldId id="795" r:id="rId12"/>
    <p:sldId id="797" r:id="rId13"/>
    <p:sldId id="801" r:id="rId14"/>
    <p:sldId id="850" r:id="rId15"/>
    <p:sldId id="799" r:id="rId16"/>
    <p:sldId id="796" r:id="rId17"/>
    <p:sldId id="798" r:id="rId18"/>
    <p:sldId id="800" r:id="rId19"/>
    <p:sldId id="803" r:id="rId20"/>
    <p:sldId id="804" r:id="rId21"/>
    <p:sldId id="805" r:id="rId22"/>
    <p:sldId id="808" r:id="rId23"/>
    <p:sldId id="809" r:id="rId24"/>
    <p:sldId id="810" r:id="rId25"/>
    <p:sldId id="811" r:id="rId26"/>
    <p:sldId id="813" r:id="rId27"/>
    <p:sldId id="806" r:id="rId28"/>
    <p:sldId id="802" r:id="rId29"/>
    <p:sldId id="825" r:id="rId30"/>
    <p:sldId id="854" r:id="rId31"/>
    <p:sldId id="851" r:id="rId32"/>
    <p:sldId id="789" r:id="rId33"/>
    <p:sldId id="816" r:id="rId34"/>
    <p:sldId id="819" r:id="rId35"/>
    <p:sldId id="820" r:id="rId36"/>
    <p:sldId id="821" r:id="rId37"/>
    <p:sldId id="822" r:id="rId38"/>
    <p:sldId id="823" r:id="rId39"/>
    <p:sldId id="824" r:id="rId40"/>
    <p:sldId id="818" r:id="rId41"/>
    <p:sldId id="826" r:id="rId42"/>
    <p:sldId id="827" r:id="rId43"/>
    <p:sldId id="828" r:id="rId44"/>
    <p:sldId id="829" r:id="rId45"/>
    <p:sldId id="830" r:id="rId46"/>
    <p:sldId id="831" r:id="rId47"/>
    <p:sldId id="832" r:id="rId48"/>
    <p:sldId id="833" r:id="rId49"/>
    <p:sldId id="834" r:id="rId50"/>
    <p:sldId id="835" r:id="rId51"/>
    <p:sldId id="837" r:id="rId52"/>
    <p:sldId id="836" r:id="rId53"/>
    <p:sldId id="842" r:id="rId54"/>
    <p:sldId id="839" r:id="rId55"/>
    <p:sldId id="840" r:id="rId56"/>
    <p:sldId id="841" r:id="rId57"/>
    <p:sldId id="838" r:id="rId58"/>
    <p:sldId id="852" r:id="rId59"/>
    <p:sldId id="791" r:id="rId60"/>
    <p:sldId id="843" r:id="rId61"/>
    <p:sldId id="844" r:id="rId62"/>
    <p:sldId id="845" r:id="rId63"/>
    <p:sldId id="846" r:id="rId64"/>
    <p:sldId id="847" r:id="rId65"/>
    <p:sldId id="848" r:id="rId66"/>
    <p:sldId id="853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12"/>
            <p14:sldId id="384"/>
            <p14:sldId id="264"/>
            <p14:sldId id="783"/>
          </p14:sldIdLst>
        </p14:section>
        <p14:section name="Why C++" id="{B55B8E8C-5EAB-4A1E-A4E9-AE5E896E46FA}">
          <p14:sldIdLst>
            <p14:sldId id="348"/>
            <p14:sldId id="383"/>
            <p14:sldId id="784"/>
            <p14:sldId id="794"/>
            <p14:sldId id="785"/>
            <p14:sldId id="795"/>
            <p14:sldId id="797"/>
            <p14:sldId id="801"/>
          </p14:sldIdLst>
        </p14:section>
        <p14:section name="Simple C++ I/O" id="{0BBBFCFA-57B6-40D1-A3AE-6E0C505AECF7}">
          <p14:sldIdLst>
            <p14:sldId id="850"/>
            <p14:sldId id="799"/>
            <p14:sldId id="796"/>
            <p14:sldId id="798"/>
            <p14:sldId id="800"/>
            <p14:sldId id="803"/>
            <p14:sldId id="804"/>
            <p14:sldId id="805"/>
            <p14:sldId id="808"/>
            <p14:sldId id="809"/>
            <p14:sldId id="810"/>
            <p14:sldId id="811"/>
            <p14:sldId id="813"/>
            <p14:sldId id="806"/>
            <p14:sldId id="802"/>
            <p14:sldId id="825"/>
            <p14:sldId id="854"/>
          </p14:sldIdLst>
        </p14:section>
        <p14:section name="Pass-by-Reference" id="{F482A23F-946C-4658-BECB-5A5B133A3459}">
          <p14:sldIdLst>
            <p14:sldId id="851"/>
            <p14:sldId id="789"/>
            <p14:sldId id="816"/>
            <p14:sldId id="819"/>
            <p14:sldId id="820"/>
            <p14:sldId id="821"/>
            <p14:sldId id="822"/>
            <p14:sldId id="823"/>
            <p14:sldId id="824"/>
            <p14:sldId id="818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7"/>
            <p14:sldId id="836"/>
            <p14:sldId id="842"/>
            <p14:sldId id="839"/>
            <p14:sldId id="840"/>
            <p14:sldId id="841"/>
            <p14:sldId id="838"/>
          </p14:sldIdLst>
        </p14:section>
        <p14:section name="Vectors" id="{0A4EDBF6-E6C3-4295-94EE-AC228BB63B0E}">
          <p14:sldIdLst>
            <p14:sldId id="852"/>
            <p14:sldId id="791"/>
            <p14:sldId id="843"/>
            <p14:sldId id="844"/>
            <p14:sldId id="845"/>
            <p14:sldId id="846"/>
            <p14:sldId id="847"/>
            <p14:sldId id="848"/>
          </p14:sldIdLst>
        </p14:section>
        <p14:section name="Wrapup" id="{29A7F866-9DA9-446B-8359-CE426CB89C7A}">
          <p14:sldIdLst>
            <p14:sldId id="8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642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10/26/2021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10/26/2021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10/26/2021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10/26/2021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lec/09_introCPP.zip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cplusplus.com/reference/algorithm/" TargetMode="External"/><Relationship Id="rId2" Type="http://schemas.openxmlformats.org/officeDocument/2006/relationships/hyperlink" Target="https://cplusplus.com/reference/stl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</a:t>
            </a:r>
            <a:br>
              <a:rPr lang="en-US" dirty="0"/>
            </a:br>
            <a:r>
              <a:rPr lang="en-US" dirty="0"/>
              <a:t>Intro to C++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EDB8D-02BE-46CC-A971-00853A83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CS211 using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A4C4-435D-4B4E-9AA7-13C66D832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716" y="1143000"/>
            <a:ext cx="10972800" cy="5029200"/>
          </a:xfrm>
        </p:spPr>
        <p:txBody>
          <a:bodyPr>
            <a:normAutofit/>
          </a:bodyPr>
          <a:lstStyle/>
          <a:p>
            <a:r>
              <a:rPr lang="en-US" dirty="0"/>
              <a:t>The second half of CS211 focuses on learning to build larger programs and structure them using abstraction mechanisms</a:t>
            </a:r>
          </a:p>
          <a:p>
            <a:endParaRPr lang="en-US" dirty="0"/>
          </a:p>
          <a:p>
            <a:r>
              <a:rPr lang="en-US" dirty="0"/>
              <a:t>Other popular languages that have the features we want don’t let you take advantage of your newly-acquired C skills</a:t>
            </a:r>
          </a:p>
          <a:p>
            <a:pPr lvl="1"/>
            <a:r>
              <a:rPr lang="en-US" dirty="0"/>
              <a:t>Java, C#, Kotlin</a:t>
            </a:r>
          </a:p>
          <a:p>
            <a:pPr lvl="1"/>
            <a:r>
              <a:rPr lang="en-US" dirty="0"/>
              <a:t>And we do want to teach a </a:t>
            </a:r>
            <a:r>
              <a:rPr lang="en-US" i="1" dirty="0"/>
              <a:t>popular</a:t>
            </a:r>
            <a:r>
              <a:rPr lang="en-US" dirty="0"/>
              <a:t> language</a:t>
            </a:r>
          </a:p>
          <a:p>
            <a:pPr lvl="1"/>
            <a:endParaRPr lang="en-US" dirty="0"/>
          </a:p>
          <a:p>
            <a:r>
              <a:rPr lang="en-US" dirty="0"/>
              <a:t>C++ lets you build larger programs with abstractions</a:t>
            </a:r>
          </a:p>
          <a:p>
            <a:pPr lvl="1"/>
            <a:r>
              <a:rPr lang="en-US" dirty="0"/>
              <a:t>But the concepts you’ve been learning about still apply</a:t>
            </a:r>
          </a:p>
          <a:p>
            <a:pPr lvl="1"/>
            <a:r>
              <a:rPr lang="en-US" dirty="0"/>
              <a:t>C++ </a:t>
            </a:r>
            <a:r>
              <a:rPr lang="en-US" dirty="0" err="1"/>
              <a:t>automagic</a:t>
            </a:r>
            <a:r>
              <a:rPr lang="en-US" dirty="0"/>
              <a:t> replaces some of the manual drudgery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B68DD-8BF1-4EA1-B000-45C0E94D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48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78B0-D637-4CF0-ADFD-497ADB8F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benefits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7D1F14-AEAF-4346-85A6-3BB52960E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769988"/>
              </p:ext>
            </p:extLst>
          </p:nvPr>
        </p:nvGraphicFramePr>
        <p:xfrm>
          <a:off x="2438401" y="1143000"/>
          <a:ext cx="7315198" cy="490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57599">
                  <a:extLst>
                    <a:ext uri="{9D8B030D-6E8A-4147-A177-3AD203B41FA5}">
                      <a16:colId xmlns:a16="http://schemas.microsoft.com/office/drawing/2014/main" val="2840378806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223872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8947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2400" dirty="0"/>
                        <a:t>You must call free() yourself to deallocate heap objects.</a:t>
                      </a:r>
                    </a:p>
                  </a:txBody>
                  <a:tcPr marT="36576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Language helpfully frees heap objects when owner goes out of scope.</a:t>
                      </a:r>
                    </a:p>
                  </a:txBody>
                  <a:tcPr marT="3657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76930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2400" dirty="0"/>
                        <a:t>Need a unique name for every function.</a:t>
                      </a:r>
                    </a:p>
                  </a:txBody>
                  <a:tcPr marT="36576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Can overload function for different argument types.</a:t>
                      </a:r>
                    </a:p>
                  </a:txBody>
                  <a:tcPr marT="3657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612484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2400" dirty="0"/>
                        <a:t>Operators like + and == work only for built-in types.</a:t>
                      </a:r>
                    </a:p>
                  </a:txBody>
                  <a:tcPr marT="36576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You can overload operators for user-defined types.</a:t>
                      </a:r>
                    </a:p>
                  </a:txBody>
                  <a:tcPr marT="3657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73893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2FE12-231D-4F9C-BFFD-F0C40DE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5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378B0-D637-4CF0-ADFD-497ADB8FD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downsides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7D1F14-AEAF-4346-85A6-3BB52960E9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38401" y="1143000"/>
          <a:ext cx="7315198" cy="49072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657599">
                  <a:extLst>
                    <a:ext uri="{9D8B030D-6E8A-4147-A177-3AD203B41FA5}">
                      <a16:colId xmlns:a16="http://schemas.microsoft.com/office/drawing/2014/main" val="2840378806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2238722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989472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2400" dirty="0"/>
                        <a:t>You must call free() yourself to deallocate heap objects.</a:t>
                      </a:r>
                    </a:p>
                  </a:txBody>
                  <a:tcPr marT="36576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Language helpfully frees heap objects when owner goes out of scope.</a:t>
                      </a:r>
                    </a:p>
                  </a:txBody>
                  <a:tcPr marT="3657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76930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2400" dirty="0"/>
                        <a:t>Need a unique name for every function.</a:t>
                      </a:r>
                    </a:p>
                  </a:txBody>
                  <a:tcPr marT="36576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Can overload function for different argument types.</a:t>
                      </a:r>
                    </a:p>
                  </a:txBody>
                  <a:tcPr marT="3657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612484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2400" dirty="0"/>
                        <a:t>Operators like + and == work only for built-in types.</a:t>
                      </a:r>
                    </a:p>
                  </a:txBody>
                  <a:tcPr marT="365760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You can overload operators for user-defined types.</a:t>
                      </a:r>
                    </a:p>
                  </a:txBody>
                  <a:tcPr marT="36576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973893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2FE12-231D-4F9C-BFFD-F0C40DEB4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AF0C3BE-C86C-4A6E-BFAF-5A4C834365C6}"/>
              </a:ext>
            </a:extLst>
          </p:cNvPr>
          <p:cNvSpPr/>
          <p:nvPr/>
        </p:nvSpPr>
        <p:spPr>
          <a:xfrm>
            <a:off x="270456" y="2031956"/>
            <a:ext cx="1957589" cy="10689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know exactly when things are freed.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A74D1F-1529-45A7-BC0C-B34BE4256949}"/>
              </a:ext>
            </a:extLst>
          </p:cNvPr>
          <p:cNvSpPr/>
          <p:nvPr/>
        </p:nvSpPr>
        <p:spPr>
          <a:xfrm>
            <a:off x="9863070" y="2031956"/>
            <a:ext cx="1957589" cy="1068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Things get freed when you might not expect it.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377830-E810-4FA0-9D23-84FA784BA983}"/>
              </a:ext>
            </a:extLst>
          </p:cNvPr>
          <p:cNvSpPr/>
          <p:nvPr/>
        </p:nvSpPr>
        <p:spPr>
          <a:xfrm>
            <a:off x="270456" y="3329502"/>
            <a:ext cx="1957589" cy="10689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always know what function you are calling.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3BF568-84F4-4544-A26F-EEE45AB87D75}"/>
              </a:ext>
            </a:extLst>
          </p:cNvPr>
          <p:cNvSpPr/>
          <p:nvPr/>
        </p:nvSpPr>
        <p:spPr>
          <a:xfrm>
            <a:off x="9863070" y="3329502"/>
            <a:ext cx="1957589" cy="143921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Must know argument types to determine which function gets called.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921D71-480A-4D3D-B382-C6B754B68DD1}"/>
              </a:ext>
            </a:extLst>
          </p:cNvPr>
          <p:cNvSpPr/>
          <p:nvPr/>
        </p:nvSpPr>
        <p:spPr>
          <a:xfrm>
            <a:off x="270456" y="5028060"/>
            <a:ext cx="1957589" cy="106894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know that / means “divide”.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12F464-7088-4FA6-B18A-724AC002F7D4}"/>
              </a:ext>
            </a:extLst>
          </p:cNvPr>
          <p:cNvSpPr/>
          <p:nvPr/>
        </p:nvSpPr>
        <p:spPr>
          <a:xfrm>
            <a:off x="9863070" y="5028060"/>
            <a:ext cx="1957589" cy="1068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You know that 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operator/()</a:t>
            </a:r>
            <a:r>
              <a:rPr lang="en-US" dirty="0">
                <a:solidFill>
                  <a:schemeClr val="tx1"/>
                </a:solidFill>
              </a:rPr>
              <a:t> takes two arguments.</a:t>
            </a:r>
          </a:p>
        </p:txBody>
      </p:sp>
    </p:spTree>
    <p:extLst>
      <p:ext uri="{BB962C8B-B14F-4D97-AF65-F5344CB8AC3E}">
        <p14:creationId xmlns:p14="http://schemas.microsoft.com/office/powerpoint/2010/main" val="1274348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 animBg="1"/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6C33-0C9D-43C6-95A4-7200D6E1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DA8B-A16F-4EBD-9004-BE26173DB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is a little less one language and more multiple iterations of a language</a:t>
            </a:r>
          </a:p>
          <a:p>
            <a:pPr lvl="1"/>
            <a:r>
              <a:rPr lang="en-US" dirty="0"/>
              <a:t>Where nothing old every leaves, only new things get added</a:t>
            </a:r>
          </a:p>
          <a:p>
            <a:pPr lvl="1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“Within C++, there is a much smaller and cleaner language struggling to get out.” – Bjarne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Stoustrop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One major change was C++11 (2011) which introduced a better method for handling dynamic memory</a:t>
            </a:r>
          </a:p>
          <a:p>
            <a:pPr lvl="1"/>
            <a:r>
              <a:rPr lang="en-US" dirty="0"/>
              <a:t>We’ll be using C++14 which has some quality-of-life improvements to that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C++17 and C++20 also exist!</a:t>
            </a:r>
          </a:p>
          <a:p>
            <a:pPr lvl="2"/>
            <a:r>
              <a:rPr lang="en-US" dirty="0"/>
              <a:t>But don’t add much that we need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6C2341-20FF-41D9-BD13-7AC1725B2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326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  <a:p>
            <a:pPr lvl="1"/>
            <a:endParaRPr lang="en-US" dirty="0"/>
          </a:p>
          <a:p>
            <a:r>
              <a:rPr lang="en-US" b="1" dirty="0"/>
              <a:t>Simple C++ I/O</a:t>
            </a:r>
          </a:p>
          <a:p>
            <a:pPr lvl="1"/>
            <a:endParaRPr lang="en-US" dirty="0"/>
          </a:p>
          <a:p>
            <a:r>
              <a:rPr lang="en-US" dirty="0"/>
              <a:t>Pass-by-reference</a:t>
            </a:r>
          </a:p>
          <a:p>
            <a:pPr lvl="1"/>
            <a:endParaRPr lang="en-US" dirty="0"/>
          </a:p>
          <a:p>
            <a:r>
              <a:rPr lang="en-US" dirty="0"/>
              <a:t>Vectors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2023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FB0F-D454-4061-8541-20655C37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FE9E8-2F09-4627-8A92-FF61A28C2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3399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399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  <a:endParaRPr lang="en-US" altLang="en-US" dirty="0">
              <a:solidFill>
                <a:srgbClr val="21252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 World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0000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94B43-9B37-49F2-8913-9227E9B9C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E4AA01-D916-4F6F-8A09-E895D10AD3D3}"/>
              </a:ext>
            </a:extLst>
          </p:cNvPr>
          <p:cNvSpPr txBox="1"/>
          <p:nvPr/>
        </p:nvSpPr>
        <p:spPr>
          <a:xfrm>
            <a:off x="9446794" y="316468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/hello_world.cxx</a:t>
            </a:r>
          </a:p>
        </p:txBody>
      </p:sp>
    </p:spTree>
    <p:extLst>
      <p:ext uri="{BB962C8B-B14F-4D97-AF65-F5344CB8AC3E}">
        <p14:creationId xmlns:p14="http://schemas.microsoft.com/office/powerpoint/2010/main" val="2285997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78F2-D402-4451-B407-26FCDC74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C headers are renamed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B9CA-3D15-4B63-BFF2-BEAF668F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 header loses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 and gets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added to the front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5136A-8EFF-45A8-B895-47380DDF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B8B6508-A0D3-42C0-A0BC-3B37EF325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139756"/>
              </p:ext>
            </p:extLst>
          </p:nvPr>
        </p:nvGraphicFramePr>
        <p:xfrm>
          <a:off x="1558343" y="1917401"/>
          <a:ext cx="838271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359">
                  <a:extLst>
                    <a:ext uri="{9D8B030D-6E8A-4147-A177-3AD203B41FA5}">
                      <a16:colId xmlns:a16="http://schemas.microsoft.com/office/drawing/2014/main" val="1792994517"/>
                    </a:ext>
                  </a:extLst>
                </a:gridCol>
                <a:gridCol w="4191359">
                  <a:extLst>
                    <a:ext uri="{9D8B030D-6E8A-4147-A177-3AD203B41FA5}">
                      <a16:colId xmlns:a16="http://schemas.microsoft.com/office/drawing/2014/main" val="2184598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C version of headers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C++ version of headers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02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ctype.h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stdio.h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string.h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cctype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cmath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cstdio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cstring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58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6978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078F2-D402-4451-B407-26FCDC74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standard C headers are renamed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B9CA-3D15-4B63-BFF2-BEAF668F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C header loses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dirty="0"/>
              <a:t> and gets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 added to the front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new headers support the similar functionality in a C++ way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&lt;iostream&gt;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&lt;string&gt;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5136A-8EFF-45A8-B895-47380DDF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B8B6508-A0D3-42C0-A0BC-3B37EF325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587118"/>
              </p:ext>
            </p:extLst>
          </p:nvPr>
        </p:nvGraphicFramePr>
        <p:xfrm>
          <a:off x="1558343" y="1917401"/>
          <a:ext cx="838271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359">
                  <a:extLst>
                    <a:ext uri="{9D8B030D-6E8A-4147-A177-3AD203B41FA5}">
                      <a16:colId xmlns:a16="http://schemas.microsoft.com/office/drawing/2014/main" val="1792994517"/>
                    </a:ext>
                  </a:extLst>
                </a:gridCol>
                <a:gridCol w="4191359">
                  <a:extLst>
                    <a:ext uri="{9D8B030D-6E8A-4147-A177-3AD203B41FA5}">
                      <a16:colId xmlns:a16="http://schemas.microsoft.com/office/drawing/2014/main" val="21845989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C version of headers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C++ version of headers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025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ctype.h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stdio.h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string.h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cctype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cmath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strike="sngStrike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strike="sngStrike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cstdio</a:t>
                      </a:r>
                      <a:r>
                        <a:rPr lang="en-US" sz="2400" b="0" strike="sngStrike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2400" b="0" strike="sngStrike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</a:t>
                      </a:r>
                      <a:r>
                        <a:rPr lang="en-US" sz="2400" b="0" strike="sngStrike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cstring</a:t>
                      </a:r>
                      <a:r>
                        <a:rPr lang="en-US" sz="2400" b="0" strike="sngStrike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45852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FBE5E3-9A3A-43D2-8281-105A80A3B796}"/>
              </a:ext>
            </a:extLst>
          </p:cNvPr>
          <p:cNvSpPr txBox="1"/>
          <p:nvPr/>
        </p:nvSpPr>
        <p:spPr>
          <a:xfrm>
            <a:off x="5161279" y="5341203"/>
            <a:ext cx="5962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You’ll use these instead of the C versions because they are easier and safer to use.</a:t>
            </a:r>
          </a:p>
        </p:txBody>
      </p:sp>
    </p:spTree>
    <p:extLst>
      <p:ext uri="{BB962C8B-B14F-4D97-AF65-F5344CB8AC3E}">
        <p14:creationId xmlns:p14="http://schemas.microsoft.com/office/powerpoint/2010/main" val="4153176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8BA-7702-4C22-8C90-30994BD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I/O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82B-7395-40A0-8F5A-8C99F589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10972800" cy="5578475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 &gt;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number to square:\n"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could not read number!\n"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E9E-C276-4307-877F-7345D60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A139FC-8EF5-4FFC-90E6-CF5BFCC8559D}"/>
              </a:ext>
            </a:extLst>
          </p:cNvPr>
          <p:cNvSpPr txBox="1"/>
          <p:nvPr/>
        </p:nvSpPr>
        <p:spPr>
          <a:xfrm>
            <a:off x="9446794" y="316468"/>
            <a:ext cx="2133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/io_example.cxx</a:t>
            </a:r>
          </a:p>
        </p:txBody>
      </p:sp>
    </p:spTree>
    <p:extLst>
      <p:ext uri="{BB962C8B-B14F-4D97-AF65-F5344CB8AC3E}">
        <p14:creationId xmlns:p14="http://schemas.microsoft.com/office/powerpoint/2010/main" val="2335794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8BA-7702-4C22-8C90-30994BD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I/O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82B-7395-40A0-8F5A-8C99F589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 &gt;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number to square:\n"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could not read number!\n"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E9E-C276-4307-877F-7345D60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B71E8-AA86-4C99-BDC6-8B2CADA87417}"/>
              </a:ext>
            </a:extLst>
          </p:cNvPr>
          <p:cNvSpPr txBox="1"/>
          <p:nvPr/>
        </p:nvSpPr>
        <p:spPr>
          <a:xfrm>
            <a:off x="7714444" y="824248"/>
            <a:ext cx="3865949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New library for I/O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B5E06-052C-4860-9306-1CB06A5C617F}"/>
              </a:ext>
            </a:extLst>
          </p:cNvPr>
          <p:cNvSpPr/>
          <p:nvPr/>
        </p:nvSpPr>
        <p:spPr>
          <a:xfrm>
            <a:off x="607595" y="1043189"/>
            <a:ext cx="3320461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2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5ADD-52DD-441B-9D7F-0EFF1453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relative homework 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18EDF-7091-40E3-AEF3-F38A7E17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0303" y="5698900"/>
            <a:ext cx="4536457" cy="4893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* But really it’s up to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B9998-6DCA-4E6B-86EA-D784C9CBC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Content Placeholder 4">
            <a:extLst>
              <a:ext uri="{FF2B5EF4-FFF2-40B4-BE49-F238E27FC236}">
                <a16:creationId xmlns:a16="http://schemas.microsoft.com/office/drawing/2014/main" id="{84856C91-D86B-4CA1-89DC-AA112374B1E3}"/>
              </a:ext>
            </a:extLst>
          </p:cNvPr>
          <p:cNvGraphicFramePr>
            <a:graphicFrameLocks/>
          </p:cNvGraphicFramePr>
          <p:nvPr/>
        </p:nvGraphicFramePr>
        <p:xfrm>
          <a:off x="1009276" y="1335837"/>
          <a:ext cx="4594986" cy="4186325"/>
        </p:xfrm>
        <a:graphic>
          <a:graphicData uri="http://schemas.openxmlformats.org/drawingml/2006/table">
            <a:tbl>
              <a:tblPr/>
              <a:tblGrid>
                <a:gridCol w="2478088">
                  <a:extLst>
                    <a:ext uri="{9D8B030D-6E8A-4147-A177-3AD203B41FA5}">
                      <a16:colId xmlns:a16="http://schemas.microsoft.com/office/drawing/2014/main" val="3862352000"/>
                    </a:ext>
                  </a:extLst>
                </a:gridCol>
                <a:gridCol w="2116898">
                  <a:extLst>
                    <a:ext uri="{9D8B030D-6E8A-4147-A177-3AD203B41FA5}">
                      <a16:colId xmlns:a16="http://schemas.microsoft.com/office/drawing/2014/main" val="2563663194"/>
                    </a:ext>
                  </a:extLst>
                </a:gridCol>
              </a:tblGrid>
              <a:tr h="451206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Homework</a:t>
                      </a:r>
                      <a:endParaRPr lang="en-US" sz="3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Difficulty</a:t>
                      </a:r>
                      <a:endParaRPr lang="en-US" sz="32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206916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Hw01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111218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Hw02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240616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Hw03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7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0560848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Hw04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137314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Hw05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5642046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Hw06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229787"/>
                  </a:ext>
                </a:extLst>
              </a:tr>
              <a:tr h="510235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Final Project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</a:rPr>
                        <a:t>10ish*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65521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07C417-DC31-4752-8633-718A7FE57AEE}"/>
              </a:ext>
            </a:extLst>
          </p:cNvPr>
          <p:cNvCxnSpPr/>
          <p:nvPr/>
        </p:nvCxnSpPr>
        <p:spPr>
          <a:xfrm flipH="1">
            <a:off x="5808372" y="3992451"/>
            <a:ext cx="1378039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67FFB98-2710-4BCF-B9A6-8B374612151B}"/>
              </a:ext>
            </a:extLst>
          </p:cNvPr>
          <p:cNvSpPr txBox="1"/>
          <p:nvPr/>
        </p:nvSpPr>
        <p:spPr>
          <a:xfrm>
            <a:off x="7186411" y="3299953"/>
            <a:ext cx="39963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Hw04 is the last in C</a:t>
            </a:r>
          </a:p>
          <a:p>
            <a:r>
              <a:rPr lang="en-US" sz="2800" i="1" dirty="0"/>
              <a:t>one week break</a:t>
            </a:r>
          </a:p>
          <a:p>
            <a:r>
              <a:rPr lang="en-US" sz="2800" dirty="0"/>
              <a:t>Hw05 is the first in C++</a:t>
            </a:r>
          </a:p>
        </p:txBody>
      </p:sp>
    </p:spTree>
    <p:extLst>
      <p:ext uri="{BB962C8B-B14F-4D97-AF65-F5344CB8AC3E}">
        <p14:creationId xmlns:p14="http://schemas.microsoft.com/office/powerpoint/2010/main" val="1842325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8BA-7702-4C22-8C90-30994BD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I/O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82B-7395-40A0-8F5A-8C99F589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 &gt;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number to square:\n"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could not read number!\n"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E9E-C276-4307-877F-7345D60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B71E8-AA86-4C99-BDC6-8B2CADA87417}"/>
              </a:ext>
            </a:extLst>
          </p:cNvPr>
          <p:cNvSpPr txBox="1"/>
          <p:nvPr/>
        </p:nvSpPr>
        <p:spPr>
          <a:xfrm>
            <a:off x="7714444" y="824248"/>
            <a:ext cx="3865950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</a:t>
            </a:r>
            <a:r>
              <a:rPr lang="en-US" sz="2400" dirty="0"/>
              <a:t> are equivalent</a:t>
            </a:r>
          </a:p>
          <a:p>
            <a:endParaRPr lang="en-US" sz="2400" dirty="0"/>
          </a:p>
          <a:p>
            <a:r>
              <a:rPr lang="en-US" sz="2400" dirty="0"/>
              <a:t>Could still get input </a:t>
            </a:r>
            <a:r>
              <a:rPr lang="en-US" sz="2400" dirty="0" err="1"/>
              <a:t>argc</a:t>
            </a:r>
            <a:r>
              <a:rPr lang="en-US" sz="2400" dirty="0"/>
              <a:t> and </a:t>
            </a:r>
            <a:r>
              <a:rPr lang="en-US" sz="2400" dirty="0" err="1"/>
              <a:t>argv</a:t>
            </a:r>
            <a:r>
              <a:rPr lang="en-US" sz="2400" dirty="0"/>
              <a:t> if wanted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B5E06-052C-4860-9306-1CB06A5C617F}"/>
              </a:ext>
            </a:extLst>
          </p:cNvPr>
          <p:cNvSpPr/>
          <p:nvPr/>
        </p:nvSpPr>
        <p:spPr>
          <a:xfrm>
            <a:off x="607595" y="1493949"/>
            <a:ext cx="3320461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93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8BA-7702-4C22-8C90-30994BD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I/O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82B-7395-40A0-8F5A-8C99F589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 &gt;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number to square:\n"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could not read number!\n"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E9E-C276-4307-877F-7345D60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B71E8-AA86-4C99-BDC6-8B2CADA87417}"/>
              </a:ext>
            </a:extLst>
          </p:cNvPr>
          <p:cNvSpPr txBox="1"/>
          <p:nvPr/>
        </p:nvSpPr>
        <p:spPr>
          <a:xfrm>
            <a:off x="7714444" y="824248"/>
            <a:ext cx="386595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C++ standard library is in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>
                <a:cs typeface="Courier New" panose="02070309020205020404" pitchFamily="49" charset="0"/>
              </a:rPr>
              <a:t> namespace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B5E06-052C-4860-9306-1CB06A5C617F}"/>
              </a:ext>
            </a:extLst>
          </p:cNvPr>
          <p:cNvSpPr/>
          <p:nvPr/>
        </p:nvSpPr>
        <p:spPr>
          <a:xfrm>
            <a:off x="840558" y="1906072"/>
            <a:ext cx="1645065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98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8BA-7702-4C22-8C90-30994BD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I/O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82B-7395-40A0-8F5A-8C99F589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 &gt;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number to square:\n"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could not read number!\n"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E9E-C276-4307-877F-7345D60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B71E8-AA86-4C99-BDC6-8B2CADA87417}"/>
              </a:ext>
            </a:extLst>
          </p:cNvPr>
          <p:cNvSpPr txBox="1"/>
          <p:nvPr/>
        </p:nvSpPr>
        <p:spPr>
          <a:xfrm>
            <a:off x="7714444" y="824248"/>
            <a:ext cx="386595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Stream insertion operator writes a value to an output stream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B5E06-052C-4860-9306-1CB06A5C617F}"/>
              </a:ext>
            </a:extLst>
          </p:cNvPr>
          <p:cNvSpPr/>
          <p:nvPr/>
        </p:nvSpPr>
        <p:spPr>
          <a:xfrm>
            <a:off x="840558" y="1906072"/>
            <a:ext cx="6745098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95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8BA-7702-4C22-8C90-30994BD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I/O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82B-7395-40A0-8F5A-8C99F589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 &gt;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number to square:\n"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could not read number!\n"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E9E-C276-4307-877F-7345D60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B71E8-AA86-4C99-BDC6-8B2CADA87417}"/>
              </a:ext>
            </a:extLst>
          </p:cNvPr>
          <p:cNvSpPr txBox="1"/>
          <p:nvPr/>
        </p:nvSpPr>
        <p:spPr>
          <a:xfrm>
            <a:off x="7714444" y="824248"/>
            <a:ext cx="386595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Stream extraction operator reads from the input stream into an object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B5E06-052C-4860-9306-1CB06A5C617F}"/>
              </a:ext>
            </a:extLst>
          </p:cNvPr>
          <p:cNvSpPr/>
          <p:nvPr/>
        </p:nvSpPr>
        <p:spPr>
          <a:xfrm>
            <a:off x="904952" y="2846230"/>
            <a:ext cx="2301887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238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8BA-7702-4C22-8C90-30994BD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I/O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82B-7395-40A0-8F5A-8C99F589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 &gt;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number to square:\n"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could not read number!\n"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E9E-C276-4307-877F-7345D60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B71E8-AA86-4C99-BDC6-8B2CADA87417}"/>
              </a:ext>
            </a:extLst>
          </p:cNvPr>
          <p:cNvSpPr txBox="1"/>
          <p:nvPr/>
        </p:nvSpPr>
        <p:spPr>
          <a:xfrm>
            <a:off x="7714444" y="824248"/>
            <a:ext cx="386595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To detect I/O error on a stream, test the stream as if it were a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400" dirty="0">
                <a:cs typeface="Courier New" panose="02070309020205020404" pitchFamily="49" charset="0"/>
              </a:rPr>
              <a:t>.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B5E06-052C-4860-9306-1CB06A5C617F}"/>
              </a:ext>
            </a:extLst>
          </p:cNvPr>
          <p:cNvSpPr/>
          <p:nvPr/>
        </p:nvSpPr>
        <p:spPr>
          <a:xfrm>
            <a:off x="1416675" y="3296990"/>
            <a:ext cx="1803043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16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8BA-7702-4C22-8C90-30994BD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complicated I/O input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82B-7395-40A0-8F5A-8C99F5894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&lt;iostream &gt;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"Enter a number to square:\n"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(!std::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"Error: could not read number!\n"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3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"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 &lt;&lt; 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E9E-C276-4307-877F-7345D60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5B71E8-AA86-4C99-BDC6-8B2CADA87417}"/>
              </a:ext>
            </a:extLst>
          </p:cNvPr>
          <p:cNvSpPr txBox="1"/>
          <p:nvPr/>
        </p:nvSpPr>
        <p:spPr>
          <a:xfrm>
            <a:off x="7714444" y="824248"/>
            <a:ext cx="386595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Stream operators are left-associative and return their left operand</a:t>
            </a:r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8B5E06-052C-4860-9306-1CB06A5C617F}"/>
              </a:ext>
            </a:extLst>
          </p:cNvPr>
          <p:cNvSpPr/>
          <p:nvPr/>
        </p:nvSpPr>
        <p:spPr>
          <a:xfrm>
            <a:off x="965914" y="5074274"/>
            <a:ext cx="8680362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32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818BA-7702-4C22-8C90-30994BDC2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operator chaining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4F82B-7395-40A0-8F5A-8C99F5894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cs typeface="Courier New" panose="02070309020205020404" pitchFamily="49" charset="0"/>
              </a:rPr>
              <a:t>This: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 &lt;&lt; 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"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&lt;&lt; 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"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 &lt;&lt; 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b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Is equivalent to this: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(((((std::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x) &lt;&lt; 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* “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x) &lt;&lt; 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== “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 x * x) &lt;&lt; 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"\n"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sz="20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b="0" i="0" u="none" strike="noStrike" baseline="0" dirty="0">
                <a:cs typeface="Courier New" panose="02070309020205020404" pitchFamily="49" charset="0"/>
              </a:rPr>
              <a:t>Is equivalent to this: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 * “;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 == “;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x * x;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“\n”;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EE9E-C276-4307-877F-7345D60C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35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D0735-4409-4149-B878-1575F031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iostream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F2A89-C570-4F84-B92B-17B1BC709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input/output </a:t>
            </a:r>
            <a:r>
              <a:rPr lang="en-US" i="1" dirty="0"/>
              <a:t>streams</a:t>
            </a:r>
          </a:p>
          <a:p>
            <a:pPr lvl="1"/>
            <a:r>
              <a:rPr lang="en-US" dirty="0"/>
              <a:t>Sources that you can write characters to or read characters from</a:t>
            </a:r>
          </a:p>
          <a:p>
            <a:pPr lvl="1"/>
            <a:r>
              <a:rPr lang="en-US" dirty="0"/>
              <a:t>Same idea as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FILE*</a:t>
            </a:r>
            <a:r>
              <a:rPr lang="en-US" dirty="0"/>
              <a:t> in C</a:t>
            </a:r>
          </a:p>
          <a:p>
            <a:pPr lvl="1"/>
            <a:endParaRPr lang="en-US" dirty="0"/>
          </a:p>
          <a:p>
            <a:pPr marL="457200" lvl="1" indent="0" defTabSz="457200">
              <a:buNone/>
              <a:tabLst>
                <a:tab pos="1546225" algn="l"/>
                <a:tab pos="22923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/>
              <a:t>- standard in</a:t>
            </a:r>
          </a:p>
          <a:p>
            <a:pPr marL="457200" lvl="1" indent="0" defTabSz="70485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/>
              <a:t>- standard out</a:t>
            </a:r>
          </a:p>
          <a:p>
            <a:pPr marL="457200" lvl="1" indent="0" defTabSz="70485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dirty="0"/>
              <a:t>- standard error</a:t>
            </a:r>
          </a:p>
          <a:p>
            <a:pPr lvl="1" defTabSz="704850"/>
            <a:endParaRPr lang="en-US" dirty="0"/>
          </a:p>
          <a:p>
            <a:pPr defTabSz="704850"/>
            <a:r>
              <a:rPr lang="en-US" dirty="0"/>
              <a:t>Simple I/O</a:t>
            </a:r>
          </a:p>
          <a:p>
            <a:pPr lvl="1" defTabSz="704850"/>
            <a:r>
              <a:rPr lang="en-US" dirty="0"/>
              <a:t>Write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dirty="0"/>
              <a:t> operator (stream insertion)</a:t>
            </a:r>
          </a:p>
          <a:p>
            <a:pPr lvl="1" defTabSz="704850"/>
            <a:r>
              <a:rPr lang="en-US" dirty="0"/>
              <a:t>Read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dirty="0"/>
              <a:t> operator (stream extraction)</a:t>
            </a:r>
          </a:p>
          <a:p>
            <a:pPr defTabSz="704850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099EA1-2212-45FB-BA9F-C5DB475B5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47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06FBB-3A92-44AA-9E09-22C92BB5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A676D-2B4C-47CA-90A0-549CF596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Namespaces provide additional naming to functions/variables</a:t>
            </a:r>
          </a:p>
          <a:p>
            <a:pPr lvl="1"/>
            <a:r>
              <a:rPr lang="en-US" dirty="0"/>
              <a:t>Prevent C problem of “no two functions can have the same name”</a:t>
            </a:r>
          </a:p>
          <a:p>
            <a:pPr lvl="1"/>
            <a:r>
              <a:rPr lang="en-US" dirty="0"/>
              <a:t>Refer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namespace::name</a:t>
            </a:r>
          </a:p>
          <a:p>
            <a:pPr lvl="1"/>
            <a:r>
              <a:rPr lang="en-US" dirty="0"/>
              <a:t>Defaults to global namespace (just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::name</a:t>
            </a:r>
            <a:r>
              <a:rPr lang="en-US" dirty="0"/>
              <a:t> which is the same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Basically what we were doing in C anyways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vc_create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ballot_box_create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/>
          </a:p>
          <a:p>
            <a:r>
              <a:rPr lang="en-US" dirty="0"/>
              <a:t>Avoid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std;</a:t>
            </a:r>
          </a:p>
          <a:p>
            <a:pPr lvl="1"/>
            <a:r>
              <a:rPr lang="en-US" dirty="0"/>
              <a:t>Eliminates the need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/>
              <a:t> for library calls!</a:t>
            </a:r>
          </a:p>
          <a:p>
            <a:pPr lvl="1"/>
            <a:r>
              <a:rPr lang="en-US" dirty="0"/>
              <a:t>But also means you must never duplicate a library function name</a:t>
            </a:r>
          </a:p>
          <a:p>
            <a:pPr lvl="2"/>
            <a:r>
              <a:rPr lang="en-US" dirty="0"/>
              <a:t>Back to the same problem C had!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591B6-23B7-4178-B71C-8D9DBBCF2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304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F347-B4C5-4AF1-9719-72DC58EB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583D2-4F4F-47A8-809E-713A2409B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dirty="0">
                <a:solidFill>
                  <a:srgbClr val="073642"/>
                </a:solidFill>
                <a:cs typeface="Courier New" panose="02070309020205020404" pitchFamily="49" charset="0"/>
              </a:rPr>
              <a:t>How does this code know you want a double?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8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std::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BDEED-B952-48A6-BFD1-403C240F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7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is due until Sunday of this week</a:t>
            </a:r>
          </a:p>
          <a:p>
            <a:pPr lvl="1"/>
            <a:r>
              <a:rPr lang="en-US" dirty="0"/>
              <a:t>Lab05, which sets up your C++ environment</a:t>
            </a:r>
          </a:p>
          <a:p>
            <a:pPr lvl="1"/>
            <a:r>
              <a:rPr lang="en-US" dirty="0"/>
              <a:t>I’ll try to publish this tonight</a:t>
            </a:r>
          </a:p>
          <a:p>
            <a:pPr lvl="1"/>
            <a:endParaRPr lang="en-US" dirty="0"/>
          </a:p>
          <a:p>
            <a:r>
              <a:rPr lang="en-US" dirty="0"/>
              <a:t>Great time to catch up on any concepts you’re still muddy about</a:t>
            </a:r>
          </a:p>
          <a:p>
            <a:pPr lvl="1"/>
            <a:r>
              <a:rPr lang="en-US" dirty="0"/>
              <a:t>Office hours are mostly empty, but course staff is still there!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AF347-B4C5-4AF1-9719-72DC58EBD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583D2-4F4F-47A8-809E-713A2409B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dirty="0">
                <a:solidFill>
                  <a:srgbClr val="073642"/>
                </a:solidFill>
                <a:cs typeface="Courier New" panose="02070309020205020404" pitchFamily="49" charset="0"/>
              </a:rPr>
              <a:t>How does this code know you want a double?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lang="en-US" sz="280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std::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&gt;&gt; x;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Operator overloading!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You can redefine the meaning of operators in C++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So 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operator&gt;&gt;(</a:t>
            </a:r>
            <a:r>
              <a:rPr lang="en-US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istream</a:t>
            </a:r>
            <a:r>
              <a:rPr lang="en-US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double)</a:t>
            </a: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 is defined to read in a double</a:t>
            </a:r>
            <a:b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</a:br>
            <a:endParaRPr lang="en-US" dirty="0">
              <a:solidFill>
                <a:srgbClr val="073642"/>
              </a:solidFill>
              <a:cs typeface="Courier New" panose="020703090202050204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rgbClr val="073642"/>
                </a:solidFill>
                <a:cs typeface="Courier New" panose="02070309020205020404" pitchFamily="49" charset="0"/>
              </a:rPr>
              <a:t>We’ll talk more about this in a future lecture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BDEED-B952-48A6-BFD1-403C240F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18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  <a:p>
            <a:pPr lvl="1"/>
            <a:endParaRPr lang="en-US" dirty="0"/>
          </a:p>
          <a:p>
            <a:r>
              <a:rPr lang="en-US" dirty="0"/>
              <a:t>Simple C++ I/O</a:t>
            </a:r>
          </a:p>
          <a:p>
            <a:pPr lvl="1"/>
            <a:endParaRPr lang="en-US" dirty="0"/>
          </a:p>
          <a:p>
            <a:r>
              <a:rPr lang="en-US" b="1" dirty="0"/>
              <a:t>Pass-by-reference</a:t>
            </a:r>
          </a:p>
          <a:p>
            <a:pPr lvl="1"/>
            <a:endParaRPr lang="en-US" dirty="0"/>
          </a:p>
          <a:p>
            <a:r>
              <a:rPr lang="en-US" dirty="0"/>
              <a:t>Vectors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22763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C, all arguments are passed as </a:t>
            </a:r>
            <a:r>
              <a:rPr lang="en-US" i="1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In C, every variable names its own object: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names 4 bytes capable of containing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 names 8 bytes capable of holding the memory address of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 allows you to access other objects with pointers</a:t>
            </a:r>
          </a:p>
          <a:p>
            <a:pPr lvl="1"/>
            <a:r>
              <a:rPr lang="en-US" dirty="0"/>
              <a:t>But you are still passing a value into the function (a pointer value)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281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C05A-15BE-401A-917D-D684263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has pass-by-reference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D8D8-432A-4928-B4F3-8A24E3CBB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 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 work the same as in C programs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refers to some other existing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cs typeface="Courier New" panose="02070309020205020404" pitchFamily="49" charset="0"/>
              </a:rPr>
              <a:t> is an alternative </a:t>
            </a:r>
            <a:r>
              <a:rPr lang="en-US" i="1" dirty="0">
                <a:cs typeface="Courier New" panose="02070309020205020404" pitchFamily="49" charset="0"/>
              </a:rPr>
              <a:t>name</a:t>
            </a:r>
            <a:r>
              <a:rPr lang="en-US" dirty="0">
                <a:cs typeface="Courier New" panose="02070309020205020404" pitchFamily="49" charset="0"/>
              </a:rPr>
              <a:t> for whatever </a:t>
            </a:r>
            <a:r>
              <a:rPr lang="en-US" i="1" dirty="0">
                <a:cs typeface="Courier New" panose="02070309020205020404" pitchFamily="49" charset="0"/>
              </a:rPr>
              <a:t>object</a:t>
            </a:r>
            <a:r>
              <a:rPr lang="en-US" dirty="0">
                <a:cs typeface="Courier New" panose="02070309020205020404" pitchFamily="49" charset="0"/>
              </a:rPr>
              <a:t> was passed 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is borrowed and cannot 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cs typeface="Courier New" panose="02070309020205020404" pitchFamily="49" charset="0"/>
              </a:rPr>
              <a:t> like an ordinary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 – no need to dereference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13374-7E47-4EE4-A6E7-DB4B4E34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785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6491F-C4A2-4A10-9CCB-845DF46A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reference example: increment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E162EC5-505C-49F3-B378-58DA1B34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&lt;211.h&gt;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inc_ptr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p) 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*p += 1;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c_style_test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inc_ptr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(&amp;x);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CHECK_INT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x, 1 );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671759-CE33-4A39-8816-F7B1F248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5259E1-A940-48BE-ACEA-6FB705D643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&lt;catch.hxx&gt;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r){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+= 1;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"C++‑style"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1 );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88ED4A-D4A8-4B18-996B-76C7F4D89041}"/>
              </a:ext>
            </a:extLst>
          </p:cNvPr>
          <p:cNvSpPr txBox="1"/>
          <p:nvPr/>
        </p:nvSpPr>
        <p:spPr>
          <a:xfrm>
            <a:off x="3860800" y="914400"/>
            <a:ext cx="236220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Our C++ testing framework. Similar to how it worked in C!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CB56C2-ABFA-4B62-AB1A-A1F7AD6C56BD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86971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C280-0B1C-48E9-A14D-393562D8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of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F9A4-3AE6-4EC4-A432-2C0CFAEF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&lt;catch.hxx&gt;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+= 1;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"C++‑style"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1 );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8D8AC-43D1-49BC-9BF1-2E97C26E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5EC176-D5F4-4B6F-8829-D8ECB2D37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958837"/>
              </p:ext>
            </p:extLst>
          </p:nvPr>
        </p:nvGraphicFramePr>
        <p:xfrm>
          <a:off x="7121658" y="2858135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18C3E6-A7F2-410A-B6C1-AFA622FEDF58}"/>
              </a:ext>
            </a:extLst>
          </p:cNvPr>
          <p:cNvCxnSpPr/>
          <p:nvPr/>
        </p:nvCxnSpPr>
        <p:spPr>
          <a:xfrm>
            <a:off x="367297" y="43942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D4C0A5B-B615-4FD8-A397-B161DFA9E6CB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2044209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C280-0B1C-48E9-A14D-393562D8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of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F9A4-3AE6-4EC4-A432-2C0CFAEF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&lt;catch.hxx&gt;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+= 1;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"C++‑style"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1 );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8D8AC-43D1-49BC-9BF1-2E97C26E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5EC176-D5F4-4B6F-8829-D8ECB2D37376}"/>
              </a:ext>
            </a:extLst>
          </p:cNvPr>
          <p:cNvGraphicFramePr>
            <a:graphicFrameLocks noGrp="1"/>
          </p:cNvGraphicFramePr>
          <p:nvPr/>
        </p:nvGraphicFramePr>
        <p:xfrm>
          <a:off x="7121658" y="2858135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18C3E6-A7F2-410A-B6C1-AFA622FEDF58}"/>
              </a:ext>
            </a:extLst>
          </p:cNvPr>
          <p:cNvCxnSpPr/>
          <p:nvPr/>
        </p:nvCxnSpPr>
        <p:spPr>
          <a:xfrm>
            <a:off x="327191" y="48514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18EE200-F98A-4F7E-B05A-738F3087158E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3039113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C280-0B1C-48E9-A14D-393562D8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of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F9A4-3AE6-4EC4-A432-2C0CFAEF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&lt;catch.hxx&gt;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+= 1;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"C++‑style"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1 );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8D8AC-43D1-49BC-9BF1-2E97C26E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5EC176-D5F4-4B6F-8829-D8ECB2D37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155401"/>
              </p:ext>
            </p:extLst>
          </p:nvPr>
        </p:nvGraphicFramePr>
        <p:xfrm>
          <a:off x="7121658" y="2858135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r: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18C3E6-A7F2-410A-B6C1-AFA622FEDF58}"/>
              </a:ext>
            </a:extLst>
          </p:cNvPr>
          <p:cNvCxnSpPr/>
          <p:nvPr/>
        </p:nvCxnSpPr>
        <p:spPr>
          <a:xfrm>
            <a:off x="127000" y="21717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D42CE4A-CC2D-4522-B1C1-D4BACCA5552A}"/>
              </a:ext>
            </a:extLst>
          </p:cNvPr>
          <p:cNvSpPr txBox="1"/>
          <p:nvPr/>
        </p:nvSpPr>
        <p:spPr>
          <a:xfrm>
            <a:off x="7353300" y="1562100"/>
            <a:ext cx="321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Same object that was previously named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627048-CCED-4211-86AF-870C74353B40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2652618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C280-0B1C-48E9-A14D-393562D8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of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F9A4-3AE6-4EC4-A432-2C0CFAEF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&lt;catch.hxx&gt;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+= 1;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"C++‑style"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1 );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8D8AC-43D1-49BC-9BF1-2E97C26E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5EC176-D5F4-4B6F-8829-D8ECB2D37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873724"/>
              </p:ext>
            </p:extLst>
          </p:nvPr>
        </p:nvGraphicFramePr>
        <p:xfrm>
          <a:off x="7121658" y="2858135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r: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18C3E6-A7F2-410A-B6C1-AFA622FEDF58}"/>
              </a:ext>
            </a:extLst>
          </p:cNvPr>
          <p:cNvCxnSpPr/>
          <p:nvPr/>
        </p:nvCxnSpPr>
        <p:spPr>
          <a:xfrm>
            <a:off x="127000" y="26035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BA46616-F5E6-40C7-8A53-5B6CFC5ECE7E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4216592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EC280-0B1C-48E9-A14D-393562D8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representation of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AF9A4-3AE6-4EC4-A432-2C0CFAEF6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&lt;catch.hxx&gt;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+= 1;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"C++‑style"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0;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inc_ref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1 );</a:t>
            </a:r>
          </a:p>
          <a:p>
            <a:pPr marL="0" indent="0" algn="l">
              <a:buNone/>
            </a:pPr>
            <a:r>
              <a:rPr lang="en-US" sz="28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8D8AC-43D1-49BC-9BF1-2E97C26E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A5EC176-D5F4-4B6F-8829-D8ECB2D37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772556"/>
              </p:ext>
            </p:extLst>
          </p:nvPr>
        </p:nvGraphicFramePr>
        <p:xfrm>
          <a:off x="7121658" y="2858135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18C3E6-A7F2-410A-B6C1-AFA622FEDF58}"/>
              </a:ext>
            </a:extLst>
          </p:cNvPr>
          <p:cNvCxnSpPr/>
          <p:nvPr/>
        </p:nvCxnSpPr>
        <p:spPr>
          <a:xfrm>
            <a:off x="340894" y="53086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6FB4ED-7EF9-45C2-8FB9-5C40FAEFDDB7}"/>
              </a:ext>
            </a:extLst>
          </p:cNvPr>
          <p:cNvSpPr txBox="1"/>
          <p:nvPr/>
        </p:nvSpPr>
        <p:spPr>
          <a:xfrm>
            <a:off x="7353300" y="1562100"/>
            <a:ext cx="3213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Back here, the object is still named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5B59FF-45DB-489B-B893-0FF82089CC24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95632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C++</a:t>
            </a:r>
          </a:p>
          <a:p>
            <a:pPr lvl="1"/>
            <a:r>
              <a:rPr lang="en-US" dirty="0"/>
              <a:t>Goals of the language</a:t>
            </a:r>
          </a:p>
          <a:p>
            <a:pPr lvl="1"/>
            <a:r>
              <a:rPr lang="en-US" dirty="0"/>
              <a:t>Basics of how to use it</a:t>
            </a:r>
          </a:p>
          <a:p>
            <a:pPr lvl="1"/>
            <a:endParaRPr lang="en-US" dirty="0"/>
          </a:p>
          <a:p>
            <a:r>
              <a:rPr lang="en-US" dirty="0"/>
              <a:t>Explore some key differences from C</a:t>
            </a:r>
          </a:p>
          <a:p>
            <a:pPr lvl="1"/>
            <a:r>
              <a:rPr lang="en-US" dirty="0"/>
              <a:t>Standard I/O</a:t>
            </a:r>
          </a:p>
          <a:p>
            <a:pPr lvl="1"/>
            <a:r>
              <a:rPr lang="en-US" dirty="0"/>
              <a:t>References</a:t>
            </a:r>
          </a:p>
          <a:p>
            <a:pPr lvl="1"/>
            <a:endParaRPr lang="en-US" dirty="0"/>
          </a:p>
          <a:p>
            <a:r>
              <a:rPr lang="en-US" dirty="0"/>
              <a:t>Discuss a C++ data structure library: 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CFF55-E5A8-4DDE-83F9-127D6C070A22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1011257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6CF49-9ACF-4A64-BBE3-7712CAC8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445101"/>
              </p:ext>
            </p:extLst>
          </p:nvPr>
        </p:nvGraphicFramePr>
        <p:xfrm>
          <a:off x="4949781" y="467868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y: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77C317-F9B1-4812-B286-A73AC8E3EB5B}"/>
              </a:ext>
            </a:extLst>
          </p:cNvPr>
          <p:cNvCxnSpPr/>
          <p:nvPr/>
        </p:nvCxnSpPr>
        <p:spPr>
          <a:xfrm>
            <a:off x="6182894" y="25654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913C65-141B-4EC6-B958-693A3311248C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16108582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6CF49-9ACF-4A64-BBE3-7712CAC8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90744"/>
              </p:ext>
            </p:extLst>
          </p:nvPr>
        </p:nvGraphicFramePr>
        <p:xfrm>
          <a:off x="4949781" y="467868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r: </a:t>
                      </a:r>
                      <a:r>
                        <a:rPr lang="en-US" sz="2800" strike="sngStrike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s: </a:t>
                      </a:r>
                      <a:r>
                        <a:rPr lang="en-US" sz="2800" strike="sngStrike" dirty="0"/>
                        <a:t>y: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77C317-F9B1-4812-B286-A73AC8E3EB5B}"/>
              </a:ext>
            </a:extLst>
          </p:cNvPr>
          <p:cNvCxnSpPr/>
          <p:nvPr/>
        </p:nvCxnSpPr>
        <p:spPr>
          <a:xfrm>
            <a:off x="127000" y="13335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E928E7-AF94-4561-B7CE-FA1E1A87D3FD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3442535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6CF49-9ACF-4A64-BBE3-7712CAC8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199723"/>
              </p:ext>
            </p:extLst>
          </p:nvPr>
        </p:nvGraphicFramePr>
        <p:xfrm>
          <a:off x="4949781" y="467868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r: </a:t>
                      </a:r>
                      <a:r>
                        <a:rPr lang="en-US" sz="2800" strike="sngStrike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s: </a:t>
                      </a:r>
                      <a:r>
                        <a:rPr lang="en-US" sz="2800" strike="sngStrike" dirty="0"/>
                        <a:t>y: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temp: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79258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77C317-F9B1-4812-B286-A73AC8E3EB5B}"/>
              </a:ext>
            </a:extLst>
          </p:cNvPr>
          <p:cNvCxnSpPr/>
          <p:nvPr/>
        </p:nvCxnSpPr>
        <p:spPr>
          <a:xfrm>
            <a:off x="367297" y="17145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93535C-278A-41C5-895E-FA3BA8A9AB53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855430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6CF49-9ACF-4A64-BBE3-7712CAC8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94183"/>
              </p:ext>
            </p:extLst>
          </p:nvPr>
        </p:nvGraphicFramePr>
        <p:xfrm>
          <a:off x="4949781" y="467868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r: </a:t>
                      </a:r>
                      <a:r>
                        <a:rPr lang="en-US" sz="2800" strike="sngStrike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s: </a:t>
                      </a:r>
                      <a:r>
                        <a:rPr lang="en-US" sz="2800" strike="sngStrike" dirty="0"/>
                        <a:t>y: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temp: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79258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77C317-F9B1-4812-B286-A73AC8E3EB5B}"/>
              </a:ext>
            </a:extLst>
          </p:cNvPr>
          <p:cNvCxnSpPr/>
          <p:nvPr/>
        </p:nvCxnSpPr>
        <p:spPr>
          <a:xfrm>
            <a:off x="367297" y="21463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5CB6D5-A79F-45C9-AD41-DA80E4DD64A8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16640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6CF49-9ACF-4A64-BBE3-7712CAC8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41188"/>
              </p:ext>
            </p:extLst>
          </p:nvPr>
        </p:nvGraphicFramePr>
        <p:xfrm>
          <a:off x="4949781" y="467868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r: </a:t>
                      </a:r>
                      <a:r>
                        <a:rPr lang="en-US" sz="2800" strike="sngStrike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s: </a:t>
                      </a:r>
                      <a:r>
                        <a:rPr lang="en-US" sz="2800" strike="sngStrike" dirty="0"/>
                        <a:t>y: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temp: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79258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77C317-F9B1-4812-B286-A73AC8E3EB5B}"/>
              </a:ext>
            </a:extLst>
          </p:cNvPr>
          <p:cNvCxnSpPr/>
          <p:nvPr/>
        </p:nvCxnSpPr>
        <p:spPr>
          <a:xfrm>
            <a:off x="367297" y="25273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06391E-28F8-4FDD-891F-872B7F33B55E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20647444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6CF49-9ACF-4A64-BBE3-7712CAC8D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955932"/>
              </p:ext>
            </p:extLst>
          </p:nvPr>
        </p:nvGraphicFramePr>
        <p:xfrm>
          <a:off x="4949781" y="467868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y: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temp: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79258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77C317-F9B1-4812-B286-A73AC8E3EB5B}"/>
              </a:ext>
            </a:extLst>
          </p:cNvPr>
          <p:cNvCxnSpPr/>
          <p:nvPr/>
        </p:nvCxnSpPr>
        <p:spPr>
          <a:xfrm>
            <a:off x="6209297" y="29210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2991A7-0930-4A8C-AE37-5D2FCDDE2F42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10499989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AAAD-13AA-4911-BF53-589C5F3E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can be thought of as “syntactic sugar”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D2E4-4AE3-483D-96AA-F1A5D40EE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swap(x, 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FC44E-1DA4-4C16-BBA1-1951DDE3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B4C315-6085-43C8-AC08-09A09F00623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swap(&amp;x, &amp;v[3]);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2E06D-EFFA-4E7F-B7D5-7F8AF2F20D6F}"/>
              </a:ext>
            </a:extLst>
          </p:cNvPr>
          <p:cNvSpPr txBox="1"/>
          <p:nvPr/>
        </p:nvSpPr>
        <p:spPr>
          <a:xfrm>
            <a:off x="607594" y="1092200"/>
            <a:ext cx="10972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Replace every declared references with a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Dereference each use of the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Take pointer of each variable passed in</a:t>
            </a:r>
          </a:p>
        </p:txBody>
      </p:sp>
    </p:spTree>
    <p:extLst>
      <p:ext uri="{BB962C8B-B14F-4D97-AF65-F5344CB8AC3E}">
        <p14:creationId xmlns:p14="http://schemas.microsoft.com/office/powerpoint/2010/main" val="25150863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AAAD-13AA-4911-BF53-589C5F3E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can be thought of as “syntactic sugar”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D2E4-4AE3-483D-96AA-F1A5D40EE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swap(x, 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FC44E-1DA4-4C16-BBA1-1951DDE3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B4C315-6085-43C8-AC08-09A09F00623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swap(&amp;x, &amp;v[3]);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2E06D-EFFA-4E7F-B7D5-7F8AF2F20D6F}"/>
              </a:ext>
            </a:extLst>
          </p:cNvPr>
          <p:cNvSpPr txBox="1"/>
          <p:nvPr/>
        </p:nvSpPr>
        <p:spPr>
          <a:xfrm>
            <a:off x="607594" y="1092200"/>
            <a:ext cx="10972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Replace every declared references with a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Dereference each use of the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Take pointer of each variable passed 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5381A-0374-41F0-A689-385F76B0DE4A}"/>
              </a:ext>
            </a:extLst>
          </p:cNvPr>
          <p:cNvSpPr/>
          <p:nvPr/>
        </p:nvSpPr>
        <p:spPr>
          <a:xfrm>
            <a:off x="607594" y="1092200"/>
            <a:ext cx="7063206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15D977-F61F-4327-B1B4-52433DE48016}"/>
              </a:ext>
            </a:extLst>
          </p:cNvPr>
          <p:cNvSpPr/>
          <p:nvPr/>
        </p:nvSpPr>
        <p:spPr>
          <a:xfrm>
            <a:off x="6293475" y="2649290"/>
            <a:ext cx="5161925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540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AAAD-13AA-4911-BF53-589C5F3E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can be thought of as “syntactic sugar”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D2E4-4AE3-483D-96AA-F1A5D40EE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swap(x, 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FC44E-1DA4-4C16-BBA1-1951DDE3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B4C315-6085-43C8-AC08-09A09F00623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swap(&amp;x, &amp;v[3]);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2E06D-EFFA-4E7F-B7D5-7F8AF2F20D6F}"/>
              </a:ext>
            </a:extLst>
          </p:cNvPr>
          <p:cNvSpPr txBox="1"/>
          <p:nvPr/>
        </p:nvSpPr>
        <p:spPr>
          <a:xfrm>
            <a:off x="607594" y="1092200"/>
            <a:ext cx="10972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Replace every declared references with a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Dereference each use of the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Take pointer of each variable passed 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5381A-0374-41F0-A689-385F76B0DE4A}"/>
              </a:ext>
            </a:extLst>
          </p:cNvPr>
          <p:cNvSpPr/>
          <p:nvPr/>
        </p:nvSpPr>
        <p:spPr>
          <a:xfrm>
            <a:off x="607594" y="1461531"/>
            <a:ext cx="7063206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15D977-F61F-4327-B1B4-52433DE48016}"/>
              </a:ext>
            </a:extLst>
          </p:cNvPr>
          <p:cNvSpPr/>
          <p:nvPr/>
        </p:nvSpPr>
        <p:spPr>
          <a:xfrm>
            <a:off x="6680199" y="3483063"/>
            <a:ext cx="2882901" cy="129213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1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code in a zip file from here:</a:t>
            </a:r>
            <a:br>
              <a:rPr lang="en-US" dirty="0"/>
            </a:br>
            <a:r>
              <a:rPr lang="en-US" dirty="0">
                <a:hlinkClick r:id="rId2"/>
              </a:rPr>
              <a:t>https://nu-cs211.github.io/cs211-files/lec/09_introCPP.zip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Extract code wherever</a:t>
            </a:r>
          </a:p>
          <a:p>
            <a:pPr lvl="1"/>
            <a:endParaRPr lang="en-US" dirty="0"/>
          </a:p>
          <a:p>
            <a:r>
              <a:rPr lang="en-US" dirty="0"/>
              <a:t>Open with </a:t>
            </a:r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Make sure you open the folder with the CMakeLists.txt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Details on </a:t>
            </a:r>
            <a:r>
              <a:rPr lang="en-US" dirty="0" err="1"/>
              <a:t>CLion</a:t>
            </a:r>
            <a:r>
              <a:rPr lang="en-US" dirty="0"/>
              <a:t> in Lab05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0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AAAD-13AA-4911-BF53-589C5F3E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can be thought of as “syntactic sugar”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D2E4-4AE3-483D-96AA-F1A5D40EE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swap(x, 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FC44E-1DA4-4C16-BBA1-1951DDE3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B4C315-6085-43C8-AC08-09A09F00623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swap(&amp;x, &amp;v[3]);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2E06D-EFFA-4E7F-B7D5-7F8AF2F20D6F}"/>
              </a:ext>
            </a:extLst>
          </p:cNvPr>
          <p:cNvSpPr txBox="1"/>
          <p:nvPr/>
        </p:nvSpPr>
        <p:spPr>
          <a:xfrm>
            <a:off x="607594" y="1092200"/>
            <a:ext cx="10972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Replace every declared references with a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Dereference each use of the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Take pointer of each variable passed 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5381A-0374-41F0-A689-385F76B0DE4A}"/>
              </a:ext>
            </a:extLst>
          </p:cNvPr>
          <p:cNvSpPr/>
          <p:nvPr/>
        </p:nvSpPr>
        <p:spPr>
          <a:xfrm>
            <a:off x="607594" y="1854453"/>
            <a:ext cx="7063206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15D977-F61F-4327-B1B4-52433DE48016}"/>
              </a:ext>
            </a:extLst>
          </p:cNvPr>
          <p:cNvSpPr/>
          <p:nvPr/>
        </p:nvSpPr>
        <p:spPr>
          <a:xfrm>
            <a:off x="6326609" y="5526131"/>
            <a:ext cx="3096792" cy="37936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431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038D-1E9D-4E7B-B903-E9B49C56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1114505" cy="685800"/>
          </a:xfrm>
        </p:spPr>
        <p:txBody>
          <a:bodyPr>
            <a:noAutofit/>
          </a:bodyPr>
          <a:lstStyle/>
          <a:p>
            <a:r>
              <a:rPr lang="en-US" sz="2800" dirty="0"/>
              <a:t>This “desugaring” approach can explain more complicated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3C69-7773-474E-B840-A1A43B92B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4904206" cy="50292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73642"/>
                </a:solidFill>
                <a:cs typeface="Courier New" panose="02070309020205020404" pitchFamily="49" charset="0"/>
              </a:rPr>
              <a:t>References version</a:t>
            </a:r>
          </a:p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entry&amp; e = entries[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std::string </a:t>
            </a:r>
            <a:r>
              <a:rPr lang="en-US" sz="20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n = e.name;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B68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== current)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++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e.count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3D2F8-0275-4616-B923-AB4F82A0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A22947-B2A8-48F7-BD16-AEDA6CE87E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16600" y="1143000"/>
            <a:ext cx="5767808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“Desugared” pointer version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entry* pe = &amp;(entries[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std::string </a:t>
            </a:r>
            <a:r>
              <a:rPr lang="en-US" sz="20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&amp;(pe‑&gt;name);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current)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++pe‑&gt;count;</a:t>
            </a:r>
          </a:p>
          <a:p>
            <a:pPr marL="0" indent="0" algn="l">
              <a:buNone/>
            </a:pPr>
            <a:r>
              <a:rPr lang="en-US" sz="2000" b="0" i="1" u="none" strike="noStrike" baseline="0" dirty="0">
                <a:solidFill>
                  <a:srgbClr val="93A2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//++(*pe).count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CA3F9-EC8A-4F72-B742-49C2A5D3A12D}"/>
              </a:ext>
            </a:extLst>
          </p:cNvPr>
          <p:cNvSpPr txBox="1"/>
          <p:nvPr/>
        </p:nvSpPr>
        <p:spPr>
          <a:xfrm>
            <a:off x="699504" y="5430916"/>
            <a:ext cx="8001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std::string</a:t>
            </a:r>
            <a:r>
              <a:rPr lang="en-US" sz="2400" dirty="0"/>
              <a:t> types can be compared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ourier New" panose="02070309020205020404" pitchFamily="49" charset="0"/>
              </a:rPr>
              <a:t>Prefer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std::string</a:t>
            </a:r>
            <a:r>
              <a:rPr lang="en-US" sz="2400" dirty="0">
                <a:cs typeface="Courier New" panose="02070309020205020404" pitchFamily="49" charset="0"/>
              </a:rPr>
              <a:t> over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2400" dirty="0">
                <a:cs typeface="Courier New" panose="02070309020205020404" pitchFamily="49" charset="0"/>
              </a:rPr>
              <a:t> in C++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4184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BD73D1-D055-4AC3-991F-006AFE68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Does this swap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AC1D86-C47A-4947-8825-9E3B151B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6C8C-2BCE-4E45-A0ED-814E157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764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BD73D1-D055-4AC3-991F-006AFE68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Does this swap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AC1D86-C47A-4947-8825-9E3B151B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6C8C-2BCE-4E45-A0ED-814E157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19B740-E62F-4DB3-9033-EE04440FCD79}"/>
              </a:ext>
            </a:extLst>
          </p:cNvPr>
          <p:cNvGraphicFramePr>
            <a:graphicFrameLocks noGrp="1"/>
          </p:cNvGraphicFramePr>
          <p:nvPr/>
        </p:nvGraphicFramePr>
        <p:xfrm>
          <a:off x="6880181" y="227838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r: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s: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506829-91E6-4E75-8630-E88EA0E74ED1}"/>
              </a:ext>
            </a:extLst>
          </p:cNvPr>
          <p:cNvCxnSpPr/>
          <p:nvPr/>
        </p:nvCxnSpPr>
        <p:spPr>
          <a:xfrm>
            <a:off x="176797" y="21463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0034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BD73D1-D055-4AC3-991F-006AFE68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Does this swap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AC1D86-C47A-4947-8825-9E3B151B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6C8C-2BCE-4E45-A0ED-814E157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19B740-E62F-4DB3-9033-EE04440FC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648818"/>
              </p:ext>
            </p:extLst>
          </p:nvPr>
        </p:nvGraphicFramePr>
        <p:xfrm>
          <a:off x="5865394" y="2278380"/>
          <a:ext cx="3307228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3614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65361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r: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temp: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09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s: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506829-91E6-4E75-8630-E88EA0E74ED1}"/>
              </a:ext>
            </a:extLst>
          </p:cNvPr>
          <p:cNvCxnSpPr/>
          <p:nvPr/>
        </p:nvCxnSpPr>
        <p:spPr>
          <a:xfrm>
            <a:off x="482600" y="29337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3EFC84-CF75-4695-9DF7-E5A9F49711D9}"/>
              </a:ext>
            </a:extLst>
          </p:cNvPr>
          <p:cNvSpPr txBox="1"/>
          <p:nvPr/>
        </p:nvSpPr>
        <p:spPr>
          <a:xfrm>
            <a:off x="6807200" y="1253072"/>
            <a:ext cx="3307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2400" dirty="0"/>
              <a:t> both name the same object!</a:t>
            </a:r>
          </a:p>
        </p:txBody>
      </p:sp>
    </p:spTree>
    <p:extLst>
      <p:ext uri="{BB962C8B-B14F-4D97-AF65-F5344CB8AC3E}">
        <p14:creationId xmlns:p14="http://schemas.microsoft.com/office/powerpoint/2010/main" val="41957595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BD73D1-D055-4AC3-991F-006AFE68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Does this swap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AC1D86-C47A-4947-8825-9E3B151B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6C8C-2BCE-4E45-A0ED-814E157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19B740-E62F-4DB3-9033-EE04440FC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803293"/>
              </p:ext>
            </p:extLst>
          </p:nvPr>
        </p:nvGraphicFramePr>
        <p:xfrm>
          <a:off x="5865394" y="2278380"/>
          <a:ext cx="3307228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3614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65361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r: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temp: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09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s: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506829-91E6-4E75-8630-E88EA0E74ED1}"/>
              </a:ext>
            </a:extLst>
          </p:cNvPr>
          <p:cNvCxnSpPr/>
          <p:nvPr/>
        </p:nvCxnSpPr>
        <p:spPr>
          <a:xfrm>
            <a:off x="495300" y="33401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3EFC84-CF75-4695-9DF7-E5A9F49711D9}"/>
              </a:ext>
            </a:extLst>
          </p:cNvPr>
          <p:cNvSpPr txBox="1"/>
          <p:nvPr/>
        </p:nvSpPr>
        <p:spPr>
          <a:xfrm>
            <a:off x="6807200" y="1253072"/>
            <a:ext cx="3307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2400" dirty="0"/>
              <a:t> both name the same object!</a:t>
            </a:r>
          </a:p>
        </p:txBody>
      </p:sp>
    </p:spTree>
    <p:extLst>
      <p:ext uri="{BB962C8B-B14F-4D97-AF65-F5344CB8AC3E}">
        <p14:creationId xmlns:p14="http://schemas.microsoft.com/office/powerpoint/2010/main" val="37718473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BD73D1-D055-4AC3-991F-006AFE68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Does this swap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AC1D86-C47A-4947-8825-9E3B151B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6C8C-2BCE-4E45-A0ED-814E157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19B740-E62F-4DB3-9033-EE04440FCD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32830"/>
              </p:ext>
            </p:extLst>
          </p:nvPr>
        </p:nvGraphicFramePr>
        <p:xfrm>
          <a:off x="5865394" y="2278380"/>
          <a:ext cx="3307228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3614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65361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r: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temp: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09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s: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506829-91E6-4E75-8630-E88EA0E74ED1}"/>
              </a:ext>
            </a:extLst>
          </p:cNvPr>
          <p:cNvCxnSpPr/>
          <p:nvPr/>
        </p:nvCxnSpPr>
        <p:spPr>
          <a:xfrm>
            <a:off x="469900" y="37211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3EFC84-CF75-4695-9DF7-E5A9F49711D9}"/>
              </a:ext>
            </a:extLst>
          </p:cNvPr>
          <p:cNvSpPr txBox="1"/>
          <p:nvPr/>
        </p:nvSpPr>
        <p:spPr>
          <a:xfrm>
            <a:off x="6807200" y="1253072"/>
            <a:ext cx="3307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2400" dirty="0"/>
              <a:t> both name the same object!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89172-652E-47B7-99BF-B721E87E8099}"/>
              </a:ext>
            </a:extLst>
          </p:cNvPr>
          <p:cNvSpPr txBox="1"/>
          <p:nvPr/>
        </p:nvSpPr>
        <p:spPr>
          <a:xfrm>
            <a:off x="1308100" y="4914900"/>
            <a:ext cx="690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version of swap is broken!</a:t>
            </a:r>
          </a:p>
        </p:txBody>
      </p:sp>
    </p:spTree>
    <p:extLst>
      <p:ext uri="{BB962C8B-B14F-4D97-AF65-F5344CB8AC3E}">
        <p14:creationId xmlns:p14="http://schemas.microsoft.com/office/powerpoint/2010/main" val="32633748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BD73D1-D055-4AC3-991F-006AFE68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Does this swap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AC1D86-C47A-4947-8825-9E3B151B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 u="none" strike="noStrike" baseline="0" dirty="0">
                <a:solidFill>
                  <a:srgbClr val="073642"/>
                </a:solidFill>
                <a:cs typeface="Courier New" panose="02070309020205020404" pitchFamily="49" charset="0"/>
              </a:rPr>
              <a:t>References version</a:t>
            </a:r>
          </a:p>
          <a:p>
            <a:pPr marL="0" indent="0" algn="l">
              <a:buNone/>
            </a:pPr>
            <a:endParaRPr lang="en-US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6C8C-2BCE-4E45-A0ED-814E157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727250-C710-49F2-87C5-5C12EDDB124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“Desugared” pointer version</a:t>
            </a:r>
          </a:p>
          <a:p>
            <a:pPr marL="0" indent="0" algn="l">
              <a:buNone/>
            </a:pPr>
            <a:endParaRPr lang="nn-NO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nn-NO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nn-NO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alt_swap(</a:t>
            </a:r>
            <a:r>
              <a:rPr lang="nn-NO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rp, </a:t>
            </a:r>
            <a:r>
              <a:rPr lang="nn-NO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sp)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&amp;*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0938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  <a:p>
            <a:pPr lvl="1"/>
            <a:endParaRPr lang="en-US" dirty="0"/>
          </a:p>
          <a:p>
            <a:r>
              <a:rPr lang="en-US" dirty="0"/>
              <a:t>Simple C++ I/O</a:t>
            </a:r>
          </a:p>
          <a:p>
            <a:pPr lvl="1"/>
            <a:endParaRPr lang="en-US" dirty="0"/>
          </a:p>
          <a:p>
            <a:r>
              <a:rPr lang="en-US" dirty="0"/>
              <a:t>Pass-by-reference</a:t>
            </a:r>
          </a:p>
          <a:p>
            <a:pPr lvl="1"/>
            <a:endParaRPr lang="en-US" dirty="0"/>
          </a:p>
          <a:p>
            <a:r>
              <a:rPr lang="en-US" b="1" dirty="0"/>
              <a:t>Vectors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717915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libraries provide various useful structures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libraries had some functions that would let you interact with things like files or the user</a:t>
            </a:r>
          </a:p>
          <a:p>
            <a:pPr lvl="1"/>
            <a:endParaRPr lang="en-US" dirty="0"/>
          </a:p>
          <a:p>
            <a:r>
              <a:rPr lang="en-US" dirty="0"/>
              <a:t>C++ has those, but also has libraries with data structures and with various algorithms (such as sorting)</a:t>
            </a:r>
          </a:p>
          <a:p>
            <a:pPr lvl="1"/>
            <a:r>
              <a:rPr lang="en-US" dirty="0"/>
              <a:t>C++ data structures (containers): </a:t>
            </a:r>
            <a:r>
              <a:rPr lang="en-US" dirty="0">
                <a:hlinkClick r:id="rId2"/>
              </a:rPr>
              <a:t>https://cplusplus.com/reference/stl/</a:t>
            </a:r>
            <a:endParaRPr lang="en-US" dirty="0"/>
          </a:p>
          <a:p>
            <a:pPr lvl="1"/>
            <a:r>
              <a:rPr lang="en-US" dirty="0"/>
              <a:t>C++ algorithms: </a:t>
            </a:r>
            <a:r>
              <a:rPr lang="en-US" dirty="0">
                <a:hlinkClick r:id="rId3"/>
              </a:rPr>
              <a:t>https://cplusplus.com/reference/algorithm/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9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Why C++?</a:t>
            </a:r>
          </a:p>
          <a:p>
            <a:pPr lvl="1"/>
            <a:endParaRPr lang="en-US" dirty="0"/>
          </a:p>
          <a:p>
            <a:r>
              <a:rPr lang="en-US" dirty="0"/>
              <a:t>Simple C++ I/O</a:t>
            </a:r>
          </a:p>
          <a:p>
            <a:pPr lvl="1"/>
            <a:endParaRPr lang="en-US" dirty="0"/>
          </a:p>
          <a:p>
            <a:r>
              <a:rPr lang="en-US" dirty="0"/>
              <a:t>Pass-by-reference</a:t>
            </a:r>
          </a:p>
          <a:p>
            <a:pPr lvl="1"/>
            <a:endParaRPr lang="en-US" dirty="0"/>
          </a:p>
          <a:p>
            <a:r>
              <a:rPr lang="en-US" dirty="0"/>
              <a:t>Vectors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73F3-EA2E-4624-A1C5-9946C284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28FE-0855-4FA9-A4DA-7B9F01471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40660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example C++ library: Vector</a:t>
            </a:r>
          </a:p>
          <a:p>
            <a:pPr lvl="1"/>
            <a:r>
              <a:rPr lang="en-US" dirty="0"/>
              <a:t>An automatically expanding “array” capable of holding any type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std::vector&lt;TYPE&gt;</a:t>
            </a:r>
            <a:r>
              <a:rPr lang="en-US" dirty="0"/>
              <a:t> to choose what type it should hold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std::vector&lt;int&gt;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</a:t>
            </a:r>
            <a:r>
              <a:rPr lang="en-US" dirty="0"/>
              <a:t>, etc.</a:t>
            </a:r>
          </a:p>
          <a:p>
            <a:pPr lvl="2"/>
            <a:r>
              <a:rPr lang="en-US" dirty="0"/>
              <a:t>This idea is known as “generics”. We’ll discuss in a later lecture</a:t>
            </a:r>
          </a:p>
          <a:p>
            <a:endParaRPr lang="en-US" dirty="0"/>
          </a:p>
          <a:p>
            <a:r>
              <a:rPr lang="en-US" dirty="0"/>
              <a:t>Creating a vector (there are many ways)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std::vector&lt;TYPE&gt;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//</a:t>
            </a:r>
            <a:r>
              <a:rPr lang="en-US" sz="2000" dirty="0">
                <a:cs typeface="Courier New" panose="02070309020205020404" pitchFamily="49" charset="0"/>
              </a:rPr>
              <a:t>empty vector of with no size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std::vector&lt;TYPE&gt;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//</a:t>
            </a:r>
            <a:r>
              <a:rPr lang="en-US" sz="2000" dirty="0">
                <a:cs typeface="Courier New" panose="02070309020205020404" pitchFamily="49" charset="0"/>
              </a:rPr>
              <a:t>vector of size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cs typeface="Courier New" panose="02070309020205020404" pitchFamily="49" charset="0"/>
              </a:rPr>
              <a:t> with uninitialized values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std::vector&lt;TYPE&gt;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//</a:t>
            </a:r>
            <a:r>
              <a:rPr lang="en-US" sz="2000" dirty="0">
                <a:cs typeface="Courier New" panose="02070309020205020404" pitchFamily="49" charset="0"/>
              </a:rPr>
              <a:t>vector of size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cs typeface="Courier New" panose="02070309020205020404" pitchFamily="49" charset="0"/>
              </a:rPr>
              <a:t> with values set 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std::vector&lt;TYPE&gt;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{val1, val2, val3, ...};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>
                <a:cs typeface="Courier New" panose="02070309020205020404" pitchFamily="49" charset="0"/>
              </a:rPr>
              <a:t>vector with initial values, set to a size to hold them 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1436-E74E-4B79-A985-B96EF560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739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9DBC-E6BD-4873-9B5A-51239629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Vector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F58F-5511-41F4-8FF1-51329A42D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  <a:r>
              <a:rPr lang="en-US" dirty="0"/>
              <a:t> is used to get the value at index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/>
            <a:r>
              <a:rPr lang="en-US" dirty="0"/>
              <a:t>Works just like a C array</a:t>
            </a:r>
          </a:p>
          <a:p>
            <a:pPr lvl="1"/>
            <a:r>
              <a:rPr lang="en-US" dirty="0"/>
              <a:t>Still </a:t>
            </a:r>
            <a:r>
              <a:rPr lang="en-US" sz="2000" b="1" dirty="0"/>
              <a:t>UNDEFINED BEHAVIOR</a:t>
            </a:r>
            <a:r>
              <a:rPr lang="en-US" dirty="0"/>
              <a:t>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is out of bounds for the Vector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vec.at(n)</a:t>
            </a:r>
            <a:r>
              <a:rPr lang="en-US" dirty="0"/>
              <a:t> accesses value at index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/>
            <a:r>
              <a:rPr lang="en-US" dirty="0"/>
              <a:t>Just like square brackets, but throws an exception if out-of-bounds</a:t>
            </a:r>
          </a:p>
          <a:p>
            <a:pPr lvl="1"/>
            <a:r>
              <a:rPr lang="en-US" dirty="0"/>
              <a:t>Exceptions: new way of signaling errors. Will talk about in later lecture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returns the length of the Vector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vec.pop_back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add/remove items</a:t>
            </a:r>
          </a:p>
          <a:p>
            <a:pPr lvl="1"/>
            <a:r>
              <a:rPr lang="en-US" dirty="0"/>
              <a:t>And resize the Vector automatically as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DFDC2-DAB7-4836-B410-BE7D6E80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048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AC7F-DA2E-41CA-A09A-EFEC0027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vector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4689D-A672-496D-8265-FB31F6EF4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around with 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01789-CA21-4C4F-9B14-D353009D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EE591-D067-48FC-AF46-616C9B6BC70A}"/>
              </a:ext>
            </a:extLst>
          </p:cNvPr>
          <p:cNvSpPr txBox="1"/>
          <p:nvPr/>
        </p:nvSpPr>
        <p:spPr>
          <a:xfrm>
            <a:off x="8813800" y="316468"/>
            <a:ext cx="27665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test/vector_examples.cxx</a:t>
            </a:r>
          </a:p>
        </p:txBody>
      </p:sp>
    </p:spTree>
    <p:extLst>
      <p:ext uri="{BB962C8B-B14F-4D97-AF65-F5344CB8AC3E}">
        <p14:creationId xmlns:p14="http://schemas.microsoft.com/office/powerpoint/2010/main" val="152354584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D243-442C-4AF9-A087-4400BE2D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allows for simpler iteration (like 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75FE5-A315-4228-8690-9815F0D3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fr-FR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sum_vec</a:t>
            </a:r>
            <a:r>
              <a:rPr lang="fr-F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(std::</a:t>
            </a:r>
            <a:r>
              <a:rPr lang="fr-FR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400" b="0" i="0" u="none" strike="noStrike" baseline="0" dirty="0" err="1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fr-FR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+=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FC657-E2EF-4559-BCBB-380E392A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7D895-6CAF-468C-961B-A17E9519AC45}"/>
              </a:ext>
            </a:extLst>
          </p:cNvPr>
          <p:cNvSpPr txBox="1"/>
          <p:nvPr/>
        </p:nvSpPr>
        <p:spPr>
          <a:xfrm>
            <a:off x="6093994" y="2076450"/>
            <a:ext cx="379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Iterates over elements in the vector, not indices!</a:t>
            </a:r>
          </a:p>
        </p:txBody>
      </p:sp>
    </p:spTree>
    <p:extLst>
      <p:ext uri="{BB962C8B-B14F-4D97-AF65-F5344CB8AC3E}">
        <p14:creationId xmlns:p14="http://schemas.microsoft.com/office/powerpoint/2010/main" val="318968401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0B72-A1E3-4D5E-A87C-5EE0DFCB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elements inside the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616F-C516-4E60-869C-D286443F9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29845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Warning: make sure you’re modifying the actual vector element</a:t>
            </a:r>
          </a:p>
          <a:p>
            <a:pPr lvl="1"/>
            <a:endParaRPr lang="en-US" dirty="0"/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dec_vec_wrong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(std::vector&lt;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&amp;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v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‑‑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pl-PL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9B4DB-8CC8-49AB-A8D7-C23E312D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57012-D0D3-41D7-ABD1-EFCDC13ABB69}"/>
              </a:ext>
            </a:extLst>
          </p:cNvPr>
          <p:cNvSpPr txBox="1"/>
          <p:nvPr/>
        </p:nvSpPr>
        <p:spPr>
          <a:xfrm>
            <a:off x="5255794" y="2292350"/>
            <a:ext cx="379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/>
              <a:t> is a copy of the value in the vector</a:t>
            </a:r>
          </a:p>
        </p:txBody>
      </p:sp>
    </p:spTree>
    <p:extLst>
      <p:ext uri="{BB962C8B-B14F-4D97-AF65-F5344CB8AC3E}">
        <p14:creationId xmlns:p14="http://schemas.microsoft.com/office/powerpoint/2010/main" val="20451824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0B72-A1E3-4D5E-A87C-5EE0DFCB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elements inside the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616F-C516-4E60-869C-D286443F9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Warning: make sure you’re modifying the actual vector element</a:t>
            </a:r>
          </a:p>
          <a:p>
            <a:pPr lvl="1"/>
            <a:endParaRPr lang="en-US" dirty="0"/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dec_vec_wrong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(std::vector&lt;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&amp;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v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‑‑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pl-PL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dec_vec_right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(std::vector&lt;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&amp;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pl-PL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v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‑‑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pl-PL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9B4DB-8CC8-49AB-A8D7-C23E312D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57012-D0D3-41D7-ABD1-EFCDC13ABB69}"/>
              </a:ext>
            </a:extLst>
          </p:cNvPr>
          <p:cNvSpPr txBox="1"/>
          <p:nvPr/>
        </p:nvSpPr>
        <p:spPr>
          <a:xfrm>
            <a:off x="5255794" y="2292350"/>
            <a:ext cx="379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/>
              <a:t> is a copy of the value in the 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7EBCD-F371-4D16-ADDD-CEF699D34EEA}"/>
              </a:ext>
            </a:extLst>
          </p:cNvPr>
          <p:cNvSpPr txBox="1"/>
          <p:nvPr/>
        </p:nvSpPr>
        <p:spPr>
          <a:xfrm>
            <a:off x="5014494" y="4476750"/>
            <a:ext cx="3797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/>
              <a:t> is a reference to the value in the vector.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So modifying it works!</a:t>
            </a:r>
          </a:p>
        </p:txBody>
      </p:sp>
    </p:spTree>
    <p:extLst>
      <p:ext uri="{BB962C8B-B14F-4D97-AF65-F5344CB8AC3E}">
        <p14:creationId xmlns:p14="http://schemas.microsoft.com/office/powerpoint/2010/main" val="10092587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Why C++?</a:t>
            </a:r>
          </a:p>
          <a:p>
            <a:pPr lvl="1"/>
            <a:endParaRPr lang="en-US" dirty="0"/>
          </a:p>
          <a:p>
            <a:r>
              <a:rPr lang="en-US" dirty="0"/>
              <a:t>Simple C++ I/O</a:t>
            </a:r>
          </a:p>
          <a:p>
            <a:pPr lvl="1"/>
            <a:endParaRPr lang="en-US" dirty="0"/>
          </a:p>
          <a:p>
            <a:r>
              <a:rPr lang="en-US" dirty="0"/>
              <a:t>Pass-by-reference</a:t>
            </a:r>
          </a:p>
          <a:p>
            <a:pPr lvl="1"/>
            <a:endParaRPr lang="en-US" dirty="0"/>
          </a:p>
          <a:p>
            <a:r>
              <a:rPr lang="en-US" dirty="0"/>
              <a:t>Vectors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5799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Feared by many; loved by few; understood by one</a:t>
            </a:r>
          </a:p>
          <a:p>
            <a:pPr lvl="1"/>
            <a:r>
              <a:rPr lang="en-US" dirty="0"/>
              <a:t>Bjarne </a:t>
            </a:r>
            <a:r>
              <a:rPr lang="en-US" dirty="0" err="1"/>
              <a:t>Stroustrup</a:t>
            </a:r>
            <a:r>
              <a:rPr lang="en-US" dirty="0"/>
              <a:t>, its designer</a:t>
            </a:r>
          </a:p>
          <a:p>
            <a:endParaRPr lang="en-US" dirty="0"/>
          </a:p>
          <a:p>
            <a:r>
              <a:rPr lang="en-US" dirty="0"/>
              <a:t>Originally an extension to C called “C with Classes”</a:t>
            </a:r>
          </a:p>
          <a:p>
            <a:r>
              <a:rPr lang="en-US" dirty="0"/>
              <a:t>Intended to bring modern (1980s) abstraction mechanisms to C</a:t>
            </a:r>
          </a:p>
          <a:p>
            <a:pPr lvl="1"/>
            <a:r>
              <a:rPr lang="en-US" dirty="0"/>
              <a:t>Data hiding</a:t>
            </a:r>
          </a:p>
          <a:p>
            <a:pPr lvl="1"/>
            <a:r>
              <a:rPr lang="en-US" dirty="0"/>
              <a:t>Generics</a:t>
            </a:r>
          </a:p>
          <a:p>
            <a:pPr lvl="1"/>
            <a:endParaRPr lang="en-US" dirty="0"/>
          </a:p>
          <a:p>
            <a:r>
              <a:rPr lang="en-US" dirty="0"/>
              <a:t>Adds many other things too:</a:t>
            </a:r>
          </a:p>
          <a:p>
            <a:pPr lvl="1"/>
            <a:r>
              <a:rPr lang="en-US" dirty="0"/>
              <a:t>Destructors, Exceptions, Lambda, Dynamic Dispatch, Inheritance, Libraries</a:t>
            </a:r>
          </a:p>
          <a:p>
            <a:r>
              <a:rPr lang="en-US" dirty="0"/>
              <a:t>But without slowing things down</a:t>
            </a:r>
          </a:p>
          <a:p>
            <a:pPr lvl="1"/>
            <a:r>
              <a:rPr lang="en-US" dirty="0"/>
              <a:t>“Pay (for language features) as you go”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9751-C5A9-444D-84C2-85B6324C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C++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E459C-9D57-426D-A3DE-8EA71AE7A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05363" cy="5029200"/>
          </a:xfrm>
        </p:spPr>
        <p:txBody>
          <a:bodyPr>
            <a:normAutofit/>
          </a:bodyPr>
          <a:lstStyle/>
          <a:p>
            <a:r>
              <a:rPr lang="en-US" dirty="0"/>
              <a:t>Many different software areas</a:t>
            </a:r>
          </a:p>
          <a:p>
            <a:pPr lvl="1"/>
            <a:r>
              <a:rPr lang="en-US" dirty="0"/>
              <a:t>Browsers: Firefox, Chrome, Edge</a:t>
            </a:r>
          </a:p>
          <a:p>
            <a:pPr lvl="1"/>
            <a:r>
              <a:rPr lang="en-US" dirty="0"/>
              <a:t>Interactive software tools: Microsoft Office, Adobe Suite, AutoCAD</a:t>
            </a:r>
          </a:p>
          <a:p>
            <a:pPr lvl="1"/>
            <a:r>
              <a:rPr lang="en-US" dirty="0"/>
              <a:t>Language runtimes: Node.js, .NET, Java VMs</a:t>
            </a:r>
          </a:p>
          <a:p>
            <a:pPr lvl="1"/>
            <a:r>
              <a:rPr lang="en-US" dirty="0"/>
              <a:t>Major web services: Spotify, YouTube, Bloomberg’s financial database</a:t>
            </a:r>
          </a:p>
          <a:p>
            <a:pPr lvl="1"/>
            <a:r>
              <a:rPr lang="en-US" dirty="0"/>
              <a:t>Databases: Oracle, MySQL, IBM DB2, MongoDB, SQL Server</a:t>
            </a:r>
          </a:p>
          <a:p>
            <a:pPr lvl="1"/>
            <a:r>
              <a:rPr lang="en-US" dirty="0"/>
              <a:t>Game engines: Creation (Skyrim, Fallout), Frostbite (Battlefield, FIFA), Unreal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FF3F4-8DA0-42DA-867B-6C67CEB4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9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29751-C5A9-444D-84C2-85B6324C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C++ used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E459C-9D57-426D-A3DE-8EA71AE7A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05363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Many different software areas</a:t>
            </a:r>
          </a:p>
          <a:p>
            <a:pPr lvl="1"/>
            <a:r>
              <a:rPr lang="en-US" dirty="0"/>
              <a:t>Browsers: Firefox, Chrome, Edge</a:t>
            </a:r>
          </a:p>
          <a:p>
            <a:pPr lvl="1"/>
            <a:r>
              <a:rPr lang="en-US" dirty="0"/>
              <a:t>Office tools: Microsoft Office, Adobe Suite, AutoCAD</a:t>
            </a:r>
          </a:p>
          <a:p>
            <a:pPr lvl="1"/>
            <a:r>
              <a:rPr lang="en-US" dirty="0"/>
              <a:t>Language runtimes: Node.js, .NET, Java VMs</a:t>
            </a:r>
          </a:p>
          <a:p>
            <a:pPr lvl="1"/>
            <a:r>
              <a:rPr lang="en-US" dirty="0"/>
              <a:t>Major web services: Spotify, YouTube, Bloomberg’s financial database</a:t>
            </a:r>
          </a:p>
          <a:p>
            <a:pPr lvl="1"/>
            <a:r>
              <a:rPr lang="en-US" dirty="0"/>
              <a:t>Databases: Oracle, MySQL, IBM DB2, MongoDB, SQL Server</a:t>
            </a:r>
          </a:p>
          <a:p>
            <a:pPr lvl="1"/>
            <a:r>
              <a:rPr lang="en-US" dirty="0"/>
              <a:t>Game engines: Creation (Skyrim, Fallout), Frostbite (Battlefield, FIFA), Unreal</a:t>
            </a:r>
          </a:p>
          <a:p>
            <a:pPr lvl="1"/>
            <a:endParaRPr lang="en-US" dirty="0"/>
          </a:p>
          <a:p>
            <a:r>
              <a:rPr lang="en-US" dirty="0"/>
              <a:t>Generally:</a:t>
            </a:r>
          </a:p>
          <a:p>
            <a:pPr lvl="1"/>
            <a:r>
              <a:rPr lang="en-US" dirty="0"/>
              <a:t>Writing, big complicated programs that need to perform well</a:t>
            </a:r>
          </a:p>
          <a:p>
            <a:pPr lvl="1"/>
            <a:endParaRPr lang="en-US" dirty="0"/>
          </a:p>
          <a:p>
            <a:r>
              <a:rPr lang="en-US" dirty="0"/>
              <a:t>You could write them in C, but C++ is more flexible, less work, and provides better ways to manage complexity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FF3F4-8DA0-42DA-867B-6C67CEB4F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43347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744</TotalTime>
  <Words>5319</Words>
  <Application>Microsoft Office PowerPoint</Application>
  <PresentationFormat>Widescreen</PresentationFormat>
  <Paragraphs>917</Paragraphs>
  <Slides>66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1" baseType="lpstr">
      <vt:lpstr>Arial</vt:lpstr>
      <vt:lpstr>Calibri</vt:lpstr>
      <vt:lpstr>Courier New</vt:lpstr>
      <vt:lpstr>Tahoma</vt:lpstr>
      <vt:lpstr>Class Slides</vt:lpstr>
      <vt:lpstr>Lecture 11 Intro to C++</vt:lpstr>
      <vt:lpstr>Reminder: relative homework difficulties</vt:lpstr>
      <vt:lpstr>Administrivia</vt:lpstr>
      <vt:lpstr>Today’s Goals</vt:lpstr>
      <vt:lpstr>Getting the code for today</vt:lpstr>
      <vt:lpstr>Outline</vt:lpstr>
      <vt:lpstr>What is C++?</vt:lpstr>
      <vt:lpstr>What is C++ used for?</vt:lpstr>
      <vt:lpstr>What is C++ used for?</vt:lpstr>
      <vt:lpstr>Why is CS211 using C++?</vt:lpstr>
      <vt:lpstr>C++ benefits</vt:lpstr>
      <vt:lpstr>C++ downsides</vt:lpstr>
      <vt:lpstr>C++ Versions</vt:lpstr>
      <vt:lpstr>Outline</vt:lpstr>
      <vt:lpstr>Hello world in C++</vt:lpstr>
      <vt:lpstr>The standard C headers are renamed</vt:lpstr>
      <vt:lpstr>The standard C headers are renamed</vt:lpstr>
      <vt:lpstr>More complicated I/O input example</vt:lpstr>
      <vt:lpstr>More complicated I/O input example</vt:lpstr>
      <vt:lpstr>More complicated I/O input example</vt:lpstr>
      <vt:lpstr>More complicated I/O input example</vt:lpstr>
      <vt:lpstr>More complicated I/O input example</vt:lpstr>
      <vt:lpstr>More complicated I/O input example</vt:lpstr>
      <vt:lpstr>More complicated I/O input example</vt:lpstr>
      <vt:lpstr>More complicated I/O input example</vt:lpstr>
      <vt:lpstr>Stream operator chaining</vt:lpstr>
      <vt:lpstr>iostream library</vt:lpstr>
      <vt:lpstr>Namespaces in C++</vt:lpstr>
      <vt:lpstr>Break + Open Question</vt:lpstr>
      <vt:lpstr>Break + Open Question</vt:lpstr>
      <vt:lpstr>Outline</vt:lpstr>
      <vt:lpstr>In C, all arguments are passed as values</vt:lpstr>
      <vt:lpstr>C++ has pass-by-reference</vt:lpstr>
      <vt:lpstr>C++ reference example: increment</vt:lpstr>
      <vt:lpstr>Visual representation of references</vt:lpstr>
      <vt:lpstr>Visual representation of references</vt:lpstr>
      <vt:lpstr>Visual representation of references</vt:lpstr>
      <vt:lpstr>Visual representation of references</vt:lpstr>
      <vt:lpstr>Visual representation of references</vt:lpstr>
      <vt:lpstr>Swap with references in C++</vt:lpstr>
      <vt:lpstr>Swap with references in C++</vt:lpstr>
      <vt:lpstr>Swap with references in C++</vt:lpstr>
      <vt:lpstr>Swap with references in C++</vt:lpstr>
      <vt:lpstr>Swap with references in C++</vt:lpstr>
      <vt:lpstr>Swap with references in C++</vt:lpstr>
      <vt:lpstr>Swap with references in C++</vt:lpstr>
      <vt:lpstr>References can be thought of as “syntactic sugar”</vt:lpstr>
      <vt:lpstr>References can be thought of as “syntactic sugar”</vt:lpstr>
      <vt:lpstr>References can be thought of as “syntactic sugar”</vt:lpstr>
      <vt:lpstr>References can be thought of as “syntactic sugar”</vt:lpstr>
      <vt:lpstr>This “desugaring” approach can explain more complicated references</vt:lpstr>
      <vt:lpstr>Break + Question: Does this swap work?</vt:lpstr>
      <vt:lpstr>Break + Question: Does this swap work?</vt:lpstr>
      <vt:lpstr>Break + Question: Does this swap work?</vt:lpstr>
      <vt:lpstr>Break + Question: Does this swap work?</vt:lpstr>
      <vt:lpstr>Break + Question: Does this swap work?</vt:lpstr>
      <vt:lpstr>Break + Question: Does this swap work?</vt:lpstr>
      <vt:lpstr>Outline</vt:lpstr>
      <vt:lpstr>C++ libraries provide various useful structures for you</vt:lpstr>
      <vt:lpstr>C++ Vectors</vt:lpstr>
      <vt:lpstr>Other useful Vector operations</vt:lpstr>
      <vt:lpstr>Example vector code</vt:lpstr>
      <vt:lpstr>C++ allows for simpler iteration (like Python)</vt:lpstr>
      <vt:lpstr>Modifying elements inside the vector</vt:lpstr>
      <vt:lpstr>Modifying elements inside the vector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Intro to C++</dc:title>
  <dc:creator>Branden Ghena</dc:creator>
  <cp:lastModifiedBy>Branden Ghena</cp:lastModifiedBy>
  <cp:revision>25</cp:revision>
  <dcterms:created xsi:type="dcterms:W3CDTF">2021-10-25T20:11:43Z</dcterms:created>
  <dcterms:modified xsi:type="dcterms:W3CDTF">2021-10-26T17:19:14Z</dcterms:modified>
</cp:coreProperties>
</file>