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5"/>
  </p:notesMasterIdLst>
  <p:sldIdLst>
    <p:sldId id="256" r:id="rId2"/>
    <p:sldId id="384" r:id="rId3"/>
    <p:sldId id="264" r:id="rId4"/>
    <p:sldId id="784" r:id="rId5"/>
    <p:sldId id="348" r:id="rId6"/>
    <p:sldId id="383" r:id="rId7"/>
    <p:sldId id="785" r:id="rId8"/>
    <p:sldId id="795" r:id="rId9"/>
    <p:sldId id="796" r:id="rId10"/>
    <p:sldId id="797" r:id="rId11"/>
    <p:sldId id="815" r:id="rId12"/>
    <p:sldId id="786" r:id="rId13"/>
    <p:sldId id="809" r:id="rId14"/>
    <p:sldId id="798" r:id="rId15"/>
    <p:sldId id="820" r:id="rId16"/>
    <p:sldId id="788" r:id="rId17"/>
    <p:sldId id="814" r:id="rId18"/>
    <p:sldId id="827" r:id="rId19"/>
    <p:sldId id="816" r:id="rId20"/>
    <p:sldId id="799" r:id="rId21"/>
    <p:sldId id="800" r:id="rId22"/>
    <p:sldId id="803" r:id="rId23"/>
    <p:sldId id="807" r:id="rId24"/>
    <p:sldId id="808" r:id="rId25"/>
    <p:sldId id="805" r:id="rId26"/>
    <p:sldId id="802" r:id="rId27"/>
    <p:sldId id="804" r:id="rId28"/>
    <p:sldId id="810" r:id="rId29"/>
    <p:sldId id="811" r:id="rId30"/>
    <p:sldId id="817" r:id="rId31"/>
    <p:sldId id="801" r:id="rId32"/>
    <p:sldId id="812" r:id="rId33"/>
    <p:sldId id="792" r:id="rId34"/>
    <p:sldId id="813" r:id="rId35"/>
    <p:sldId id="821" r:id="rId36"/>
    <p:sldId id="818" r:id="rId37"/>
    <p:sldId id="822" r:id="rId38"/>
    <p:sldId id="823" r:id="rId39"/>
    <p:sldId id="824" r:id="rId40"/>
    <p:sldId id="794" r:id="rId41"/>
    <p:sldId id="825" r:id="rId42"/>
    <p:sldId id="826" r:id="rId43"/>
    <p:sldId id="81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Object Oriented Programming" id="{B55B8E8C-5EAB-4A1E-A4E9-AE5E896E46FA}">
          <p14:sldIdLst>
            <p14:sldId id="348"/>
            <p14:sldId id="383"/>
            <p14:sldId id="785"/>
            <p14:sldId id="795"/>
            <p14:sldId id="796"/>
            <p14:sldId id="797"/>
          </p14:sldIdLst>
        </p14:section>
        <p14:section name="Writing Object Code" id="{4FEF6748-27F7-4B15-8F1F-0953979A009E}">
          <p14:sldIdLst>
            <p14:sldId id="815"/>
            <p14:sldId id="786"/>
            <p14:sldId id="809"/>
            <p14:sldId id="798"/>
            <p14:sldId id="820"/>
            <p14:sldId id="788"/>
            <p14:sldId id="814"/>
            <p14:sldId id="827"/>
          </p14:sldIdLst>
        </p14:section>
        <p14:section name="Constructors" id="{A5BDBF44-B8C8-4054-B17E-65A993B49AF8}">
          <p14:sldIdLst>
            <p14:sldId id="816"/>
            <p14:sldId id="799"/>
            <p14:sldId id="800"/>
            <p14:sldId id="803"/>
            <p14:sldId id="807"/>
            <p14:sldId id="808"/>
            <p14:sldId id="805"/>
            <p14:sldId id="802"/>
            <p14:sldId id="804"/>
            <p14:sldId id="810"/>
            <p14:sldId id="811"/>
          </p14:sldIdLst>
        </p14:section>
        <p14:section name="Operator Overloading" id="{EA56A5AF-CEBD-4A95-880E-AC97080E34B4}">
          <p14:sldIdLst>
            <p14:sldId id="817"/>
            <p14:sldId id="801"/>
            <p14:sldId id="812"/>
            <p14:sldId id="792"/>
            <p14:sldId id="813"/>
            <p14:sldId id="821"/>
          </p14:sldIdLst>
        </p14:section>
        <p14:section name="Tour of GE211" id="{31D58BB2-1B3A-47DD-8690-183F95B03331}">
          <p14:sldIdLst>
            <p14:sldId id="818"/>
            <p14:sldId id="822"/>
            <p14:sldId id="823"/>
            <p14:sldId id="824"/>
            <p14:sldId id="794"/>
            <p14:sldId id="825"/>
            <p14:sldId id="826"/>
          </p14:sldIdLst>
        </p14:section>
        <p14:section name="Wrapup" id="{29A7F866-9DA9-446B-8359-CE426CB89C7A}">
          <p14:sldIdLst>
            <p14:sldId id="8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eached/38a4ae52fcadfab68cb6de05403fa393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" TargetMode="External"/><Relationship Id="rId2" Type="http://schemas.openxmlformats.org/officeDocument/2006/relationships/hyperlink" Target="https://github.com/tov/ge211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2_objects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ab/lab05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posn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dim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sz="5300" dirty="0"/>
              <a:t>Object 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Clayton Price (Missouri S&amp;T),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D2BB-2727-4546-BF26-43D0C5C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CC19-9201-45D9-8221-D9ABBCE2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vector you create is an object</a:t>
            </a:r>
          </a:p>
          <a:p>
            <a:pPr lvl="1"/>
            <a:endParaRPr lang="en-US" dirty="0"/>
          </a:p>
          <a:p>
            <a:r>
              <a:rPr lang="en-US" dirty="0"/>
              <a:t>It has data</a:t>
            </a:r>
          </a:p>
          <a:p>
            <a:pPr lvl="1"/>
            <a:r>
              <a:rPr lang="en-US" dirty="0"/>
              <a:t>The values you put in it</a:t>
            </a:r>
          </a:p>
          <a:p>
            <a:pPr lvl="1"/>
            <a:r>
              <a:rPr lang="en-US" dirty="0"/>
              <a:t>Also a length</a:t>
            </a:r>
          </a:p>
          <a:p>
            <a:pPr lvl="1"/>
            <a:endParaRPr lang="en-US" dirty="0"/>
          </a:p>
          <a:p>
            <a:r>
              <a:rPr lang="en-US" dirty="0"/>
              <a:t>It also has methods (functions)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Data is only accessible through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1FC78-C1B7-420E-B5BF-DB4C4A9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b="1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07227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1DD-6FAB-4DDC-877C-1FC0F98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3399-A18D-438A-94FD-850C6BE1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Position::print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“{“ &lt;&lt; x &lt;&lt; “ , “ &lt;&lt; y &lt;&lt; “ }\n”;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7FF1-9311-4280-A3E2-4DC5AD6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6545-B323-400A-B8CD-B8B5A7177B35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0479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2FCE-DBD4-4BDF-B6EF-C01AB73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members in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C95-7D36-4D85-B2B0-DCF1170D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member functions, you can just use the name of any data member</a:t>
            </a:r>
          </a:p>
          <a:p>
            <a:pPr lvl="1"/>
            <a:r>
              <a:rPr lang="en-US" dirty="0"/>
              <a:t>Make sure not to make local variables with the same name as data members!!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 can also be used inside member functions</a:t>
            </a:r>
          </a:p>
          <a:p>
            <a:pPr lvl="1"/>
            <a:r>
              <a:rPr lang="en-US" dirty="0"/>
              <a:t>It’s a pointer to the object itself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this-&gt;member</a:t>
            </a:r>
            <a:r>
              <a:rPr lang="en-US" dirty="0"/>
              <a:t> can access the data member directly</a:t>
            </a:r>
          </a:p>
          <a:p>
            <a:pPr lvl="2"/>
            <a:r>
              <a:rPr lang="en-US" dirty="0"/>
              <a:t>Means the same thing as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dirty="0"/>
              <a:t> generally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B7E09-2489-476B-AFD4-3657993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6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39AF-359F-45C6-9930-6984555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example: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4C05-804E-4E2E-A173-7F8B0B04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Doubles for x and y coordinate</a:t>
            </a:r>
          </a:p>
          <a:p>
            <a:pPr lvl="1"/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 err="1"/>
              <a:t>set_location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0E6E-42FD-4B8D-9BFC-18A5905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27C4-F76C-42CD-9D01-23793024C370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78219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655-E906-4257-9407-9D549FC2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is used everywhere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C125-CAFF-4802-BAB9-4A61C0A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keyword means that the thing cannot be modified</a:t>
            </a:r>
          </a:p>
          <a:p>
            <a:pPr lvl="1"/>
            <a:r>
              <a:rPr lang="en-US" dirty="0"/>
              <a:t>Used significantly more in C++ than it was in C</a:t>
            </a:r>
          </a:p>
          <a:p>
            <a:pPr lvl="1"/>
            <a:r>
              <a:rPr lang="en-US" dirty="0"/>
              <a:t>Signals intent to the compiler to keep you from making mistakes!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0;</a:t>
            </a:r>
          </a:p>
          <a:p>
            <a:pPr lvl="2"/>
            <a:r>
              <a:rPr lang="en-US" dirty="0"/>
              <a:t>Integer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cannot be modified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int&amp; x = y;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const&amp; x = y;</a:t>
            </a:r>
          </a:p>
          <a:p>
            <a:pPr lvl="2"/>
            <a:r>
              <a:rPr lang="en-US" dirty="0"/>
              <a:t>Reference to an int now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cannot be modified</a:t>
            </a:r>
          </a:p>
          <a:p>
            <a:pPr lvl="2"/>
            <a:r>
              <a:rPr lang="en-US" dirty="0"/>
              <a:t>These two are identical! Either way is fine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 const;</a:t>
            </a:r>
          </a:p>
          <a:p>
            <a:pPr lvl="2"/>
            <a:r>
              <a:rPr lang="en-US" dirty="0"/>
              <a:t>There will be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member function doesn’t modify its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74677-789A-47ED-A7D7-C4296F1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(.</a:t>
            </a:r>
            <a:r>
              <a:rPr lang="en-US" dirty="0" err="1"/>
              <a:t>hxx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 definitions, including member functions</a:t>
            </a:r>
          </a:p>
          <a:p>
            <a:pPr lvl="1"/>
            <a:r>
              <a:rPr lang="en-US" dirty="0"/>
              <a:t>You can inline simple one-liner functions in the definition</a:t>
            </a:r>
          </a:p>
          <a:p>
            <a:pPr lvl="1"/>
            <a:endParaRPr lang="en-US" dirty="0"/>
          </a:p>
          <a:p>
            <a:r>
              <a:rPr lang="en-US" dirty="0"/>
              <a:t>Source files (.cxx)</a:t>
            </a:r>
          </a:p>
          <a:p>
            <a:pPr lvl="1"/>
            <a:r>
              <a:rPr lang="en-US" dirty="0"/>
              <a:t>Implementations of member functions</a:t>
            </a:r>
          </a:p>
          <a:p>
            <a:pPr lvl="1"/>
            <a:endParaRPr lang="en-US" dirty="0"/>
          </a:p>
          <a:p>
            <a:r>
              <a:rPr lang="en-US" dirty="0"/>
              <a:t>Usually a set of cxx/</a:t>
            </a:r>
            <a:r>
              <a:rPr lang="en-US" dirty="0" err="1"/>
              <a:t>hxx</a:t>
            </a:r>
            <a:r>
              <a:rPr lang="en-US" dirty="0"/>
              <a:t> files for each struct/class you make</a:t>
            </a:r>
          </a:p>
          <a:p>
            <a:pPr lvl="1"/>
            <a:r>
              <a:rPr lang="en-US" dirty="0"/>
              <a:t>Classes are nearly the same as structs, we’ll talk about them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4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3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  <a:p>
            <a:endParaRPr lang="en-US" dirty="0"/>
          </a:p>
          <a:p>
            <a:pPr lvl="1"/>
            <a:r>
              <a:rPr lang="en-US" sz="2800" dirty="0"/>
              <a:t>Add the </a:t>
            </a:r>
            <a:r>
              <a:rPr lang="en-US" sz="2800" dirty="0" err="1"/>
              <a:t>vc</a:t>
            </a:r>
            <a:r>
              <a:rPr lang="en-US" sz="2800" dirty="0"/>
              <a:t>_ functions to the struct </a:t>
            </a:r>
            <a:r>
              <a:rPr lang="en-US" sz="2800" dirty="0" err="1"/>
              <a:t>vote_count</a:t>
            </a:r>
            <a:endParaRPr lang="en-US" sz="2800" dirty="0"/>
          </a:p>
          <a:p>
            <a:pPr lvl="1"/>
            <a:r>
              <a:rPr lang="en-US" sz="2800" dirty="0"/>
              <a:t>Maybe make a few operators to make your life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65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b="1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7285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Sorry Lab5 has taken so long to post!</a:t>
            </a:r>
          </a:p>
          <a:p>
            <a:pPr lvl="1"/>
            <a:r>
              <a:rPr lang="en-US" dirty="0"/>
              <a:t>It is now up</a:t>
            </a:r>
          </a:p>
          <a:p>
            <a:pPr lvl="2"/>
            <a:r>
              <a:rPr lang="en-US" dirty="0"/>
              <a:t>Due on Monday</a:t>
            </a:r>
          </a:p>
          <a:p>
            <a:pPr lvl="1"/>
            <a:r>
              <a:rPr lang="en-US" dirty="0"/>
              <a:t>The assessment will be added after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Make sure to try it ASAP so you can get </a:t>
            </a:r>
            <a:r>
              <a:rPr lang="en-US" dirty="0" err="1"/>
              <a:t>CLion</a:t>
            </a:r>
            <a:r>
              <a:rPr lang="en-US" dirty="0"/>
              <a:t> setup and working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Homework 5 should be up late tonight</a:t>
            </a:r>
          </a:p>
          <a:p>
            <a:pPr lvl="1"/>
            <a:r>
              <a:rPr lang="en-US" dirty="0" err="1"/>
              <a:t>Autograder</a:t>
            </a:r>
            <a:r>
              <a:rPr lang="en-US" dirty="0"/>
              <a:t> might not be ready until tomorrow evening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D02F-FB75-48E1-8D80-890072AF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Contructors</a:t>
            </a:r>
            <a:r>
              <a:rPr lang="en-US" dirty="0"/>
              <a:t> initialize newly-created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6602-A872-4F3F-B651-147289D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with the class name as the method name, no return value!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Position(double x, double y);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Allow us to define how data is initialized</a:t>
            </a:r>
          </a:p>
          <a:p>
            <a:pPr lvl="1"/>
            <a:r>
              <a:rPr lang="en-US" dirty="0"/>
              <a:t>Might use inputs as values for some data members</a:t>
            </a:r>
          </a:p>
          <a:p>
            <a:pPr lvl="1"/>
            <a:r>
              <a:rPr lang="en-US" dirty="0"/>
              <a:t>Might give default values to some data members</a:t>
            </a:r>
          </a:p>
          <a:p>
            <a:pPr lvl="1"/>
            <a:r>
              <a:rPr lang="en-US" dirty="0"/>
              <a:t>Might do some computation to decide what data members should be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and 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6AC1-2D9B-45EB-983B-0846E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B6C-4450-47E0-9D96-6D37E1B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3405-6FB0-4591-B250-2420CE1B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create a constructor, C++ will attempt a default</a:t>
            </a:r>
          </a:p>
          <a:p>
            <a:pPr lvl="1"/>
            <a:r>
              <a:rPr lang="en-US" dirty="0"/>
              <a:t>Leave all basic types initialized</a:t>
            </a:r>
          </a:p>
          <a:p>
            <a:pPr lvl="1"/>
            <a:r>
              <a:rPr lang="en-US" dirty="0"/>
              <a:t>Call the default constructor on all data members that are objects</a:t>
            </a:r>
          </a:p>
          <a:p>
            <a:pPr lvl="1"/>
            <a:endParaRPr lang="en-US" dirty="0"/>
          </a:p>
          <a:p>
            <a:r>
              <a:rPr lang="en-US" dirty="0"/>
              <a:t>This is how we’ve been using Position so far</a:t>
            </a:r>
          </a:p>
          <a:p>
            <a:pPr lvl="1"/>
            <a:endParaRPr lang="en-US" dirty="0"/>
          </a:p>
          <a:p>
            <a:r>
              <a:rPr lang="en-US" dirty="0"/>
              <a:t>C++ notation</a:t>
            </a:r>
          </a:p>
          <a:p>
            <a:pPr lvl="1"/>
            <a:r>
              <a:rPr lang="en-US" dirty="0"/>
              <a:t>Basic data types: plain old data (POD)</a:t>
            </a:r>
          </a:p>
          <a:p>
            <a:pPr lvl="1"/>
            <a:r>
              <a:rPr lang="en-US" dirty="0"/>
              <a:t>Object data types: non-POD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8848-58E7-4CD6-BC2C-B4F9F6D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B9F-4924-4237-996D-FA747A7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F40-9930-46C6-9680-2E5C0EF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7B719-3C77-4E01-93DC-A651E955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D7235-86D4-4CCE-ACC5-3B2BB33E9479}"/>
              </a:ext>
            </a:extLst>
          </p:cNvPr>
          <p:cNvSpPr txBox="1"/>
          <p:nvPr/>
        </p:nvSpPr>
        <p:spPr>
          <a:xfrm>
            <a:off x="1743299" y="3131403"/>
            <a:ext cx="388941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 doesn’t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br>
              <a:rPr lang="en-US" sz="2400" dirty="0"/>
            </a:br>
            <a:r>
              <a:rPr lang="en-US" sz="2400" dirty="0"/>
              <a:t>Has no return at all!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ED6FC3-E1FB-45F4-B1B2-E4E23ADDA98D}"/>
              </a:ext>
            </a:extLst>
          </p:cNvPr>
          <p:cNvCxnSpPr>
            <a:cxnSpLocks/>
          </p:cNvCxnSpPr>
          <p:nvPr/>
        </p:nvCxnSpPr>
        <p:spPr>
          <a:xfrm flipH="1">
            <a:off x="978796" y="3546901"/>
            <a:ext cx="764503" cy="50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80930-F1BA-46A6-9217-8C34F0345102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41650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lets you optionally declare an initialization list as part of your constructor definition</a:t>
            </a:r>
          </a:p>
          <a:p>
            <a:pPr lvl="1"/>
            <a:r>
              <a:rPr lang="en-US" dirty="0"/>
              <a:t>Lists fields and initializes them, one-by-one</a:t>
            </a:r>
          </a:p>
          <a:p>
            <a:pPr lvl="1"/>
            <a:r>
              <a:rPr lang="en-US" b="1" dirty="0"/>
              <a:t>MUST</a:t>
            </a:r>
            <a:r>
              <a:rPr lang="en-US" dirty="0"/>
              <a:t> be in same order as the data members are in the struct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// must have function body, even if empty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91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write initializer lists for constructors</a:t>
            </a:r>
          </a:p>
          <a:p>
            <a:pPr lvl="1"/>
            <a:r>
              <a:rPr lang="en-US" i="1" dirty="0"/>
              <a:t>Nearly</a:t>
            </a:r>
            <a:r>
              <a:rPr lang="en-US" dirty="0"/>
              <a:t> identical to doing it manually</a:t>
            </a:r>
          </a:p>
          <a:p>
            <a:pPr lvl="1"/>
            <a:r>
              <a:rPr lang="en-US" dirty="0"/>
              <a:t>But that nearly can really hurt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members that don’t have a default constructor need to be created in the initializer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members that are references can never be NULL, so they don’t have a default! But the initializer list can still set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408-0BB6-46FB-BAEB-99F44C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use exclusively default constructors or defined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EBE2-576A-4A5C-8FE2-18EDC34D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create a single constructor, C++ will no longer allow default ones</a:t>
            </a:r>
          </a:p>
          <a:p>
            <a:pPr lvl="1"/>
            <a:r>
              <a:rPr lang="en-US" dirty="0"/>
              <a:t>So if you want more options, you’ll need to make them!</a:t>
            </a:r>
          </a:p>
          <a:p>
            <a:pPr lvl="1"/>
            <a:endParaRPr lang="en-US" dirty="0"/>
          </a:p>
          <a:p>
            <a:r>
              <a:rPr lang="en-US" dirty="0"/>
              <a:t>Remember: C++ allows multiple functions with the same name, as long as their input arguments are different</a:t>
            </a:r>
          </a:p>
          <a:p>
            <a:pPr lvl="1"/>
            <a:r>
              <a:rPr lang="en-US" dirty="0"/>
              <a:t>We can create multiple constructors!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78BC-B5A5-46AB-B84A-EB3AFBAB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6709-D890-4FBE-975B-A50C45F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 make objects easier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B3D8-E661-4B6F-96A3-D5D027E9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constructor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x(0),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y(0)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dirty="0"/>
              <a:t>Constructor with arguments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84B0-8A07-4620-A80D-4791FC8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F41C6-F918-43FC-8657-1B7ECAF95FA6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386564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DAE-D7C5-4E75-915A-91EA4782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465-53BE-4F65-91C6-0F59E8D4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a copy of an existing object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Position::Position(const Position&amp;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called automatically or used via assignment</a:t>
            </a:r>
          </a:p>
          <a:p>
            <a:pPr marL="457200" lvl="1" indent="0">
              <a:buNone/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y(x);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z = 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E038-BC03-435F-BEBB-FCA6875C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0537F-CAF0-415B-B252-268F78D455AE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677263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03A-315C-4CF4-B568-15EC59E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copies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FCE5-D0C2-4727-91DB-603FEF2F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/>
          <a:lstStyle/>
          <a:p>
            <a:r>
              <a:rPr lang="en-US" dirty="0"/>
              <a:t>The copy constructor is invoked if: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i="1" dirty="0"/>
              <a:t>initialize</a:t>
            </a:r>
            <a:r>
              <a:rPr lang="en-US" dirty="0"/>
              <a:t> an object from another object of the same type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pass a non-reference object as a value parameter to a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return a non-reference object value from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4A08-E51B-4D1A-9DC9-9F2F064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B7739F-BD4D-4564-9919-E762528E7E56}"/>
              </a:ext>
            </a:extLst>
          </p:cNvPr>
          <p:cNvSpPr/>
          <p:nvPr/>
        </p:nvSpPr>
        <p:spPr bwMode="auto">
          <a:xfrm>
            <a:off x="6568225" y="3364605"/>
            <a:ext cx="5344733" cy="10444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{ ... }</a:t>
            </a:r>
          </a:p>
          <a:p>
            <a:endParaRPr lang="en-US" sz="1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02B59-35E6-4B1D-A98E-F91546DC1663}"/>
              </a:ext>
            </a:extLst>
          </p:cNvPr>
          <p:cNvSpPr/>
          <p:nvPr/>
        </p:nvSpPr>
        <p:spPr bwMode="auto">
          <a:xfrm>
            <a:off x="6568225" y="1901565"/>
            <a:ext cx="5344733" cy="867393"/>
          </a:xfrm>
          <a:prstGeom prst="roundRect">
            <a:avLst>
              <a:gd name="adj" fmla="val 110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y(x);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y;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B17997-5563-4B7B-93C0-08630CAF5A6E}"/>
              </a:ext>
            </a:extLst>
          </p:cNvPr>
          <p:cNvSpPr/>
          <p:nvPr/>
        </p:nvSpPr>
        <p:spPr bwMode="auto">
          <a:xfrm>
            <a:off x="6568225" y="4873364"/>
            <a:ext cx="5344733" cy="1166827"/>
          </a:xfrm>
          <a:prstGeom prst="roundRect">
            <a:avLst>
              <a:gd name="adj" fmla="val 1107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550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never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Position::~Position()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nothing to clean here since we don’t use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dynamic memory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30577-CAF2-4A35-AC88-6536CB2D01CA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Classes and Objects in C++</a:t>
            </a:r>
          </a:p>
          <a:p>
            <a:pPr lvl="1"/>
            <a:r>
              <a:rPr lang="en-US" dirty="0"/>
              <a:t>Why are they an important concept?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r>
              <a:rPr lang="en-US" dirty="0"/>
              <a:t>Understand special functions useful for objects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Overloaded operators</a:t>
            </a:r>
          </a:p>
          <a:p>
            <a:pPr lvl="1"/>
            <a:endParaRPr lang="en-US" dirty="0"/>
          </a:p>
          <a:p>
            <a:r>
              <a:rPr lang="en-US" dirty="0"/>
              <a:t>Walk through GE211 to discuss how it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b="1" dirty="0"/>
              <a:t>Operator Overloading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52099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 for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strength of C++ is that we can define how normal operators work on our objects</a:t>
            </a:r>
          </a:p>
          <a:p>
            <a:pPr lvl="1"/>
            <a:r>
              <a:rPr lang="en-US" dirty="0"/>
              <a:t>+, -, +=, ==, &lt;&lt;, etc.</a:t>
            </a:r>
          </a:p>
          <a:p>
            <a:pPr lvl="1"/>
            <a:endParaRPr lang="en-US" dirty="0"/>
          </a:p>
          <a:p>
            <a:r>
              <a:rPr lang="en-US" dirty="0"/>
              <a:t>Most of these are not defined for you</a:t>
            </a:r>
          </a:p>
          <a:p>
            <a:pPr lvl="1"/>
            <a:r>
              <a:rPr lang="en-US" dirty="0"/>
              <a:t>How would the compiler know what they mean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exception is assignment (=), which is defined as a copy of all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implement the operators ourselves though!</a:t>
            </a:r>
          </a:p>
          <a:p>
            <a:pPr lvl="1"/>
            <a:r>
              <a:rPr lang="en-US" dirty="0"/>
              <a:t>Can be implemented as standalone functions or member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89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overloaded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Standalone (normal) function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Member function (assumes the first argument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Position::operator==(Position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const{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(y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Either is fine, but can’t do both! That would be a duplicate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FCF-8323-4583-B22F-72F5C37C0898}"/>
              </a:ext>
            </a:extLst>
          </p:cNvPr>
          <p:cNvSpPr txBox="1"/>
          <p:nvPr/>
        </p:nvSpPr>
        <p:spPr>
          <a:xfrm>
            <a:off x="6157494" y="1187450"/>
            <a:ext cx="54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Note: </a:t>
            </a:r>
            <a:r>
              <a:rPr lang="en-US" sz="2000" dirty="0" err="1">
                <a:cs typeface="Courier New" panose="02070309020205020404" pitchFamily="49" charset="0"/>
              </a:rPr>
              <a:t>lhs</a:t>
            </a:r>
            <a:r>
              <a:rPr lang="en-US" sz="2000" dirty="0">
                <a:cs typeface="Courier New" panose="02070309020205020404" pitchFamily="49" charset="0"/>
              </a:rPr>
              <a:t> - left-hand side, </a:t>
            </a:r>
            <a:r>
              <a:rPr lang="en-US" sz="2000" dirty="0" err="1">
                <a:cs typeface="Courier New" panose="02070309020205020404" pitchFamily="49" charset="0"/>
              </a:rPr>
              <a:t>rhs</a:t>
            </a:r>
            <a:r>
              <a:rPr lang="en-US" sz="2000" dirty="0">
                <a:cs typeface="Courier New" panose="02070309020205020404" pitchFamily="49" charset="0"/>
              </a:rPr>
              <a:t> - right-hand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570FD-5754-4EBC-A4DE-D2C9F864B7B4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990360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want to do with our positions?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Add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operator+=(T&amp;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Print them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cs typeface="Courier New" panose="02070309020205020404" pitchFamily="49" charset="0"/>
              </a:rPr>
              <a:t> (which is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cannot be a member function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cs typeface="Courier New" panose="02070309020205020404" pitchFamily="49" charset="0"/>
              </a:rPr>
              <a:t> is not the </a:t>
            </a:r>
            <a:r>
              <a:rPr lang="en-US" dirty="0" err="1">
                <a:cs typeface="Courier New" panose="02070309020205020404" pitchFamily="49" charset="0"/>
              </a:rPr>
              <a:t>lhs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5F2C-EB3C-4B3B-A4B2-0830B977BA76}"/>
              </a:ext>
            </a:extLst>
          </p:cNvPr>
          <p:cNvSpPr txBox="1"/>
          <p:nvPr/>
        </p:nvSpPr>
        <p:spPr>
          <a:xfrm>
            <a:off x="607595" y="6079609"/>
            <a:ext cx="7897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https://gist.github.com/beached/38a4ae52fcadfab68cb6de05403fa393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4C519-BE6B-4704-A6D0-5122B142F858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19620712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???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8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16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r>
              <a:rPr lang="en-US" b="1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615751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6FB-F590-43A3-BE3F-175E0BB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52F0-C3D5-4A2E-AE2D-BF870583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game engine designed by Jesse Tov at Northwestern!</a:t>
            </a:r>
          </a:p>
          <a:p>
            <a:pPr lvl="1"/>
            <a:r>
              <a:rPr lang="en-US" dirty="0"/>
              <a:t>Game Engine for CS211</a:t>
            </a:r>
          </a:p>
          <a:p>
            <a:pPr lvl="1"/>
            <a:endParaRPr lang="en-US" dirty="0"/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https://github.com/tov/ge211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Docs:</a:t>
            </a:r>
          </a:p>
          <a:p>
            <a:pPr lvl="1"/>
            <a:r>
              <a:rPr lang="en-US" dirty="0">
                <a:hlinkClick r:id="rId3"/>
              </a:rPr>
              <a:t>https://tov.github.io/ge211/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53DB-BE45-4EC0-83A8-FC1932A7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C17-9725-4D2B-B513-F2B63D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D26-FF0B-42EB-9524-66ACFF4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GE211 has a big while loop that runs 60 times per second</a:t>
            </a:r>
          </a:p>
          <a:p>
            <a:pPr lvl="1"/>
            <a:endParaRPr lang="en-US" dirty="0"/>
          </a:p>
          <a:p>
            <a:r>
              <a:rPr lang="en-US" dirty="0"/>
              <a:t>Each time through the loop:</a:t>
            </a:r>
          </a:p>
          <a:p>
            <a:pPr lvl="1"/>
            <a:r>
              <a:rPr lang="en-US" dirty="0"/>
              <a:t>Checks for user inputs (mouse and keyboard)</a:t>
            </a:r>
          </a:p>
          <a:p>
            <a:pPr lvl="2"/>
            <a:r>
              <a:rPr lang="en-US" dirty="0"/>
              <a:t>Calls functions in your code providing you those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Draws everything on screen</a:t>
            </a:r>
          </a:p>
          <a:p>
            <a:pPr lvl="2"/>
            <a:r>
              <a:rPr lang="en-US" dirty="0"/>
              <a:t>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function in your code to get the sprites to draw</a:t>
            </a:r>
          </a:p>
          <a:p>
            <a:endParaRPr lang="en-US" dirty="0"/>
          </a:p>
          <a:p>
            <a:r>
              <a:rPr lang="en-US" dirty="0"/>
              <a:t>All of this works through C++ objects</a:t>
            </a:r>
          </a:p>
          <a:p>
            <a:pPr lvl="1"/>
            <a:r>
              <a:rPr lang="en-US" dirty="0"/>
              <a:t>Some details rely on inheritance, which we’ll discuss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67AC-7831-4018-839B-DE812A9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02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081-4643-461E-BF50-34F18F0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application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BD24-727A-490D-9F6D-888BC7B2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Keeps track of “game” state</a:t>
            </a:r>
          </a:p>
          <a:p>
            <a:pPr lvl="1"/>
            <a:r>
              <a:rPr lang="en-US" dirty="0"/>
              <a:t>Might have multiple helper files for various objects it needs</a:t>
            </a:r>
          </a:p>
          <a:p>
            <a:pPr lvl="1"/>
            <a:endParaRPr lang="en-US" dirty="0"/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Reads inputs from user and changes the model</a:t>
            </a:r>
          </a:p>
          <a:p>
            <a:pPr lvl="1"/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Reads from model and sets the drawing</a:t>
            </a:r>
          </a:p>
          <a:p>
            <a:endParaRPr lang="en-US" dirty="0"/>
          </a:p>
          <a:p>
            <a:r>
              <a:rPr lang="en-US" dirty="0"/>
              <a:t>Lab05 combines Controller and View into a single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C732-27AF-4F20-807D-030705A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8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https://nu-cs211.github.io/cs211-files/lec/12_objects.zip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open up Lab05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https://nu-cs211.github.io/cs211-files/lab/lab05.pdf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3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</a:t>
            </a:r>
            <a:r>
              <a:rPr lang="en-US" dirty="0" err="1"/>
              <a:t>Posn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https://tov.github.io/ge211/structge211_1_1geometry_1_1_posn.html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a 2D position!</a:t>
            </a:r>
          </a:p>
          <a:p>
            <a:pPr lvl="1"/>
            <a:r>
              <a:rPr lang="en-US" dirty="0"/>
              <a:t>Defines various constructors</a:t>
            </a:r>
          </a:p>
          <a:p>
            <a:pPr lvl="1"/>
            <a:r>
              <a:rPr lang="en-US" dirty="0"/>
              <a:t>Methods that shift the coordinate</a:t>
            </a:r>
          </a:p>
          <a:p>
            <a:pPr lvl="1"/>
            <a:r>
              <a:rPr lang="en-US" dirty="0"/>
              <a:t>Operators for comparison and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02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ge211::geometry::Dims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https://tov.github.io/ge211/structge211_1_1geometry_1_1_dims.html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the dimensions of an object</a:t>
            </a:r>
          </a:p>
          <a:p>
            <a:pPr lvl="1"/>
            <a:r>
              <a:rPr lang="en-US" dirty="0"/>
              <a:t>Width and height</a:t>
            </a:r>
          </a:p>
          <a:p>
            <a:pPr lvl="1"/>
            <a:r>
              <a:rPr lang="en-US" dirty="0"/>
              <a:t>Returned as the difference between two </a:t>
            </a:r>
            <a:r>
              <a:rPr lang="en-US" dirty="0" err="1"/>
              <a:t>Posn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Defines constructors and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01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44631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Operator Overloading</a:t>
            </a:r>
          </a:p>
          <a:p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Combine data and code that modifies the data together</a:t>
            </a:r>
          </a:p>
          <a:p>
            <a:pPr lvl="1"/>
            <a:endParaRPr lang="en-US" dirty="0"/>
          </a:p>
          <a:p>
            <a:r>
              <a:rPr lang="en-US" dirty="0"/>
              <a:t>In code this takes the form of structs (or classes)</a:t>
            </a:r>
          </a:p>
          <a:p>
            <a:pPr lvl="1"/>
            <a:r>
              <a:rPr lang="en-US" dirty="0"/>
              <a:t>Which contain various fields (data)</a:t>
            </a:r>
          </a:p>
          <a:p>
            <a:pPr lvl="1"/>
            <a:r>
              <a:rPr lang="en-US" dirty="0"/>
              <a:t>And have various methods (functions)</a:t>
            </a:r>
          </a:p>
          <a:p>
            <a:pPr lvl="1"/>
            <a:endParaRPr lang="en-US" dirty="0"/>
          </a:p>
          <a:p>
            <a:r>
              <a:rPr lang="en-US" dirty="0"/>
              <a:t>When you create one of these, you’re create an “object”</a:t>
            </a:r>
          </a:p>
          <a:p>
            <a:pPr lvl="1"/>
            <a:r>
              <a:rPr lang="en-US" dirty="0"/>
              <a:t>Unit of data and interaction</a:t>
            </a:r>
          </a:p>
          <a:p>
            <a:pPr lvl="1"/>
            <a:r>
              <a:rPr lang="en-US" dirty="0"/>
              <a:t>Big chunk of memory that holds all the fields</a:t>
            </a:r>
          </a:p>
          <a:p>
            <a:pPr lvl="2"/>
            <a:r>
              <a:rPr lang="en-US" dirty="0"/>
              <a:t>But also with functions that you can run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01B0-73E1-4057-9170-D8648F25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handled this idea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6BA9-E8B8-4587-A9AD-3B941E1B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file for dealing with a single “object”</a:t>
            </a:r>
          </a:p>
          <a:p>
            <a:pPr lvl="1"/>
            <a:r>
              <a:rPr lang="en-US" dirty="0"/>
              <a:t>i.e.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 inside the file operate on that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function takes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r>
              <a:rPr lang="en-US" dirty="0">
                <a:cs typeface="Courier New" panose="02070309020205020404" pitchFamily="49" charset="0"/>
              </a:rPr>
              <a:t> as the first argument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are named ballot_&lt;action&gt;()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ballot_destroy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ballot_count</a:t>
            </a:r>
            <a:r>
              <a:rPr lang="en-US" dirty="0">
                <a:cs typeface="Courier New" panose="02070309020205020404" pitchFamily="49" charset="0"/>
              </a:rPr>
              <a:t>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access to the data must go through the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 files couldn’t access the ballot fields directly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they could screw up the rules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0ED-726B-4B64-BE68-BA64417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32B-E2FA-4C37-B190-D9EB6EC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</a:t>
            </a:r>
            <a:r>
              <a:rPr lang="en-US" dirty="0" err="1"/>
              <a:t>ballot_t</a:t>
            </a:r>
            <a:r>
              <a:rPr lang="en-US" dirty="0"/>
              <a:t> look like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7EBA-034F-4B3C-94B7-9D2D6508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ballot struct</a:t>
            </a:r>
          </a:p>
          <a:p>
            <a:pPr lvl="1"/>
            <a:r>
              <a:rPr lang="en-US" dirty="0"/>
              <a:t>With length and entries fields just like the C version</a:t>
            </a:r>
          </a:p>
          <a:p>
            <a:pPr lvl="1"/>
            <a:endParaRPr lang="en-US" dirty="0"/>
          </a:p>
          <a:p>
            <a:r>
              <a:rPr lang="en-US" dirty="0"/>
              <a:t>Add functions to the struct</a:t>
            </a:r>
          </a:p>
          <a:p>
            <a:pPr lvl="1"/>
            <a:r>
              <a:rPr lang="en-US" dirty="0"/>
              <a:t>(Couldn’t do this in 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function will modify the struct it’s called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F4233-CC75-453A-970C-A1C9A8E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9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6C4-A855-42AF-85D0-18042DB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E7AD-3A4D-4F25-99A2-CE23F95E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concepts located together</a:t>
            </a:r>
          </a:p>
          <a:p>
            <a:pPr lvl="1"/>
            <a:r>
              <a:rPr lang="en-US" dirty="0"/>
              <a:t>One object for VC, one for ballot, one for </a:t>
            </a:r>
            <a:r>
              <a:rPr lang="en-US" dirty="0" err="1"/>
              <a:t>ballot_box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Could have written it all as one big thing</a:t>
            </a:r>
          </a:p>
          <a:p>
            <a:pPr lvl="2"/>
            <a:r>
              <a:rPr lang="en-US" dirty="0"/>
              <a:t>But it would be easy to get lost in the complexity</a:t>
            </a:r>
          </a:p>
          <a:p>
            <a:pPr lvl="2"/>
            <a:r>
              <a:rPr lang="en-US" dirty="0"/>
              <a:t>Separating things into smaller parts meant each was easier to write</a:t>
            </a:r>
          </a:p>
          <a:p>
            <a:pPr lvl="2"/>
            <a:endParaRPr lang="en-US" dirty="0"/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Later, we’ll see that there are ways to control which data/functions can be publicly accessed versus privately accessed</a:t>
            </a:r>
          </a:p>
          <a:p>
            <a:pPr lvl="1"/>
            <a:r>
              <a:rPr lang="en-US" dirty="0"/>
              <a:t>Often there are public functions but private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C338-48E7-43E5-9F14-962DB7A2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644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433</TotalTime>
  <Words>2470</Words>
  <Application>Microsoft Office PowerPoint</Application>
  <PresentationFormat>Widescreen</PresentationFormat>
  <Paragraphs>457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Courier New</vt:lpstr>
      <vt:lpstr>Tahoma</vt:lpstr>
      <vt:lpstr>Class Slides</vt:lpstr>
      <vt:lpstr>Lecture 12 Object Oriented Programming</vt:lpstr>
      <vt:lpstr>Administrivia</vt:lpstr>
      <vt:lpstr>Today’s Goals</vt:lpstr>
      <vt:lpstr>Getting the code for today</vt:lpstr>
      <vt:lpstr>Outline</vt:lpstr>
      <vt:lpstr>Object Oriented Programming</vt:lpstr>
      <vt:lpstr>How we handled this idea in C</vt:lpstr>
      <vt:lpstr>What would a ballot_t look like in C++?</vt:lpstr>
      <vt:lpstr>Why do this?</vt:lpstr>
      <vt:lpstr>An example object: vector</vt:lpstr>
      <vt:lpstr>Outline</vt:lpstr>
      <vt:lpstr>Implementing member functions</vt:lpstr>
      <vt:lpstr>Accessing data members in member functions</vt:lpstr>
      <vt:lpstr>Live coding example: positions</vt:lpstr>
      <vt:lpstr>const is used everywhere in C++</vt:lpstr>
      <vt:lpstr>Code organization</vt:lpstr>
      <vt:lpstr>Break + Open Question</vt:lpstr>
      <vt:lpstr>Break + Open Question</vt:lpstr>
      <vt:lpstr>Outline</vt:lpstr>
      <vt:lpstr>Contructors initialize newly-created objects</vt:lpstr>
      <vt:lpstr>Default constructor</vt:lpstr>
      <vt:lpstr>Writing our own constructor</vt:lpstr>
      <vt:lpstr>Initialization lists</vt:lpstr>
      <vt:lpstr>Initialization lists</vt:lpstr>
      <vt:lpstr>Must use exclusively default constructors or defined ones</vt:lpstr>
      <vt:lpstr>Multiple constructors make objects easier to use</vt:lpstr>
      <vt:lpstr>Copy constructor</vt:lpstr>
      <vt:lpstr>When do copies happen?</vt:lpstr>
      <vt:lpstr>Destructors</vt:lpstr>
      <vt:lpstr>Outline</vt:lpstr>
      <vt:lpstr>Defining operators for our objects</vt:lpstr>
      <vt:lpstr>Example overloaded operator</vt:lpstr>
      <vt:lpstr>What might we want to do with our positions?</vt:lpstr>
      <vt:lpstr>Break + Question</vt:lpstr>
      <vt:lpstr>Break + Question</vt:lpstr>
      <vt:lpstr>Outline</vt:lpstr>
      <vt:lpstr>GE211</vt:lpstr>
      <vt:lpstr>High-level overview</vt:lpstr>
      <vt:lpstr>Game application code structure</vt:lpstr>
      <vt:lpstr>Live coding: open up Lab05</vt:lpstr>
      <vt:lpstr>ge211::geometry::Posn</vt:lpstr>
      <vt:lpstr>ge211::geometry::Dims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Title</dc:title>
  <dc:creator>Branden Ghena</dc:creator>
  <cp:lastModifiedBy>Branden Ghena</cp:lastModifiedBy>
  <cp:revision>63</cp:revision>
  <dcterms:created xsi:type="dcterms:W3CDTF">2021-10-28T00:56:37Z</dcterms:created>
  <dcterms:modified xsi:type="dcterms:W3CDTF">2021-10-28T17:49:26Z</dcterms:modified>
</cp:coreProperties>
</file>