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90" r:id="rId1"/>
  </p:sldMasterIdLst>
  <p:notesMasterIdLst>
    <p:notesMasterId r:id="rId39"/>
  </p:notesMasterIdLst>
  <p:sldIdLst>
    <p:sldId id="256" r:id="rId2"/>
    <p:sldId id="384" r:id="rId3"/>
    <p:sldId id="785" r:id="rId4"/>
    <p:sldId id="786" r:id="rId5"/>
    <p:sldId id="264" r:id="rId6"/>
    <p:sldId id="784" r:id="rId7"/>
    <p:sldId id="348" r:id="rId8"/>
    <p:sldId id="383" r:id="rId9"/>
    <p:sldId id="794" r:id="rId10"/>
    <p:sldId id="795" r:id="rId11"/>
    <p:sldId id="797" r:id="rId12"/>
    <p:sldId id="799" r:id="rId13"/>
    <p:sldId id="796" r:id="rId14"/>
    <p:sldId id="816" r:id="rId15"/>
    <p:sldId id="788" r:id="rId16"/>
    <p:sldId id="802" r:id="rId17"/>
    <p:sldId id="800" r:id="rId18"/>
    <p:sldId id="801" r:id="rId19"/>
    <p:sldId id="803" r:id="rId20"/>
    <p:sldId id="793" r:id="rId21"/>
    <p:sldId id="817" r:id="rId22"/>
    <p:sldId id="790" r:id="rId23"/>
    <p:sldId id="805" r:id="rId24"/>
    <p:sldId id="808" r:id="rId25"/>
    <p:sldId id="809" r:id="rId26"/>
    <p:sldId id="810" r:id="rId27"/>
    <p:sldId id="804" r:id="rId28"/>
    <p:sldId id="806" r:id="rId29"/>
    <p:sldId id="792" r:id="rId30"/>
    <p:sldId id="818" r:id="rId31"/>
    <p:sldId id="812" r:id="rId32"/>
    <p:sldId id="814" r:id="rId33"/>
    <p:sldId id="807" r:id="rId34"/>
    <p:sldId id="811" r:id="rId35"/>
    <p:sldId id="813" r:id="rId36"/>
    <p:sldId id="815" r:id="rId37"/>
    <p:sldId id="819" r:id="rId3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efault Section" id="{744C0DD7-F1CF-4368-81C8-E87A97418579}">
          <p14:sldIdLst>
            <p14:sldId id="256"/>
          </p14:sldIdLst>
        </p14:section>
        <p14:section name="Goals" id="{1DC203D8-8C04-4F3B-815B-A15E3261C9A4}">
          <p14:sldIdLst>
            <p14:sldId id="384"/>
            <p14:sldId id="785"/>
            <p14:sldId id="786"/>
            <p14:sldId id="264"/>
            <p14:sldId id="784"/>
          </p14:sldIdLst>
        </p14:section>
        <p14:section name="More Constructors" id="{B55B8E8C-5EAB-4A1E-A4E9-AE5E896E46FA}">
          <p14:sldIdLst>
            <p14:sldId id="348"/>
            <p14:sldId id="383"/>
            <p14:sldId id="794"/>
            <p14:sldId id="795"/>
            <p14:sldId id="797"/>
            <p14:sldId id="799"/>
            <p14:sldId id="796"/>
          </p14:sldIdLst>
        </p14:section>
        <p14:section name="Exceptions" id="{0CAAE793-672F-4DFB-A436-6D083E0AE887}">
          <p14:sldIdLst>
            <p14:sldId id="816"/>
            <p14:sldId id="788"/>
            <p14:sldId id="802"/>
            <p14:sldId id="800"/>
            <p14:sldId id="801"/>
            <p14:sldId id="803"/>
            <p14:sldId id="793"/>
          </p14:sldIdLst>
        </p14:section>
        <p14:section name="Access Control" id="{3CE15CE6-C9A5-4A92-BE2F-79279CB8DB5D}">
          <p14:sldIdLst>
            <p14:sldId id="817"/>
            <p14:sldId id="790"/>
            <p14:sldId id="805"/>
            <p14:sldId id="808"/>
            <p14:sldId id="809"/>
            <p14:sldId id="810"/>
            <p14:sldId id="804"/>
            <p14:sldId id="806"/>
            <p14:sldId id="792"/>
          </p14:sldIdLst>
        </p14:section>
        <p14:section name="Encapsulation Policy" id="{BBB42F9B-5D47-489B-A151-80B785D8F6EE}">
          <p14:sldIdLst>
            <p14:sldId id="818"/>
            <p14:sldId id="812"/>
            <p14:sldId id="814"/>
            <p14:sldId id="807"/>
            <p14:sldId id="811"/>
            <p14:sldId id="813"/>
            <p14:sldId id="815"/>
          </p14:sldIdLst>
        </p14:section>
        <p14:section name="Wrapup" id="{29A7F866-9DA9-446B-8359-CE426CB89C7A}">
          <p14:sldIdLst>
            <p14:sldId id="819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4E2A8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9969" autoAdjust="0"/>
    <p:restoredTop sz="97440" autoAdjust="0"/>
  </p:normalViewPr>
  <p:slideViewPr>
    <p:cSldViewPr snapToGrid="0">
      <p:cViewPr varScale="1">
        <p:scale>
          <a:sx n="111" d="100"/>
          <a:sy n="111" d="100"/>
        </p:scale>
        <p:origin x="80" y="87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672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notesMaster" Target="notesMasters/notesMaster1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theme" Target="theme/theme1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41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tableStyles" Target="tableStyle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A6BBF250-3188-4B97-91A0-4CBD75F11794}" type="datetimeFigureOut">
              <a:rPr lang="en-US" smtClean="0"/>
              <a:t>11/2/2021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9DC289-C093-4A03-96E3-7FA6F6D9C6F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78410657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Rectangle 5">
            <a:extLst>
              <a:ext uri="{FF2B5EF4-FFF2-40B4-BE49-F238E27FC236}">
                <a16:creationId xmlns:a16="http://schemas.microsoft.com/office/drawing/2014/main" id="{90F8AEA4-90DD-470A-A00C-52C76871BE7D}"/>
              </a:ext>
            </a:extLst>
          </p:cNvPr>
          <p:cNvSpPr/>
          <p:nvPr userDrawn="1"/>
        </p:nvSpPr>
        <p:spPr>
          <a:xfrm>
            <a:off x="607595" y="684106"/>
            <a:ext cx="10972799" cy="5485343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Picture 7" descr="NWU PPT Wide Opt 2_Master.jpg">
            <a:extLst>
              <a:ext uri="{FF2B5EF4-FFF2-40B4-BE49-F238E27FC236}">
                <a16:creationId xmlns:a16="http://schemas.microsoft.com/office/drawing/2014/main" id="{D5195E2D-71BD-4DAB-A8EA-C60068318A84}"/>
              </a:ext>
            </a:extLst>
          </p:cNvPr>
          <p:cNvPicPr>
            <a:picLocks noChangeAspect="1"/>
          </p:cNvPicPr>
          <p:nvPr userDrawn="1"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92641"/>
          <a:stretch/>
        </p:blipFill>
        <p:spPr>
          <a:xfrm>
            <a:off x="0" y="6353298"/>
            <a:ext cx="12192000" cy="504701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39A78A89-7B53-4AF2-9B97-0D7A0E3C415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07595" y="684106"/>
            <a:ext cx="10972799" cy="2286000"/>
          </a:xfrm>
          <a:prstGeom prst="rect">
            <a:avLst/>
          </a:prstGeom>
        </p:spPr>
        <p:txBody>
          <a:bodyPr anchor="b"/>
          <a:lstStyle>
            <a:lvl1pPr algn="ctr">
              <a:defRPr sz="6000" b="1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A3757E7-8A62-4C6A-A11F-B44CFFC7E26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607595" y="3887894"/>
            <a:ext cx="10972799" cy="1369905"/>
          </a:xfrm>
        </p:spPr>
        <p:txBody>
          <a:bodyPr>
            <a:normAutofit/>
          </a:bodyPr>
          <a:lstStyle>
            <a:lvl1pPr marL="0" indent="0" algn="ctr">
              <a:buNone/>
              <a:defRPr sz="36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852B33-DB5B-406B-8EF8-7F27B15C3EB7}"/>
              </a:ext>
            </a:extLst>
          </p:cNvPr>
          <p:cNvSpPr>
            <a:spLocks noGrp="1"/>
          </p:cNvSpPr>
          <p:nvPr>
            <p:ph type="dt" sz="half" idx="10"/>
          </p:nvPr>
        </p:nvSpPr>
        <p:spPr>
          <a:xfrm>
            <a:off x="607595" y="5804324"/>
            <a:ext cx="916405" cy="365125"/>
          </a:xfrm>
        </p:spPr>
        <p:txBody>
          <a:bodyPr/>
          <a:lstStyle/>
          <a:p>
            <a:fld id="{6DA34142-4057-4E41-8FAB-93DD5A2F5272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D218BC2-7D03-48DD-8ED3-F2F43C400C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>
          <a:xfrm>
            <a:off x="4261807" y="5806652"/>
            <a:ext cx="3664373" cy="365125"/>
          </a:xfrm>
        </p:spPr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3749180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spcBef>
                <a:spcPts val="14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2261719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5CD1B4F-AD76-4462-AF17-AA9750E0FB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35C87F7-B5DC-45D6-AC96-43D6899A05C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4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2F6F708-77A7-451E-A87C-DF3B5FA66E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8582682-8512-4993-8477-88A6B81ECC95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AE1449-91D8-4F9D-A105-23A1F43ECCC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15F04F4-7CB4-4D18-91E9-7F025B5600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ED6171B2-CD8A-4537-A0B5-CFA0882ED8CE}"/>
              </a:ext>
            </a:extLst>
          </p:cNvPr>
          <p:cNvSpPr>
            <a:spLocks noGrp="1"/>
          </p:cNvSpPr>
          <p:nvPr>
            <p:ph idx="13"/>
          </p:nvPr>
        </p:nvSpPr>
        <p:spPr>
          <a:xfrm>
            <a:off x="6326608" y="1143000"/>
            <a:ext cx="5257800" cy="502920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915798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AC6EE6D-0807-49F6-8402-F877AEC3AE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F2EDB09-5A47-4685-A1EE-A5B4DA190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92C82BC-EFE8-41E4-A86B-07FC0B1457C3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F5553B9-1067-4918-A0C0-3170E1AA20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D5B2D71-8C87-4458-AC29-EA2047202D5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431007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17D77160-3215-44CF-B830-0B88FB3654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41D1D5B-B5C1-4AF0-9BCF-12885203BE3F}" type="datetime1">
              <a:rPr lang="en-US" smtClean="0"/>
              <a:t>11/2/2021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BA931AD3-C3A1-4F17-AE8A-223019F6256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071321F-FC35-406D-934E-9286AA4857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084101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Outline">
    <p:bg>
      <p:bgPr>
        <a:solidFill>
          <a:srgbClr val="4E2A84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96553EE-3FBA-43B0-83E3-DED9FBF89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600F0348-2F1A-4EE8-8A85-4721B86DEA66}" type="datetime1">
              <a:rPr lang="en-US" smtClean="0"/>
              <a:t>11/2/2021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36DF780-B863-4D17-AD07-08D9915186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37C2309-BC50-471A-9507-CB2945B5B4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311DEA04-1277-494F-991B-E62F01E89264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>
          <a:xfrm>
            <a:off x="607596" y="694143"/>
            <a:ext cx="10972798" cy="5486400"/>
          </a:xfrm>
          <a:solidFill>
            <a:schemeClr val="bg1"/>
          </a:solidFill>
        </p:spPr>
        <p:txBody>
          <a:bodyPr lIns="182880" tIns="182880" rIns="182880" bIns="182880"/>
          <a:lstStyle>
            <a:lvl1pPr>
              <a:spcBef>
                <a:spcPts val="2000"/>
              </a:spcBef>
              <a:defRPr/>
            </a:lvl1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8" name="Title 7">
            <a:extLst>
              <a:ext uri="{FF2B5EF4-FFF2-40B4-BE49-F238E27FC236}">
                <a16:creationId xmlns:a16="http://schemas.microsoft.com/office/drawing/2014/main" id="{A84967AA-4B26-426D-8185-065158151CA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8343"/>
            <a:ext cx="10972798" cy="685800"/>
          </a:xfrm>
        </p:spPr>
        <p:txBody>
          <a:bodyPr/>
          <a:lstStyle>
            <a:lvl1pPr>
              <a:defRPr b="1">
                <a:solidFill>
                  <a:schemeClr val="bg1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4743068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CFB29-59D2-4823-BEFA-2A2FDF148C7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07595" y="1143000"/>
            <a:ext cx="10972800" cy="50292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EC448D8-B1FE-4537-8A5B-AEAA01D153E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607595" y="6356350"/>
            <a:ext cx="91640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F27AB6CE-1AFC-4A94-BDA7-A76098728A1D}" type="datetime1">
              <a:rPr lang="en-US" smtClean="0"/>
              <a:t>11/2/2021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42C4873-1315-4883-97DC-8A47AFCAED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267200" y="6356350"/>
            <a:ext cx="3664373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1DC0E4-58B6-42DF-8BD2-2BB7A3B6E319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0668000" y="6356350"/>
            <a:ext cx="912394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lumMod val="50000"/>
                    <a:lumOff val="50000"/>
                  </a:schemeClr>
                </a:solidFill>
              </a:defRPr>
            </a:lvl1pPr>
          </a:lstStyle>
          <a:p>
            <a:fld id="{0778C724-3839-4D76-A707-B4C23905D055}" type="slidenum">
              <a:rPr lang="en-US" smtClean="0"/>
              <a:pPr/>
              <a:t>‹#›</a:t>
            </a:fld>
            <a:endParaRPr lang="en-US" dirty="0"/>
          </a:p>
        </p:txBody>
      </p:sp>
      <p:sp>
        <p:nvSpPr>
          <p:cNvPr id="10" name="Title Placeholder 9">
            <a:extLst>
              <a:ext uri="{FF2B5EF4-FFF2-40B4-BE49-F238E27FC236}">
                <a16:creationId xmlns:a16="http://schemas.microsoft.com/office/drawing/2014/main" id="{BCB9CD12-280E-4818-853C-F36BB6D68A8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07595" y="228600"/>
            <a:ext cx="10972799" cy="6858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17996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700" r:id="rId3"/>
    <p:sldLayoutId id="2147483696" r:id="rId4"/>
    <p:sldLayoutId id="2147483697" r:id="rId5"/>
    <p:sldLayoutId id="2147483698" r:id="rId6"/>
  </p:sldLayoutIdLst>
  <p:hf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 userDrawn="1">
          <p15:clr>
            <a:srgbClr val="F26B43"/>
          </p15:clr>
        </p15:guide>
        <p15:guide id="2" pos="38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hyperlink" Target="https://en.cppreference.com/w/cpp/error/exception" TargetMode="Externa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2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nu-cs211.github.io/cs211-files/lec/13_access.zip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6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EB4EB4-B710-4B4C-9E9E-B9B5D5E06A83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Lecture 13</a:t>
            </a:r>
            <a:br>
              <a:rPr lang="en-US" dirty="0"/>
            </a:br>
            <a:r>
              <a:rPr lang="en-US" dirty="0"/>
              <a:t>Access Control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BCC2EFA9-08FA-449E-880F-86912EE7E7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CS211 – Fundamentals of Computer Programming II</a:t>
            </a:r>
          </a:p>
          <a:p>
            <a:r>
              <a:rPr lang="en-US" dirty="0"/>
              <a:t>Branden Ghena – Fall 2021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039C8337-0804-4F14-931E-8B64EF5974B3}"/>
              </a:ext>
            </a:extLst>
          </p:cNvPr>
          <p:cNvSpPr txBox="1"/>
          <p:nvPr/>
        </p:nvSpPr>
        <p:spPr>
          <a:xfrm>
            <a:off x="607595" y="5511800"/>
            <a:ext cx="10972799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600" dirty="0"/>
              <a:t>Slides adapted from:</a:t>
            </a:r>
            <a:br>
              <a:rPr lang="en-US" sz="1600" dirty="0"/>
            </a:br>
            <a:r>
              <a:rPr lang="en-US" sz="1600" dirty="0"/>
              <a:t>Jesse Tov (Northwestern), Hal Perkins (University of Washington)</a:t>
            </a:r>
          </a:p>
        </p:txBody>
      </p:sp>
    </p:spTree>
    <p:extLst>
      <p:ext uri="{BB962C8B-B14F-4D97-AF65-F5344CB8AC3E}">
        <p14:creationId xmlns:p14="http://schemas.microsoft.com/office/powerpoint/2010/main" val="380219658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42A980-A5BF-41BF-8C6F-46AB054F3A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Delegating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BC2DF60-0A2C-49EC-9ADE-5B792BA598C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One constructor can call another to handle initialization</a:t>
            </a:r>
          </a:p>
          <a:p>
            <a:pPr lvl="1"/>
            <a:r>
              <a:rPr lang="en-US" dirty="0"/>
              <a:t>Delegates construction to that other constructor</a:t>
            </a:r>
          </a:p>
          <a:p>
            <a:pPr marL="0" indent="0">
              <a:buNone/>
            </a:pP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defined somewhere else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 str, int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// delegates to other constructor</a:t>
            </a:r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other)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other.characters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,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other.length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{}</a:t>
            </a:r>
          </a:p>
          <a:p>
            <a:pPr marL="457200" lvl="1" indent="0">
              <a:buNone/>
            </a:pPr>
            <a:endParaRPr lang="en-US" dirty="0"/>
          </a:p>
          <a:p>
            <a:pPr marL="457200" lvl="1" indent="0"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47985A9-4380-43F9-B92E-F70A164B499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10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2503339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BB3-166B-403E-808B-16F688B9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0097-F402-43FA-B41B-32479FC5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dirty="0"/>
              <a:t> keyword before a constructor means that the constructor must be manually called by the developer</a:t>
            </a:r>
          </a:p>
          <a:p>
            <a:pPr lvl="1"/>
            <a:r>
              <a:rPr lang="en-US" dirty="0"/>
              <a:t>Rather than automatically called by the compiler</a:t>
            </a:r>
          </a:p>
          <a:p>
            <a:pPr lvl="1"/>
            <a:endParaRPr lang="en-US" dirty="0"/>
          </a:p>
          <a:p>
            <a:r>
              <a:rPr lang="en-US" dirty="0"/>
              <a:t>Reason to have compiler </a:t>
            </a:r>
            <a:r>
              <a:rPr lang="en-US" dirty="0" err="1"/>
              <a:t>automagic</a:t>
            </a:r>
            <a:r>
              <a:rPr lang="en-US" dirty="0"/>
              <a:t>:</a:t>
            </a:r>
          </a:p>
          <a:p>
            <a:pPr lvl="1"/>
            <a:endParaRPr lang="en-US" dirty="0"/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 = “Test”;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Automatically calls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(“Test”);</a:t>
            </a:r>
          </a:p>
          <a:p>
            <a:pPr lvl="2"/>
            <a:r>
              <a:rPr lang="en-US" dirty="0">
                <a:cs typeface="Courier New" panose="02070309020205020404" pitchFamily="49" charset="0"/>
              </a:rPr>
              <a:t>Kind of nice that it just works…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3F601-D597-46D0-A8E2-C196E95D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3503098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866BB3-166B-403E-808B-16F688B978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Explicit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6220097-F402-43FA-B41B-32479FC5595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dirty="0"/>
              <a:t> keyword before a constructor means that the constructor must be manually called by the developer</a:t>
            </a:r>
          </a:p>
          <a:p>
            <a:pPr lvl="1"/>
            <a:r>
              <a:rPr lang="en-US" dirty="0"/>
              <a:t>Rather than automatically called by the compiler</a:t>
            </a:r>
          </a:p>
          <a:p>
            <a:pPr lvl="1"/>
            <a:endParaRPr lang="en-US" dirty="0"/>
          </a:p>
          <a:p>
            <a:r>
              <a:rPr lang="en-US" dirty="0"/>
              <a:t>Reason to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explicit</a:t>
            </a:r>
            <a:r>
              <a:rPr lang="en-US" dirty="0"/>
              <a:t>: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void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do_complicated_string_stuff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do_complicated_string_stuff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(“Test”);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/>
              <a:t>Also automatically calls the constructor</a:t>
            </a:r>
          </a:p>
          <a:p>
            <a:pPr lvl="2"/>
            <a:r>
              <a:rPr lang="en-US" dirty="0"/>
              <a:t>But maybe the user just passed in the wrong argument and a compile error would have been better…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BD3F601-D597-46D0-A8E2-C196E95D977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335513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2D5555-FC60-483C-B09B-1E2F69D8F2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Enforcing invariants with constructors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8AED51A-210C-4817-ADC4-976FFF860C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What if a user violates the rules?</a:t>
            </a:r>
          </a:p>
          <a:p>
            <a:pPr lvl="2"/>
            <a:r>
              <a:rPr lang="en-US" dirty="0"/>
              <a:t>0 &lt;=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&lt;= 80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matches the number of valid characters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</a:p>
          <a:p>
            <a:pPr lvl="1"/>
            <a:endParaRPr lang="en-US" dirty="0"/>
          </a:p>
          <a:p>
            <a:r>
              <a:rPr lang="en-US" dirty="0"/>
              <a:t>Possibilities</a:t>
            </a:r>
          </a:p>
          <a:p>
            <a:pPr lvl="1"/>
            <a:r>
              <a:rPr lang="en-US" dirty="0"/>
              <a:t>Probably length should be an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unsigned int</a:t>
            </a:r>
            <a:r>
              <a:rPr lang="en-US" dirty="0"/>
              <a:t> to start with</a:t>
            </a:r>
          </a:p>
          <a:p>
            <a:pPr lvl="1"/>
            <a:r>
              <a:rPr lang="en-US" dirty="0"/>
              <a:t>Truncate length to 80</a:t>
            </a:r>
          </a:p>
          <a:p>
            <a:pPr lvl="1"/>
            <a:r>
              <a:rPr lang="en-US" dirty="0"/>
              <a:t>Only copy over as many characters as will fit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But what if there’s no obvious choice for what to do?</a:t>
            </a:r>
          </a:p>
          <a:p>
            <a:pPr lvl="2"/>
            <a:r>
              <a:rPr lang="en-US" dirty="0"/>
              <a:t>Constructor cannot return a value to say it failed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BAA0D7E-8C16-4B96-978A-CB40E69F20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3215476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Constructors</a:t>
            </a:r>
          </a:p>
          <a:p>
            <a:pPr lvl="1"/>
            <a:endParaRPr lang="en-US" dirty="0"/>
          </a:p>
          <a:p>
            <a:r>
              <a:rPr lang="en-US" b="1" dirty="0"/>
              <a:t>Exceptions</a:t>
            </a:r>
          </a:p>
          <a:p>
            <a:pPr lvl="1"/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1103893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conceptually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Stop running this code and return a special error to the caller</a:t>
            </a:r>
          </a:p>
          <a:p>
            <a:pPr lvl="1"/>
            <a:endParaRPr lang="en-US" dirty="0"/>
          </a:p>
          <a:p>
            <a:r>
              <a:rPr lang="en-US" dirty="0"/>
              <a:t>Things went wrong, so we can’t just keep executing code like normal</a:t>
            </a:r>
          </a:p>
          <a:p>
            <a:pPr lvl="1"/>
            <a:endParaRPr lang="en-US" dirty="0"/>
          </a:p>
          <a:p>
            <a:r>
              <a:rPr lang="en-US" dirty="0"/>
              <a:t>If the caller doesn’t expect the error and can’t handle it, repeat the process</a:t>
            </a:r>
          </a:p>
          <a:p>
            <a:pPr lvl="1"/>
            <a:r>
              <a:rPr lang="en-US" dirty="0"/>
              <a:t>Again stop running the code and return the special error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09572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Exceptions are “thrown” by the function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</a:t>
            </a:r>
            <a:r>
              <a:rPr lang="en-US" dirty="0"/>
              <a:t> keyword performs the special “error return”</a:t>
            </a:r>
          </a:p>
          <a:p>
            <a:pPr lvl="1"/>
            <a:endParaRPr lang="en-US" dirty="0"/>
          </a:p>
          <a:p>
            <a:r>
              <a:rPr lang="en-US" dirty="0"/>
              <a:t>Takes an argument of the error to return</a:t>
            </a:r>
          </a:p>
          <a:p>
            <a:pPr lvl="1"/>
            <a:r>
              <a:rPr lang="en-US" dirty="0"/>
              <a:t>Example:</a:t>
            </a:r>
            <a:br>
              <a:rPr lang="en-US" dirty="0"/>
            </a:br>
            <a:br>
              <a:rPr lang="en-US" dirty="0"/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throw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(“String is too long”);</a:t>
            </a:r>
          </a:p>
          <a:p>
            <a:pPr lvl="1"/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r>
              <a:rPr lang="en-US" dirty="0">
                <a:cs typeface="Courier New" panose="02070309020205020404" pitchFamily="49" charset="0"/>
              </a:rPr>
              <a:t>Actually, you can throw anything (for historical reasons)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	throw 6;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You should almost certainly throw a class based on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std::exception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  <a:hlinkClick r:id="rId2"/>
              </a:rPr>
              <a:t>https://en.cppreference.com/w/cpp/error/exception</a:t>
            </a: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0707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7EB9E1F-F374-4F5A-B07C-9AF871ED46C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Properly handling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77FE7AA-64C8-4D46-A26E-11720312D4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If no caller in the “call stack” handles the exception, the program will exit</a:t>
            </a:r>
          </a:p>
          <a:p>
            <a:pPr lvl="1"/>
            <a:endParaRPr lang="en-US" dirty="0"/>
          </a:p>
          <a:p>
            <a:r>
              <a:rPr lang="en-US" dirty="0"/>
              <a:t>Handle exceptions with a try-catch block</a:t>
            </a:r>
            <a:br>
              <a:rPr lang="en-US" dirty="0"/>
            </a:br>
            <a:endParaRPr lang="en-US" dirty="0"/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try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that could throw an exception goes here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catch (const 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&amp; ex)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to handle the exception goes here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lvl="1"/>
            <a:r>
              <a:rPr lang="en-US" dirty="0">
                <a:cs typeface="Courier New" panose="02070309020205020404" pitchFamily="49" charset="0"/>
              </a:rPr>
              <a:t>This example only catches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invalid_argument</a:t>
            </a:r>
            <a:r>
              <a:rPr lang="en-US" dirty="0">
                <a:cs typeface="Courier New" panose="02070309020205020404" pitchFamily="49" charset="0"/>
              </a:rPr>
              <a:t> exceptions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DBA4EB0-BF3D-421E-B51F-9B5F732BEA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66958216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4C4908-85ED-4FDC-A696-8F1E000B731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General try-catch form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7D14387-0BA5-4985-905C-ECEC3EC8427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try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code that could throw exceptions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some specific 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handler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 </a:t>
            </a:r>
            <a:r>
              <a:rPr lang="en-US" i="1" dirty="0">
                <a:latin typeface="Courier New" panose="02070309020205020404" pitchFamily="49" charset="0"/>
                <a:cs typeface="Courier New" panose="02070309020205020404" pitchFamily="49" charset="0"/>
              </a:rPr>
              <a:t>another specific exception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)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handler code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 </a:t>
            </a: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catch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(...) { 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general case matches all exceptions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actually includes the ... in the C++ code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69A6D3D-9E7B-4838-8FC1-B95A0848F6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80757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A08C85F-AA84-4D3F-B707-13BB519282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exceptions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60857E-E3D7-4CC4-8B9D-6A205CC8F5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Functions to add to:</a:t>
            </a:r>
          </a:p>
          <a:p>
            <a:pPr lvl="1"/>
            <a:r>
              <a:rPr lang="en-US" dirty="0" err="1"/>
              <a:t>String_Holder</a:t>
            </a:r>
            <a:r>
              <a:rPr lang="en-US" dirty="0"/>
              <a:t>::</a:t>
            </a:r>
            <a:r>
              <a:rPr lang="en-US" dirty="0" err="1"/>
              <a:t>String_Holder</a:t>
            </a:r>
            <a:r>
              <a:rPr lang="en-US" dirty="0"/>
              <a:t>(const char*, int)</a:t>
            </a:r>
          </a:p>
          <a:p>
            <a:pPr lvl="2"/>
            <a:r>
              <a:rPr lang="en-US" dirty="0"/>
              <a:t>Ensure that int values are:</a:t>
            </a:r>
          </a:p>
          <a:p>
            <a:pPr lvl="3"/>
            <a:r>
              <a:rPr lang="en-US" dirty="0"/>
              <a:t>&gt;= 0</a:t>
            </a:r>
          </a:p>
          <a:p>
            <a:pPr lvl="3"/>
            <a:r>
              <a:rPr lang="en-US" dirty="0"/>
              <a:t>&lt; MAX_STRING_LENGTH</a:t>
            </a:r>
          </a:p>
          <a:p>
            <a:pPr lvl="1"/>
            <a:endParaRPr lang="en-US" dirty="0"/>
          </a:p>
          <a:p>
            <a:pPr lvl="1"/>
            <a:r>
              <a:rPr lang="en-US" dirty="0" err="1"/>
              <a:t>String_Holder</a:t>
            </a:r>
            <a:r>
              <a:rPr lang="en-US" dirty="0"/>
              <a:t>::</a:t>
            </a:r>
            <a:r>
              <a:rPr lang="en-US" dirty="0" err="1"/>
              <a:t>char_at</a:t>
            </a:r>
            <a:r>
              <a:rPr lang="en-US" dirty="0"/>
              <a:t>(int)</a:t>
            </a:r>
          </a:p>
          <a:p>
            <a:pPr lvl="2"/>
            <a:r>
              <a:rPr lang="en-US" dirty="0"/>
              <a:t>Ensure that int values are:</a:t>
            </a:r>
          </a:p>
          <a:p>
            <a:pPr lvl="3"/>
            <a:r>
              <a:rPr lang="en-US" dirty="0"/>
              <a:t>&gt;= 0</a:t>
            </a:r>
          </a:p>
          <a:p>
            <a:pPr lvl="3"/>
            <a:r>
              <a:rPr lang="en-US" dirty="0"/>
              <a:t>&lt; length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45AA62-2AA2-4BE6-998C-B9FA2CFAB8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19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615FD96-7017-4B87-9BF9-23E27FD528A2}"/>
              </a:ext>
            </a:extLst>
          </p:cNvPr>
          <p:cNvSpPr txBox="1"/>
          <p:nvPr/>
        </p:nvSpPr>
        <p:spPr>
          <a:xfrm>
            <a:off x="7696200" y="312519"/>
            <a:ext cx="3340994" cy="36933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/string_holder-exception.cxx</a:t>
            </a:r>
          </a:p>
        </p:txBody>
      </p:sp>
    </p:spTree>
    <p:extLst>
      <p:ext uri="{BB962C8B-B14F-4D97-AF65-F5344CB8AC3E}">
        <p14:creationId xmlns:p14="http://schemas.microsoft.com/office/powerpoint/2010/main" val="76907804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3F19BFE-D172-4B08-85C6-CB6FDEF80F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Administrivia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D8E4E57-1CD5-4BD4-95B4-2793A2181FB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Homework 5 is underway</a:t>
            </a:r>
          </a:p>
          <a:p>
            <a:pPr lvl="1"/>
            <a:r>
              <a:rPr lang="en-US" dirty="0"/>
              <a:t>Remember this is a SOLO ASSIGNMENT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Hardest part: getting used to C++ syntax</a:t>
            </a:r>
          </a:p>
          <a:p>
            <a:pPr lvl="1"/>
            <a:endParaRPr lang="en-US" dirty="0"/>
          </a:p>
          <a:p>
            <a:r>
              <a:rPr lang="en-US" dirty="0"/>
              <a:t>Example: calling a function on an object</a:t>
            </a:r>
          </a:p>
          <a:p>
            <a:pPr lvl="1"/>
            <a:r>
              <a:rPr lang="en-US" dirty="0"/>
              <a:t>Documentation: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Means: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Posn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&lt;int&gt;</a:t>
            </a:r>
            <a:r>
              <a:rPr lang="en-US" dirty="0"/>
              <a:t> has a member function called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right_by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To call it: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pos.right_by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(…)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2047D11-50EA-4FF2-8570-BD89B373FA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662710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611EA5-801D-4D43-BB7C-DC31BDC4E5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Break + Relevant XKCD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EA2C88B-DA8D-4A74-9F15-D50DA2D843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20</a:t>
            </a:fld>
            <a:endParaRPr lang="en-US"/>
          </a:p>
        </p:txBody>
      </p:sp>
      <p:pic>
        <p:nvPicPr>
          <p:cNvPr id="1026" name="Picture 2" descr="Unreachable State">
            <a:extLst>
              <a:ext uri="{FF2B5EF4-FFF2-40B4-BE49-F238E27FC236}">
                <a16:creationId xmlns:a16="http://schemas.microsoft.com/office/drawing/2014/main" id="{9B4D1D55-6564-4FA7-8903-AAF1B128E90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53579" y="475334"/>
            <a:ext cx="4349220" cy="56968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9DF4D53-2EDD-4C22-BE56-D06F3EEECA33}"/>
              </a:ext>
            </a:extLst>
          </p:cNvPr>
          <p:cNvSpPr txBox="1"/>
          <p:nvPr/>
        </p:nvSpPr>
        <p:spPr>
          <a:xfrm>
            <a:off x="607595" y="6216134"/>
            <a:ext cx="6096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/>
              <a:t>https://xkcd.com/2200/</a:t>
            </a:r>
          </a:p>
        </p:txBody>
      </p:sp>
    </p:spTree>
    <p:extLst>
      <p:ext uri="{BB962C8B-B14F-4D97-AF65-F5344CB8AC3E}">
        <p14:creationId xmlns:p14="http://schemas.microsoft.com/office/powerpoint/2010/main" val="416462480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Constructors</a:t>
            </a:r>
          </a:p>
          <a:p>
            <a:pPr lvl="1"/>
            <a:endParaRPr lang="en-US" dirty="0"/>
          </a:p>
          <a:p>
            <a:r>
              <a:rPr lang="en-US" dirty="0"/>
              <a:t>Exceptions</a:t>
            </a:r>
          </a:p>
          <a:p>
            <a:pPr lvl="1"/>
            <a:endParaRPr lang="en-US" dirty="0"/>
          </a:p>
          <a:p>
            <a:r>
              <a:rPr lang="en-US" b="1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3066514240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The problem of public access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Constructors (and other member functions) that enforce rules are insufficient</a:t>
            </a:r>
          </a:p>
          <a:p>
            <a:pPr lvl="1"/>
            <a:r>
              <a:rPr lang="en-US" dirty="0"/>
              <a:t>Anyone could access the data member directly</a:t>
            </a:r>
          </a:p>
          <a:p>
            <a:endParaRPr lang="en-US" dirty="0"/>
          </a:p>
          <a:p>
            <a:pPr marL="457200" lvl="1" indent="0">
              <a:buNone/>
            </a:pP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str(“Test String”);</a:t>
            </a:r>
          </a:p>
          <a:p>
            <a:pPr marL="457200" lvl="1" indent="0">
              <a:buNone/>
            </a:pP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str-&gt;length = 5000;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std::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cout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&lt;&lt; str; // oops, </a:t>
            </a:r>
            <a:r>
              <a:rPr lang="en-US" sz="2000" b="1" dirty="0">
                <a:cs typeface="Courier New" panose="02070309020205020404" pitchFamily="49" charset="0"/>
              </a:rPr>
              <a:t>UNDEFINED BEHAVIOR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2962182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to all parts of the program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23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0400C86B-892A-4297-A30B-946B680C90DC}"/>
              </a:ext>
            </a:extLst>
          </p:cNvPr>
          <p:cNvSpPr txBox="1"/>
          <p:nvPr/>
        </p:nvSpPr>
        <p:spPr>
          <a:xfrm>
            <a:off x="4997003" y="334541"/>
            <a:ext cx="681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By default, all data and functions are “public”</a:t>
            </a:r>
          </a:p>
        </p:txBody>
      </p:sp>
    </p:spTree>
    <p:extLst>
      <p:ext uri="{BB962C8B-B14F-4D97-AF65-F5344CB8AC3E}">
        <p14:creationId xmlns:p14="http://schemas.microsoft.com/office/powerpoint/2010/main" val="289059965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only to member functions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24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177B1506-E3CB-41A7-8F9D-54769F7EF276}"/>
              </a:ext>
            </a:extLst>
          </p:cNvPr>
          <p:cNvSpPr txBox="1"/>
          <p:nvPr/>
        </p:nvSpPr>
        <p:spPr>
          <a:xfrm>
            <a:off x="4997003" y="334541"/>
            <a:ext cx="6815211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choose to make data/functions “private”</a:t>
            </a:r>
          </a:p>
        </p:txBody>
      </p:sp>
    </p:spTree>
    <p:extLst>
      <p:ext uri="{BB962C8B-B14F-4D97-AF65-F5344CB8AC3E}">
        <p14:creationId xmlns:p14="http://schemas.microsoft.com/office/powerpoint/2010/main" val="788503150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// accessible to all parts of the program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only to member functions</a:t>
            </a:r>
          </a:p>
          <a:p>
            <a:pPr marL="0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25</a:t>
            </a:fld>
            <a:endParaRPr lang="en-US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CC95BA5-4F5C-4F3D-920B-34C2FDF24DE2}"/>
              </a:ext>
            </a:extLst>
          </p:cNvPr>
          <p:cNvSpPr txBox="1"/>
          <p:nvPr/>
        </p:nvSpPr>
        <p:spPr>
          <a:xfrm>
            <a:off x="4997003" y="334541"/>
            <a:ext cx="6815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choose exactly which data / functions are publicly accessibly versus privately accessible!</a:t>
            </a:r>
          </a:p>
        </p:txBody>
      </p:sp>
    </p:spTree>
    <p:extLst>
      <p:ext uri="{BB962C8B-B14F-4D97-AF65-F5344CB8AC3E}">
        <p14:creationId xmlns:p14="http://schemas.microsoft.com/office/powerpoint/2010/main" val="2365012924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19C2EA-7FFF-442F-BDCA-B86EC7D1B2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Access modifiers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0C7B7A9-439C-4EC2-967E-86E71FFD4A8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Autofit/>
          </a:bodyPr>
          <a:lstStyle/>
          <a:p>
            <a:pPr marL="0" indent="0">
              <a:buNone/>
            </a:pPr>
            <a:r>
              <a:rPr lang="en-US" sz="2400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My_struct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{</a:t>
            </a:r>
            <a:b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</a:b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 accessible to all parts of the program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private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 // accessible only to member functions</a:t>
            </a:r>
          </a:p>
          <a:p>
            <a:pPr marL="0" indent="0">
              <a:buNone/>
            </a:pPr>
            <a:endParaRPr lang="en-US" sz="2400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0" indent="0">
              <a:buNone/>
            </a:pPr>
            <a:r>
              <a:rPr lang="en-US" sz="2400" dirty="0">
                <a:solidFill>
                  <a:schemeClr val="accent3">
                    <a:lumMod val="50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public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 // accessible to all parts of the program</a:t>
            </a:r>
          </a:p>
          <a:p>
            <a:pPr marL="0" indent="0">
              <a:buNone/>
            </a:pP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567BF588-FB55-4F2D-B124-FC6196E450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26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C3DB682-8429-435D-8116-163F723AD8ED}"/>
              </a:ext>
            </a:extLst>
          </p:cNvPr>
          <p:cNvSpPr txBox="1"/>
          <p:nvPr/>
        </p:nvSpPr>
        <p:spPr>
          <a:xfrm>
            <a:off x="4997003" y="334541"/>
            <a:ext cx="6815211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400" dirty="0"/>
              <a:t>Can choose exactly which data / functions are publicly accessibly versus privately accessible!</a:t>
            </a:r>
          </a:p>
        </p:txBody>
      </p:sp>
    </p:spTree>
    <p:extLst>
      <p:ext uri="{BB962C8B-B14F-4D97-AF65-F5344CB8AC3E}">
        <p14:creationId xmlns:p14="http://schemas.microsoft.com/office/powerpoint/2010/main" val="2974033770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E1A2029-0CC1-4C6C-BB06-1514D1F403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Structs versus Classes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405BDBA-D4A6-42F7-9840-A2CCB0DA6E7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>
                <a:cs typeface="Courier New" panose="02070309020205020404" pitchFamily="49" charset="0"/>
              </a:rPr>
              <a:t>Struct and Class are interchangeable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The difference is the default behavior</a:t>
            </a:r>
          </a:p>
          <a:p>
            <a:pPr lvl="1"/>
            <a:r>
              <a:rPr lang="en-US" dirty="0">
                <a:cs typeface="Courier New" panose="02070309020205020404" pitchFamily="49" charset="0"/>
              </a:rPr>
              <a:t>Both can use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private:</a:t>
            </a:r>
            <a:r>
              <a:rPr lang="en-US" dirty="0">
                <a:cs typeface="Courier New" panose="02070309020205020404" pitchFamily="49" charset="0"/>
              </a:rPr>
              <a:t> and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public:</a:t>
            </a:r>
            <a:r>
              <a:rPr lang="en-US" dirty="0">
                <a:cs typeface="Courier New" panose="02070309020205020404" pitchFamily="49" charset="0"/>
              </a:rPr>
              <a:t> access modifiers</a:t>
            </a:r>
          </a:p>
          <a:p>
            <a:pPr marL="0" indent="0">
              <a:buNone/>
            </a:pPr>
            <a:endParaRPr lang="en-US" dirty="0">
              <a:solidFill>
                <a:schemeClr val="accent4">
                  <a:lumMod val="75000"/>
                </a:schemeClr>
              </a:solidFill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struct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accessible to all parts of the program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  <a:p>
            <a:pPr marL="457200" lvl="1" indent="0">
              <a:buNone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457200" lvl="1" indent="0">
              <a:buNone/>
            </a:pPr>
            <a:r>
              <a:rPr lang="en-US" dirty="0">
                <a:solidFill>
                  <a:schemeClr val="accent4">
                    <a:lumMod val="75000"/>
                  </a:schemeClr>
                </a:solidFill>
                <a:latin typeface="Courier New" panose="02070309020205020404" pitchFamily="49" charset="0"/>
                <a:cs typeface="Courier New" panose="02070309020205020404" pitchFamily="49" charset="0"/>
              </a:rPr>
              <a:t>class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Test {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   // accessible only to member functions</a:t>
            </a:r>
          </a:p>
          <a:p>
            <a:pPr marL="457200" lvl="1" indent="0">
              <a:buNone/>
            </a:pP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}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BFBB80A-33B3-42B0-9B1E-FB7A582C45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27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7284413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06B7A2E-E50E-4B35-AA04-5E8B1972C7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Style convention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EB01BE0-91C3-4D98-892A-A24F2478231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Use classes for abstractions (smart data)</a:t>
            </a:r>
          </a:p>
          <a:p>
            <a:pPr lvl="1"/>
            <a:r>
              <a:rPr lang="en-US" dirty="0"/>
              <a:t>Example: </a:t>
            </a:r>
            <a:r>
              <a:rPr lang="en-US" dirty="0" err="1"/>
              <a:t>String_Holder</a:t>
            </a:r>
            <a:r>
              <a:rPr lang="en-US" dirty="0"/>
              <a:t>, Ball</a:t>
            </a:r>
          </a:p>
          <a:p>
            <a:endParaRPr lang="en-US" dirty="0"/>
          </a:p>
          <a:p>
            <a:r>
              <a:rPr lang="en-US" dirty="0"/>
              <a:t>Use structs for “plain old data”</a:t>
            </a:r>
          </a:p>
          <a:p>
            <a:pPr lvl="1"/>
            <a:r>
              <a:rPr lang="en-US" dirty="0"/>
              <a:t>Example: Position, Dimension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We intentionally violated this in homework 5 to keep things simple</a:t>
            </a:r>
          </a:p>
          <a:p>
            <a:pPr lvl="1"/>
            <a:r>
              <a:rPr lang="en-US" dirty="0"/>
              <a:t>And to make transition from C simpler: “structs with functions”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A31E46-CC2F-42B1-8B6D-010068C994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9275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Additional specifier: protected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Like private, but accessible to classes that inherit from this one</a:t>
            </a:r>
          </a:p>
          <a:p>
            <a:pPr lvl="1"/>
            <a:r>
              <a:rPr lang="en-US" dirty="0"/>
              <a:t>i.e., other classes that are based on this one</a:t>
            </a:r>
          </a:p>
          <a:p>
            <a:pPr lvl="1"/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Will talk about more next week</a:t>
            </a:r>
          </a:p>
          <a:p>
            <a:pPr lvl="1"/>
            <a:r>
              <a:rPr lang="en-US" dirty="0"/>
              <a:t>If you see it around before then, consider it the same as private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29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0557817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7E3950A-4EC1-4B1F-B221-B2AC26EE41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Warning: </a:t>
            </a:r>
            <a:r>
              <a:rPr lang="en-US" dirty="0" err="1"/>
              <a:t>CLion</a:t>
            </a:r>
            <a:r>
              <a:rPr lang="en-US" dirty="0"/>
              <a:t> isn’t always trustworthy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3AB8402-8D71-4750-AC0D-A5972BED727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CLion</a:t>
            </a:r>
            <a:r>
              <a:rPr lang="en-US" dirty="0"/>
              <a:t> tries too hard to be useful</a:t>
            </a:r>
          </a:p>
          <a:p>
            <a:pPr lvl="1"/>
            <a:r>
              <a:rPr lang="en-US" dirty="0"/>
              <a:t>And can end up changing files you didn’t mean to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When it pops up and asks if you want to do something,</a:t>
            </a:r>
            <a:br>
              <a:rPr lang="en-US" dirty="0"/>
            </a:br>
            <a:r>
              <a:rPr lang="en-US" dirty="0"/>
              <a:t>usually the answer is “No!”</a:t>
            </a:r>
          </a:p>
          <a:p>
            <a:pPr lvl="2"/>
            <a:r>
              <a:rPr lang="en-US" dirty="0"/>
              <a:t>Example: static functions</a:t>
            </a:r>
          </a:p>
          <a:p>
            <a:pPr lvl="2"/>
            <a:endParaRPr lang="en-US" dirty="0"/>
          </a:p>
          <a:p>
            <a:pPr lvl="2"/>
            <a:endParaRPr lang="en-US" dirty="0"/>
          </a:p>
          <a:p>
            <a:r>
              <a:rPr lang="en-US" dirty="0"/>
              <a:t>This can end up changing code in files you didn’t mean to touch</a:t>
            </a:r>
          </a:p>
          <a:p>
            <a:pPr lvl="1"/>
            <a:r>
              <a:rPr lang="en-US" dirty="0"/>
              <a:t>Easiest fix is often to check out the project again and move your files over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EA9FBC9-7185-4665-873F-B4DAB3EA1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8306542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30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Constructors</a:t>
            </a:r>
          </a:p>
          <a:p>
            <a:pPr lvl="1"/>
            <a:endParaRPr lang="en-US" dirty="0"/>
          </a:p>
          <a:p>
            <a:r>
              <a:rPr lang="en-US" dirty="0"/>
              <a:t>Exceptions</a:t>
            </a:r>
          </a:p>
          <a:p>
            <a:pPr lvl="1"/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b="1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997408994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Goal: protect the rules of your data so it remains consistent</a:t>
            </a:r>
            <a:br>
              <a:rPr lang="en-US" dirty="0"/>
            </a:br>
            <a:endParaRPr lang="en-US" dirty="0"/>
          </a:p>
          <a:p>
            <a:r>
              <a:rPr lang="en-US" dirty="0"/>
              <a:t>Method: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Make the data private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public member functions to let clients do useful things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Don’t add public member functions that let clients do bad things</a:t>
            </a:r>
            <a:br>
              <a:rPr lang="en-US" dirty="0"/>
            </a:br>
            <a:r>
              <a:rPr lang="en-US" dirty="0"/>
              <a:t>(like break the rules of the data)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55263897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44769B6-5FFE-45CC-B3D5-261A62F269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Step back: why do we care about consistency?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08611A-169D-4F80-8CE5-E1F4833971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Helps us avoid </a:t>
            </a:r>
            <a:r>
              <a:rPr lang="en-US" sz="2000" b="1" dirty="0"/>
              <a:t>UNDEFINED BEHAVIOR</a:t>
            </a:r>
          </a:p>
          <a:p>
            <a:pPr lvl="1"/>
            <a:r>
              <a:rPr lang="en-US" dirty="0"/>
              <a:t>Keep track of sizes of arrays, for instance</a:t>
            </a:r>
          </a:p>
          <a:p>
            <a:pPr lvl="1"/>
            <a:endParaRPr lang="en-US" dirty="0"/>
          </a:p>
          <a:p>
            <a:r>
              <a:rPr lang="en-US" dirty="0"/>
              <a:t>Avoids errors</a:t>
            </a:r>
          </a:p>
          <a:p>
            <a:pPr lvl="1"/>
            <a:r>
              <a:rPr lang="en-US" dirty="0"/>
              <a:t>Maybe you expect your data to always be sorted</a:t>
            </a:r>
          </a:p>
          <a:p>
            <a:pPr lvl="1"/>
            <a:endParaRPr lang="en-US" dirty="0"/>
          </a:p>
          <a:p>
            <a:r>
              <a:rPr lang="en-US" dirty="0"/>
              <a:t>Improves efficiency</a:t>
            </a:r>
          </a:p>
          <a:p>
            <a:pPr lvl="1"/>
            <a:r>
              <a:rPr lang="en-US" dirty="0"/>
              <a:t>Make assumptions about the data that you know MUST be true</a:t>
            </a:r>
          </a:p>
          <a:p>
            <a:pPr lvl="1"/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EB90AE6-0BB3-4755-8ADC-1D5F1289DC2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32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41076581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E8568F3-60A3-4653-9BB5-A64B83385D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update </a:t>
            </a:r>
            <a:r>
              <a:rPr lang="en-US" dirty="0" err="1"/>
              <a:t>String_Holder</a:t>
            </a:r>
            <a:r>
              <a:rPr lang="en-US" dirty="0"/>
              <a:t> access control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BDA9E1-FCB7-4C47-993C-F28DE2BB449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Data members should be private</a:t>
            </a:r>
          </a:p>
          <a:p>
            <a:pPr lvl="1"/>
            <a:r>
              <a:rPr lang="en-US" dirty="0"/>
              <a:t>Convention: private members end with “_”</a:t>
            </a:r>
          </a:p>
          <a:p>
            <a:endParaRPr lang="en-US" dirty="0"/>
          </a:p>
          <a:p>
            <a:r>
              <a:rPr lang="en-US" dirty="0"/>
              <a:t>Functions should be public</a:t>
            </a:r>
          </a:p>
          <a:p>
            <a:pPr lvl="1"/>
            <a:r>
              <a:rPr lang="en-US" dirty="0"/>
              <a:t>And functions should never allow the rules to be broken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AFEB103-228E-4182-B0BD-2AA89AB8778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33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1452138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86ED00-67B3-4A74-9B9D-DA76281FE6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Encapsulation cuts off direct access to data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345E170-B93F-4C9F-BC1F-49DD73F4585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Problem: functions outside of the class can never access data members, even to just read from them</a:t>
            </a:r>
          </a:p>
          <a:p>
            <a:endParaRPr lang="en-US" dirty="0"/>
          </a:p>
          <a:p>
            <a:r>
              <a:rPr lang="en-US" dirty="0"/>
              <a:t>Options: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Include as a member function</a:t>
            </a:r>
          </a:p>
          <a:p>
            <a:pPr marL="914400" lvl="2" indent="0">
              <a:buNone/>
            </a:pPr>
            <a:endParaRPr lang="en-US" dirty="0"/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Add “getters” for data variables</a:t>
            </a:r>
            <a:br>
              <a:rPr lang="en-US" dirty="0"/>
            </a:br>
            <a:r>
              <a:rPr lang="en-US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::size()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>
              <a:latin typeface="Courier New" panose="02070309020205020404" pitchFamily="49" charset="0"/>
              <a:cs typeface="Courier New" panose="02070309020205020404" pitchFamily="49" charset="0"/>
            </a:endParaRPr>
          </a:p>
          <a:p>
            <a:pPr marL="914400" lvl="1" indent="-457200">
              <a:buFont typeface="+mj-lt"/>
              <a:buAutoNum type="arabicPeriod"/>
            </a:pPr>
            <a:r>
              <a:rPr lang="en-US" dirty="0">
                <a:cs typeface="Courier New" panose="02070309020205020404" pitchFamily="49" charset="0"/>
              </a:rPr>
              <a:t>Declare function as a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friend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A688B1A-DC72-45EF-9B85-A3EC2743A4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34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99302616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17ED8E2-75AD-4967-8594-5BC655B44E9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Allowing specific things access to private members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675573-C567-4D79-A5B9-91B9F670C2D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dirty="0"/>
              <a:t>friend keyword declares another thing that can access private members from this class</a:t>
            </a:r>
          </a:p>
          <a:p>
            <a:endParaRPr lang="en-US" dirty="0"/>
          </a:p>
          <a:p>
            <a:r>
              <a:rPr lang="en-US" dirty="0"/>
              <a:t>Example overloaded operator! 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operator&lt;&lt;()</a:t>
            </a:r>
          </a:p>
          <a:p>
            <a:pPr lvl="1"/>
            <a:r>
              <a:rPr lang="en-US" dirty="0"/>
              <a:t>Needs to access the private members of </a:t>
            </a:r>
            <a:r>
              <a:rPr lang="en-US" dirty="0" err="1"/>
              <a:t>String_Holder</a:t>
            </a:r>
            <a:endParaRPr lang="en-US" dirty="0"/>
          </a:p>
          <a:p>
            <a:pPr lvl="1"/>
            <a:endParaRPr lang="en-US" dirty="0"/>
          </a:p>
          <a:p>
            <a:pPr lvl="1"/>
            <a:r>
              <a:rPr lang="en-US" dirty="0"/>
              <a:t>Inside the </a:t>
            </a:r>
            <a:r>
              <a:rPr lang="en-US" dirty="0" err="1"/>
              <a:t>String_Holder</a:t>
            </a:r>
            <a:r>
              <a:rPr lang="en-US" dirty="0"/>
              <a:t> class definition, add:</a:t>
            </a:r>
            <a:br>
              <a:rPr lang="en-US" dirty="0"/>
            </a:br>
            <a:endParaRPr lang="en-US" dirty="0"/>
          </a:p>
          <a:p>
            <a:pPr marL="0" indent="0">
              <a:buNone/>
            </a:pP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friend 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 operator&lt;&lt;(std::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ostream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&amp;, const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>
                <a:latin typeface="Courier New" panose="02070309020205020404" pitchFamily="49" charset="0"/>
                <a:cs typeface="Courier New" panose="02070309020205020404" pitchFamily="49" charset="0"/>
              </a:rPr>
              <a:t>&amp;);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BB956C9-C665-45F5-96A4-B666654B94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310546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54EF3D-CD28-4312-A344-6A486137999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Welcome to Encapsulation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91ECC21-45C9-460E-9FDD-B2F603628CA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Software engineering principle: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Bundle your data and operations together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dirty="0"/>
              <a:t>Don’t let non-bundled operations mess with your bundled data</a:t>
            </a:r>
          </a:p>
          <a:p>
            <a:pPr marL="914400" lvl="1" indent="-457200">
              <a:buFont typeface="+mj-lt"/>
              <a:buAutoNum type="arabicPeriod"/>
            </a:pPr>
            <a:endParaRPr lang="en-US" dirty="0"/>
          </a:p>
          <a:p>
            <a:r>
              <a:rPr lang="en-US" dirty="0"/>
              <a:t>Benefits</a:t>
            </a:r>
          </a:p>
          <a:p>
            <a:pPr lvl="1"/>
            <a:r>
              <a:rPr lang="en-US" dirty="0"/>
              <a:t>Correctness</a:t>
            </a:r>
          </a:p>
          <a:p>
            <a:pPr lvl="2"/>
            <a:r>
              <a:rPr lang="en-US" dirty="0"/>
              <a:t>Data will never become inconsistent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Flexibility</a:t>
            </a:r>
          </a:p>
          <a:p>
            <a:pPr lvl="2"/>
            <a:r>
              <a:rPr lang="en-US" dirty="0"/>
              <a:t>Implementation details can change without modifying the API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92F9897-580A-4281-BC37-ADE6050424A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36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06429488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37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dirty="0"/>
              <a:t>More Constructors</a:t>
            </a:r>
          </a:p>
          <a:p>
            <a:pPr lvl="1"/>
            <a:endParaRPr lang="en-US" dirty="0"/>
          </a:p>
          <a:p>
            <a:r>
              <a:rPr lang="en-US" dirty="0"/>
              <a:t>Exceptions</a:t>
            </a:r>
          </a:p>
          <a:p>
            <a:pPr lvl="1"/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01059602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2AD15ED-C4F9-4F4B-A589-D21632A5EC8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Survey results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D10A18-F8C5-4536-B652-0048A9D1DEF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607595" y="1143000"/>
            <a:ext cx="4724259" cy="5029200"/>
          </a:xfrm>
        </p:spPr>
        <p:txBody>
          <a:bodyPr>
            <a:normAutofit lnSpcReduction="10000"/>
          </a:bodyPr>
          <a:lstStyle/>
          <a:p>
            <a:r>
              <a:rPr lang="en-US" dirty="0"/>
              <a:t>Question:</a:t>
            </a:r>
            <a:br>
              <a:rPr lang="en-US" dirty="0"/>
            </a:br>
            <a:r>
              <a:rPr lang="en-US" dirty="0"/>
              <a:t>Should we change some office hours to in-person?</a:t>
            </a:r>
          </a:p>
          <a:p>
            <a:pPr lvl="1"/>
            <a:endParaRPr lang="en-US" dirty="0"/>
          </a:p>
          <a:p>
            <a:r>
              <a:rPr lang="en-US" dirty="0"/>
              <a:t>Mixed responses</a:t>
            </a:r>
          </a:p>
          <a:p>
            <a:pPr lvl="1"/>
            <a:endParaRPr lang="en-US" dirty="0"/>
          </a:p>
          <a:p>
            <a:r>
              <a:rPr lang="en-US" dirty="0"/>
              <a:t>Going to stay as-is for this quarter</a:t>
            </a:r>
          </a:p>
          <a:p>
            <a:endParaRPr lang="en-US" dirty="0"/>
          </a:p>
          <a:p>
            <a:r>
              <a:rPr lang="en-US" dirty="0"/>
              <a:t>Keeping a homework FAQ post on </a:t>
            </a:r>
            <a:r>
              <a:rPr lang="en-US" dirty="0" err="1"/>
              <a:t>Campuswire</a:t>
            </a: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E9E706-E9D7-4747-A36C-8511C1CE4E9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4</a:t>
            </a:fld>
            <a:endParaRPr lang="en-US"/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B6022E12-7D2E-471E-B75D-8DEEA3B9E1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305206" y="4474971"/>
            <a:ext cx="3362794" cy="1038370"/>
          </a:xfrm>
          <a:prstGeom prst="rect">
            <a:avLst/>
          </a:prstGeom>
        </p:spPr>
      </p:pic>
      <p:grpSp>
        <p:nvGrpSpPr>
          <p:cNvPr id="15" name="Group 14">
            <a:extLst>
              <a:ext uri="{FF2B5EF4-FFF2-40B4-BE49-F238E27FC236}">
                <a16:creationId xmlns:a16="http://schemas.microsoft.com/office/drawing/2014/main" id="{5940D296-6E5B-4A29-82CA-7410148371E8}"/>
              </a:ext>
            </a:extLst>
          </p:cNvPr>
          <p:cNvGrpSpPr/>
          <p:nvPr/>
        </p:nvGrpSpPr>
        <p:grpSpPr>
          <a:xfrm>
            <a:off x="5479315" y="1143000"/>
            <a:ext cx="6101079" cy="3044938"/>
            <a:chOff x="2320070" y="7620174"/>
            <a:chExt cx="6101079" cy="3044938"/>
          </a:xfrm>
        </p:grpSpPr>
        <p:pic>
          <p:nvPicPr>
            <p:cNvPr id="6" name="Picture 5">
              <a:extLst>
                <a:ext uri="{FF2B5EF4-FFF2-40B4-BE49-F238E27FC236}">
                  <a16:creationId xmlns:a16="http://schemas.microsoft.com/office/drawing/2014/main" id="{AFEB42DF-1FBD-4E2F-A960-163B1423E146}"/>
                </a:ext>
              </a:extLst>
            </p:cNvPr>
            <p:cNvPicPr>
              <a:picLocks noChangeAspect="1"/>
            </p:cNvPicPr>
            <p:nvPr/>
          </p:nvPicPr>
          <p:blipFill>
            <a:blip r:embed="rId3"/>
            <a:stretch>
              <a:fillRect/>
            </a:stretch>
          </p:blipFill>
          <p:spPr>
            <a:xfrm>
              <a:off x="2320070" y="7981973"/>
              <a:ext cx="2805719" cy="2683139"/>
            </a:xfrm>
            <a:prstGeom prst="rect">
              <a:avLst/>
            </a:prstGeom>
          </p:spPr>
        </p:pic>
        <p:pic>
          <p:nvPicPr>
            <p:cNvPr id="8" name="Picture 7">
              <a:extLst>
                <a:ext uri="{FF2B5EF4-FFF2-40B4-BE49-F238E27FC236}">
                  <a16:creationId xmlns:a16="http://schemas.microsoft.com/office/drawing/2014/main" id="{61ECA564-6471-4581-876B-2E42ECD061CD}"/>
                </a:ext>
              </a:extLst>
            </p:cNvPr>
            <p:cNvPicPr>
              <a:picLocks noChangeAspect="1"/>
            </p:cNvPicPr>
            <p:nvPr/>
          </p:nvPicPr>
          <p:blipFill>
            <a:blip r:embed="rId4"/>
            <a:stretch>
              <a:fillRect/>
            </a:stretch>
          </p:blipFill>
          <p:spPr>
            <a:xfrm>
              <a:off x="5557727" y="7828832"/>
              <a:ext cx="2863422" cy="2836280"/>
            </a:xfrm>
            <a:prstGeom prst="rect">
              <a:avLst/>
            </a:prstGeom>
          </p:spPr>
        </p:pic>
        <p:sp>
          <p:nvSpPr>
            <p:cNvPr id="13" name="TextBox 12">
              <a:extLst>
                <a:ext uri="{FF2B5EF4-FFF2-40B4-BE49-F238E27FC236}">
                  <a16:creationId xmlns:a16="http://schemas.microsoft.com/office/drawing/2014/main" id="{B789E90D-1C08-405F-9EE0-0482C46408C2}"/>
                </a:ext>
              </a:extLst>
            </p:cNvPr>
            <p:cNvSpPr txBox="1"/>
            <p:nvPr/>
          </p:nvSpPr>
          <p:spPr>
            <a:xfrm>
              <a:off x="2717442" y="7620174"/>
              <a:ext cx="1996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Wednesday</a:t>
              </a:r>
            </a:p>
          </p:txBody>
        </p:sp>
        <p:sp>
          <p:nvSpPr>
            <p:cNvPr id="14" name="TextBox 13">
              <a:extLst>
                <a:ext uri="{FF2B5EF4-FFF2-40B4-BE49-F238E27FC236}">
                  <a16:creationId xmlns:a16="http://schemas.microsoft.com/office/drawing/2014/main" id="{71853451-5EB5-4951-8FA6-8F35621DD97A}"/>
                </a:ext>
              </a:extLst>
            </p:cNvPr>
            <p:cNvSpPr txBox="1"/>
            <p:nvPr/>
          </p:nvSpPr>
          <p:spPr>
            <a:xfrm>
              <a:off x="6102439" y="7620174"/>
              <a:ext cx="1996225" cy="52322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800" dirty="0"/>
                <a:t>Thursday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253050730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E0EF959-C62E-4F8A-8D4C-BEF087A77F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Goals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7EDBE37-7B8E-47BF-A4AD-CD288F601EC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Continue practice on constructors and objects</a:t>
            </a:r>
          </a:p>
          <a:p>
            <a:endParaRPr lang="en-US" dirty="0"/>
          </a:p>
          <a:p>
            <a:r>
              <a:rPr lang="en-US" dirty="0"/>
              <a:t>Discuss using exceptions to signal errors</a:t>
            </a:r>
          </a:p>
          <a:p>
            <a:endParaRPr lang="en-US" dirty="0"/>
          </a:p>
          <a:p>
            <a:r>
              <a:rPr lang="en-US" dirty="0"/>
              <a:t>Introduce concept of encapsulation and access control</a:t>
            </a:r>
          </a:p>
          <a:p>
            <a:pPr lvl="1"/>
            <a:r>
              <a:rPr lang="en-US" dirty="0"/>
              <a:t>How technically it’s done in C++</a:t>
            </a:r>
          </a:p>
          <a:p>
            <a:pPr lvl="1"/>
            <a:r>
              <a:rPr lang="en-US" dirty="0"/>
              <a:t>Why we care about it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B366CAC-B34E-4A3F-AB6B-24F84A05724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97195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66EFB-5B32-4C52-B149-6BFC2F97740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Getting the code for today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9D7DA27-BB7C-4D05-AAC5-FFF5433C20B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Download code in a zip file from here:</a:t>
            </a:r>
            <a:br>
              <a:rPr lang="en-US" dirty="0"/>
            </a:br>
            <a:r>
              <a:rPr lang="en-US" dirty="0">
                <a:hlinkClick r:id="rId2"/>
              </a:rPr>
              <a:t>https://nu-cs211.github.io/cs211-files/lec/13_access.zip</a:t>
            </a:r>
            <a:endParaRPr lang="en-US" dirty="0"/>
          </a:p>
          <a:p>
            <a:pPr lvl="1"/>
            <a:endParaRPr lang="en-US" dirty="0"/>
          </a:p>
          <a:p>
            <a:r>
              <a:rPr lang="en-US" dirty="0"/>
              <a:t>Extract code wherever</a:t>
            </a:r>
          </a:p>
          <a:p>
            <a:pPr lvl="1"/>
            <a:endParaRPr lang="en-US" dirty="0"/>
          </a:p>
          <a:p>
            <a:r>
              <a:rPr lang="en-US" dirty="0"/>
              <a:t>Open with </a:t>
            </a:r>
            <a:r>
              <a:rPr lang="en-US" dirty="0" err="1"/>
              <a:t>CLion</a:t>
            </a:r>
            <a:endParaRPr lang="en-US" dirty="0"/>
          </a:p>
          <a:p>
            <a:pPr lvl="1"/>
            <a:r>
              <a:rPr lang="en-US" dirty="0"/>
              <a:t>Make sure you open the folder with the CMakeLists.txt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E5DF58D-B711-452A-B591-FB48C4D351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55589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Number Placeholder 1">
            <a:extLst>
              <a:ext uri="{FF2B5EF4-FFF2-40B4-BE49-F238E27FC236}">
                <a16:creationId xmlns:a16="http://schemas.microsoft.com/office/drawing/2014/main" id="{7FE4CC8D-826F-4242-A164-B180748AA6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B973E2CD-F5CF-4EB2-8FFE-BEF643D03035}"/>
              </a:ext>
            </a:extLst>
          </p:cNvPr>
          <p:cNvSpPr>
            <a:spLocks noGrp="1"/>
          </p:cNvSpPr>
          <p:nvPr>
            <p:ph type="body" sz="quarter" idx="13"/>
          </p:nvPr>
        </p:nvSpPr>
        <p:spPr/>
        <p:txBody>
          <a:bodyPr/>
          <a:lstStyle/>
          <a:p>
            <a:r>
              <a:rPr lang="en-US" b="1" dirty="0"/>
              <a:t>More Constructors</a:t>
            </a:r>
          </a:p>
          <a:p>
            <a:pPr lvl="1"/>
            <a:endParaRPr lang="en-US" dirty="0"/>
          </a:p>
          <a:p>
            <a:r>
              <a:rPr lang="en-US" dirty="0"/>
              <a:t>Exceptions</a:t>
            </a:r>
          </a:p>
          <a:p>
            <a:pPr lvl="1"/>
            <a:endParaRPr lang="en-US" dirty="0"/>
          </a:p>
          <a:p>
            <a:r>
              <a:rPr lang="en-US" dirty="0"/>
              <a:t>Access Control</a:t>
            </a:r>
          </a:p>
          <a:p>
            <a:r>
              <a:rPr lang="en-US" dirty="0"/>
              <a:t>Encapsulation Policy</a:t>
            </a:r>
          </a:p>
        </p:txBody>
      </p:sp>
      <p:sp>
        <p:nvSpPr>
          <p:cNvPr id="7" name="Title 6">
            <a:extLst>
              <a:ext uri="{FF2B5EF4-FFF2-40B4-BE49-F238E27FC236}">
                <a16:creationId xmlns:a16="http://schemas.microsoft.com/office/drawing/2014/main" id="{FF4148B5-F7F1-4E4C-AFA8-582DA01BECA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</p:spTree>
    <p:extLst>
      <p:ext uri="{BB962C8B-B14F-4D97-AF65-F5344CB8AC3E}">
        <p14:creationId xmlns:p14="http://schemas.microsoft.com/office/powerpoint/2010/main" val="2776497962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8FCC8AE-C498-4811-8E91-6876E4E1106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Today’s working example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5748590-1808-4AA5-B592-C13E71EF380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String_Holder</a:t>
            </a:r>
            <a:endParaRPr lang="en-US" dirty="0"/>
          </a:p>
          <a:p>
            <a:pPr lvl="1"/>
            <a:r>
              <a:rPr lang="en-US" dirty="0"/>
              <a:t>Manages strings using a constant-length array to hold characters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Members: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int length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 characters[80]</a:t>
            </a:r>
          </a:p>
          <a:p>
            <a:pPr marL="914400" lvl="2" indent="0">
              <a:buNone/>
            </a:pPr>
            <a:endParaRPr lang="en-US" dirty="0"/>
          </a:p>
          <a:p>
            <a:pPr lvl="1"/>
            <a:r>
              <a:rPr lang="en-US" dirty="0"/>
              <a:t>Rules (invariants)</a:t>
            </a:r>
          </a:p>
          <a:p>
            <a:pPr lvl="2"/>
            <a:r>
              <a:rPr lang="en-US" dirty="0"/>
              <a:t>0 &lt;=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&lt;= 80</a:t>
            </a:r>
          </a:p>
          <a:p>
            <a:pPr lvl="2"/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length</a:t>
            </a:r>
            <a:r>
              <a:rPr lang="en-US" dirty="0"/>
              <a:t> matches the number of valid characters in </a:t>
            </a:r>
            <a:r>
              <a:rPr lang="en-US" dirty="0">
                <a:latin typeface="Courier New" panose="02070309020205020404" pitchFamily="49" charset="0"/>
                <a:cs typeface="Courier New" panose="02070309020205020404" pitchFamily="49" charset="0"/>
              </a:rPr>
              <a:t>characters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209BE0B-CB7E-4DEE-8347-C97B543754F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8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689281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7B2FFA6-9570-4CB2-B47D-165BC849B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Live Coding: constructors for </a:t>
            </a:r>
            <a:r>
              <a:rPr lang="en-US" dirty="0" err="1"/>
              <a:t>String_Holder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DD26974-3F89-42AC-AEF6-0A9DBB761D2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()</a:t>
            </a:r>
          </a:p>
          <a:p>
            <a:pPr lvl="1"/>
            <a:r>
              <a:rPr lang="en-US" sz="2000" dirty="0"/>
              <a:t>Initialize empty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 str)</a:t>
            </a:r>
          </a:p>
          <a:p>
            <a:pPr lvl="1"/>
            <a:r>
              <a:rPr lang="en-US" sz="2000" dirty="0"/>
              <a:t>Construct from null-terminated string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char* str, int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len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)</a:t>
            </a:r>
          </a:p>
          <a:p>
            <a:pPr lvl="1"/>
            <a:r>
              <a:rPr lang="en-US" sz="2000" dirty="0"/>
              <a:t>Construct from a length of characters</a:t>
            </a:r>
          </a:p>
          <a:p>
            <a:pPr lvl="1"/>
            <a:endParaRPr lang="en-US" sz="2000" dirty="0"/>
          </a:p>
          <a:p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::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(const </a:t>
            </a:r>
            <a:r>
              <a:rPr lang="en-US" sz="24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400" dirty="0">
                <a:latin typeface="Courier New" panose="02070309020205020404" pitchFamily="49" charset="0"/>
                <a:cs typeface="Courier New" panose="02070309020205020404" pitchFamily="49" charset="0"/>
              </a:rPr>
              <a:t>&amp; other)</a:t>
            </a:r>
          </a:p>
          <a:p>
            <a:pPr lvl="1"/>
            <a:r>
              <a:rPr lang="en-US" sz="2000" dirty="0"/>
              <a:t>Copy constructor (from another </a:t>
            </a:r>
            <a:r>
              <a:rPr lang="en-US" sz="2000" dirty="0" err="1">
                <a:latin typeface="Courier New" panose="02070309020205020404" pitchFamily="49" charset="0"/>
                <a:cs typeface="Courier New" panose="02070309020205020404" pitchFamily="49" charset="0"/>
              </a:rPr>
              <a:t>String_Holder</a:t>
            </a:r>
            <a:r>
              <a:rPr lang="en-US" sz="2000" dirty="0"/>
              <a:t>)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EE065F5-9D87-4DBF-A70C-1EBDD2DCFA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778C724-3839-4D76-A707-B4C23905D055}" type="slidenum">
              <a:rPr lang="en-US" smtClean="0"/>
              <a:t>9</a:t>
            </a:fld>
            <a:endParaRPr lang="en-US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4FD05C7-5A79-442E-9A1F-BE7497288DBD}"/>
              </a:ext>
            </a:extLst>
          </p:cNvPr>
          <p:cNvSpPr txBox="1"/>
          <p:nvPr/>
        </p:nvSpPr>
        <p:spPr>
          <a:xfrm>
            <a:off x="7835900" y="965200"/>
            <a:ext cx="3744494" cy="64633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dirty="0" err="1"/>
              <a:t>src</a:t>
            </a:r>
            <a:r>
              <a:rPr lang="en-US" dirty="0"/>
              <a:t>/string_holder-implemented.cxx</a:t>
            </a:r>
          </a:p>
          <a:p>
            <a:r>
              <a:rPr lang="en-US" dirty="0" err="1"/>
              <a:t>src</a:t>
            </a:r>
            <a:r>
              <a:rPr lang="en-US" dirty="0"/>
              <a:t>/string_holder.hxx</a:t>
            </a:r>
          </a:p>
        </p:txBody>
      </p:sp>
    </p:spTree>
    <p:extLst>
      <p:ext uri="{BB962C8B-B14F-4D97-AF65-F5344CB8AC3E}">
        <p14:creationId xmlns:p14="http://schemas.microsoft.com/office/powerpoint/2010/main" val="938740439"/>
      </p:ext>
    </p:extLst>
  </p:cSld>
  <p:clrMapOvr>
    <a:masterClrMapping/>
  </p:clrMapOvr>
</p:sld>
</file>

<file path=ppt/theme/theme1.xml><?xml version="1.0" encoding="utf-8"?>
<a:theme xmlns:a="http://schemas.openxmlformats.org/drawingml/2006/main" name="Class Slides">
  <a:themeElements>
    <a:clrScheme name="Custom Colors">
      <a:dk1>
        <a:sysClr val="windowText" lastClr="000000"/>
      </a:dk1>
      <a:lt1>
        <a:sysClr val="window" lastClr="FFFFFF"/>
      </a:lt1>
      <a:dk2>
        <a:srgbClr val="000000"/>
      </a:dk2>
      <a:lt2>
        <a:srgbClr val="FFFFFF"/>
      </a:lt2>
      <a:accent1>
        <a:srgbClr val="4472C4"/>
      </a:accent1>
      <a:accent2>
        <a:srgbClr val="ED7D31"/>
      </a:accent2>
      <a:accent3>
        <a:srgbClr val="FFC000"/>
      </a:accent3>
      <a:accent4>
        <a:srgbClr val="70AD47"/>
      </a:accent4>
      <a:accent5>
        <a:srgbClr val="954F72"/>
      </a:accent5>
      <a:accent6>
        <a:srgbClr val="A5A5A5"/>
      </a:accent6>
      <a:hlink>
        <a:srgbClr val="0563C1"/>
      </a:hlink>
      <a:folHlink>
        <a:srgbClr val="0563C1"/>
      </a:folHlink>
    </a:clrScheme>
    <a:fontScheme name="Custom Tahoma">
      <a:majorFont>
        <a:latin typeface="Tahoma"/>
        <a:ea typeface=""/>
        <a:cs typeface=""/>
      </a:majorFont>
      <a:minorFont>
        <a:latin typeface="Tahoma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resentation1" id="{36D0A3AC-FEDE-4313-916E-8526D027E58E}" vid="{D05B4BF3-F9C8-49C3-98C8-13CFE7DD0CB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cs211_template</Template>
  <TotalTime>258</TotalTime>
  <Words>1765</Words>
  <Application>Microsoft Office PowerPoint</Application>
  <PresentationFormat>Widescreen</PresentationFormat>
  <Paragraphs>370</Paragraphs>
  <Slides>37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37</vt:i4>
      </vt:variant>
    </vt:vector>
  </HeadingPairs>
  <TitlesOfParts>
    <vt:vector size="42" baseType="lpstr">
      <vt:lpstr>Arial</vt:lpstr>
      <vt:lpstr>Calibri</vt:lpstr>
      <vt:lpstr>Courier New</vt:lpstr>
      <vt:lpstr>Tahoma</vt:lpstr>
      <vt:lpstr>Class Slides</vt:lpstr>
      <vt:lpstr>Lecture 13 Access Control</vt:lpstr>
      <vt:lpstr>Administrivia</vt:lpstr>
      <vt:lpstr>Warning: CLion isn’t always trustworthy</vt:lpstr>
      <vt:lpstr>Survey results</vt:lpstr>
      <vt:lpstr>Today’s Goals</vt:lpstr>
      <vt:lpstr>Getting the code for today</vt:lpstr>
      <vt:lpstr>Outline</vt:lpstr>
      <vt:lpstr>Today’s working example</vt:lpstr>
      <vt:lpstr>Live Coding: constructors for String_Holder</vt:lpstr>
      <vt:lpstr>Delegating constructors</vt:lpstr>
      <vt:lpstr>Explicit constructors</vt:lpstr>
      <vt:lpstr>Explicit constructors</vt:lpstr>
      <vt:lpstr>Enforcing invariants with constructors</vt:lpstr>
      <vt:lpstr>Outline</vt:lpstr>
      <vt:lpstr>Exceptions conceptually</vt:lpstr>
      <vt:lpstr>Exceptions are “thrown” by the function</vt:lpstr>
      <vt:lpstr>Properly handling exceptions</vt:lpstr>
      <vt:lpstr>General try-catch form</vt:lpstr>
      <vt:lpstr>Live coding: exceptions</vt:lpstr>
      <vt:lpstr>Break + Relevant XKCD</vt:lpstr>
      <vt:lpstr>Outline</vt:lpstr>
      <vt:lpstr>The problem of public access</vt:lpstr>
      <vt:lpstr>Access modifiers</vt:lpstr>
      <vt:lpstr>Access modifiers</vt:lpstr>
      <vt:lpstr>Access modifiers</vt:lpstr>
      <vt:lpstr>Access modifiers</vt:lpstr>
      <vt:lpstr>Structs versus Classes</vt:lpstr>
      <vt:lpstr>Style convention</vt:lpstr>
      <vt:lpstr>Additional specifier: protected</vt:lpstr>
      <vt:lpstr>Outline</vt:lpstr>
      <vt:lpstr>Encapsulation</vt:lpstr>
      <vt:lpstr>Step back: why do we care about consistency?</vt:lpstr>
      <vt:lpstr>Live coding: update String_Holder access control</vt:lpstr>
      <vt:lpstr>Encapsulation cuts off direct access to data members</vt:lpstr>
      <vt:lpstr>Allowing specific things access to private members</vt:lpstr>
      <vt:lpstr>Welcome to Encapsulation</vt:lpstr>
      <vt:lpstr>Outline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Lecture 13 Access Control</dc:title>
  <dc:creator>Branden Ghena</dc:creator>
  <cp:lastModifiedBy>Branden Ghena</cp:lastModifiedBy>
  <cp:revision>30</cp:revision>
  <dcterms:created xsi:type="dcterms:W3CDTF">2021-11-02T02:36:34Z</dcterms:created>
  <dcterms:modified xsi:type="dcterms:W3CDTF">2021-11-02T17:10:30Z</dcterms:modified>
</cp:coreProperties>
</file>