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1"/>
  </p:notesMasterIdLst>
  <p:sldIdLst>
    <p:sldId id="256" r:id="rId2"/>
    <p:sldId id="384" r:id="rId3"/>
    <p:sldId id="838" r:id="rId4"/>
    <p:sldId id="264" r:id="rId5"/>
    <p:sldId id="348" r:id="rId6"/>
    <p:sldId id="383" r:id="rId7"/>
    <p:sldId id="826" r:id="rId8"/>
    <p:sldId id="854" r:id="rId9"/>
    <p:sldId id="825" r:id="rId10"/>
    <p:sldId id="855" r:id="rId11"/>
    <p:sldId id="822" r:id="rId12"/>
    <p:sldId id="827" r:id="rId13"/>
    <p:sldId id="828" r:id="rId14"/>
    <p:sldId id="833" r:id="rId15"/>
    <p:sldId id="832" r:id="rId16"/>
    <p:sldId id="829" r:id="rId17"/>
    <p:sldId id="830" r:id="rId18"/>
    <p:sldId id="811" r:id="rId19"/>
    <p:sldId id="831" r:id="rId20"/>
    <p:sldId id="836" r:id="rId21"/>
    <p:sldId id="834" r:id="rId22"/>
    <p:sldId id="856" r:id="rId23"/>
    <p:sldId id="824" r:id="rId24"/>
    <p:sldId id="385" r:id="rId25"/>
    <p:sldId id="839" r:id="rId26"/>
    <p:sldId id="841" r:id="rId27"/>
    <p:sldId id="844" r:id="rId28"/>
    <p:sldId id="842" r:id="rId29"/>
    <p:sldId id="840" r:id="rId30"/>
    <p:sldId id="857" r:id="rId31"/>
    <p:sldId id="845" r:id="rId32"/>
    <p:sldId id="846" r:id="rId33"/>
    <p:sldId id="843" r:id="rId34"/>
    <p:sldId id="852" r:id="rId35"/>
    <p:sldId id="848" r:id="rId36"/>
    <p:sldId id="850" r:id="rId37"/>
    <p:sldId id="849" r:id="rId38"/>
    <p:sldId id="853" r:id="rId39"/>
    <p:sldId id="85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838"/>
            <p14:sldId id="264"/>
          </p14:sldIdLst>
        </p14:section>
        <p14:section name="C++ Strings" id="{B55B8E8C-5EAB-4A1E-A4E9-AE5E896E46FA}">
          <p14:sldIdLst>
            <p14:sldId id="348"/>
            <p14:sldId id="383"/>
            <p14:sldId id="826"/>
            <p14:sldId id="854"/>
            <p14:sldId id="825"/>
          </p14:sldIdLst>
        </p14:section>
        <p14:section name="RAII" id="{5AE06AF3-64D1-41C6-8ACB-E7474FC88804}">
          <p14:sldIdLst>
            <p14:sldId id="855"/>
            <p14:sldId id="822"/>
            <p14:sldId id="827"/>
            <p14:sldId id="828"/>
            <p14:sldId id="833"/>
            <p14:sldId id="832"/>
            <p14:sldId id="829"/>
            <p14:sldId id="830"/>
            <p14:sldId id="811"/>
            <p14:sldId id="831"/>
            <p14:sldId id="836"/>
            <p14:sldId id="834"/>
          </p14:sldIdLst>
        </p14:section>
        <p14:section name="C++ Memory Management" id="{F1CDC523-F24E-48BB-A99F-8316CBFA2880}">
          <p14:sldIdLst>
            <p14:sldId id="856"/>
            <p14:sldId id="824"/>
            <p14:sldId id="385"/>
            <p14:sldId id="839"/>
            <p14:sldId id="841"/>
            <p14:sldId id="844"/>
            <p14:sldId id="842"/>
            <p14:sldId id="840"/>
          </p14:sldIdLst>
        </p14:section>
        <p14:section name="Smart Pointers" id="{28B35012-862B-4253-8A55-608CF9820A66}">
          <p14:sldIdLst>
            <p14:sldId id="857"/>
            <p14:sldId id="845"/>
            <p14:sldId id="846"/>
            <p14:sldId id="843"/>
            <p14:sldId id="852"/>
            <p14:sldId id="848"/>
            <p14:sldId id="850"/>
            <p14:sldId id="849"/>
            <p14:sldId id="853"/>
          </p14:sldIdLst>
        </p14:section>
        <p14:section name="Wrapup" id="{29A7F866-9DA9-446B-8359-CE426CB89C7A}">
          <p14:sldIdLst>
            <p14:sldId id="8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11" d="100"/>
          <a:sy n="111" d="100"/>
        </p:scale>
        <p:origin x="80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plusplus.com/reference/string/strin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plusplus.com/reference/string/strin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17</a:t>
            </a:r>
            <a:br>
              <a:rPr lang="en-US" dirty="0"/>
            </a:br>
            <a:r>
              <a:rPr lang="en-US" dirty="0"/>
              <a:t>RAII &amp; Memory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Fall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 (Northwestern), Hal Perkins (Washington), </a:t>
            </a:r>
            <a:r>
              <a:rPr lang="en-US" sz="1600" dirty="0" err="1"/>
              <a:t>Godmar</a:t>
            </a:r>
            <a:r>
              <a:rPr lang="en-US" sz="1600" dirty="0"/>
              <a:t> Back (Virginia Tech)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C++ Strings</a:t>
            </a:r>
          </a:p>
          <a:p>
            <a:pPr lvl="1"/>
            <a:endParaRPr lang="en-US" dirty="0"/>
          </a:p>
          <a:p>
            <a:r>
              <a:rPr lang="en-US" b="1" dirty="0"/>
              <a:t>RAII</a:t>
            </a:r>
          </a:p>
          <a:p>
            <a:pPr lvl="1"/>
            <a:endParaRPr lang="en-US" dirty="0"/>
          </a:p>
          <a:p>
            <a:r>
              <a:rPr lang="en-US" dirty="0"/>
              <a:t>C++ Memory Management</a:t>
            </a:r>
          </a:p>
          <a:p>
            <a:pPr lvl="1"/>
            <a:endParaRPr lang="en-US" dirty="0"/>
          </a:p>
          <a:p>
            <a:r>
              <a:rPr lang="en-US" dirty="0"/>
              <a:t>Smart Pointers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47942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RAII-structured libraries enable simple dynamic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std::vector, std::string, and other library containers must use dynamic memory internally</a:t>
            </a:r>
          </a:p>
          <a:p>
            <a:pPr lvl="1"/>
            <a:r>
              <a:rPr lang="en-US" dirty="0"/>
              <a:t>But we never have to 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vector.destroy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free(string)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What makes memory management so automatic in C++?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Programming paradigm: RAII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Resource Acquisition Is Initialization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Basic idea: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Wrap resources in an object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Allocate when you initialize and deallocate when destructed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51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90BE-AE37-4FE7-930E-ABCAC543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“resource”?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78B10-5E09-4607-9B57-6F2022A7F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25059" cy="5029200"/>
          </a:xfrm>
        </p:spPr>
        <p:txBody>
          <a:bodyPr/>
          <a:lstStyle/>
          <a:p>
            <a:r>
              <a:rPr lang="en-US" dirty="0"/>
              <a:t>Abstractly:</a:t>
            </a:r>
          </a:p>
          <a:p>
            <a:pPr lvl="1"/>
            <a:r>
              <a:rPr lang="en-US" dirty="0"/>
              <a:t>Something you need to get your computation done,</a:t>
            </a:r>
          </a:p>
          <a:p>
            <a:pPr lvl="1"/>
            <a:r>
              <a:rPr lang="en-US" dirty="0"/>
              <a:t>That you can run out of,</a:t>
            </a:r>
          </a:p>
          <a:p>
            <a:pPr lvl="1"/>
            <a:r>
              <a:rPr lang="en-US" dirty="0"/>
              <a:t>So you need to keep track of what you’re using and release what you aren’t</a:t>
            </a:r>
          </a:p>
          <a:p>
            <a:pPr lvl="1"/>
            <a:endParaRPr lang="en-US" dirty="0"/>
          </a:p>
          <a:p>
            <a:r>
              <a:rPr lang="en-US" dirty="0"/>
              <a:t>Concretely:</a:t>
            </a:r>
          </a:p>
          <a:p>
            <a:pPr lvl="1"/>
            <a:r>
              <a:rPr lang="en-US" dirty="0"/>
              <a:t>Memory!</a:t>
            </a:r>
          </a:p>
          <a:p>
            <a:pPr lvl="1"/>
            <a:r>
              <a:rPr lang="en-US" dirty="0"/>
              <a:t>File handles</a:t>
            </a:r>
          </a:p>
          <a:p>
            <a:pPr lvl="1"/>
            <a:r>
              <a:rPr lang="en-US" dirty="0"/>
              <a:t>Network sockets</a:t>
            </a:r>
          </a:p>
          <a:p>
            <a:pPr lvl="1"/>
            <a:r>
              <a:rPr lang="en-US" dirty="0"/>
              <a:t>Database sessions</a:t>
            </a:r>
          </a:p>
          <a:p>
            <a:pPr lvl="1"/>
            <a:r>
              <a:rPr lang="en-US" dirty="0"/>
              <a:t>Acquired </a:t>
            </a:r>
            <a:r>
              <a:rPr lang="en-US" i="1" dirty="0"/>
              <a:t>locks</a:t>
            </a:r>
            <a:r>
              <a:rPr lang="en-US" dirty="0"/>
              <a:t> (concurrent programming)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54B22-5090-4E97-9401-2EA408C0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5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FE8B0-0009-4901-9CAE-D5F8EF30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leaking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E92F-4C80-44B1-A49F-653E21123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cstdio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  <a:br>
              <a:rPr lang="en-US" altLang="en-US" sz="2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handle_file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 string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name) {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*f =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name.c_str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"r");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various code here using the file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8AFD2-80B3-4C02-BFAC-F7B7BFE3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7A8459-B5CE-49A7-9BAD-ADA8E2FD069A}"/>
              </a:ext>
            </a:extLst>
          </p:cNvPr>
          <p:cNvSpPr txBox="1"/>
          <p:nvPr/>
        </p:nvSpPr>
        <p:spPr>
          <a:xfrm>
            <a:off x="3284113" y="4623516"/>
            <a:ext cx="6233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Didn’t close the file!</a:t>
            </a:r>
            <a:br>
              <a:rPr lang="en-US" sz="2800" dirty="0"/>
            </a:br>
            <a:r>
              <a:rPr lang="en-US" sz="2800" dirty="0"/>
              <a:t>There’s a resource leak!!</a:t>
            </a:r>
          </a:p>
        </p:txBody>
      </p:sp>
    </p:spTree>
    <p:extLst>
      <p:ext uri="{BB962C8B-B14F-4D97-AF65-F5344CB8AC3E}">
        <p14:creationId xmlns:p14="http://schemas.microsoft.com/office/powerpoint/2010/main" val="503257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FE8B0-0009-4901-9CAE-D5F8EF30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leaking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E92F-4C80-44B1-A49F-653E21123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cstdio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  <a:br>
              <a:rPr lang="en-US" altLang="en-US" sz="2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handle_file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 string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name) {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*f =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name.c_str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"r");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various code here using the file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(some error occurred) {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various more code using the file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(f);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8AFD2-80B3-4C02-BFAC-F7B7BFE3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967168-690B-442C-969C-69F82FA9DA58}"/>
              </a:ext>
            </a:extLst>
          </p:cNvPr>
          <p:cNvSpPr txBox="1"/>
          <p:nvPr/>
        </p:nvSpPr>
        <p:spPr>
          <a:xfrm>
            <a:off x="4082603" y="5218093"/>
            <a:ext cx="623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What’s wrong here?</a:t>
            </a:r>
          </a:p>
        </p:txBody>
      </p:sp>
    </p:spTree>
    <p:extLst>
      <p:ext uri="{BB962C8B-B14F-4D97-AF65-F5344CB8AC3E}">
        <p14:creationId xmlns:p14="http://schemas.microsoft.com/office/powerpoint/2010/main" val="850395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FE8B0-0009-4901-9CAE-D5F8EF30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leaking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E92F-4C80-44B1-A49F-653E21123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cstdio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  <a:br>
              <a:rPr lang="en-US" altLang="en-US" sz="2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handle_file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 string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name) {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*f =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name.c_str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"r");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various code here using the file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(some error occurred) {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various more code using the file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(f);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8AFD2-80B3-4C02-BFAC-F7B7BFE3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967168-690B-442C-969C-69F82FA9DA58}"/>
              </a:ext>
            </a:extLst>
          </p:cNvPr>
          <p:cNvSpPr txBox="1"/>
          <p:nvPr/>
        </p:nvSpPr>
        <p:spPr>
          <a:xfrm>
            <a:off x="4082602" y="5218093"/>
            <a:ext cx="67485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More common cause: early returns</a:t>
            </a:r>
          </a:p>
          <a:p>
            <a:r>
              <a:rPr lang="en-US" sz="2800" dirty="0"/>
              <a:t>Always beware when code returns early</a:t>
            </a:r>
          </a:p>
        </p:txBody>
      </p:sp>
    </p:spTree>
    <p:extLst>
      <p:ext uri="{BB962C8B-B14F-4D97-AF65-F5344CB8AC3E}">
        <p14:creationId xmlns:p14="http://schemas.microsoft.com/office/powerpoint/2010/main" val="1759545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DDC5-B555-480A-888E-E122FC32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make early returns even worse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8F4B9-4C5F-4542-85F2-CC5793DFE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helper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(some problem detected){</a:t>
            </a:r>
            <a:r>
              <a:rPr lang="en-US" altLang="en-US" sz="24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runtime_error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(“Oops”)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various code here using the file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handle_file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 string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name)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*f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name.c_str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"r");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various code here using the file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helper();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might throw an exception never “return”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various more code using the file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A15C2-B5F1-4E00-A7A0-D8227491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B8C45-F4BA-4DDC-96AA-818C0FDF3B8B}"/>
              </a:ext>
            </a:extLst>
          </p:cNvPr>
          <p:cNvSpPr txBox="1"/>
          <p:nvPr/>
        </p:nvSpPr>
        <p:spPr>
          <a:xfrm>
            <a:off x="3919472" y="5446693"/>
            <a:ext cx="5667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Can’t clean up here without try/catch </a:t>
            </a:r>
            <a:r>
              <a:rPr lang="en-US" sz="2800" i="1" dirty="0"/>
              <a:t>everywhere</a:t>
            </a:r>
          </a:p>
        </p:txBody>
      </p:sp>
    </p:spTree>
    <p:extLst>
      <p:ext uri="{BB962C8B-B14F-4D97-AF65-F5344CB8AC3E}">
        <p14:creationId xmlns:p14="http://schemas.microsoft.com/office/powerpoint/2010/main" val="1024173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EEFF-F59A-484A-8985-8901FE1D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solution: Resource Acquisition Is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3EB0A-6494-482E-9A9F-653FEDB24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029200"/>
          </a:xfrm>
        </p:spPr>
        <p:txBody>
          <a:bodyPr>
            <a:normAutofit/>
          </a:bodyPr>
          <a:lstStyle/>
          <a:p>
            <a:r>
              <a:rPr lang="en-US" dirty="0"/>
              <a:t>Also known as Scope Based Resource Management (SBRM)</a:t>
            </a:r>
          </a:p>
          <a:p>
            <a:endParaRPr lang="en-US" dirty="0"/>
          </a:p>
          <a:p>
            <a:r>
              <a:rPr lang="en-US" dirty="0"/>
              <a:t>Never open/close or free/allocate manually</a:t>
            </a:r>
          </a:p>
          <a:p>
            <a:r>
              <a:rPr lang="en-US" dirty="0"/>
              <a:t>Instead make a class</a:t>
            </a:r>
          </a:p>
          <a:p>
            <a:pPr lvl="1"/>
            <a:r>
              <a:rPr lang="en-US" dirty="0"/>
              <a:t>Allocate in the constructor</a:t>
            </a:r>
          </a:p>
          <a:p>
            <a:pPr lvl="2"/>
            <a:r>
              <a:rPr lang="en-US" dirty="0"/>
              <a:t>Programmer calls this when initializing the object variable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Deallocate in the </a:t>
            </a:r>
            <a:r>
              <a:rPr lang="en-US" b="1" dirty="0"/>
              <a:t>destructor</a:t>
            </a:r>
          </a:p>
          <a:p>
            <a:pPr lvl="2"/>
            <a:r>
              <a:rPr lang="en-US" dirty="0"/>
              <a:t>Automatically occurs. Programmer doesn’t have to do anything!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A7EE5-D1FE-460B-8073-7D9C5D9A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58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4B9B-067E-4DDF-B314-590D632E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AE110-9E2E-4B80-A9AC-25FC440F6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concept as constructors: used to clean up an object</a:t>
            </a:r>
          </a:p>
          <a:p>
            <a:pPr lvl="1"/>
            <a:r>
              <a:rPr lang="en-US" dirty="0"/>
              <a:t>Automatically called when the object goes out of scope</a:t>
            </a:r>
          </a:p>
          <a:p>
            <a:pPr lvl="1"/>
            <a:r>
              <a:rPr lang="en-US" dirty="0"/>
              <a:t>Note: you never call the destructor yourself!</a:t>
            </a:r>
          </a:p>
          <a:p>
            <a:pPr lvl="1"/>
            <a:endParaRPr lang="en-US" dirty="0"/>
          </a:p>
          <a:p>
            <a:r>
              <a:rPr lang="en-US" dirty="0"/>
              <a:t>Handles any cleanup, including freeing necessary resources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// close the file here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F068B-74EE-4389-B827-37FB6AFF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54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CB70-D996-4A3A-8229-227C27D9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 allow resources to automatically be cleaned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CD057-0260-4A55-BDAB-E8A284327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handle_file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 string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name) {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f(name , "r");</a:t>
            </a:r>
          </a:p>
          <a:p>
            <a:pPr marL="0" indent="0">
              <a:buNone/>
            </a:pPr>
            <a:b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do stuff with the file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f.~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happens automatically here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2B807-DB26-41F8-9114-D7628355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7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9BFE-D172-4B08-85C6-CB6FDEF8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4E57-1CD5-4BD4-95B4-2793A218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specifications due today</a:t>
            </a:r>
          </a:p>
          <a:p>
            <a:pPr lvl="1"/>
            <a:r>
              <a:rPr lang="en-US" dirty="0"/>
              <a:t>Each group gets assigned a shepherd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Shepherd will provide feedback on your specification items this week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 the meantime: get started on code now!</a:t>
            </a:r>
          </a:p>
          <a:p>
            <a:pPr lvl="1"/>
            <a:r>
              <a:rPr lang="en-US" dirty="0"/>
              <a:t>Get little bits of functionality working this week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Make sure you’ve made significant progress </a:t>
            </a:r>
            <a:r>
              <a:rPr lang="en-US" i="1" dirty="0"/>
              <a:t>before</a:t>
            </a:r>
            <a:r>
              <a:rPr lang="en-US" dirty="0"/>
              <a:t> Thanksgiving break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47D11-50EA-4FF2-8570-BD89B373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27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CB70-D996-4A3A-8229-227C27D9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 allow resources to automatically be cleaned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CD057-0260-4A55-BDAB-E8A284327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handle_file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 string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name) {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f(name , "r");</a:t>
            </a:r>
          </a:p>
          <a:p>
            <a:pPr marL="0" indent="0">
              <a:buNone/>
            </a:pPr>
            <a:r>
              <a:rPr lang="en-US" altLang="en-US" sz="11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do stuff with the file.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8888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Possibly return or throw exceptions!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f.~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happens here regardless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2B807-DB26-41F8-9114-D7628355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2D6DDE-3731-4527-967D-6E553E9E50C3}"/>
              </a:ext>
            </a:extLst>
          </p:cNvPr>
          <p:cNvSpPr txBox="1"/>
          <p:nvPr/>
        </p:nvSpPr>
        <p:spPr>
          <a:xfrm>
            <a:off x="607595" y="5446693"/>
            <a:ext cx="10687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destructor is guaranteed to run.</a:t>
            </a:r>
            <a:br>
              <a:rPr lang="en-US" sz="2800" dirty="0"/>
            </a:br>
            <a:r>
              <a:rPr lang="en-US" sz="2800" dirty="0"/>
              <a:t>Even if there is an exception!</a:t>
            </a:r>
          </a:p>
        </p:txBody>
      </p:sp>
    </p:spTree>
    <p:extLst>
      <p:ext uri="{BB962C8B-B14F-4D97-AF65-F5344CB8AC3E}">
        <p14:creationId xmlns:p14="http://schemas.microsoft.com/office/powerpoint/2010/main" val="1204889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AFBA-193A-4B5F-A44C-5CCB8931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 + What might the std::string implementation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A112-EED3-4A5A-B843-4B54CF06F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BB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Owned_string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99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99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Owned_string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();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empty string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Owned_string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allocates memory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Owned_string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();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frees memory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99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99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size_;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logical size of string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std::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capacity_;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allocated size of `data_`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*data_;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 char array (or null)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B1819-F0DC-4C83-B37C-9C17E3E1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72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C++ Strings</a:t>
            </a:r>
          </a:p>
          <a:p>
            <a:pPr lvl="1"/>
            <a:endParaRPr lang="en-US" dirty="0"/>
          </a:p>
          <a:p>
            <a:r>
              <a:rPr lang="en-US" dirty="0"/>
              <a:t>RAII</a:t>
            </a:r>
          </a:p>
          <a:p>
            <a:pPr lvl="1"/>
            <a:endParaRPr lang="en-US" dirty="0"/>
          </a:p>
          <a:p>
            <a:r>
              <a:rPr lang="en-US" b="1" dirty="0"/>
              <a:t>C++ Memory Management</a:t>
            </a:r>
          </a:p>
          <a:p>
            <a:pPr lvl="1"/>
            <a:endParaRPr lang="en-US" dirty="0"/>
          </a:p>
          <a:p>
            <a:r>
              <a:rPr lang="en-US" dirty="0"/>
              <a:t>Smart Pointers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69241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C, dynamic memory was very important for making any realistic program that responds to user input</a:t>
            </a:r>
          </a:p>
          <a:p>
            <a:endParaRPr lang="en-US" dirty="0"/>
          </a:p>
          <a:p>
            <a:r>
              <a:rPr lang="en-US" dirty="0"/>
              <a:t>In C++, because of RAII concepts and the Standard Template Library, we haven’t had to manually use dynamic memory at all!</a:t>
            </a:r>
          </a:p>
          <a:p>
            <a:pPr lvl="1"/>
            <a:r>
              <a:rPr lang="en-US" dirty="0"/>
              <a:t>But it is still there, happening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And we could harness it ourselves if we need 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24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Reminder: C 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Requests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/>
              <a:t> bytes of memory from the heap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Returns a pointer to this new </a:t>
            </a:r>
            <a:r>
              <a:rPr lang="en-US" b="1" dirty="0"/>
              <a:t>object</a:t>
            </a:r>
          </a:p>
          <a:p>
            <a:pPr lvl="2"/>
            <a:r>
              <a:rPr lang="en-US" dirty="0"/>
              <a:t>Not associated with any variable (sort of like string literals)</a:t>
            </a:r>
          </a:p>
          <a:p>
            <a:pPr lvl="2"/>
            <a:r>
              <a:rPr lang="en-US" dirty="0"/>
              <a:t>It has no value by default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The object persists until it is manually deallocated</a:t>
            </a:r>
          </a:p>
          <a:p>
            <a:pPr lvl="2"/>
            <a:r>
              <a:rPr lang="en-US" dirty="0"/>
              <a:t>Deallocated through a call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95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4976-0B26-4562-ABB2-A621245C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4E12D-3E6F-4EBB-B504-23558829E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Allocate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keyword and a type</a:t>
            </a:r>
          </a:p>
          <a:p>
            <a:pPr lvl="1"/>
            <a:r>
              <a:rPr lang="en-US" dirty="0"/>
              <a:t>No need to specify number of bytes anymore</a:t>
            </a:r>
          </a:p>
          <a:p>
            <a:pPr lvl="1"/>
            <a:r>
              <a:rPr lang="en-US" dirty="0"/>
              <a:t>Works for primitive types and for objects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int;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&lt;int&gt;* p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&lt;int&gt;;</a:t>
            </a:r>
          </a:p>
          <a:p>
            <a:pPr lvl="1"/>
            <a:endParaRPr lang="en-US" dirty="0"/>
          </a:p>
          <a:p>
            <a:r>
              <a:rPr lang="en-US" dirty="0"/>
              <a:t>Deallocate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 keyword and the pointer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 p;</a:t>
            </a:r>
          </a:p>
          <a:p>
            <a:pPr lvl="1"/>
            <a:endParaRPr lang="en-US" dirty="0"/>
          </a:p>
          <a:p>
            <a:r>
              <a:rPr lang="en-US" dirty="0"/>
              <a:t>Warning: never mix-and-match malloc()/free() with new/delete</a:t>
            </a:r>
          </a:p>
          <a:p>
            <a:pPr lvl="1"/>
            <a:r>
              <a:rPr lang="en-US" sz="2200" b="1" dirty="0"/>
              <a:t>UNDEFINED BEHAVIOR </a:t>
            </a:r>
            <a:r>
              <a:rPr lang="en-US" sz="2200" dirty="0"/>
              <a:t>(free() doesn’t call destructor!!)</a:t>
            </a:r>
            <a:endParaRPr lang="en-US" sz="2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CCED8-B6A7-4852-B09C-B71DF5F8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29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F500-CE27-47C6-8DAB-C9DD5626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arrays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83FE9-DDDA-4C7D-B806-024664D5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new, add the size of the array after the type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data = new int[10];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, must instead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delete[]</a:t>
            </a:r>
          </a:p>
          <a:p>
            <a:pPr lvl="1"/>
            <a:r>
              <a:rPr lang="en-US" b="1" dirty="0"/>
              <a:t>Important</a:t>
            </a:r>
            <a:r>
              <a:rPr lang="en-US" dirty="0"/>
              <a:t>: Must remember this or </a:t>
            </a:r>
            <a:r>
              <a:rPr lang="en-US" sz="2000" b="1" dirty="0"/>
              <a:t>UNDEFINED BEHAVIOR 😭</a:t>
            </a:r>
            <a:endParaRPr lang="en-US" b="1" dirty="0"/>
          </a:p>
          <a:p>
            <a:pPr lvl="1"/>
            <a:endParaRPr lang="en-US" dirty="0"/>
          </a:p>
          <a:p>
            <a:pPr lvl="1"/>
            <a:r>
              <a:rPr lang="en-US" dirty="0"/>
              <a:t>Reason: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 calls the destructor and then frees the memory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delete[]</a:t>
            </a:r>
            <a:r>
              <a:rPr lang="en-US" dirty="0"/>
              <a:t> iteratively calls destructors and then frees the memory</a:t>
            </a:r>
          </a:p>
          <a:p>
            <a:pPr lvl="2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delete[]</a:t>
            </a:r>
            <a:r>
              <a:rPr lang="en-US" dirty="0"/>
              <a:t> </a:t>
            </a:r>
            <a:r>
              <a:rPr lang="en-US" i="1" dirty="0"/>
              <a:t>could</a:t>
            </a:r>
            <a:r>
              <a:rPr lang="en-US" dirty="0"/>
              <a:t> have worked for everything, but it would be less efficient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4F642-53AC-42C2-A8DF-CD8A7DBA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87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F500-CE27-47C6-8DAB-C9DD5626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arrays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83FE9-DDDA-4C7D-B806-024664D5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new, add the size of the array after the type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data = new int[10];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, must instead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delete[]</a:t>
            </a:r>
          </a:p>
          <a:p>
            <a:pPr lvl="1"/>
            <a:r>
              <a:rPr lang="en-US" b="1" dirty="0"/>
              <a:t>Important</a:t>
            </a:r>
            <a:r>
              <a:rPr lang="en-US" dirty="0"/>
              <a:t>: Must remember this or </a:t>
            </a:r>
            <a:r>
              <a:rPr lang="en-US" sz="2000" b="1" dirty="0"/>
              <a:t>UNDEFINED BEHAVIOR 😭</a:t>
            </a:r>
            <a:endParaRPr lang="en-US" b="1" dirty="0"/>
          </a:p>
          <a:p>
            <a:pPr lvl="1"/>
            <a:endParaRPr lang="en-US" dirty="0"/>
          </a:p>
          <a:p>
            <a:pPr lvl="1"/>
            <a:r>
              <a:rPr lang="en-US" dirty="0"/>
              <a:t>Reason: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 calls the destructor and then frees the memory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delete[]</a:t>
            </a:r>
            <a:r>
              <a:rPr lang="en-US" dirty="0"/>
              <a:t> iteratively calls destructors and then frees the memory</a:t>
            </a:r>
          </a:p>
          <a:p>
            <a:pPr lvl="2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delete[]</a:t>
            </a:r>
            <a:r>
              <a:rPr lang="en-US" dirty="0"/>
              <a:t> </a:t>
            </a:r>
            <a:r>
              <a:rPr lang="en-US" i="1" dirty="0"/>
              <a:t>could</a:t>
            </a:r>
            <a:r>
              <a:rPr lang="en-US" dirty="0"/>
              <a:t> have worked for everything, but it would be less efficient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4F642-53AC-42C2-A8DF-CD8A7DBA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6CF56-DA00-4C38-A07D-C71B211ABF9D}"/>
              </a:ext>
            </a:extLst>
          </p:cNvPr>
          <p:cNvSpPr txBox="1"/>
          <p:nvPr/>
        </p:nvSpPr>
        <p:spPr>
          <a:xfrm rot="402707">
            <a:off x="944922" y="2062807"/>
            <a:ext cx="10298142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Just use std::array or std::vector instead!!</a:t>
            </a:r>
          </a:p>
        </p:txBody>
      </p:sp>
    </p:spTree>
    <p:extLst>
      <p:ext uri="{BB962C8B-B14F-4D97-AF65-F5344CB8AC3E}">
        <p14:creationId xmlns:p14="http://schemas.microsoft.com/office/powerpoint/2010/main" val="2933778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643EE-99F5-4026-A71B-1CCAB281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dynamic memory vs C++ dynamic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45E1A-96DA-401E-9C2A-9A2BCCF3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DA0F8E2-E002-4F8D-B57A-6F9D34F7E5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6831634"/>
              </p:ext>
            </p:extLst>
          </p:nvPr>
        </p:nvGraphicFramePr>
        <p:xfrm>
          <a:off x="607595" y="1075055"/>
          <a:ext cx="10972799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2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2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malloc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new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What is it?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 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an operator or keyword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How often used (in C)?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often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never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How often used (in C++)?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rarely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sometimes</a:t>
                      </a:r>
                      <a:b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</a:br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(often, but by a library without the dev knowing)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Allocated memory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for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anything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arrays,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structs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, objects, primitives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Returns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void*</a:t>
                      </a:r>
                      <a:b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</a:b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2000" i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should be cast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appropriate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pointer type</a:t>
                      </a:r>
                      <a:b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</a:b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2000" i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doesn’t need a cast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When out of 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returns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throws an exception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Deallocating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free()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delete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or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delete[]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370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DC81-0B8B-4C1A-B799-01959260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pointers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97FFB-1402-4240-BA82-7E07E9D33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While NULL still works (legacy from C), there’s a better way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dirty="0"/>
              <a:t> is the preferred literal</a:t>
            </a:r>
          </a:p>
          <a:p>
            <a:pPr lvl="1"/>
            <a:r>
              <a:rPr lang="en-US" dirty="0"/>
              <a:t>Same meaning as NULL, but its type is explicitly T* for </a:t>
            </a:r>
            <a:r>
              <a:rPr lang="en-US" i="1" dirty="0"/>
              <a:t>any</a:t>
            </a:r>
            <a:r>
              <a:rPr lang="en-US" dirty="0"/>
              <a:t> type T</a:t>
            </a:r>
          </a:p>
          <a:p>
            <a:pPr lvl="1"/>
            <a:r>
              <a:rPr lang="en-US" dirty="0"/>
              <a:t>Still converts to 0 when needed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C++ example: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print(int*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print(int value);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print(NULL); // calls print for type int 😱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// calls print for type int* 😎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5EC39-FAC0-48E3-A72D-5717F42A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3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F3EF-4748-4F40-BC89-C1C7D12F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plan from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51D5-ED48-4B9B-9FFE-36930ECB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Thursday 11/18</a:t>
            </a:r>
          </a:p>
          <a:p>
            <a:pPr lvl="1"/>
            <a:r>
              <a:rPr lang="en-US" dirty="0"/>
              <a:t>More GE211 examples: finish up before + animation</a:t>
            </a:r>
          </a:p>
          <a:p>
            <a:pPr lvl="1"/>
            <a:endParaRPr lang="en-US" dirty="0"/>
          </a:p>
          <a:p>
            <a:r>
              <a:rPr lang="en-US" dirty="0"/>
              <a:t>Tuesday 11/23</a:t>
            </a:r>
          </a:p>
          <a:p>
            <a:pPr lvl="1"/>
            <a:r>
              <a:rPr lang="en-US" dirty="0"/>
              <a:t>Bonus lecture: Version control and Git</a:t>
            </a:r>
          </a:p>
          <a:p>
            <a:pPr lvl="1"/>
            <a:endParaRPr lang="en-US" dirty="0"/>
          </a:p>
          <a:p>
            <a:r>
              <a:rPr lang="en-US" dirty="0"/>
              <a:t>Tuesday 11/30</a:t>
            </a:r>
          </a:p>
          <a:p>
            <a:pPr lvl="1"/>
            <a:r>
              <a:rPr lang="en-US" dirty="0"/>
              <a:t>C and C++ </a:t>
            </a:r>
            <a:r>
              <a:rPr lang="en-US" dirty="0" err="1"/>
              <a:t>wrapup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Thursday 12/2</a:t>
            </a:r>
          </a:p>
          <a:p>
            <a:pPr lvl="1"/>
            <a:r>
              <a:rPr lang="en-US" dirty="0"/>
              <a:t>Final project demos for anyone interested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9AB6E-FFE9-448D-B80B-B9414424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00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C++ Strings</a:t>
            </a:r>
          </a:p>
          <a:p>
            <a:pPr lvl="1"/>
            <a:endParaRPr lang="en-US" dirty="0"/>
          </a:p>
          <a:p>
            <a:r>
              <a:rPr lang="en-US" dirty="0"/>
              <a:t>RAII</a:t>
            </a:r>
          </a:p>
          <a:p>
            <a:pPr lvl="1"/>
            <a:endParaRPr lang="en-US" dirty="0"/>
          </a:p>
          <a:p>
            <a:r>
              <a:rPr lang="en-US" dirty="0"/>
              <a:t>C++ Memory Management</a:t>
            </a:r>
          </a:p>
          <a:p>
            <a:pPr lvl="1"/>
            <a:endParaRPr lang="en-US" dirty="0"/>
          </a:p>
          <a:p>
            <a:r>
              <a:rPr lang="en-US" b="1" dirty="0"/>
              <a:t>Smart Pointers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276010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129C-7661-4D2A-8D57-2863F850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dynamic memory in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D4FC-6ABC-4DA3-929B-88B940232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 will 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to allocate memory for some data member</a:t>
            </a:r>
          </a:p>
          <a:p>
            <a:endParaRPr lang="en-US" dirty="0"/>
          </a:p>
          <a:p>
            <a:r>
              <a:rPr lang="en-US" dirty="0"/>
              <a:t>Destructor will 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 to free the memory when the object goes out of scope</a:t>
            </a:r>
          </a:p>
          <a:p>
            <a:endParaRPr lang="en-US" dirty="0"/>
          </a:p>
          <a:p>
            <a:r>
              <a:rPr lang="en-US" dirty="0"/>
              <a:t>Observation:</a:t>
            </a:r>
          </a:p>
          <a:p>
            <a:pPr lvl="1"/>
            <a:r>
              <a:rPr lang="en-US" dirty="0"/>
              <a:t>Memory is manually created and initialized to values</a:t>
            </a:r>
          </a:p>
          <a:p>
            <a:pPr lvl="1"/>
            <a:r>
              <a:rPr lang="en-US" dirty="0"/>
              <a:t>But deletion is almost always just calling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pPr lvl="1"/>
            <a:r>
              <a:rPr lang="en-US" dirty="0"/>
              <a:t>We could use RAII to do this for 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232A3-6990-4E78-A3E3-083B4125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9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A1D5-FDE2-4D6E-B108-AB1FD679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Smart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56BB7-A31B-4187-B89C-8B0432C13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smart pointer is an object that stores a pointer to a heap-allocated object</a:t>
            </a:r>
          </a:p>
          <a:p>
            <a:pPr lvl="1"/>
            <a:r>
              <a:rPr lang="en-US" dirty="0"/>
              <a:t>Behaves just like a normal C++ pointer by overloading *, -&gt;, [], etc.</a:t>
            </a:r>
          </a:p>
          <a:p>
            <a:pPr lvl="1"/>
            <a:endParaRPr lang="en-US" dirty="0"/>
          </a:p>
          <a:p>
            <a:r>
              <a:rPr lang="en-US" dirty="0"/>
              <a:t>Smart pointers do the memory management for you</a:t>
            </a:r>
          </a:p>
          <a:p>
            <a:pPr lvl="1"/>
            <a:r>
              <a:rPr lang="en-US" dirty="0"/>
              <a:t>Automatically deletes the pointed-to object if the smart pointer goes out of scope</a:t>
            </a:r>
          </a:p>
          <a:p>
            <a:pPr lvl="1"/>
            <a:r>
              <a:rPr lang="en-US" dirty="0"/>
              <a:t>I.e., if the memory would leak, it is instead freed</a:t>
            </a:r>
          </a:p>
          <a:p>
            <a:pPr lvl="1"/>
            <a:endParaRPr lang="en-US" dirty="0"/>
          </a:p>
          <a:p>
            <a:r>
              <a:rPr lang="en-US" dirty="0"/>
              <a:t>Smart pointers are the modern C++ way to do dynamic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E1EEC-A1A5-45C4-BA1C-234BF269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34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C9C4-0717-4A09-975F-54329661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pointer (</a:t>
            </a:r>
            <a:r>
              <a:rPr lang="en-US" dirty="0" err="1"/>
              <a:t>unique_ptr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F52F0-E9C6-42DC-BB63-C73A3FAA5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ownership of a pointer</a:t>
            </a:r>
          </a:p>
          <a:p>
            <a:r>
              <a:rPr lang="en-US" dirty="0"/>
              <a:t>Allows access to the value pointed to</a:t>
            </a:r>
          </a:p>
          <a:p>
            <a:r>
              <a:rPr lang="en-US" dirty="0"/>
              <a:t>Invokes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 automatically</a:t>
            </a:r>
          </a:p>
          <a:p>
            <a:pPr lvl="1"/>
            <a:r>
              <a:rPr lang="en-US" dirty="0"/>
              <a:t>Either when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/>
              <a:t> goes out of scope via the destructor</a:t>
            </a:r>
          </a:p>
          <a:p>
            <a:pPr lvl="1"/>
            <a:r>
              <a:rPr lang="en-US" dirty="0"/>
              <a:t>Or when the owned pointer is overwritten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&lt;memory&gt;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&lt;char&gt;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(new char(‘a’));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letter =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// sets letter to ‘a’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E67CE-A181-4B7D-876B-999C7CEA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8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CB70-D996-4A3A-8229-227C27D9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pointers are automatically freed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CD057-0260-4A55-BDAB-E8A284327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&lt;memory&gt;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handle_memory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&lt;double&gt; d(new double(3.7));</a:t>
            </a:r>
          </a:p>
          <a:p>
            <a:pPr marL="0" indent="0">
              <a:buNone/>
            </a:pPr>
            <a:r>
              <a:rPr lang="en-US" altLang="en-US" sz="11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do stuff with the </a:t>
            </a:r>
            <a:r>
              <a:rPr lang="en-US" altLang="en-US" dirty="0">
                <a:solidFill>
                  <a:srgbClr val="8888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8888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8888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Possibly return or throw exceptions!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memory is </a:t>
            </a:r>
            <a:r>
              <a:rPr lang="en-US" altLang="en-US" dirty="0">
                <a:solidFill>
                  <a:srgbClr val="8888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 regardless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2B807-DB26-41F8-9114-D7628355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2D6DDE-3731-4527-967D-6E553E9E50C3}"/>
              </a:ext>
            </a:extLst>
          </p:cNvPr>
          <p:cNvSpPr txBox="1"/>
          <p:nvPr/>
        </p:nvSpPr>
        <p:spPr>
          <a:xfrm>
            <a:off x="607595" y="5446693"/>
            <a:ext cx="10687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destructor is guaranteed to run.</a:t>
            </a:r>
            <a:br>
              <a:rPr lang="en-US" sz="2800" dirty="0"/>
            </a:br>
            <a:r>
              <a:rPr lang="en-US" sz="2800" dirty="0"/>
              <a:t>Even if there is an exception!</a:t>
            </a:r>
          </a:p>
        </p:txBody>
      </p:sp>
    </p:spTree>
    <p:extLst>
      <p:ext uri="{BB962C8B-B14F-4D97-AF65-F5344CB8AC3E}">
        <p14:creationId xmlns:p14="http://schemas.microsoft.com/office/powerpoint/2010/main" val="1375426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34B2-DE01-4975-B281-A49A73D4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Unique_ptr</a:t>
            </a:r>
            <a:r>
              <a:rPr lang="en-US" dirty="0"/>
              <a:t> ownership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E0ECB-4CC6-434C-AB84-3DCA492BC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Matches the ownership rules we discussed previously</a:t>
            </a:r>
          </a:p>
          <a:p>
            <a:pPr lvl="1"/>
            <a:r>
              <a:rPr lang="en-US" dirty="0"/>
              <a:t>There is only one single owner of a </a:t>
            </a:r>
            <a:r>
              <a:rPr lang="en-US" dirty="0" err="1"/>
              <a:t>unique_ptr</a:t>
            </a:r>
            <a:endParaRPr lang="en-US" dirty="0"/>
          </a:p>
          <a:p>
            <a:pPr lvl="2"/>
            <a:r>
              <a:rPr lang="en-US" dirty="0"/>
              <a:t>Which in turn owns the memory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Cannot be copied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 x(new int(5)); // OK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 y(x); // Fails, no copy constructor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 z; // OK, holds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 = x; // Fails, no assignment operator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Ownership can be transferred if needed</a:t>
            </a:r>
          </a:p>
          <a:p>
            <a:pPr lvl="2"/>
            <a:r>
              <a:rPr lang="en-US" dirty="0"/>
              <a:t>release() gives up ownership of the pointer</a:t>
            </a:r>
          </a:p>
          <a:p>
            <a:pPr lvl="2"/>
            <a:r>
              <a:rPr lang="en-US" dirty="0"/>
              <a:t>reset() deletes the current pointer (if any) and stores a new one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E3AA1-F01A-4B0A-9D5F-52FAF50D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001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F0FDB-ADF4-4473-8B8B-6EF0FC77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Unique_ptr</a:t>
            </a:r>
            <a:r>
              <a:rPr lang="en-US" dirty="0"/>
              <a:t>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487A4-E4FE-4FCF-B3B9-A7C611C47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unique_ptr</a:t>
            </a:r>
            <a:r>
              <a:rPr lang="en-US" dirty="0"/>
              <a:t> can store arrays as well</a:t>
            </a:r>
          </a:p>
          <a:p>
            <a:pPr lvl="1"/>
            <a:r>
              <a:rPr lang="en-US" dirty="0"/>
              <a:t>Will call delete[] on destruction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&lt;int[]&gt; x(new int[5]);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x[0] = 1;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x[1] = 2;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 // memory will be freed automatically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52645-90B4-469E-BF75-8D14B363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76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1F842-3B59-4C2C-9D42-9B1CE410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pointers (</a:t>
            </a:r>
            <a:r>
              <a:rPr lang="en-US" dirty="0" err="1"/>
              <a:t>shared_ptr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AE6AF-5C57-4F55-9FE6-E496A4DD6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/>
              <a:t>, except that there can be multiple owners</a:t>
            </a:r>
          </a:p>
          <a:p>
            <a:pPr lvl="1"/>
            <a:r>
              <a:rPr lang="en-US" dirty="0"/>
              <a:t>Different ownership policy</a:t>
            </a:r>
          </a:p>
          <a:p>
            <a:endParaRPr lang="en-US" dirty="0"/>
          </a:p>
          <a:p>
            <a:r>
              <a:rPr lang="en-US" dirty="0"/>
              <a:t>Tracks the number of owners to decide when to free</a:t>
            </a:r>
          </a:p>
          <a:p>
            <a:pPr lvl="1"/>
            <a:r>
              <a:rPr lang="en-US" dirty="0"/>
              <a:t>Copy/assign operators do work and increment number of owners</a:t>
            </a:r>
          </a:p>
          <a:p>
            <a:pPr lvl="1"/>
            <a:r>
              <a:rPr lang="en-US" dirty="0"/>
              <a:t>Destructor decrements number of owners</a:t>
            </a:r>
          </a:p>
          <a:p>
            <a:pPr lvl="2"/>
            <a:r>
              <a:rPr lang="en-US" dirty="0"/>
              <a:t>Frees memory if number of owners hits zero</a:t>
            </a:r>
          </a:p>
          <a:p>
            <a:pPr lvl="2"/>
            <a:endParaRPr lang="en-US" dirty="0"/>
          </a:p>
          <a:p>
            <a:r>
              <a:rPr lang="en-US" dirty="0"/>
              <a:t>Technique is known as “reference counting”</a:t>
            </a:r>
          </a:p>
          <a:p>
            <a:pPr lvl="1"/>
            <a:r>
              <a:rPr lang="en-US" dirty="0"/>
              <a:t>Higher overhead than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/>
              <a:t> has: slower to use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CCB9E-0671-4366-95BA-24FB8E47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124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7AC7-3AEC-4B40-BCA8-2E7D59E9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431E5-1097-458E-9C92-83FDA949F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pointers are how memory is managed in modern C++</a:t>
            </a:r>
          </a:p>
          <a:p>
            <a:pPr lvl="1"/>
            <a:r>
              <a:rPr lang="en-US" dirty="0"/>
              <a:t>Still have to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operator, but never need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/>
              <a:t> automatically manages ownership rules for us</a:t>
            </a:r>
          </a:p>
          <a:p>
            <a:pPr lvl="1"/>
            <a:r>
              <a:rPr lang="en-US" dirty="0"/>
              <a:t>Ensures that there is only one owner at a time</a:t>
            </a:r>
          </a:p>
          <a:p>
            <a:pPr lvl="1"/>
            <a:r>
              <a:rPr lang="en-US" dirty="0"/>
              <a:t>Ensure that memory is properly freed if there would be no owner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21DB3-3FE1-4E2D-B52A-FC55A74C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77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C++ Strings</a:t>
            </a:r>
          </a:p>
          <a:p>
            <a:pPr lvl="1"/>
            <a:endParaRPr lang="en-US" dirty="0"/>
          </a:p>
          <a:p>
            <a:r>
              <a:rPr lang="en-US" dirty="0"/>
              <a:t>RAII</a:t>
            </a:r>
          </a:p>
          <a:p>
            <a:pPr lvl="1"/>
            <a:endParaRPr lang="en-US" dirty="0"/>
          </a:p>
          <a:p>
            <a:r>
              <a:rPr lang="en-US" dirty="0"/>
              <a:t>C++ Memory Management</a:t>
            </a:r>
          </a:p>
          <a:p>
            <a:pPr lvl="1"/>
            <a:endParaRPr lang="en-US" dirty="0"/>
          </a:p>
          <a:p>
            <a:r>
              <a:rPr lang="en-US" dirty="0"/>
              <a:t>Smart Pointers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3474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RAII programming idiom:</a:t>
            </a:r>
            <a:br>
              <a:rPr lang="en-US" dirty="0"/>
            </a:br>
            <a:r>
              <a:rPr lang="en-US" dirty="0"/>
              <a:t>(Resource Acquisition Is Initialization)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Understand how it is making development easier in C++</a:t>
            </a:r>
          </a:p>
          <a:p>
            <a:endParaRPr lang="en-US" dirty="0"/>
          </a:p>
          <a:p>
            <a:r>
              <a:rPr lang="en-US" dirty="0"/>
              <a:t>Discuss C++ memory management</a:t>
            </a:r>
          </a:p>
          <a:p>
            <a:pPr lvl="1"/>
            <a:r>
              <a:rPr lang="en-US" dirty="0"/>
              <a:t>What exists and how it works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to use Smart Pointers to make it easy too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C++ Strings</a:t>
            </a:r>
          </a:p>
          <a:p>
            <a:pPr lvl="1"/>
            <a:endParaRPr lang="en-US" dirty="0"/>
          </a:p>
          <a:p>
            <a:r>
              <a:rPr lang="en-US" dirty="0"/>
              <a:t>RAII</a:t>
            </a:r>
          </a:p>
          <a:p>
            <a:pPr lvl="1"/>
            <a:endParaRPr lang="en-US" dirty="0"/>
          </a:p>
          <a:p>
            <a:r>
              <a:rPr lang="en-US" dirty="0"/>
              <a:t>C++ Memory Management</a:t>
            </a:r>
          </a:p>
          <a:p>
            <a:pPr lvl="1"/>
            <a:endParaRPr lang="en-US" dirty="0"/>
          </a:p>
          <a:p>
            <a:r>
              <a:rPr lang="en-US" dirty="0"/>
              <a:t>Smart Pointers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you wanted from C strings and didn’t get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std::string s1 = “Test”;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 += “ String”;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s1[0] = ‘B’;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s1 &lt;&lt; “\n”; // prints “Best String”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C7BC-06F8-4091-85BF-8878875D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string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B419-FAEF-4DEE-9C78-967AFA22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418305" cy="5029200"/>
          </a:xfrm>
        </p:spPr>
        <p:txBody>
          <a:bodyPr/>
          <a:lstStyle/>
          <a:p>
            <a:r>
              <a:rPr lang="en-US" dirty="0"/>
              <a:t>Iterators</a:t>
            </a:r>
          </a:p>
          <a:p>
            <a:pPr lvl="1"/>
            <a:r>
              <a:rPr lang="en-US" dirty="0"/>
              <a:t>Including reverse and constant</a:t>
            </a:r>
          </a:p>
          <a:p>
            <a:endParaRPr lang="en-US" dirty="0"/>
          </a:p>
          <a:p>
            <a:r>
              <a:rPr lang="en-US" dirty="0"/>
              <a:t>Sizing</a:t>
            </a:r>
          </a:p>
          <a:p>
            <a:pPr lvl="1"/>
            <a:r>
              <a:rPr lang="en-US" dirty="0"/>
              <a:t>Characters and memory</a:t>
            </a:r>
          </a:p>
          <a:p>
            <a:pPr lvl="1"/>
            <a:endParaRPr lang="en-US" dirty="0"/>
          </a:p>
          <a:p>
            <a:r>
              <a:rPr lang="en-US" dirty="0"/>
              <a:t>Access to 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CB9A2-A479-42FA-A471-56642928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3A10B6-B35B-4DFE-9EC2-5F3EF6CA6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805" y="866035"/>
            <a:ext cx="7087589" cy="53061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A15D25-98EF-4A6D-A3B3-5350A9655516}"/>
              </a:ext>
            </a:extLst>
          </p:cNvPr>
          <p:cNvSpPr txBox="1"/>
          <p:nvPr/>
        </p:nvSpPr>
        <p:spPr>
          <a:xfrm>
            <a:off x="457200" y="63521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https://www.cplusplus.com/reference/string/string/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3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C7BC-06F8-4091-85BF-8878875D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string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B419-FAEF-4DEE-9C78-967AFA22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418305" cy="5029200"/>
          </a:xfrm>
        </p:spPr>
        <p:txBody>
          <a:bodyPr/>
          <a:lstStyle/>
          <a:p>
            <a:r>
              <a:rPr lang="en-US" dirty="0"/>
              <a:t>Modification of strings</a:t>
            </a:r>
          </a:p>
          <a:p>
            <a:pPr lvl="1"/>
            <a:r>
              <a:rPr lang="en-US" dirty="0"/>
              <a:t>Add or remove from them</a:t>
            </a:r>
          </a:p>
          <a:p>
            <a:pPr lvl="1"/>
            <a:endParaRPr lang="en-US" dirty="0"/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Get C string from std::string</a:t>
            </a:r>
          </a:p>
          <a:p>
            <a:pPr lvl="1"/>
            <a:r>
              <a:rPr lang="en-US" dirty="0"/>
              <a:t>Find</a:t>
            </a:r>
          </a:p>
          <a:p>
            <a:pPr lvl="1"/>
            <a:r>
              <a:rPr lang="en-US" dirty="0"/>
              <a:t>Substring</a:t>
            </a:r>
          </a:p>
          <a:p>
            <a:pPr lvl="1"/>
            <a:r>
              <a:rPr lang="en-US" dirty="0"/>
              <a:t>Compare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CB9A2-A479-42FA-A471-56642928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15D25-98EF-4A6D-A3B3-5350A9655516}"/>
              </a:ext>
            </a:extLst>
          </p:cNvPr>
          <p:cNvSpPr txBox="1"/>
          <p:nvPr/>
        </p:nvSpPr>
        <p:spPr>
          <a:xfrm>
            <a:off x="457200" y="63521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https://www.cplusplus.com/reference/string/string/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7B2A4-E0EC-4777-B6D6-CB3D3C210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594" y="1094343"/>
            <a:ext cx="7163800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0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6FEC-36D3-4F38-A7DD-632BE45B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with different character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17B6E-60C7-4E9E-9745-B09AE17A6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Autofit/>
          </a:bodyPr>
          <a:lstStyle/>
          <a:p>
            <a:r>
              <a:rPr lang="en-US" dirty="0"/>
              <a:t>All are actually implementations of the generic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basic_string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16-bit “wide” characters</a:t>
            </a:r>
          </a:p>
          <a:p>
            <a:pPr lvl="1"/>
            <a:r>
              <a:rPr lang="en-US" dirty="0"/>
              <a:t>Strings of 8-bit, 16-bit, or 32-bit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UTF-8 mostly works with std::string by default</a:t>
            </a:r>
          </a:p>
          <a:p>
            <a:pPr lvl="1"/>
            <a:r>
              <a:rPr lang="en-US" dirty="0"/>
              <a:t>Some helper functions won’t work properly though…</a:t>
            </a:r>
          </a:p>
          <a:p>
            <a:pPr lvl="1"/>
            <a:r>
              <a:rPr lang="en-US" dirty="0"/>
              <a:t>Needs additional libraries for many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3B807-3258-42C4-98C1-1CEC4EA6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9129D6-3425-4B7E-B90C-A1D97FE72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787" y="2490440"/>
            <a:ext cx="6139668" cy="230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1514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6D0A3AC-FEDE-4313-916E-8526D027E58E}" vid="{D05B4BF3-F9C8-49C3-98C8-13CFE7DD0C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316</TotalTime>
  <Words>2459</Words>
  <Application>Microsoft Office PowerPoint</Application>
  <PresentationFormat>Widescreen</PresentationFormat>
  <Paragraphs>409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Courier New</vt:lpstr>
      <vt:lpstr>Tahoma</vt:lpstr>
      <vt:lpstr>Class Slides</vt:lpstr>
      <vt:lpstr>Lecture 17 RAII &amp; Memory Management</vt:lpstr>
      <vt:lpstr>Administrivia</vt:lpstr>
      <vt:lpstr>Lecture plan from here</vt:lpstr>
      <vt:lpstr>Today’s Goals</vt:lpstr>
      <vt:lpstr>Outline</vt:lpstr>
      <vt:lpstr>Strings in C++</vt:lpstr>
      <vt:lpstr>C++ string operations</vt:lpstr>
      <vt:lpstr>C++ string operations</vt:lpstr>
      <vt:lpstr>Strings with different character sizes</vt:lpstr>
      <vt:lpstr>Outline</vt:lpstr>
      <vt:lpstr>RAII-structured libraries enable simple dynamic memory</vt:lpstr>
      <vt:lpstr>What is a “resource”?</vt:lpstr>
      <vt:lpstr>The problem: leaking resources</vt:lpstr>
      <vt:lpstr>The problem: leaking resources</vt:lpstr>
      <vt:lpstr>The problem: leaking resources</vt:lpstr>
      <vt:lpstr>Exceptions make early returns even worse</vt:lpstr>
      <vt:lpstr>C++ solution: Resource Acquisition Is Initialization</vt:lpstr>
      <vt:lpstr>Destructors</vt:lpstr>
      <vt:lpstr>Destructors allow resources to automatically be cleaned up</vt:lpstr>
      <vt:lpstr>Destructors allow resources to automatically be cleaned up</vt:lpstr>
      <vt:lpstr>Break + What might the std::string implementation look like?</vt:lpstr>
      <vt:lpstr>Outline</vt:lpstr>
      <vt:lpstr>C++ memory management</vt:lpstr>
      <vt:lpstr>Reminder: C memory allocation</vt:lpstr>
      <vt:lpstr>C++ memory allocation</vt:lpstr>
      <vt:lpstr>Dynamic arrays in C++</vt:lpstr>
      <vt:lpstr>Dynamic arrays in C++</vt:lpstr>
      <vt:lpstr>C dynamic memory vs C++ dynamic memory</vt:lpstr>
      <vt:lpstr>Null pointers in C</vt:lpstr>
      <vt:lpstr>Outline</vt:lpstr>
      <vt:lpstr>Using dynamic memory in a class</vt:lpstr>
      <vt:lpstr>C++ Smart Pointers</vt:lpstr>
      <vt:lpstr>Unique pointer (unique_ptr)</vt:lpstr>
      <vt:lpstr>Smart pointers are automatically freed</vt:lpstr>
      <vt:lpstr>Unique_ptr ownership rules</vt:lpstr>
      <vt:lpstr>Unique_ptr and arrays</vt:lpstr>
      <vt:lpstr>Shared pointers (shared_ptr)</vt:lpstr>
      <vt:lpstr>Main takeaways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17 RAII &amp; Memory Management</dc:title>
  <dc:creator>Branden Ghena</dc:creator>
  <cp:lastModifiedBy>Branden Ghena</cp:lastModifiedBy>
  <cp:revision>35</cp:revision>
  <dcterms:created xsi:type="dcterms:W3CDTF">2021-11-16T02:57:43Z</dcterms:created>
  <dcterms:modified xsi:type="dcterms:W3CDTF">2021-11-16T18:29:02Z</dcterms:modified>
</cp:coreProperties>
</file>