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7"/>
  </p:notesMasterIdLst>
  <p:sldIdLst>
    <p:sldId id="256" r:id="rId2"/>
    <p:sldId id="526" r:id="rId3"/>
    <p:sldId id="539" r:id="rId4"/>
    <p:sldId id="264" r:id="rId5"/>
    <p:sldId id="387" r:id="rId6"/>
    <p:sldId id="528" r:id="rId7"/>
    <p:sldId id="420" r:id="rId8"/>
    <p:sldId id="392" r:id="rId9"/>
    <p:sldId id="407" r:id="rId10"/>
    <p:sldId id="408" r:id="rId11"/>
    <p:sldId id="516" r:id="rId12"/>
    <p:sldId id="529" r:id="rId13"/>
    <p:sldId id="434" r:id="rId14"/>
    <p:sldId id="537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530" r:id="rId23"/>
    <p:sldId id="435" r:id="rId24"/>
    <p:sldId id="385" r:id="rId25"/>
    <p:sldId id="443" r:id="rId26"/>
    <p:sldId id="444" r:id="rId27"/>
    <p:sldId id="445" r:id="rId28"/>
    <p:sldId id="485" r:id="rId29"/>
    <p:sldId id="531" r:id="rId30"/>
    <p:sldId id="447" r:id="rId31"/>
    <p:sldId id="449" r:id="rId32"/>
    <p:sldId id="459" r:id="rId33"/>
    <p:sldId id="460" r:id="rId34"/>
    <p:sldId id="461" r:id="rId35"/>
    <p:sldId id="455" r:id="rId36"/>
    <p:sldId id="458" r:id="rId37"/>
    <p:sldId id="456" r:id="rId38"/>
    <p:sldId id="462" r:id="rId39"/>
    <p:sldId id="532" r:id="rId40"/>
    <p:sldId id="454" r:id="rId41"/>
    <p:sldId id="463" r:id="rId42"/>
    <p:sldId id="467" r:id="rId43"/>
    <p:sldId id="468" r:id="rId44"/>
    <p:sldId id="469" r:id="rId45"/>
    <p:sldId id="471" r:id="rId46"/>
    <p:sldId id="470" r:id="rId47"/>
    <p:sldId id="393" r:id="rId48"/>
    <p:sldId id="405" r:id="rId49"/>
    <p:sldId id="406" r:id="rId50"/>
    <p:sldId id="401" r:id="rId51"/>
    <p:sldId id="464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533" r:id="rId65"/>
    <p:sldId id="494" r:id="rId66"/>
    <p:sldId id="451" r:id="rId67"/>
    <p:sldId id="498" r:id="rId68"/>
    <p:sldId id="496" r:id="rId69"/>
    <p:sldId id="500" r:id="rId70"/>
    <p:sldId id="499" r:id="rId71"/>
    <p:sldId id="501" r:id="rId72"/>
    <p:sldId id="502" r:id="rId73"/>
    <p:sldId id="503" r:id="rId74"/>
    <p:sldId id="504" r:id="rId75"/>
    <p:sldId id="488" r:id="rId76"/>
    <p:sldId id="487" r:id="rId77"/>
    <p:sldId id="540" r:id="rId78"/>
    <p:sldId id="541" r:id="rId79"/>
    <p:sldId id="534" r:id="rId80"/>
    <p:sldId id="527" r:id="rId81"/>
    <p:sldId id="493" r:id="rId82"/>
    <p:sldId id="453" r:id="rId83"/>
    <p:sldId id="491" r:id="rId84"/>
    <p:sldId id="505" r:id="rId85"/>
    <p:sldId id="492" r:id="rId86"/>
    <p:sldId id="535" r:id="rId87"/>
    <p:sldId id="490" r:id="rId88"/>
    <p:sldId id="506" r:id="rId89"/>
    <p:sldId id="508" r:id="rId90"/>
    <p:sldId id="509" r:id="rId91"/>
    <p:sldId id="507" r:id="rId92"/>
    <p:sldId id="510" r:id="rId93"/>
    <p:sldId id="511" r:id="rId94"/>
    <p:sldId id="512" r:id="rId95"/>
    <p:sldId id="53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26"/>
            <p14:sldId id="539"/>
            <p14:sldId id="264"/>
            <p14:sldId id="387"/>
          </p14:sldIdLst>
        </p14:section>
        <p14:section name="Shell Reminders" id="{911232E7-28A6-4D79-BAC7-45CCE51D0C10}">
          <p14:sldIdLst>
            <p14:sldId id="528"/>
            <p14:sldId id="420"/>
            <p14:sldId id="392"/>
            <p14:sldId id="407"/>
            <p14:sldId id="408"/>
            <p14:sldId id="516"/>
          </p14:sldIdLst>
        </p14:section>
        <p14:section name="Hello World in C" id="{B55B8E8C-5EAB-4A1E-A4E9-AE5E896E46FA}">
          <p14:sldIdLst>
            <p14:sldId id="529"/>
            <p14:sldId id="434"/>
            <p14:sldId id="537"/>
            <p14:sldId id="436"/>
            <p14:sldId id="437"/>
            <p14:sldId id="438"/>
            <p14:sldId id="439"/>
            <p14:sldId id="440"/>
            <p14:sldId id="441"/>
            <p14:sldId id="442"/>
          </p14:sldIdLst>
        </p14:section>
        <p14:section name="Compilation" id="{A26B76FD-8BD1-4C33-9F69-A5A66394C282}">
          <p14:sldIdLst>
            <p14:sldId id="530"/>
            <p14:sldId id="435"/>
            <p14:sldId id="385"/>
            <p14:sldId id="443"/>
            <p14:sldId id="444"/>
            <p14:sldId id="445"/>
            <p14:sldId id="485"/>
          </p14:sldIdLst>
        </p14:section>
        <p14:section name="Computing Fibonacci Numbers" id="{51731F48-55D4-45BD-9FA5-8A636898D5F7}">
          <p14:sldIdLst>
            <p14:sldId id="531"/>
            <p14:sldId id="447"/>
            <p14:sldId id="449"/>
            <p14:sldId id="459"/>
            <p14:sldId id="460"/>
            <p14:sldId id="461"/>
            <p14:sldId id="455"/>
            <p14:sldId id="458"/>
            <p14:sldId id="456"/>
            <p14:sldId id="462"/>
          </p14:sldIdLst>
        </p14:section>
        <p14:section name="Variables" id="{A0CC6ED9-DD74-4D32-94B1-9C4C3D0BB697}">
          <p14:sldIdLst>
            <p14:sldId id="532"/>
            <p14:sldId id="454"/>
            <p14:sldId id="463"/>
            <p14:sldId id="467"/>
            <p14:sldId id="468"/>
            <p14:sldId id="469"/>
            <p14:sldId id="471"/>
            <p14:sldId id="470"/>
            <p14:sldId id="393"/>
            <p14:sldId id="405"/>
            <p14:sldId id="406"/>
            <p14:sldId id="401"/>
            <p14:sldId id="464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Iteration" id="{E992A4B0-9C7A-42ED-AA6F-23BCC91C06F6}">
          <p14:sldIdLst>
            <p14:sldId id="533"/>
            <p14:sldId id="494"/>
            <p14:sldId id="451"/>
            <p14:sldId id="498"/>
            <p14:sldId id="496"/>
            <p14:sldId id="500"/>
            <p14:sldId id="499"/>
            <p14:sldId id="501"/>
            <p14:sldId id="502"/>
            <p14:sldId id="503"/>
            <p14:sldId id="504"/>
            <p14:sldId id="488"/>
            <p14:sldId id="487"/>
            <p14:sldId id="540"/>
            <p14:sldId id="541"/>
          </p14:sldIdLst>
        </p14:section>
        <p14:section name="Other C Syntax" id="{93CEAFF4-6CC4-4550-9697-63DB2C90B89A}">
          <p14:sldIdLst>
            <p14:sldId id="534"/>
            <p14:sldId id="527"/>
            <p14:sldId id="493"/>
            <p14:sldId id="453"/>
            <p14:sldId id="491"/>
            <p14:sldId id="505"/>
            <p14:sldId id="492"/>
          </p14:sldIdLst>
        </p14:section>
        <p14:section name="Input and Output" id="{71BEA2AD-4309-4371-860D-5B20C76D4B47}">
          <p14:sldIdLst>
            <p14:sldId id="535"/>
            <p14:sldId id="490"/>
            <p14:sldId id="506"/>
            <p14:sldId id="508"/>
            <p14:sldId id="509"/>
            <p14:sldId id="507"/>
            <p14:sldId id="510"/>
            <p14:sldId id="511"/>
          </p14:sldIdLst>
        </p14:section>
        <p14:section name="Wrapup" id="{29A7F866-9DA9-446B-8359-CE426CB89C7A}">
          <p14:sldIdLst>
            <p14:sldId id="512"/>
            <p14:sldId id="5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36" autoAdjust="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cstyle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ainshell.com/explain?cmd=tar+-xvkf+%7Ecs211%2Flec%2F02_intro_c.tgz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shell.com/" TargetMode="External"/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ldr.ostera.io/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dio/printf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</a:t>
            </a:r>
            <a:br>
              <a:rPr lang="en-US" dirty="0"/>
            </a:br>
            <a:r>
              <a:rPr lang="en-US" dirty="0"/>
              <a:t>Introducing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6F5D-84E3-4045-A88E-E297BF0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example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305E9A-E971-4554-A92C-7FF79059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778508"/>
            <a:ext cx="10972800" cy="375818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4713-62F1-4F3A-8EDF-F1D2AD8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4923-27CB-4AC6-8D00-696458D5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relevant </a:t>
            </a:r>
            <a:r>
              <a:rPr lang="en-US" dirty="0" err="1"/>
              <a:t>xkcd</a:t>
            </a:r>
            <a:r>
              <a:rPr lang="en-US" dirty="0"/>
              <a:t> (but no break, go read this later)</a:t>
            </a: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AB296FC3-6A37-4420-99DF-3B0469D2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595" y="1216152"/>
            <a:ext cx="10972800" cy="48828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4E5E-9785-4224-8503-8C3837CA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A2AEA-7716-40BB-8A15-B072BFFB6997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https://xkcd.com/838/</a:t>
            </a:r>
          </a:p>
        </p:txBody>
      </p:sp>
    </p:spTree>
    <p:extLst>
      <p:ext uri="{BB962C8B-B14F-4D97-AF65-F5344CB8AC3E}">
        <p14:creationId xmlns:p14="http://schemas.microsoft.com/office/powerpoint/2010/main" val="142754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Shell Note</a:t>
            </a:r>
          </a:p>
          <a:p>
            <a:pPr lvl="1"/>
            <a:endParaRPr lang="en-US" dirty="0"/>
          </a:p>
          <a:p>
            <a:r>
              <a:rPr lang="en-US" b="1" dirty="0"/>
              <a:t>Hello World in C</a:t>
            </a:r>
          </a:p>
          <a:p>
            <a:r>
              <a:rPr lang="en-US" dirty="0"/>
              <a:t>Compilation</a:t>
            </a:r>
          </a:p>
          <a:p>
            <a:pPr lvl="1"/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pPr lvl="1"/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036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DCD87-357D-4771-967D-4B6338A8F853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3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DCD87-357D-4771-967D-4B6338A8F853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53D9E-0806-472D-89E6-79B8EC183F30}"/>
              </a:ext>
            </a:extLst>
          </p:cNvPr>
          <p:cNvSpPr txBox="1"/>
          <p:nvPr/>
        </p:nvSpPr>
        <p:spPr>
          <a:xfrm>
            <a:off x="9243594" y="1587500"/>
            <a:ext cx="233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code file where you can find this code!</a:t>
            </a:r>
          </a:p>
          <a:p>
            <a:endParaRPr lang="en-US" dirty="0"/>
          </a:p>
          <a:p>
            <a:r>
              <a:rPr lang="en-US" dirty="0"/>
              <a:t>See slide near beginning on how to get code from today’s lecture.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015E4B-B177-467C-AFE7-584BF8D6868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411994" y="774700"/>
            <a:ext cx="256006" cy="812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5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09117" y="2679793"/>
            <a:ext cx="3365678" cy="424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932DAC-A87D-4921-A10E-C56F4714D9BA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No Arguments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Returns an integer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>
            <a:off x="3709117" y="2704563"/>
            <a:ext cx="3365678" cy="3992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8E4FDD-DAF9-495D-A7B6-B4BFDF92B49B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1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One argument to the function, the string “Hello, CS211\n”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>
            <a:off x="6400801" y="2803078"/>
            <a:ext cx="673994" cy="854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9650DC-01AC-4758-B421-67F2C4554FA8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9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One argument to the function, the string “Hello, CS211\n”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>
            <a:off x="6400801" y="2803078"/>
            <a:ext cx="673994" cy="854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0E6832-C225-41D4-BE5B-832E8BAEC9F3}"/>
              </a:ext>
            </a:extLst>
          </p:cNvPr>
          <p:cNvSpPr txBox="1"/>
          <p:nvPr/>
        </p:nvSpPr>
        <p:spPr>
          <a:xfrm>
            <a:off x="5913549" y="602040"/>
            <a:ext cx="507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 is a part of the standard input/output library, included here</a:t>
            </a:r>
            <a:endParaRPr lang="en-US" sz="24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C7D53-CD9E-4C02-BBA9-16520A0FF9A5}"/>
              </a:ext>
            </a:extLst>
          </p:cNvPr>
          <p:cNvCxnSpPr>
            <a:cxnSpLocks/>
          </p:cNvCxnSpPr>
          <p:nvPr/>
        </p:nvCxnSpPr>
        <p:spPr>
          <a:xfrm flipH="1">
            <a:off x="4119095" y="1687132"/>
            <a:ext cx="1794454" cy="6546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FCD911-4B10-4E07-B9AF-CE0F61C2F8FF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0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5076424" y="4697414"/>
            <a:ext cx="5922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Returns a value, 0</a:t>
            </a:r>
            <a:br>
              <a:rPr lang="en-US" sz="2400" dirty="0"/>
            </a:br>
            <a:r>
              <a:rPr lang="en-US" sz="2400" dirty="0"/>
              <a:t>(which is of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)</a:t>
            </a:r>
            <a:endParaRPr lang="en-US" sz="2400" dirty="0"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 flipV="1">
            <a:off x="3167201" y="4512122"/>
            <a:ext cx="1739650" cy="600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CDAA2-4EAC-4BFE-A695-CED40C5AA9AA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6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68D8-F537-402B-9868-4376EE0D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48A4-0A3B-4662-9CCB-1B6845CB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13705" cy="5029200"/>
          </a:xfrm>
        </p:spPr>
        <p:txBody>
          <a:bodyPr>
            <a:normAutofit/>
          </a:bodyPr>
          <a:lstStyle/>
          <a:p>
            <a:r>
              <a:rPr lang="en-US" dirty="0"/>
              <a:t>Office hours have started!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Canvas homepage for calendar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Everyone should have </a:t>
            </a:r>
            <a:r>
              <a:rPr lang="en-US" dirty="0" err="1"/>
              <a:t>Campuswire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Email me ASAP if you don’t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570B-E039-4CA6-B936-5C48C280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3975C-D465-4A2B-8E6A-47856383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61" y="685801"/>
            <a:ext cx="6467239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0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6371893" y="685800"/>
            <a:ext cx="5090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special things going on here: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main() is a special function name that is called when the program runs</a:t>
            </a: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822F5-3457-43A4-B75A-507F9297296F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6371893" y="685800"/>
            <a:ext cx="5090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special things going on here: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main() is a special function name that is called when the program runs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main() returns a number that specifies whether the program succeeded or failed and how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0 means success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non-zero means failure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specific numbers mean different things to different programs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2B5CF-93D4-439E-97BE-E0B5E11EDBE9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65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Shell Note</a:t>
            </a:r>
          </a:p>
          <a:p>
            <a:pPr lvl="1"/>
            <a:endParaRPr lang="en-US" dirty="0"/>
          </a:p>
          <a:p>
            <a:r>
              <a:rPr lang="en-US" dirty="0"/>
              <a:t>Hello World in C</a:t>
            </a:r>
          </a:p>
          <a:p>
            <a:r>
              <a:rPr lang="en-US" b="1" dirty="0"/>
              <a:t>Compilation</a:t>
            </a:r>
          </a:p>
          <a:p>
            <a:pPr lvl="1"/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pPr lvl="1"/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41906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60C0-4469-4690-A3AC-28F0F78D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“run” C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6AA6-53CE-4D4A-B0AE-E849DE23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C code needs to be translated</a:t>
            </a:r>
          </a:p>
          <a:p>
            <a:pPr lvl="1"/>
            <a:r>
              <a:rPr lang="en-US" dirty="0"/>
              <a:t>From human-readable source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machine code capable of being executed on a particular machine</a:t>
            </a:r>
            <a:br>
              <a:rPr lang="en-US" dirty="0"/>
            </a:br>
            <a:r>
              <a:rPr lang="en-US" dirty="0"/>
              <a:t>(definitely not human readable)</a:t>
            </a:r>
          </a:p>
          <a:p>
            <a:pPr lvl="1"/>
            <a:endParaRPr lang="en-US" dirty="0"/>
          </a:p>
          <a:p>
            <a:r>
              <a:rPr lang="en-US" dirty="0"/>
              <a:t>This translation process is called “compiling”</a:t>
            </a:r>
          </a:p>
          <a:p>
            <a:pPr lvl="1"/>
            <a:r>
              <a:rPr lang="en-US" dirty="0"/>
              <a:t>The tool that does it is a “compiler”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214A9-76C4-4272-8D4D-B6FA6ED2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8861A-B3C3-411D-9DEB-18E84E8C2006}"/>
              </a:ext>
            </a:extLst>
          </p:cNvPr>
          <p:cNvSpPr/>
          <p:nvPr/>
        </p:nvSpPr>
        <p:spPr>
          <a:xfrm>
            <a:off x="1571223" y="5214802"/>
            <a:ext cx="2640169" cy="103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Source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7F5930-8F44-4044-928F-1E7274472C5B}"/>
              </a:ext>
            </a:extLst>
          </p:cNvPr>
          <p:cNvSpPr/>
          <p:nvPr/>
        </p:nvSpPr>
        <p:spPr>
          <a:xfrm>
            <a:off x="6892345" y="5214802"/>
            <a:ext cx="2640169" cy="10303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54EB5B-FD5F-4A94-A5DD-1FBC7977A6D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11392" y="5729957"/>
            <a:ext cx="26809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591C63-27D0-4048-B0B2-FDC2258B5BA2}"/>
              </a:ext>
            </a:extLst>
          </p:cNvPr>
          <p:cNvSpPr txBox="1"/>
          <p:nvPr/>
        </p:nvSpPr>
        <p:spPr>
          <a:xfrm>
            <a:off x="4470043" y="5206737"/>
            <a:ext cx="216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2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machine code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Just a bunch of numbers</a:t>
            </a:r>
          </a:p>
          <a:p>
            <a:pPr lvl="1"/>
            <a:r>
              <a:rPr lang="en-US" dirty="0"/>
              <a:t>Your text editor would interpret those numbers as random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computer processor reads the numbers to figure out which instruction to run</a:t>
            </a:r>
          </a:p>
          <a:p>
            <a:pPr lvl="1"/>
            <a:r>
              <a:rPr lang="en-US" dirty="0"/>
              <a:t>This is a version of assembly code</a:t>
            </a:r>
          </a:p>
          <a:p>
            <a:pPr lvl="1"/>
            <a:r>
              <a:rPr lang="en-US" dirty="0"/>
              <a:t>See CS213 for </a:t>
            </a:r>
            <a:r>
              <a:rPr lang="en-US" i="1" dirty="0"/>
              <a:t>way</a:t>
            </a:r>
            <a:r>
              <a:rPr lang="en-US" dirty="0"/>
              <a:t>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DE21A-1ACD-4785-98F1-76A85CE5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00" y="2012756"/>
            <a:ext cx="9811587" cy="22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2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3288-B72F-48E9-940F-99FD87AF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02B3-A270-46BD-BCBE-9F7A515B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we’ll use is referred to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  <a:p>
            <a:pPr lvl="1"/>
            <a:r>
              <a:rPr lang="en-US" dirty="0"/>
              <a:t>Short for </a:t>
            </a:r>
            <a:r>
              <a:rPr lang="en-US" u="sng" dirty="0"/>
              <a:t>C</a:t>
            </a:r>
            <a:r>
              <a:rPr lang="en-US" dirty="0"/>
              <a:t> </a:t>
            </a:r>
            <a:r>
              <a:rPr lang="en-US" u="sng" dirty="0"/>
              <a:t>C</a:t>
            </a:r>
            <a:r>
              <a:rPr lang="en-US" dirty="0"/>
              <a:t>ompiler</a:t>
            </a:r>
          </a:p>
          <a:p>
            <a:pPr lvl="1"/>
            <a:r>
              <a:rPr lang="en-US" dirty="0"/>
              <a:t>It takes in C source code and outputs </a:t>
            </a:r>
            <a:r>
              <a:rPr lang="en-US" i="1" dirty="0"/>
              <a:t>executable</a:t>
            </a:r>
            <a:r>
              <a:rPr lang="en-US" dirty="0"/>
              <a:t> machine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CS 211!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3A727-8778-4059-82BD-033C8C0B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BEB85-B9A7-4B8D-B12E-130167CC69B7}"/>
              </a:ext>
            </a:extLst>
          </p:cNvPr>
          <p:cNvSpPr txBox="1"/>
          <p:nvPr/>
        </p:nvSpPr>
        <p:spPr>
          <a:xfrm>
            <a:off x="6096000" y="3670300"/>
            <a:ext cx="4711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Let’s go to the shell and try it out!</a:t>
            </a:r>
          </a:p>
        </p:txBody>
      </p:sp>
    </p:spTree>
    <p:extLst>
      <p:ext uri="{BB962C8B-B14F-4D97-AF65-F5344CB8AC3E}">
        <p14:creationId xmlns:p14="http://schemas.microsoft.com/office/powerpoint/2010/main" val="3961857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A8D9-2555-496D-BC69-0D7FA28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B4B3-7D86-4DAD-A8EC-EAB7E194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a.out</a:t>
            </a:r>
            <a:r>
              <a:rPr lang="en-US" dirty="0"/>
              <a:t> is the default name, but we probably want to use something more memorable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 flag specifies the output filename for the compiler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-o hello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CS 211!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E975B-54D3-4FF5-95EC-CCD70C60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5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to compile!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re-compile code every time the source code changes</a:t>
            </a:r>
          </a:p>
          <a:p>
            <a:endParaRPr lang="en-US" dirty="0"/>
          </a:p>
          <a:p>
            <a:r>
              <a:rPr lang="en-US" dirty="0"/>
              <a:t>You WILL forget to do this at some point</a:t>
            </a:r>
          </a:p>
          <a:p>
            <a:pPr lvl="1"/>
            <a:r>
              <a:rPr lang="en-US" dirty="0"/>
              <a:t>And you’ll run the program but it’ll do the old behavior rather than the new things you’ve written</a:t>
            </a:r>
          </a:p>
          <a:p>
            <a:pPr lvl="1"/>
            <a:endParaRPr lang="en-US" dirty="0"/>
          </a:p>
          <a:p>
            <a:r>
              <a:rPr lang="en-US" dirty="0"/>
              <a:t>Compile often!</a:t>
            </a:r>
          </a:p>
          <a:p>
            <a:pPr lvl="1"/>
            <a:r>
              <a:rPr lang="en-US" dirty="0"/>
              <a:t>Keep multiple windows open to make this easier</a:t>
            </a:r>
          </a:p>
          <a:p>
            <a:pPr lvl="1"/>
            <a:r>
              <a:rPr lang="en-US" dirty="0"/>
              <a:t>I write a handful of lines of C code, then compile again</a:t>
            </a:r>
          </a:p>
          <a:p>
            <a:pPr lvl="2"/>
            <a:r>
              <a:rPr lang="en-US" dirty="0"/>
              <a:t>Way easier to find one or two mistakes now than deal with MANY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4B4D-EFEB-4385-ABE2-C4550E48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3EA2F-3AD2-41A6-9397-C83837F9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Compiling">
            <a:extLst>
              <a:ext uri="{FF2B5EF4-FFF2-40B4-BE49-F238E27FC236}">
                <a16:creationId xmlns:a16="http://schemas.microsoft.com/office/drawing/2014/main" id="{8CEECBD8-BD90-400C-B7BC-4A32F074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89" y="1143000"/>
            <a:ext cx="5769609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436B3-F378-47A9-9664-768E64358534}"/>
              </a:ext>
            </a:extLst>
          </p:cNvPr>
          <p:cNvSpPr txBox="1"/>
          <p:nvPr/>
        </p:nvSpPr>
        <p:spPr>
          <a:xfrm>
            <a:off x="607595" y="6172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https://xkcd.com/303/</a:t>
            </a:r>
          </a:p>
        </p:txBody>
      </p:sp>
    </p:spTree>
    <p:extLst>
      <p:ext uri="{BB962C8B-B14F-4D97-AF65-F5344CB8AC3E}">
        <p14:creationId xmlns:p14="http://schemas.microsoft.com/office/powerpoint/2010/main" val="4073638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Shell Note</a:t>
            </a:r>
          </a:p>
          <a:p>
            <a:pPr lvl="1"/>
            <a:endParaRPr lang="en-US" dirty="0"/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</a:p>
          <a:p>
            <a:pPr lvl="1"/>
            <a:endParaRPr lang="en-US" dirty="0"/>
          </a:p>
          <a:p>
            <a:r>
              <a:rPr lang="en-US" b="1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pPr lvl="1"/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1087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68D8-F537-402B-9868-4376EE0D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48A4-0A3B-4662-9CCB-1B6845CB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Lab01 is due on </a:t>
            </a:r>
            <a:r>
              <a:rPr lang="en-US" b="1" dirty="0"/>
              <a:t>Friday</a:t>
            </a:r>
          </a:p>
          <a:p>
            <a:pPr lvl="1"/>
            <a:r>
              <a:rPr lang="en-US" dirty="0"/>
              <a:t>More than half of you have finished it already 🧡</a:t>
            </a:r>
          </a:p>
          <a:p>
            <a:pPr lvl="1"/>
            <a:r>
              <a:rPr lang="en-US" dirty="0"/>
              <a:t>Please reach out if you have problems!</a:t>
            </a:r>
          </a:p>
          <a:p>
            <a:pPr lvl="1"/>
            <a:endParaRPr lang="en-US" dirty="0"/>
          </a:p>
          <a:p>
            <a:r>
              <a:rPr lang="en-US" dirty="0"/>
              <a:t>Lab02 is released today</a:t>
            </a:r>
          </a:p>
          <a:p>
            <a:pPr lvl="1"/>
            <a:r>
              <a:rPr lang="en-US" dirty="0"/>
              <a:t>Practice C programming</a:t>
            </a:r>
          </a:p>
          <a:p>
            <a:pPr lvl="1"/>
            <a:r>
              <a:rPr lang="en-US" dirty="0"/>
              <a:t>Due on Monday</a:t>
            </a:r>
          </a:p>
          <a:p>
            <a:pPr lvl="1"/>
            <a:endParaRPr lang="en-US" dirty="0"/>
          </a:p>
          <a:p>
            <a:r>
              <a:rPr lang="en-US" dirty="0"/>
              <a:t>Hw01 will be released tonight</a:t>
            </a:r>
          </a:p>
          <a:p>
            <a:pPr lvl="1"/>
            <a:r>
              <a:rPr lang="en-US" dirty="0"/>
              <a:t>Due next week Thursday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570B-E039-4CA6-B936-5C48C280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9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Fibonacci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&lt;2;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01E440-E52E-43D2-B844-041ABCA30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12306"/>
              </p:ext>
            </p:extLst>
          </p:nvPr>
        </p:nvGraphicFramePr>
        <p:xfrm>
          <a:off x="1478208" y="2463800"/>
          <a:ext cx="196045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226">
                  <a:extLst>
                    <a:ext uri="{9D8B030D-6E8A-4147-A177-3AD203B41FA5}">
                      <a16:colId xmlns:a16="http://schemas.microsoft.com/office/drawing/2014/main" val="2885886175"/>
                    </a:ext>
                  </a:extLst>
                </a:gridCol>
                <a:gridCol w="980226">
                  <a:extLst>
                    <a:ext uri="{9D8B030D-6E8A-4147-A177-3AD203B41FA5}">
                      <a16:colId xmlns:a16="http://schemas.microsoft.com/office/drawing/2014/main" val="36393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fib(n)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3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65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5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28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5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80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87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8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08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925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01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8CF58A7-5FF1-4F41-ABCB-4B225B9AB470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E6FE3-E1A8-422F-91B1-00AE1AE6DC8C}"/>
              </a:ext>
            </a:extLst>
          </p:cNvPr>
          <p:cNvSpPr txBox="1"/>
          <p:nvPr/>
        </p:nvSpPr>
        <p:spPr>
          <a:xfrm>
            <a:off x="4787900" y="5308600"/>
            <a:ext cx="5280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Recursion works in C!</a:t>
            </a:r>
          </a:p>
        </p:txBody>
      </p:sp>
    </p:spTree>
    <p:extLst>
      <p:ext uri="{BB962C8B-B14F-4D97-AF65-F5344CB8AC3E}">
        <p14:creationId xmlns:p14="http://schemas.microsoft.com/office/powerpoint/2010/main" val="1013361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C2977-9F75-47F2-AB0F-FD902A9B9BB0}"/>
              </a:ext>
            </a:extLst>
          </p:cNvPr>
          <p:cNvSpPr txBox="1"/>
          <p:nvPr/>
        </p:nvSpPr>
        <p:spPr>
          <a:xfrm>
            <a:off x="1461894" y="4461808"/>
            <a:ext cx="946597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0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then…</a:t>
            </a:r>
            <a:b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then-</a:t>
            </a:r>
            <a:r>
              <a:rPr lang="en-US" sz="24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these if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 true</a:t>
            </a:r>
          </a:p>
          <a:p>
            <a:pPr algn="l"/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else-</a:t>
            </a:r>
            <a:r>
              <a:rPr lang="en-US" sz="24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these if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 false</a:t>
            </a:r>
          </a:p>
          <a:p>
            <a:pPr algn="l"/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F791E-5A88-4866-913C-C6311C8261A9}"/>
                  </a:ext>
                </a:extLst>
              </p:cNvPr>
              <p:cNvSpPr txBox="1"/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5F791E-5A88-4866-913C-C6311C826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56" y="16383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8BFC58-E359-4CF1-931A-3A98BFBCAAC6}"/>
              </a:ext>
            </a:extLst>
          </p:cNvPr>
          <p:cNvSpPr txBox="1"/>
          <p:nvPr/>
        </p:nvSpPr>
        <p:spPr>
          <a:xfrm>
            <a:off x="10640594" y="228600"/>
            <a:ext cx="93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1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7288-4C8D-485A-8E64-BF2AD03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can be nested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62D1-C0A8-4904-BE17-61419A57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first-test-expr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second-test-expr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third-test-expr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CFFE-83F3-4BF6-B316-2FEB7E56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8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ignores most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086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ignores most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640E-5F26-4A84-A8B9-77782FB1F6B7}"/>
              </a:ext>
            </a:extLst>
          </p:cNvPr>
          <p:cNvSpPr txBox="1"/>
          <p:nvPr/>
        </p:nvSpPr>
        <p:spPr>
          <a:xfrm>
            <a:off x="6400801" y="2125014"/>
            <a:ext cx="494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doesn’t care about whitespace</a:t>
            </a:r>
          </a:p>
        </p:txBody>
      </p:sp>
    </p:spTree>
    <p:extLst>
      <p:ext uri="{BB962C8B-B14F-4D97-AF65-F5344CB8AC3E}">
        <p14:creationId xmlns:p14="http://schemas.microsoft.com/office/powerpoint/2010/main" val="182938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ignores most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(n&lt;2){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n;}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fib(n‑2)+fib(n‑1);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640E-5F26-4A84-A8B9-77782FB1F6B7}"/>
              </a:ext>
            </a:extLst>
          </p:cNvPr>
          <p:cNvSpPr txBox="1"/>
          <p:nvPr/>
        </p:nvSpPr>
        <p:spPr>
          <a:xfrm>
            <a:off x="4997002" y="3426767"/>
            <a:ext cx="58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b="1" dirty="0"/>
              <a:t>really doesn’t care </a:t>
            </a:r>
            <a:r>
              <a:rPr lang="en-US" sz="2400" dirty="0"/>
              <a:t>about whitespace</a:t>
            </a:r>
          </a:p>
        </p:txBody>
      </p:sp>
    </p:spTree>
    <p:extLst>
      <p:ext uri="{BB962C8B-B14F-4D97-AF65-F5344CB8AC3E}">
        <p14:creationId xmlns:p14="http://schemas.microsoft.com/office/powerpoint/2010/main" val="3454925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ignores most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(n&lt;2){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n;}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fib(n‑2)+fib(n‑1);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640E-5F26-4A84-A8B9-77782FB1F6B7}"/>
              </a:ext>
            </a:extLst>
          </p:cNvPr>
          <p:cNvSpPr txBox="1"/>
          <p:nvPr/>
        </p:nvSpPr>
        <p:spPr>
          <a:xfrm>
            <a:off x="4997002" y="3426767"/>
            <a:ext cx="583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b="1" dirty="0"/>
              <a:t>really doesn’t care </a:t>
            </a:r>
            <a:r>
              <a:rPr lang="en-US" sz="2400" dirty="0"/>
              <a:t>about whitespace</a:t>
            </a:r>
          </a:p>
          <a:p>
            <a:endParaRPr lang="en-US" sz="2400" dirty="0"/>
          </a:p>
          <a:p>
            <a:r>
              <a:rPr lang="en-US" sz="2400" dirty="0"/>
              <a:t>But humans do!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 don’t write your code this way!!!!!!!!!!</a:t>
            </a:r>
          </a:p>
        </p:txBody>
      </p:sp>
    </p:spTree>
    <p:extLst>
      <p:ext uri="{BB962C8B-B14F-4D97-AF65-F5344CB8AC3E}">
        <p14:creationId xmlns:p14="http://schemas.microsoft.com/office/powerpoint/2010/main" val="2014430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F9BF-E48F-46DF-954B-9BB9666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7B67-70BA-45E4-9308-C7469773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things are </a:t>
            </a:r>
            <a:r>
              <a:rPr lang="en-US" i="1" dirty="0"/>
              <a:t>possible</a:t>
            </a:r>
            <a:r>
              <a:rPr lang="en-US" dirty="0"/>
              <a:t> in C, but bad ideas</a:t>
            </a:r>
          </a:p>
          <a:p>
            <a:pPr lvl="1"/>
            <a:r>
              <a:rPr lang="en-US" dirty="0"/>
              <a:t>They can make things hard to read</a:t>
            </a:r>
          </a:p>
          <a:p>
            <a:pPr lvl="1"/>
            <a:r>
              <a:rPr lang="en-US" dirty="0"/>
              <a:t>They can be a source of bugs in code</a:t>
            </a:r>
          </a:p>
          <a:p>
            <a:endParaRPr lang="en-US" dirty="0"/>
          </a:p>
          <a:p>
            <a:r>
              <a:rPr lang="en-US" dirty="0"/>
              <a:t>We try to provide you with what we think of as “good” C code</a:t>
            </a:r>
          </a:p>
          <a:p>
            <a:endParaRPr lang="en-US" dirty="0"/>
          </a:p>
          <a:p>
            <a:r>
              <a:rPr lang="en-US" dirty="0"/>
              <a:t>We have a guide to how you should write your C code</a:t>
            </a:r>
          </a:p>
          <a:p>
            <a:pPr lvl="1"/>
            <a:r>
              <a:rPr lang="en-US" dirty="0"/>
              <a:t>This is a (small) portion of your grade on each assignment!</a:t>
            </a:r>
          </a:p>
          <a:p>
            <a:pPr lvl="1"/>
            <a:r>
              <a:rPr lang="en-US" dirty="0">
                <a:hlinkClick r:id="rId2"/>
              </a:rPr>
              <a:t>https://nu-cs211.github.io/cs211-files/cstyle.html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4DF16-F47F-4AE2-B4DE-A995208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9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Shell Note</a:t>
            </a:r>
          </a:p>
          <a:p>
            <a:pPr lvl="1"/>
            <a:endParaRPr lang="en-US" dirty="0"/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</a:p>
          <a:p>
            <a:pPr lvl="1"/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b="1" dirty="0"/>
              <a:t>Variables</a:t>
            </a:r>
          </a:p>
          <a:p>
            <a:r>
              <a:rPr lang="en-US" dirty="0"/>
              <a:t>Iteration</a:t>
            </a:r>
          </a:p>
          <a:p>
            <a:pPr lvl="1"/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607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basics of C programming</a:t>
            </a:r>
          </a:p>
          <a:p>
            <a:pPr lvl="1"/>
            <a:r>
              <a:rPr lang="en-US" dirty="0"/>
              <a:t>Compilation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Conditionals (if)</a:t>
            </a:r>
          </a:p>
          <a:p>
            <a:pPr lvl="1"/>
            <a:r>
              <a:rPr lang="en-US" dirty="0"/>
              <a:t>Iteration (while and for)</a:t>
            </a:r>
          </a:p>
          <a:p>
            <a:pPr lvl="1"/>
            <a:r>
              <a:rPr lang="en-US" dirty="0"/>
              <a:t>Input and Output (</a:t>
            </a:r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Continue practicing use of the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objects,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Values</a:t>
            </a:r>
            <a:r>
              <a:rPr lang="en-US" dirty="0"/>
              <a:t> are the actual information we want to work with</a:t>
            </a:r>
          </a:p>
          <a:p>
            <a:pPr lvl="1"/>
            <a:r>
              <a:rPr lang="en-US" dirty="0"/>
              <a:t>Numbers, Strings, Images, etc.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 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dirty="0"/>
              <a:t> is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 chunk of memory that can hold a value of a particular type.</a:t>
            </a:r>
          </a:p>
          <a:p>
            <a:pPr lvl="1"/>
            <a:r>
              <a:rPr lang="en-US" dirty="0"/>
              <a:t>Example: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has a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</a:p>
          <a:p>
            <a:pPr lvl="2"/>
            <a:r>
              <a:rPr lang="en-US" dirty="0"/>
              <a:t>Each time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is called, a “fresh” object that can hold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is “created”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the name of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to a variable changes the </a:t>
            </a:r>
            <a:r>
              <a:rPr lang="en-US" i="1" dirty="0"/>
              <a:t>value</a:t>
            </a:r>
            <a:r>
              <a:rPr lang="en-US" dirty="0"/>
              <a:t> stored in the object named by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1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6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cs typeface="Courier New" panose="02070309020205020404" pitchFamily="49" charset="0"/>
              </a:rPr>
              <a:t>The first statement is a definition.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It creates an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cs typeface="Courier New" panose="02070309020205020404" pitchFamily="49" charset="0"/>
              </a:rPr>
              <a:t> object,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names it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800" dirty="0">
                <a:cs typeface="Courier New" panose="02070309020205020404" pitchFamily="49" charset="0"/>
              </a:rPr>
              <a:t>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and initializes it to the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F274A7-481A-4E17-B96C-02BEBA072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63393"/>
              </p:ext>
            </p:extLst>
          </p:nvPr>
        </p:nvGraphicFramePr>
        <p:xfrm>
          <a:off x="8375560" y="31394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48AA4DF-2A2C-40A5-84E6-7D7D84BC5B78}"/>
              </a:ext>
            </a:extLst>
          </p:cNvPr>
          <p:cNvSpPr/>
          <p:nvPr/>
        </p:nvSpPr>
        <p:spPr>
          <a:xfrm>
            <a:off x="1056068" y="1143000"/>
            <a:ext cx="2343955" cy="4282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9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>
                <a:cs typeface="Courier New" panose="02070309020205020404" pitchFamily="49" charset="0"/>
              </a:rPr>
              <a:t>The second statement is an assignment.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It replaces the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stored in the object named by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with the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dirty="0">
                <a:cs typeface="Courier New" panose="02070309020205020404" pitchFamily="49" charset="0"/>
              </a:rPr>
              <a:t>.</a:t>
            </a:r>
            <a:endParaRPr lang="en-US" sz="2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4879B0-F75E-4E97-B112-D1167705E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6466"/>
              </p:ext>
            </p:extLst>
          </p:nvPr>
        </p:nvGraphicFramePr>
        <p:xfrm>
          <a:off x="8375560" y="31394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B3CC10-78B7-4EDE-A100-FBA4EA456F0F}"/>
              </a:ext>
            </a:extLst>
          </p:cNvPr>
          <p:cNvSpPr/>
          <p:nvPr/>
        </p:nvSpPr>
        <p:spPr>
          <a:xfrm>
            <a:off x="1056068" y="1584102"/>
            <a:ext cx="2343955" cy="4765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9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800" dirty="0">
                <a:cs typeface="Courier New" panose="02070309020205020404" pitchFamily="49" charset="0"/>
              </a:rPr>
              <a:t>The third statement is also an assignment.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It retrieves the current value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800" dirty="0">
                <a:cs typeface="Courier New" panose="02070309020205020404" pitchFamily="49" charset="0"/>
              </a:rPr>
              <a:t> (which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dirty="0">
                <a:cs typeface="Courier New" panose="02070309020205020404" pitchFamily="49" charset="0"/>
              </a:rPr>
              <a:t>),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then adds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cs typeface="Courier New" panose="02070309020205020404" pitchFamily="49" charset="0"/>
              </a:rPr>
              <a:t> to it,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and then stores the result back in the object named by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endParaRPr lang="en-US" sz="2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D3908F-5C8A-4090-946D-BBBC6737A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55"/>
              </p:ext>
            </p:extLst>
          </p:nvPr>
        </p:nvGraphicFramePr>
        <p:xfrm>
          <a:off x="8375560" y="31394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71DEAF3-221D-4CBF-BD50-26BBCFFC0110}"/>
              </a:ext>
            </a:extLst>
          </p:cNvPr>
          <p:cNvSpPr/>
          <p:nvPr/>
        </p:nvSpPr>
        <p:spPr>
          <a:xfrm>
            <a:off x="1056068" y="2034862"/>
            <a:ext cx="2343955" cy="4121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5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B2A3-EE60-4AAD-A32D-99F67C39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Typed imperative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3BDC-DC7F-4EBC-ADF0-E21C67B8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  <a:p>
            <a:pPr lvl="1"/>
            <a:r>
              <a:rPr lang="en-US" dirty="0"/>
              <a:t>Each line is a </a:t>
            </a:r>
            <a:r>
              <a:rPr lang="en-US" b="1" dirty="0"/>
              <a:t>statement</a:t>
            </a:r>
            <a:r>
              <a:rPr lang="en-US" dirty="0"/>
              <a:t> that changes the program’s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Usually, the values within a variable</a:t>
            </a:r>
          </a:p>
          <a:p>
            <a:pPr lvl="1"/>
            <a:endParaRPr lang="en-US" dirty="0"/>
          </a:p>
          <a:p>
            <a:r>
              <a:rPr lang="en-US" dirty="0"/>
              <a:t>Type System</a:t>
            </a:r>
          </a:p>
          <a:p>
            <a:pPr lvl="1"/>
            <a:r>
              <a:rPr lang="en-US" dirty="0"/>
              <a:t>Variables have a type associated with them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type determines qualities of the </a:t>
            </a:r>
            <a:r>
              <a:rPr lang="en-US" i="1" dirty="0"/>
              <a:t>object</a:t>
            </a:r>
          </a:p>
          <a:p>
            <a:pPr lvl="2"/>
            <a:r>
              <a:rPr lang="en-US" dirty="0"/>
              <a:t>Example: how much memory it takes 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type specifies what kind of </a:t>
            </a:r>
            <a:r>
              <a:rPr lang="en-US" i="1" dirty="0"/>
              <a:t>value</a:t>
            </a:r>
            <a:r>
              <a:rPr lang="en-US" dirty="0"/>
              <a:t> the variable holds</a:t>
            </a:r>
          </a:p>
          <a:p>
            <a:pPr lvl="2"/>
            <a:r>
              <a:rPr lang="en-US" dirty="0"/>
              <a:t>Example: integers, decimal numbers, strings,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7056-F525-489B-9C16-60826ED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1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537B-9088-49B5-B041-EA9F5901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750B-E098-4BE8-BBF4-82BDA0AF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Hold an integer number (like 5 or 0 or -3)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These can also specify </a:t>
            </a:r>
            <a:r>
              <a:rPr lang="en-US" dirty="0" err="1"/>
              <a:t>signedness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dirty="0"/>
              <a:t>: only 0 and greater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dirty="0"/>
              <a:t>: negative, 0, or positive</a:t>
            </a:r>
          </a:p>
          <a:p>
            <a:pPr lvl="1"/>
            <a:endParaRPr lang="en-US" dirty="0"/>
          </a:p>
          <a:p>
            <a:r>
              <a:rPr lang="en-US" dirty="0"/>
              <a:t>Hold a decimal number (like 6.238 or 0.00001 or -32566.5)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1"/>
            <a:r>
              <a:rPr lang="en-US" dirty="0"/>
              <a:t>These are always negative, 0, or positive</a:t>
            </a:r>
          </a:p>
          <a:p>
            <a:pPr lvl="1"/>
            <a:endParaRPr lang="en-US" dirty="0"/>
          </a:p>
          <a:p>
            <a:r>
              <a:rPr lang="en-US" dirty="0"/>
              <a:t>Difference between types: how big of a value they can hold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/>
              <a:t>: 0 to 65536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short</a:t>
            </a:r>
            <a:r>
              <a:rPr lang="en-US" dirty="0"/>
              <a:t>: -32768 to 32767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0 to 4294967296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int</a:t>
            </a:r>
            <a:r>
              <a:rPr lang="en-US" dirty="0"/>
              <a:t>: -2147483648 to 2147483647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We’ll have a whole future lecture on </a:t>
            </a:r>
            <a:r>
              <a:rPr lang="en-US" i="1" dirty="0"/>
              <a:t>why</a:t>
            </a:r>
            <a:r>
              <a:rPr lang="en-US" dirty="0"/>
              <a:t> the types are like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61A3-F112-415C-9C5C-296C6406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6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vs unsigned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“integer” types in C can be signed or unsigned</a:t>
            </a:r>
          </a:p>
          <a:p>
            <a:pPr lvl="1"/>
            <a:r>
              <a:rPr lang="en-US" dirty="0"/>
              <a:t>char, short, int, long,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Unsigned: only zero or positive</a:t>
            </a:r>
          </a:p>
          <a:p>
            <a:pPr lvl="1"/>
            <a:r>
              <a:rPr lang="en-US" dirty="0"/>
              <a:t>Signed: negative, zero, or positive</a:t>
            </a:r>
          </a:p>
          <a:p>
            <a:pPr lvl="1"/>
            <a:endParaRPr lang="en-US" dirty="0"/>
          </a:p>
          <a:p>
            <a:r>
              <a:rPr lang="en-US" dirty="0"/>
              <a:t>Signed is the default! If it doesn’t say, it’s usually signed</a:t>
            </a:r>
          </a:p>
          <a:p>
            <a:pPr lvl="1"/>
            <a:r>
              <a:rPr lang="en-US" dirty="0"/>
              <a:t>An exception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which is unsigned</a:t>
            </a:r>
          </a:p>
          <a:p>
            <a:pPr lvl="1"/>
            <a:endParaRPr lang="en-US" dirty="0"/>
          </a:p>
          <a:p>
            <a:r>
              <a:rPr lang="en-US" dirty="0"/>
              <a:t>Comparing signed and unsigned numbers generates a warning</a:t>
            </a:r>
          </a:p>
          <a:p>
            <a:pPr lvl="1"/>
            <a:r>
              <a:rPr lang="en-US" dirty="0"/>
              <a:t>Should make sure they’re the same before comparing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36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8979-1B75-4AD2-8F21-5D40A0F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Temporarily changing types while comparing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D6FC-E0FE-414D-B6AC-F9C47B5B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cast a variable to another type during an expression</a:t>
            </a:r>
          </a:p>
          <a:p>
            <a:pPr lvl="1"/>
            <a:r>
              <a:rPr lang="en-US" dirty="0"/>
              <a:t>To cast, put a type in parentheses before the variable name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		//int is signed by default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5;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unsigned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length) {		// warning here!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(“Too big!\n”);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C5AE4-66DF-48DE-A82B-7E3A1E85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81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8979-1B75-4AD2-8F21-5D40A0F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Temporarily changing types while comparing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D6FC-E0FE-414D-B6AC-F9C47B5B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cast a variable to another type during an expression</a:t>
            </a:r>
          </a:p>
          <a:p>
            <a:pPr lvl="1"/>
            <a:r>
              <a:rPr lang="en-US" dirty="0"/>
              <a:t>To cast, put a type in parentheses before the variable name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		//int is signed by default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 = 5;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unsigned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length) {	// no warning anymore!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(“Too big!\n”);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C5AE4-66DF-48DE-A82B-7E3A1E85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examples from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First, make your own cs211 directory to store class stuff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cs211</a:t>
            </a:r>
          </a:p>
          <a:p>
            <a:pPr lvl="1"/>
            <a:endParaRPr lang="en-US" dirty="0"/>
          </a:p>
          <a:p>
            <a:r>
              <a:rPr lang="en-US" dirty="0"/>
              <a:t>The files for this class are in a zipped </a:t>
            </a:r>
            <a:r>
              <a:rPr lang="en-US" dirty="0" err="1"/>
              <a:t>tarball</a:t>
            </a:r>
            <a:r>
              <a:rPr lang="en-US" dirty="0"/>
              <a:t> (just like a zip file)</a:t>
            </a:r>
          </a:p>
          <a:p>
            <a:pPr lvl="1"/>
            <a:r>
              <a:rPr lang="en-US" dirty="0"/>
              <a:t>We can extract them right into your cs211/ directory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xvkf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/02_intro_c.tgz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02_intro_c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does that command do?: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https://explainshell.com/explain?cmd=tar+-xvkf+%7Ecs211%2Flec%2F02_intro_c.tgz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DF2D-CF2B-4A2E-884B-0278CA3D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/>
              <a:t> can be used to make new C type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1C20-ABB7-4415-9509-0F19B8FF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Typedef creates a new type name that is a copy of an existing type</a:t>
            </a:r>
          </a:p>
          <a:p>
            <a:pPr lvl="1"/>
            <a:endParaRPr lang="en-US" dirty="0"/>
          </a:p>
          <a:p>
            <a:r>
              <a:rPr lang="en-US" dirty="0"/>
              <a:t>Typedef keyword is followed by two types</a:t>
            </a:r>
          </a:p>
          <a:p>
            <a:pPr lvl="1"/>
            <a:r>
              <a:rPr lang="en-US" dirty="0"/>
              <a:t>First type: the original type name</a:t>
            </a:r>
          </a:p>
          <a:p>
            <a:pPr lvl="1"/>
            <a:r>
              <a:rPr lang="en-US" dirty="0"/>
              <a:t>Second type: the new type name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x_coordinate_t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2731-3396-45C5-8414-07C1DE0B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4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01254"/>
              </p:ext>
            </p:extLst>
          </p:nvPr>
        </p:nvGraphicFramePr>
        <p:xfrm>
          <a:off x="7280856" y="9144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684869" y="1313645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3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64518"/>
              </p:ext>
            </p:extLst>
          </p:nvPr>
        </p:nvGraphicFramePr>
        <p:xfrm>
          <a:off x="7280856" y="9144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23506" y="1661374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86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79854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36385" y="1950720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598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87685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2594664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14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79643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2903757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78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85974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697749" y="322572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176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06973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3831036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41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97227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4165887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7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Quick Shell Note</a:t>
            </a:r>
          </a:p>
          <a:p>
            <a:pPr lvl="1"/>
            <a:endParaRPr lang="en-US" dirty="0"/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</a:p>
          <a:p>
            <a:pPr lvl="1"/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pPr lvl="1"/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3182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4797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448785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019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09304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5093166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02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28481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23507" y="540225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81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60164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36386" y="573710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78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Shell Note</a:t>
            </a:r>
          </a:p>
          <a:p>
            <a:pPr lvl="1"/>
            <a:endParaRPr lang="en-US" dirty="0"/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</a:p>
          <a:p>
            <a:pPr lvl="1"/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b="1" dirty="0"/>
              <a:t>Iteration</a:t>
            </a:r>
          </a:p>
          <a:p>
            <a:pPr lvl="1"/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8775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6336-2E49-414C-82ED-395AA686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Conditions aren’t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DE82-1E67-433F-B79F-2605AA0E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lines of code were actually implementing Fibonacci!</a:t>
            </a:r>
          </a:p>
          <a:p>
            <a:pPr lvl="1"/>
            <a:r>
              <a:rPr lang="en-US" dirty="0"/>
              <a:t>And they were doing it without requiring any recursion</a:t>
            </a:r>
          </a:p>
          <a:p>
            <a:pPr lvl="1"/>
            <a:endParaRPr lang="en-US" dirty="0"/>
          </a:p>
          <a:p>
            <a:r>
              <a:rPr lang="en-US" dirty="0"/>
              <a:t>Problem: it’s really repetitive to have to write out the same lines of code again and again</a:t>
            </a:r>
          </a:p>
          <a:p>
            <a:r>
              <a:rPr lang="en-US" dirty="0"/>
              <a:t>Solution: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C711F-A781-417F-847D-1E721CCF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with the 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body-statements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Semantics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Evaluate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to a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If the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is </a:t>
            </a:r>
            <a:r>
              <a:rPr lang="en-US" i="1" dirty="0">
                <a:solidFill>
                  <a:srgbClr val="073642"/>
                </a:solidFill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then skip to the statement after the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Execute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body-statements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cs typeface="Courier New" panose="02070309020205020404" pitchFamily="49" charset="0"/>
              </a:rPr>
              <a:t>(if the </a:t>
            </a:r>
            <a:r>
              <a:rPr lang="en-US" sz="24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0" u="none" strike="noStrike" baseline="0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was true)</a:t>
            </a:r>
            <a:endParaRPr lang="en-US" sz="2400" b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Go back to step 1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7364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00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&gt; 0)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 = n ‑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DE3F577-3ECE-4C34-8DE1-FC15B8DB46BD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9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5CD8-131A-46B6-8153-266F019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2E2-D5B9-4111-BF30-BB2528A7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811593"/>
          </a:xfrm>
        </p:spPr>
        <p:txBody>
          <a:bodyPr>
            <a:normAutofit/>
          </a:bodyPr>
          <a:lstStyle/>
          <a:p>
            <a:r>
              <a:rPr lang="en-US" dirty="0"/>
              <a:t>For loops allow you to combine iteration and incrementing</a:t>
            </a:r>
          </a:p>
          <a:p>
            <a:pPr lvl="1"/>
            <a:r>
              <a:rPr lang="en-US" b="0" i="0" u="none" strike="noStrike" baseline="0" dirty="0"/>
              <a:t>When you write a for statement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42950" lvl="1" indent="-285750"/>
            <a:r>
              <a:rPr lang="en-US" b="0" i="0" u="none" strike="noStrike" baseline="0" dirty="0">
                <a:cs typeface="Courier New" panose="02070309020205020404" pitchFamily="49" charset="0"/>
              </a:rPr>
              <a:t>It’s as if you’d written this while statement: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A951-5193-48E6-BD7B-2BE0BC3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9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&gt; 0)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 = n ‑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13D96-79CB-41FA-8FB6-5107669EC7D2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013D96-79CB-41FA-8FB6-5107669EC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EB1EAE5-40C9-42ED-A1DE-EAC5A650AA8F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0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4B87-019B-4DAC-AAB9-7860234C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Helpful guides to shell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ADD7-56F2-4EBF-8752-C9161F66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lecture notes on using the shell</a:t>
            </a:r>
          </a:p>
          <a:p>
            <a:pPr lvl="1"/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various shell command syntax</a:t>
            </a:r>
          </a:p>
          <a:p>
            <a:pPr lvl="1"/>
            <a:r>
              <a:rPr lang="en-US" dirty="0">
                <a:hlinkClick r:id="rId3"/>
              </a:rPr>
              <a:t>https://explainshell.com/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how to use various shell commands</a:t>
            </a:r>
          </a:p>
          <a:p>
            <a:pPr lvl="1"/>
            <a:r>
              <a:rPr lang="en-US" dirty="0"/>
              <a:t>Just type the command into the box at the top</a:t>
            </a:r>
          </a:p>
          <a:p>
            <a:pPr lvl="1"/>
            <a:r>
              <a:rPr lang="en-US" dirty="0">
                <a:hlinkClick r:id="rId4"/>
              </a:rPr>
              <a:t>https://tldr.ostera.io/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B347-23CC-46F2-83E4-7F2135E3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54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3345D5-4CE1-437F-8726-3E8DC8DA3EF5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3345D5-4CE1-437F-8726-3E8DC8DA3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42D547-7D6A-4CBA-BF27-E1F027A969E1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604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B8B38-F9A2-4C31-9AE3-B7BE9B02472F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B8B38-F9A2-4C31-9AE3-B7BE9B02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979281-5501-4FF4-8A3E-F8243D428D8A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68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int </a:t>
            </a:r>
            <a:r>
              <a:rPr lang="en-US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11BCA-556E-4D8E-9AB7-4900B19045B8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11BCA-556E-4D8E-9AB7-4900B1904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A8FB7B-5AB3-458B-9603-23B867D4EEF6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300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i="0" u="none" strike="noStrike" baseline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59888-060D-4646-82D3-C292E02FFE9C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59888-060D-4646-82D3-C292E02F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B5B01EA-5D9D-4EA4-BDEF-49665CD1F87A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91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86303-152B-4FDE-B112-2E33F5454D6B}"/>
                  </a:ext>
                </a:extLst>
              </p:cNvPr>
              <p:cNvSpPr txBox="1"/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386303-152B-4FDE-B112-2E33F545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0" y="13335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5A4D5B9-9EAB-4C5B-98D8-2E12ACC4F8E6}"/>
              </a:ext>
            </a:extLst>
          </p:cNvPr>
          <p:cNvSpPr txBox="1"/>
          <p:nvPr/>
        </p:nvSpPr>
        <p:spPr>
          <a:xfrm>
            <a:off x="10883900" y="228599"/>
            <a:ext cx="696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453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94C52-D107-472A-957E-609DFD0E9A74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976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endParaRPr lang="en-US" b="1" dirty="0"/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C0FF-DC64-4A72-92FC-D014726C5110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970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C0FF-DC64-4A72-92FC-D014726C5110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273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  <a:r>
              <a:rPr lang="en-US" b="1" dirty="0"/>
              <a:t>returns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C0FF-DC64-4A72-92FC-D014726C5110}"/>
              </a:ext>
            </a:extLst>
          </p:cNvPr>
          <p:cNvSpPr txBox="1"/>
          <p:nvPr/>
        </p:nvSpPr>
        <p:spPr>
          <a:xfrm>
            <a:off x="785612" y="3128607"/>
            <a:ext cx="77273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loop_function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test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 dirty="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sz="28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retval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285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Shell Note</a:t>
            </a:r>
          </a:p>
          <a:p>
            <a:pPr lvl="1"/>
            <a:endParaRPr lang="en-US" dirty="0"/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</a:p>
          <a:p>
            <a:pPr lvl="1"/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pPr lvl="1"/>
            <a:endParaRPr lang="en-US" dirty="0"/>
          </a:p>
          <a:p>
            <a:r>
              <a:rPr lang="en-US" b="1" dirty="0"/>
              <a:t>Other C Syntax</a:t>
            </a:r>
          </a:p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2300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command: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Superuser do</a:t>
            </a:r>
          </a:p>
          <a:p>
            <a:pPr lvl="1"/>
            <a:r>
              <a:rPr lang="en-US" dirty="0"/>
              <a:t>Executes a command with special administrator privilege (superuser)</a:t>
            </a:r>
          </a:p>
          <a:p>
            <a:pPr lvl="1"/>
            <a:r>
              <a:rPr lang="en-US" dirty="0"/>
              <a:t>Necessary for installing new programs and modifying the OS</a:t>
            </a:r>
          </a:p>
          <a:p>
            <a:pPr lvl="1"/>
            <a:endParaRPr lang="en-US" dirty="0"/>
          </a:p>
          <a:p>
            <a:r>
              <a:rPr lang="en-US" dirty="0"/>
              <a:t>Run it before a command to execute that command as a superuser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rm –rf /</a:t>
            </a:r>
            <a:r>
              <a:rPr lang="en-US" dirty="0"/>
              <a:t>	(don’t run this!)</a:t>
            </a:r>
          </a:p>
          <a:p>
            <a:pPr lvl="1"/>
            <a:endParaRPr lang="en-US" dirty="0"/>
          </a:p>
          <a:p>
            <a:r>
              <a:rPr lang="en-US" dirty="0"/>
              <a:t>You can only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/>
              <a:t> on computers where you are an admin</a:t>
            </a:r>
          </a:p>
          <a:p>
            <a:pPr lvl="1"/>
            <a:r>
              <a:rPr lang="en-US" dirty="0"/>
              <a:t>Only use with caution and care. It can destroy your computer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You’ll never need it for class stuff</a:t>
            </a:r>
          </a:p>
          <a:p>
            <a:pPr lvl="1"/>
            <a:r>
              <a:rPr lang="en-US" dirty="0"/>
              <a:t>You are NOT an admin on the class servers! (neither am 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49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means a single-line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dirty="0"/>
              <a:t> starts a multiline comment, which continues until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to use comments effectively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Comment “blocks” of code with their purpose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Every line is too much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Often helpful to write the comments before the code as planning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Comment tricky bits of code so you know what it means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+ several weeks = “what does that code mean?!”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41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||    &amp;&amp;</a:t>
            </a:r>
          </a:p>
          <a:p>
            <a:pPr lvl="1"/>
            <a:r>
              <a:rPr lang="en-US" dirty="0"/>
              <a:t>Logical OR, and Logical AND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 5 &amp;&amp; b &gt; 12</a:t>
            </a:r>
          </a:p>
          <a:p>
            <a:pPr lvl="1"/>
            <a:endParaRPr lang="en-US" dirty="0"/>
          </a:p>
          <a:p>
            <a:r>
              <a:rPr lang="en-US" dirty="0"/>
              <a:t>!</a:t>
            </a:r>
          </a:p>
          <a:p>
            <a:pPr lvl="1"/>
            <a:r>
              <a:rPr lang="en-US" dirty="0"/>
              <a:t>Logical NOT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!(a &lt; 5) </a:t>
            </a:r>
            <a:r>
              <a:rPr lang="en-US" dirty="0">
                <a:cs typeface="Courier New" panose="02070309020205020404" pitchFamily="49" charset="0"/>
              </a:rPr>
              <a:t>equivalent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 &gt;= 5)</a:t>
            </a:r>
          </a:p>
          <a:p>
            <a:pPr lvl="1"/>
            <a:endParaRPr lang="en-US" dirty="0"/>
          </a:p>
          <a:p>
            <a:r>
              <a:rPr lang="en-US" dirty="0"/>
              <a:t>==</a:t>
            </a:r>
          </a:p>
          <a:p>
            <a:pPr lvl="1"/>
            <a:r>
              <a:rPr lang="en-US" dirty="0"/>
              <a:t>Equality test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== 5</a:t>
            </a:r>
            <a:r>
              <a:rPr lang="en-US" dirty="0"/>
              <a:t>  -&gt;  TRUE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 == -3</a:t>
            </a:r>
            <a:r>
              <a:rPr lang="en-US" dirty="0"/>
              <a:t>  -&gt;  FALSE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Don’t mix it up with assignment (single equals sign)</a:t>
            </a:r>
          </a:p>
          <a:p>
            <a:pPr lvl="2"/>
            <a:r>
              <a:rPr lang="en-US" dirty="0"/>
              <a:t>Really common new C programmer mistake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12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you’ll see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+=   *=   -=   /=</a:t>
            </a:r>
          </a:p>
          <a:p>
            <a:pPr lvl="1"/>
            <a:r>
              <a:rPr lang="en-US" dirty="0"/>
              <a:t>Perform the action of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 = VAR operator ARG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5</a:t>
            </a:r>
            <a:r>
              <a:rPr lang="en-US" dirty="0"/>
              <a:t>   -&gt;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*= b</a:t>
            </a:r>
            <a:r>
              <a:rPr lang="en-US" dirty="0"/>
              <a:t>   -&gt;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* b</a:t>
            </a:r>
          </a:p>
          <a:p>
            <a:pPr lvl="1"/>
            <a:endParaRPr lang="en-US" dirty="0"/>
          </a:p>
          <a:p>
            <a:r>
              <a:rPr lang="en-US" dirty="0"/>
              <a:t>%</a:t>
            </a:r>
          </a:p>
          <a:p>
            <a:pPr lvl="1"/>
            <a:r>
              <a:rPr lang="en-US" dirty="0"/>
              <a:t>Modulus operator</a:t>
            </a:r>
          </a:p>
          <a:p>
            <a:pPr lvl="1"/>
            <a:r>
              <a:rPr lang="en-US" dirty="0"/>
              <a:t>Returns the remainder of division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12 % 10</a:t>
            </a:r>
            <a:r>
              <a:rPr lang="en-US" dirty="0"/>
              <a:t>  -&gt;  2</a:t>
            </a:r>
          </a:p>
          <a:p>
            <a:pPr lvl="1"/>
            <a:endParaRPr lang="en-US" dirty="0"/>
          </a:p>
          <a:p>
            <a:r>
              <a:rPr lang="en-US" dirty="0"/>
              <a:t> ~  |  &amp;  ^</a:t>
            </a:r>
          </a:p>
          <a:p>
            <a:pPr lvl="1"/>
            <a:r>
              <a:rPr lang="en-US" dirty="0"/>
              <a:t>Bitwise NOT, OR, AND, and XOR (you’ll learn these in CS213)</a:t>
            </a:r>
          </a:p>
          <a:p>
            <a:pPr lvl="1"/>
            <a:r>
              <a:rPr lang="en-US" dirty="0"/>
              <a:t>Importantly, ^ is not exponentiation!!!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78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Subtracting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++   --</a:t>
            </a:r>
          </a:p>
          <a:p>
            <a:pPr lvl="1"/>
            <a:r>
              <a:rPr lang="en-US" dirty="0"/>
              <a:t>Shorthand for plus 1 or minus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++a</a:t>
            </a:r>
            <a:r>
              <a:rPr lang="en-US" dirty="0"/>
              <a:t>    -&gt;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+= 1</a:t>
            </a:r>
            <a:r>
              <a:rPr lang="en-US" dirty="0"/>
              <a:t>   -&gt;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a + 1</a:t>
            </a:r>
          </a:p>
          <a:p>
            <a:pPr lvl="1"/>
            <a:endParaRPr lang="en-US" dirty="0"/>
          </a:p>
          <a:p>
            <a:r>
              <a:rPr lang="en-US" dirty="0"/>
              <a:t>The auto-increment/decrement operators can go before or after the variable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--x</a:t>
            </a:r>
            <a:r>
              <a:rPr lang="en-US" dirty="0"/>
              <a:t>) subtracts one and returns the new value of x from the expression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x--</a:t>
            </a:r>
            <a:r>
              <a:rPr lang="en-US" dirty="0"/>
              <a:t>) subtracts one but returns the </a:t>
            </a:r>
            <a:r>
              <a:rPr lang="en-US" i="1" dirty="0"/>
              <a:t>old</a:t>
            </a:r>
            <a:r>
              <a:rPr lang="en-US" dirty="0"/>
              <a:t> value of x from the expression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Usually, this doesn’t matter, unless you write complicated statements that combine assignment and conditions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(--x &gt; 0)</a:t>
            </a:r>
            <a:r>
              <a:rPr lang="en-US" dirty="0"/>
              <a:t> … (please just never do this)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24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also works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300056" y="11430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56" y="11430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DA0866-29B9-47FB-A507-CE5EDC246B71}"/>
              </a:ext>
            </a:extLst>
          </p:cNvPr>
          <p:cNvSpPr txBox="1"/>
          <p:nvPr/>
        </p:nvSpPr>
        <p:spPr>
          <a:xfrm>
            <a:off x="10845800" y="228599"/>
            <a:ext cx="73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fib.c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488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? :</a:t>
            </a:r>
          </a:p>
          <a:p>
            <a:pPr lvl="1"/>
            <a:r>
              <a:rPr lang="en-US" dirty="0"/>
              <a:t>Shorthand version of an if statement, determining result of expression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(a &lt; 5) ? a : b;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equivalent to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 5)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won’t need to use this. Usually, it just makes code harder to read.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Shell Note</a:t>
            </a:r>
          </a:p>
          <a:p>
            <a:pPr lvl="1"/>
            <a:endParaRPr lang="en-US" dirty="0"/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</a:p>
          <a:p>
            <a:pPr lvl="1"/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pPr lvl="1"/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b="1" dirty="0"/>
              <a:t>Input and Output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26921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way to print in C is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Takes a </a:t>
            </a:r>
            <a:r>
              <a:rPr lang="en-US" i="1" dirty="0"/>
              <a:t>format string</a:t>
            </a:r>
            <a:r>
              <a:rPr lang="en-US" dirty="0"/>
              <a:t> followed by arguments to </a:t>
            </a:r>
            <a:r>
              <a:rPr lang="en-US" i="1" dirty="0"/>
              <a:t>interpolate</a:t>
            </a:r>
            <a:r>
              <a:rPr lang="en-US" dirty="0"/>
              <a:t> in place of the string’s format specifiers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"(%d, %d)\n"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y);</a:t>
            </a:r>
          </a:p>
          <a:p>
            <a:pPr marL="457200" lvl="1" indent="0"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format specifier means the argument is an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457200" lvl="1" indent="0"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Prints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“(“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+ the value of x +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 “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+ the value of y +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“)\n”</a:t>
            </a:r>
          </a:p>
          <a:p>
            <a:pPr marL="457200" lvl="1" indent="0"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 is in the </a:t>
            </a:r>
            <a:r>
              <a:rPr lang="en-US" sz="2400" dirty="0" err="1">
                <a:solidFill>
                  <a:srgbClr val="073642"/>
                </a:solidFill>
                <a:cs typeface="Courier New" panose="02070309020205020404" pitchFamily="49" charset="0"/>
              </a:rPr>
              <a:t>stdio.h</a:t>
            </a:r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 library, which needs to be </a:t>
            </a: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-ed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6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7A4F-91F7-46A5-8D83-A5F298FE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CC08-616D-4CFF-817D-C9B2AFA5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5784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0" i="0" u="none" strike="noStrike" baseline="0" dirty="0">
              <a:solidFill>
                <a:srgbClr val="6D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5.1;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x: %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bytes\n"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f: %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bytes\n"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pt-BR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"x: %d\nf: %.60e\n"</a:t>
            </a:r>
            <a:r>
              <a:rPr lang="pt-BR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f);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A format specifier gives the argument’s type and maybe some options</a:t>
            </a:r>
          </a:p>
          <a:p>
            <a:pPr lvl="1"/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type: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(the return result of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type: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%.60e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type: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, include 60 digits of precision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A246E-17B0-438B-B333-65843EAB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C2F52-465C-4826-B654-A12867122634}"/>
              </a:ext>
            </a:extLst>
          </p:cNvPr>
          <p:cNvSpPr txBox="1"/>
          <p:nvPr/>
        </p:nvSpPr>
        <p:spPr>
          <a:xfrm>
            <a:off x="10310394" y="228599"/>
            <a:ext cx="127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output.c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910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6CB4-E596-443C-8F92-8E9DDB5C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learn format specifiers?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3859-B855-44F4-90CF-B9FB6199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look them up in a guide!</a:t>
            </a:r>
          </a:p>
          <a:p>
            <a:pPr lvl="1"/>
            <a:r>
              <a:rPr lang="en-US" dirty="0"/>
              <a:t>Even I don’t have them memorized…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Runs in the terminal</a:t>
            </a:r>
          </a:p>
          <a:p>
            <a:pPr lvl="1"/>
            <a:r>
              <a:rPr lang="en-US" dirty="0"/>
              <a:t>Shows details about </a:t>
            </a:r>
            <a:r>
              <a:rPr lang="en-US" dirty="0" err="1"/>
              <a:t>printf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google “</a:t>
            </a:r>
            <a:r>
              <a:rPr lang="en-US" dirty="0" err="1"/>
              <a:t>printf</a:t>
            </a:r>
            <a:r>
              <a:rPr lang="en-US" dirty="0"/>
              <a:t> format specifiers” (this is what I do)</a:t>
            </a:r>
          </a:p>
          <a:p>
            <a:pPr lvl="1"/>
            <a:r>
              <a:rPr lang="en-US" dirty="0"/>
              <a:t>cplusplus.com is a good resource</a:t>
            </a:r>
          </a:p>
          <a:p>
            <a:pPr lvl="1"/>
            <a:r>
              <a:rPr lang="en-US" dirty="0">
                <a:hlinkClick r:id="rId2"/>
              </a:rPr>
              <a:t>https://www.cplusplus.com/reference/cstdio/printf/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2D6D-7423-4E6D-A88E-C1661574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6F5D-84E3-4045-A88E-E297BF0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example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305E9A-E971-4554-A92C-7FF79059B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30"/>
          <a:stretch/>
        </p:blipFill>
        <p:spPr>
          <a:xfrm>
            <a:off x="607595" y="1778508"/>
            <a:ext cx="10972800" cy="307682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4713-62F1-4F3A-8EDF-F1D2AD8B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03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A035-64EF-43A5-9978-B55512E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AB19-5F94-4EE5-856F-EE9F40B5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input numbers in C,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 err="1"/>
              <a:t>scanf</a:t>
            </a:r>
            <a:r>
              <a:rPr lang="en-US" dirty="0"/>
              <a:t> reads keyboard input, converts it to the require type, and stores it in an existing variable:</a:t>
            </a:r>
          </a:p>
          <a:p>
            <a:pPr marL="914400" lvl="2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914400" lvl="2" indent="0">
              <a:buNone/>
            </a:pP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&amp;x);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uses a format string to determine what type to convert the input into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&amp;x</a:t>
            </a:r>
            <a:r>
              <a:rPr lang="en-US" dirty="0"/>
              <a:t> means to pass x’s location, not its value (more on this next week)</a:t>
            </a:r>
          </a:p>
          <a:p>
            <a:pPr lvl="1"/>
            <a:r>
              <a:rPr lang="en-US" dirty="0"/>
              <a:t>Careful: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directives aren’t exactly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EFD0D-7CB0-4B4F-80A8-7B121F9F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72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140C-AF9C-42D9-B610-AF6EACED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6263-5C30-49FC-99DE-F46F5F08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spcBef>
                <a:spcPts val="800"/>
              </a:spcBef>
              <a:buNone/>
            </a:pPr>
            <a:b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sqr_dbl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* n;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0.0;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&amp;d);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squared is %</a:t>
            </a:r>
            <a:r>
              <a:rPr lang="en-U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d,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sqr_dbl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F70C-FF26-4E26-84CF-BBD84582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CB22-8BB7-43FD-A75A-DDA73A4DBBDD}"/>
              </a:ext>
            </a:extLst>
          </p:cNvPr>
          <p:cNvSpPr txBox="1"/>
          <p:nvPr/>
        </p:nvSpPr>
        <p:spPr>
          <a:xfrm>
            <a:off x="10310394" y="228599"/>
            <a:ext cx="127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input.c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589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EDED-CAEA-4807-BD4A-21146E7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multiple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5BEA-80C6-4E3C-B18F-5A66B602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b="0" i="0" u="none" strike="noStrike" baseline="0" dirty="0">
              <a:solidFill>
                <a:srgbClr val="6D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two integers: 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E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s-E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s-E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&amp;x, &amp;y);</a:t>
            </a:r>
          </a:p>
          <a:p>
            <a:pPr marL="0" indent="0" algn="l">
              <a:buNone/>
            </a:pPr>
            <a:r>
              <a:rPr lang="es-E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* %d = %d\n"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y, x * y);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96061-967A-4F0A-A2B3-B8485197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E2F08-9B65-4A3B-A9E8-0FB6B1E14146}"/>
              </a:ext>
            </a:extLst>
          </p:cNvPr>
          <p:cNvSpPr txBox="1"/>
          <p:nvPr/>
        </p:nvSpPr>
        <p:spPr>
          <a:xfrm>
            <a:off x="9994900" y="228599"/>
            <a:ext cx="1585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multi_input.c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48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B3F-B22D-49AE-BBE6-1BAD7731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 err="1"/>
              <a:t>scanf</a:t>
            </a:r>
            <a:r>
              <a:rPr lang="en-US" dirty="0"/>
              <a:t>() has an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856F-ACE5-401C-B66C-156A2856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number of successful conversions</a:t>
            </a:r>
          </a:p>
          <a:p>
            <a:pPr lvl="1"/>
            <a:endParaRPr lang="en-US" dirty="0"/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600" b="0" i="0" u="none" strike="noStrike" baseline="0" dirty="0">
              <a:solidFill>
                <a:srgbClr val="6D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two integers: "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sz="26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&amp;x, &amp;y) != 2)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 error\n"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s-ES" sz="26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* %d == %d\n"</a:t>
            </a:r>
            <a:r>
              <a:rPr lang="es-E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y, x * y);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BF16-A43E-40C5-AC74-55AAF6BF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21C8-6C50-4F6C-9BCA-FA5484D85B00}"/>
              </a:ext>
            </a:extLst>
          </p:cNvPr>
          <p:cNvSpPr txBox="1"/>
          <p:nvPr/>
        </p:nvSpPr>
        <p:spPr>
          <a:xfrm>
            <a:off x="9906000" y="228599"/>
            <a:ext cx="1674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check_input.c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79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3CE8-3493-44F2-9BE0-D2388A7C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now know the basics of C programming!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92E3-1A5D-48CB-B7BE-CB213328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missing a few simple things</a:t>
            </a:r>
          </a:p>
          <a:p>
            <a:pPr lvl="1"/>
            <a:r>
              <a:rPr lang="en-US" dirty="0"/>
              <a:t>You’ll practice those in Lab02 and Hw01</a:t>
            </a:r>
          </a:p>
          <a:p>
            <a:pPr lvl="1"/>
            <a:r>
              <a:rPr lang="en-US" dirty="0"/>
              <a:t>Structs!</a:t>
            </a:r>
          </a:p>
          <a:p>
            <a:endParaRPr lang="en-US" dirty="0"/>
          </a:p>
          <a:p>
            <a:r>
              <a:rPr lang="en-US" dirty="0"/>
              <a:t>We’re missing some advanced features</a:t>
            </a:r>
          </a:p>
          <a:p>
            <a:pPr lvl="1"/>
            <a:r>
              <a:rPr lang="en-US" dirty="0"/>
              <a:t>We’ll cover those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A0E3-5CBE-4981-808E-B5563428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98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Quick Shell Note</a:t>
            </a:r>
          </a:p>
          <a:p>
            <a:pPr lvl="1"/>
            <a:endParaRPr lang="en-US" dirty="0"/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</a:p>
          <a:p>
            <a:pPr lvl="1"/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pPr lvl="1"/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6549241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1255</TotalTime>
  <Words>5946</Words>
  <Application>Microsoft Office PowerPoint</Application>
  <PresentationFormat>Widescreen</PresentationFormat>
  <Paragraphs>1249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Cambria Math</vt:lpstr>
      <vt:lpstr>Courier New</vt:lpstr>
      <vt:lpstr>Tahoma</vt:lpstr>
      <vt:lpstr>Class Slides</vt:lpstr>
      <vt:lpstr>Lecture 02 Introducing C</vt:lpstr>
      <vt:lpstr>Administrivia</vt:lpstr>
      <vt:lpstr>Administrivia</vt:lpstr>
      <vt:lpstr>Today’s Goals</vt:lpstr>
      <vt:lpstr>Getting the examples from lecture</vt:lpstr>
      <vt:lpstr>Outline</vt:lpstr>
      <vt:lpstr>Reminder: Helpful guides to shell commands</vt:lpstr>
      <vt:lpstr>Shell command: sudo</vt:lpstr>
      <vt:lpstr>sudo example</vt:lpstr>
      <vt:lpstr>sudo example</vt:lpstr>
      <vt:lpstr>relevant xkcd (but no break, go read this later)</vt:lpstr>
      <vt:lpstr>Outline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Outline</vt:lpstr>
      <vt:lpstr>How do you “run” C code?</vt:lpstr>
      <vt:lpstr>What does machine code look like?</vt:lpstr>
      <vt:lpstr>Compiling a C program</vt:lpstr>
      <vt:lpstr>Compiling a C program</vt:lpstr>
      <vt:lpstr>Remember to compile!</vt:lpstr>
      <vt:lpstr>Break + relevant xkcd</vt:lpstr>
      <vt:lpstr>Outline</vt:lpstr>
      <vt:lpstr>Definition of Fibonacci Function</vt:lpstr>
      <vt:lpstr>Implementing Fibonacci in C</vt:lpstr>
      <vt:lpstr>Implementing Fibonacci in C</vt:lpstr>
      <vt:lpstr>Statements can be nested in C</vt:lpstr>
      <vt:lpstr>C ignores most whitespace</vt:lpstr>
      <vt:lpstr>C ignores most whitespace</vt:lpstr>
      <vt:lpstr>C ignores most whitespace</vt:lpstr>
      <vt:lpstr>C ignores most whitespace</vt:lpstr>
      <vt:lpstr>A note on style</vt:lpstr>
      <vt:lpstr>Outline</vt:lpstr>
      <vt:lpstr>Values, objects, and variables</vt:lpstr>
      <vt:lpstr>Example of definition and assignment</vt:lpstr>
      <vt:lpstr>Example of definition and assignment</vt:lpstr>
      <vt:lpstr>Example of definition and assignment</vt:lpstr>
      <vt:lpstr>Example of definition and assignment</vt:lpstr>
      <vt:lpstr>C: Typed imperative programming</vt:lpstr>
      <vt:lpstr>Types in C</vt:lpstr>
      <vt:lpstr>Signed vs unsigned variables</vt:lpstr>
      <vt:lpstr>Temporarily changing types while comparing</vt:lpstr>
      <vt:lpstr>Temporarily changing types while comparing</vt:lpstr>
      <vt:lpstr>typedef can be used to make new C type names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Outline</vt:lpstr>
      <vt:lpstr>Statements and Conditions aren’t enough</vt:lpstr>
      <vt:lpstr>Iteration with the While Statement</vt:lpstr>
      <vt:lpstr>Implementing Fibonacci in C</vt:lpstr>
      <vt:lpstr>For loops</vt:lpstr>
      <vt:lpstr>Implementing Fibonacci in C</vt:lpstr>
      <vt:lpstr>Implementing Fibonacci in C</vt:lpstr>
      <vt:lpstr>Implementing Fibonacci in C</vt:lpstr>
      <vt:lpstr>Implementing Fibonacci in C</vt:lpstr>
      <vt:lpstr>Implementing Fibonacci in C</vt:lpstr>
      <vt:lpstr>Implementing Fibonacci in C</vt:lpstr>
      <vt:lpstr>Break + Question</vt:lpstr>
      <vt:lpstr>Break + Question</vt:lpstr>
      <vt:lpstr>Break + Question</vt:lpstr>
      <vt:lpstr>Break + Question</vt:lpstr>
      <vt:lpstr>Outline</vt:lpstr>
      <vt:lpstr>C comments</vt:lpstr>
      <vt:lpstr>Logical operators</vt:lpstr>
      <vt:lpstr>Other operators you’ll see around</vt:lpstr>
      <vt:lpstr>Adding and Subtracting one</vt:lpstr>
      <vt:lpstr>Implementing Fibonacci in C</vt:lpstr>
      <vt:lpstr>Ternary Operator</vt:lpstr>
      <vt:lpstr>Outline</vt:lpstr>
      <vt:lpstr>printf() function</vt:lpstr>
      <vt:lpstr>Example: formatted output</vt:lpstr>
      <vt:lpstr>How do you learn format specifiers?</vt:lpstr>
      <vt:lpstr>Reading user input</vt:lpstr>
      <vt:lpstr>Example: reading input</vt:lpstr>
      <vt:lpstr>Example: reading multiple items</vt:lpstr>
      <vt:lpstr>What if scanf() has an error?</vt:lpstr>
      <vt:lpstr>You now know the basics of C programming!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Introducing C</dc:title>
  <dc:creator>Branden Ghena</dc:creator>
  <cp:lastModifiedBy>Branden Ghena</cp:lastModifiedBy>
  <cp:revision>75</cp:revision>
  <dcterms:created xsi:type="dcterms:W3CDTF">2021-09-22T19:46:18Z</dcterms:created>
  <dcterms:modified xsi:type="dcterms:W3CDTF">2022-01-06T19:48:58Z</dcterms:modified>
</cp:coreProperties>
</file>