
<file path=[Content_Types].xml><?xml version="1.0" encoding="utf-8"?>
<Types xmlns="http://schemas.openxmlformats.org/package/2006/content-types">
  <Default Extension="gif" ContentType="image/gi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97"/>
  </p:notesMasterIdLst>
  <p:sldIdLst>
    <p:sldId id="256" r:id="rId2"/>
    <p:sldId id="505" r:id="rId3"/>
    <p:sldId id="641" r:id="rId4"/>
    <p:sldId id="662" r:id="rId5"/>
    <p:sldId id="264" r:id="rId6"/>
    <p:sldId id="660" r:id="rId7"/>
    <p:sldId id="596" r:id="rId8"/>
    <p:sldId id="385" r:id="rId9"/>
    <p:sldId id="535" r:id="rId10"/>
    <p:sldId id="553" r:id="rId11"/>
    <p:sldId id="538" r:id="rId12"/>
    <p:sldId id="654" r:id="rId13"/>
    <p:sldId id="540" r:id="rId14"/>
    <p:sldId id="557" r:id="rId15"/>
    <p:sldId id="554" r:id="rId16"/>
    <p:sldId id="534" r:id="rId17"/>
    <p:sldId id="559" r:id="rId18"/>
    <p:sldId id="663" r:id="rId19"/>
    <p:sldId id="572" r:id="rId20"/>
    <p:sldId id="664" r:id="rId21"/>
    <p:sldId id="665" r:id="rId22"/>
    <p:sldId id="597" r:id="rId23"/>
    <p:sldId id="643" r:id="rId24"/>
    <p:sldId id="655" r:id="rId25"/>
    <p:sldId id="383" r:id="rId26"/>
    <p:sldId id="604" r:id="rId27"/>
    <p:sldId id="606" r:id="rId28"/>
    <p:sldId id="605" r:id="rId29"/>
    <p:sldId id="609" r:id="rId30"/>
    <p:sldId id="610" r:id="rId31"/>
    <p:sldId id="611" r:id="rId32"/>
    <p:sldId id="612" r:id="rId33"/>
    <p:sldId id="613" r:id="rId34"/>
    <p:sldId id="614" r:id="rId35"/>
    <p:sldId id="615" r:id="rId36"/>
    <p:sldId id="616" r:id="rId37"/>
    <p:sldId id="617" r:id="rId38"/>
    <p:sldId id="618" r:id="rId39"/>
    <p:sldId id="619" r:id="rId40"/>
    <p:sldId id="620" r:id="rId41"/>
    <p:sldId id="608" r:id="rId42"/>
    <p:sldId id="623" r:id="rId43"/>
    <p:sldId id="621" r:id="rId44"/>
    <p:sldId id="607" r:id="rId45"/>
    <p:sldId id="661" r:id="rId46"/>
    <p:sldId id="622" r:id="rId47"/>
    <p:sldId id="625" r:id="rId48"/>
    <p:sldId id="626" r:id="rId49"/>
    <p:sldId id="644" r:id="rId50"/>
    <p:sldId id="624" r:id="rId51"/>
    <p:sldId id="632" r:id="rId52"/>
    <p:sldId id="645" r:id="rId53"/>
    <p:sldId id="656" r:id="rId54"/>
    <p:sldId id="599" r:id="rId55"/>
    <p:sldId id="627" r:id="rId56"/>
    <p:sldId id="638" r:id="rId57"/>
    <p:sldId id="636" r:id="rId58"/>
    <p:sldId id="637" r:id="rId59"/>
    <p:sldId id="657" r:id="rId60"/>
    <p:sldId id="601" r:id="rId61"/>
    <p:sldId id="630" r:id="rId62"/>
    <p:sldId id="646" r:id="rId63"/>
    <p:sldId id="647" r:id="rId64"/>
    <p:sldId id="648" r:id="rId65"/>
    <p:sldId id="640" r:id="rId66"/>
    <p:sldId id="633" r:id="rId67"/>
    <p:sldId id="635" r:id="rId68"/>
    <p:sldId id="634" r:id="rId69"/>
    <p:sldId id="639" r:id="rId70"/>
    <p:sldId id="628" r:id="rId71"/>
    <p:sldId id="603" r:id="rId72"/>
    <p:sldId id="658" r:id="rId73"/>
    <p:sldId id="650" r:id="rId74"/>
    <p:sldId id="651" r:id="rId75"/>
    <p:sldId id="652" r:id="rId76"/>
    <p:sldId id="659" r:id="rId77"/>
    <p:sldId id="594" r:id="rId78"/>
    <p:sldId id="561" r:id="rId79"/>
    <p:sldId id="563" r:id="rId80"/>
    <p:sldId id="578" r:id="rId81"/>
    <p:sldId id="579" r:id="rId82"/>
    <p:sldId id="580" r:id="rId83"/>
    <p:sldId id="581" r:id="rId84"/>
    <p:sldId id="582" r:id="rId85"/>
    <p:sldId id="583" r:id="rId86"/>
    <p:sldId id="584" r:id="rId87"/>
    <p:sldId id="585" r:id="rId88"/>
    <p:sldId id="586" r:id="rId89"/>
    <p:sldId id="587" r:id="rId90"/>
    <p:sldId id="588" r:id="rId91"/>
    <p:sldId id="589" r:id="rId92"/>
    <p:sldId id="560" r:id="rId93"/>
    <p:sldId id="592" r:id="rId94"/>
    <p:sldId id="593" r:id="rId95"/>
    <p:sldId id="642" r:id="rId9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505"/>
            <p14:sldId id="641"/>
            <p14:sldId id="662"/>
            <p14:sldId id="264"/>
            <p14:sldId id="660"/>
          </p14:sldIdLst>
        </p14:section>
        <p14:section name="What are pointers?" id="{0DD8E0DA-AF1A-432C-88CB-F358D49B880F}">
          <p14:sldIdLst>
            <p14:sldId id="596"/>
            <p14:sldId id="385"/>
            <p14:sldId id="535"/>
            <p14:sldId id="553"/>
            <p14:sldId id="538"/>
          </p14:sldIdLst>
        </p14:section>
        <p14:section name="Why are pointers?" id="{94268342-AEE1-47DB-8443-E4E8E1670101}">
          <p14:sldIdLst>
            <p14:sldId id="654"/>
            <p14:sldId id="540"/>
            <p14:sldId id="557"/>
            <p14:sldId id="554"/>
            <p14:sldId id="534"/>
            <p14:sldId id="559"/>
            <p14:sldId id="663"/>
            <p14:sldId id="572"/>
            <p14:sldId id="664"/>
            <p14:sldId id="665"/>
            <p14:sldId id="597"/>
            <p14:sldId id="643"/>
          </p14:sldIdLst>
        </p14:section>
        <p14:section name="Arrays" id="{B55B8E8C-5EAB-4A1E-A4E9-AE5E896E46FA}">
          <p14:sldIdLst>
            <p14:sldId id="655"/>
            <p14:sldId id="383"/>
            <p14:sldId id="604"/>
            <p14:sldId id="606"/>
            <p14:sldId id="605"/>
            <p14:sldId id="609"/>
            <p14:sldId id="610"/>
            <p14:sldId id="611"/>
            <p14:sldId id="612"/>
            <p14:sldId id="613"/>
            <p14:sldId id="614"/>
            <p14:sldId id="615"/>
            <p14:sldId id="616"/>
            <p14:sldId id="617"/>
            <p14:sldId id="618"/>
            <p14:sldId id="619"/>
            <p14:sldId id="620"/>
            <p14:sldId id="608"/>
            <p14:sldId id="623"/>
            <p14:sldId id="621"/>
            <p14:sldId id="607"/>
            <p14:sldId id="661"/>
            <p14:sldId id="622"/>
            <p14:sldId id="625"/>
            <p14:sldId id="626"/>
            <p14:sldId id="644"/>
            <p14:sldId id="624"/>
            <p14:sldId id="632"/>
            <p14:sldId id="645"/>
          </p14:sldIdLst>
        </p14:section>
        <p14:section name="Characters" id="{FA6D0803-F711-45DC-B59F-0D27EEF6EF98}">
          <p14:sldIdLst>
            <p14:sldId id="656"/>
            <p14:sldId id="599"/>
            <p14:sldId id="627"/>
            <p14:sldId id="638"/>
            <p14:sldId id="636"/>
            <p14:sldId id="637"/>
          </p14:sldIdLst>
        </p14:section>
        <p14:section name="Strings" id="{98393039-0FEF-4B03-8A83-0AA543B3029B}">
          <p14:sldIdLst>
            <p14:sldId id="657"/>
            <p14:sldId id="601"/>
            <p14:sldId id="630"/>
            <p14:sldId id="646"/>
            <p14:sldId id="647"/>
            <p14:sldId id="648"/>
            <p14:sldId id="640"/>
            <p14:sldId id="633"/>
            <p14:sldId id="635"/>
            <p14:sldId id="634"/>
            <p14:sldId id="639"/>
            <p14:sldId id="628"/>
            <p14:sldId id="603"/>
          </p14:sldIdLst>
        </p14:section>
        <p14:section name="Arguments to main" id="{3DC302F4-89BC-4BF6-A676-BE0729EA065D}">
          <p14:sldIdLst>
            <p14:sldId id="658"/>
            <p14:sldId id="650"/>
            <p14:sldId id="651"/>
            <p14:sldId id="652"/>
          </p14:sldIdLst>
        </p14:section>
        <p14:section name="Wrapup" id="{29A7F866-9DA9-446B-8359-CE426CB89C7A}">
          <p14:sldIdLst>
            <p14:sldId id="659"/>
          </p14:sldIdLst>
        </p14:section>
        <p14:section name="Variable Lifetimes" id="{72E2B9BC-D99B-4683-827C-D15BE829131F}">
          <p14:sldIdLst>
            <p14:sldId id="594"/>
            <p14:sldId id="561"/>
            <p14:sldId id="563"/>
            <p14:sldId id="578"/>
            <p14:sldId id="579"/>
            <p14:sldId id="580"/>
            <p14:sldId id="581"/>
            <p14:sldId id="582"/>
            <p14:sldId id="583"/>
            <p14:sldId id="584"/>
            <p14:sldId id="585"/>
            <p14:sldId id="586"/>
            <p14:sldId id="587"/>
            <p14:sldId id="588"/>
            <p14:sldId id="589"/>
            <p14:sldId id="560"/>
            <p14:sldId id="592"/>
            <p14:sldId id="593"/>
            <p14:sldId id="642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76" d="100"/>
          <a:sy n="76" d="100"/>
        </p:scale>
        <p:origin x="126" y="213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viewProps" Target="viewProps.xml"/><Relationship Id="rId10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presProps" Target="presProps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1/13/2022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1/13/2022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1/13/2022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1/13/2022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gif"/><Relationship Id="rId2" Type="http://schemas.openxmlformats.org/officeDocument/2006/relationships/hyperlink" Target="https://www.asciitable.com/" TargetMode="Externa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plusplus.com/reference/cstring/" TargetMode="Externa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04</a:t>
            </a:r>
            <a:br>
              <a:rPr lang="en-US" dirty="0"/>
            </a:br>
            <a:r>
              <a:rPr lang="en-US" dirty="0"/>
              <a:t>Arrays and Strings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CS211 – Fundamentals of Computer Programming II</a:t>
            </a:r>
          </a:p>
          <a:p>
            <a:r>
              <a:rPr lang="en-US" dirty="0"/>
              <a:t>Branden Ghena – Winter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Jesse Tov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427D2-4D5D-4B2C-8EFB-851C534183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Possible pointer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1FD17D-FD7D-4B0A-9A54-387A606BE8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Uninitialized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long* zeta;</a:t>
            </a:r>
          </a:p>
          <a:p>
            <a:pPr lvl="1"/>
            <a:endParaRPr lang="en-US" dirty="0"/>
          </a:p>
          <a:p>
            <a:r>
              <a:rPr lang="en-US" dirty="0"/>
              <a:t>Pointing at an existing object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letter_ptr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my_char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Null (explicitly pointing at nothing)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 p = NULL;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bool* b = NULL;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double* d = NULL;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NULL works for any pointer type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NULL is NOT the same as uninitialized (🐝)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Dereferencing a null pointer is an error (</a:t>
            </a:r>
            <a:r>
              <a:rPr lang="en-US" dirty="0" err="1">
                <a:cs typeface="Courier New" panose="02070309020205020404" pitchFamily="49" charset="0"/>
              </a:rPr>
              <a:t>segfault</a:t>
            </a:r>
            <a:r>
              <a:rPr lang="en-US" dirty="0"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63BD51-BD96-44FA-9BB2-EF6A27B40C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4363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91036D-7C6B-4CA5-8AAF-14E449F300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Some things to remember about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25763-E367-4023-8622-288434FD93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Remember that a pointer is a type</a:t>
            </a:r>
          </a:p>
          <a:p>
            <a:pPr lvl="1"/>
            <a:r>
              <a:rPr lang="en-US" dirty="0"/>
              <a:t>int*, char*, short*, bool*, double*, </a:t>
            </a:r>
            <a:r>
              <a:rPr lang="en-US" dirty="0" err="1"/>
              <a:t>size_t</a:t>
            </a:r>
            <a:r>
              <a:rPr lang="en-US" dirty="0"/>
              <a:t>*, etc.</a:t>
            </a:r>
            <a:br>
              <a:rPr lang="en-US" dirty="0"/>
            </a:br>
            <a:endParaRPr lang="en-US" dirty="0"/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Think carefully about whether the pointer is being modified or the value in the object it points to</a:t>
            </a:r>
          </a:p>
          <a:p>
            <a:pPr lvl="1"/>
            <a:r>
              <a:rPr lang="en-US" dirty="0" err="1"/>
              <a:t>my_pointer</a:t>
            </a:r>
            <a:r>
              <a:rPr lang="en-US" dirty="0"/>
              <a:t> = &amp;x; // modifies which object we are pointing at</a:t>
            </a:r>
          </a:p>
          <a:p>
            <a:pPr lvl="1"/>
            <a:r>
              <a:rPr lang="en-US" dirty="0"/>
              <a:t>*</a:t>
            </a:r>
            <a:r>
              <a:rPr lang="en-US" dirty="0" err="1"/>
              <a:t>my_pointer</a:t>
            </a:r>
            <a:r>
              <a:rPr lang="en-US" dirty="0"/>
              <a:t> = x; // modifies the value in the object we are pointing at</a:t>
            </a: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Remember that pointer variables are themselves variables</a:t>
            </a:r>
          </a:p>
          <a:p>
            <a:pPr lvl="1"/>
            <a:r>
              <a:rPr lang="en-US" dirty="0"/>
              <a:t>They have values: the address of the object being pointed at</a:t>
            </a:r>
          </a:p>
          <a:p>
            <a:pPr lvl="1"/>
            <a:r>
              <a:rPr lang="en-US" dirty="0"/>
              <a:t>They name objects: memory is allocated to hold the address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9A5365-C993-4F39-B302-DF62110A0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676136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are pointers?</a:t>
            </a:r>
          </a:p>
          <a:p>
            <a:r>
              <a:rPr lang="en-US" b="1" dirty="0"/>
              <a:t>Why are pointers?</a:t>
            </a:r>
          </a:p>
          <a:p>
            <a:pPr lvl="1"/>
            <a:endParaRPr lang="en-US" dirty="0"/>
          </a:p>
          <a:p>
            <a:r>
              <a:rPr lang="en-US" dirty="0"/>
              <a:t>Arrays</a:t>
            </a:r>
          </a:p>
          <a:p>
            <a:pPr lvl="1"/>
            <a:endParaRPr lang="en-US" dirty="0"/>
          </a:p>
          <a:p>
            <a:r>
              <a:rPr lang="en-US" dirty="0"/>
              <a:t>Characters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Arguments to main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4258384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434BA4-8857-4EA2-9B49-4603EB938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functions directly modify values inside 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EE920-B88E-4C3F-BB7E-1CB907444B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Normally, functions get a copy of the value inside the variable</a:t>
            </a:r>
          </a:p>
          <a:p>
            <a:endParaRPr lang="en-US" dirty="0"/>
          </a:p>
          <a:p>
            <a:r>
              <a:rPr lang="en-US" dirty="0"/>
              <a:t>With pointers, functions can directly modify the variable</a:t>
            </a:r>
          </a:p>
          <a:p>
            <a:pPr lvl="1"/>
            <a:r>
              <a:rPr lang="en-US" dirty="0"/>
              <a:t>The function gets a copy of the pointer to the variable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867809-3322-4358-8F0F-87459334D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2973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C50C-52D6-42E2-8D42-1E435A8E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two to a variable WITHOUT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973C2-0084-4A7D-80FB-EE37D5DEE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add_two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n+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2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x =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add_two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x);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D2E47-07AD-4A19-8C84-0FEDD7F1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67AC73-74BE-44E4-A8DD-2ED52A8EDD87}"/>
              </a:ext>
            </a:extLst>
          </p:cNvPr>
          <p:cNvSpPr txBox="1"/>
          <p:nvPr/>
        </p:nvSpPr>
        <p:spPr>
          <a:xfrm>
            <a:off x="8888709" y="306706"/>
            <a:ext cx="26916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pointers_examples</a:t>
            </a:r>
            <a:r>
              <a:rPr lang="en-US" dirty="0"/>
              <a:t>/</a:t>
            </a:r>
            <a:br>
              <a:rPr lang="en-US" dirty="0"/>
            </a:br>
            <a:r>
              <a:rPr lang="en-US" dirty="0" err="1"/>
              <a:t>add_without_pointers.c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2154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34C50C-52D6-42E2-8D42-1E435A8E74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two to a variable WITH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2973C2-0084-4A7D-80FB-EE37D5DEEC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add_two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int*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*n +=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2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add_two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(&amp;x);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x);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CD2E47-07AD-4A19-8C84-0FEDD7F1B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DA5319A-E01A-40A6-B3E7-08F899B06180}"/>
              </a:ext>
            </a:extLst>
          </p:cNvPr>
          <p:cNvSpPr txBox="1"/>
          <p:nvPr/>
        </p:nvSpPr>
        <p:spPr>
          <a:xfrm>
            <a:off x="8888709" y="306706"/>
            <a:ext cx="26916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pointers_examples</a:t>
            </a:r>
            <a:r>
              <a:rPr lang="en-US" dirty="0"/>
              <a:t>/</a:t>
            </a:r>
            <a:br>
              <a:rPr lang="en-US" dirty="0"/>
            </a:br>
            <a:r>
              <a:rPr lang="en-US" dirty="0" err="1"/>
              <a:t>add_with_pointers.c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98686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906D7F73-2BCE-469E-A13F-3CB2BC6D0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Side-by-side comparison of without/with pointers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88BDC1-C559-4A76-B749-AEA0E06572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add_two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n+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2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x =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add_two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(x);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x);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14F122-9804-41A7-8CFF-E5C61435C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A4F302-4845-4AE1-A12A-4E4528ADE4C2}"/>
              </a:ext>
            </a:extLst>
          </p:cNvPr>
          <p:cNvSpPr>
            <a:spLocks noGrp="1"/>
          </p:cNvSpPr>
          <p:nvPr>
            <p:ph idx="13"/>
          </p:nvPr>
        </p:nvSpPr>
        <p:spPr/>
        <p:txBody>
          <a:bodyPr/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add_two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int*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*n +=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en-US" sz="2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en-US" sz="2800" dirty="0">
              <a:solidFill>
                <a:srgbClr val="333333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66BB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800" dirty="0">
                <a:solidFill>
                  <a:srgbClr val="333333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9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x =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15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add_two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(&amp;x);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 err="1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%d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 x);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88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0000DD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rgbClr val="333333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8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66146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1FE3F-DC36-4F29-BA95-B43AB3CEE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Scanf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B5DFE-AC37-4D18-9BAD-F607B0FFA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uses pointers to write to the variables you pass it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x = 0;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count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&amp;x);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Pointers allow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to read results directly into your variable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also simultaneously returns the number of arguments matched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For homework 1, for example,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>
                <a:cs typeface="Courier New" panose="02070309020205020404" pitchFamily="49" charset="0"/>
              </a:rPr>
              <a:t> </a:t>
            </a:r>
            <a:r>
              <a:rPr lang="en-US" dirty="0"/>
              <a:t>needs to match three inputs</a:t>
            </a:r>
          </a:p>
          <a:p>
            <a:pPr lvl="2"/>
            <a:r>
              <a:rPr lang="en-US" dirty="0"/>
              <a:t>Without pointers, you would only be able to match one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A4AED-7D20-4DD7-AD75-E966AC943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175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CAAF8-128F-4AA1-887D-DCF2874C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example: what if we want to pass a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65C08-6EF0-42FD-BDE2-DF207705F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40300" y="2665926"/>
            <a:ext cx="6640094" cy="3506273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initialize_oak_tree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plant_t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plant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is_watered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true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num_leaves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100000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4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main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plant_t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plant_a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initialize_oak_tree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(&amp;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plant_a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EFF97-82FC-46EE-B150-E40DE92A9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0B9A99-BADA-494F-B5EA-7D472ECA62C4}"/>
              </a:ext>
            </a:extLst>
          </p:cNvPr>
          <p:cNvSpPr txBox="1"/>
          <p:nvPr/>
        </p:nvSpPr>
        <p:spPr>
          <a:xfrm>
            <a:off x="607595" y="2665926"/>
            <a:ext cx="39243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plants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is_watered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height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num_leaves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plant_t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D98E71B-D087-4F13-8B80-5A538281523D}"/>
              </a:ext>
            </a:extLst>
          </p:cNvPr>
          <p:cNvSpPr txBox="1"/>
          <p:nvPr/>
        </p:nvSpPr>
        <p:spPr>
          <a:xfrm>
            <a:off x="9025943" y="914400"/>
            <a:ext cx="26916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pointers_examples</a:t>
            </a:r>
            <a:r>
              <a:rPr lang="en-US" dirty="0"/>
              <a:t>/</a:t>
            </a:r>
            <a:br>
              <a:rPr lang="en-US" dirty="0"/>
            </a:br>
            <a:r>
              <a:rPr lang="en-US" dirty="0" err="1"/>
              <a:t>struct_with_pointers.c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995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2CE65-D7DB-440D-8772-81336502E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Shortcut for pointers to structs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1BDCDA-6CBD-47AA-917E-BFEE2C6BCE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programs end up using pointers to structs A LOT</a:t>
            </a:r>
          </a:p>
          <a:p>
            <a:endParaRPr lang="en-US" dirty="0"/>
          </a:p>
          <a:p>
            <a:r>
              <a:rPr lang="en-US" dirty="0"/>
              <a:t>It’s annoying to type (*struct).field all the time</a:t>
            </a:r>
          </a:p>
          <a:p>
            <a:pPr lvl="1"/>
            <a:r>
              <a:rPr lang="en-US" dirty="0"/>
              <a:t>So we made a shortcut. These two mean exactly the same thing: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(*struct).field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struct-&gt;field      </a:t>
            </a:r>
            <a:r>
              <a:rPr lang="en-US" dirty="0">
                <a:cs typeface="Courier New" panose="02070309020205020404" pitchFamily="49" charset="0"/>
              </a:rPr>
              <a:t>(that’s dash and greater than)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</a:t>
            </a:r>
            <a:endParaRPr lang="en-US" dirty="0"/>
          </a:p>
          <a:p>
            <a:pPr lvl="1"/>
            <a:r>
              <a:rPr lang="en-US" dirty="0"/>
              <a:t>This is known as “syntactic sugar”</a:t>
            </a:r>
          </a:p>
          <a:p>
            <a:pPr lvl="2"/>
            <a:r>
              <a:rPr lang="en-US" dirty="0"/>
              <a:t>Bonus syntax to make common things easier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15018A-6616-4ADD-8967-8BBB2B4D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388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B19F6C-00EF-4ECA-9801-536A896E6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Regarding in-person classes returning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7DA9EE-81A7-45C6-9E5F-0378D0CB1A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As currently scheduled, we’ll be back in person on Tuesday</a:t>
            </a:r>
          </a:p>
          <a:p>
            <a:pPr lvl="1"/>
            <a:r>
              <a:rPr lang="en-US" dirty="0"/>
              <a:t>Tech, LR2 (just left/North of the Ryan Auditorium)</a:t>
            </a:r>
          </a:p>
          <a:p>
            <a:pPr lvl="1"/>
            <a:endParaRPr lang="en-US" dirty="0"/>
          </a:p>
          <a:p>
            <a:r>
              <a:rPr lang="en-US" dirty="0"/>
              <a:t>Rationale from the University is that classrooms are safe due to:</a:t>
            </a:r>
          </a:p>
          <a:p>
            <a:pPr lvl="1"/>
            <a:r>
              <a:rPr lang="en-US" dirty="0"/>
              <a:t>Vaccination mandate</a:t>
            </a:r>
          </a:p>
          <a:p>
            <a:pPr lvl="1"/>
            <a:r>
              <a:rPr lang="en-US" dirty="0"/>
              <a:t>Mask mandate</a:t>
            </a:r>
          </a:p>
          <a:p>
            <a:pPr lvl="1"/>
            <a:r>
              <a:rPr lang="en-US" dirty="0"/>
              <a:t>Testing strategy</a:t>
            </a:r>
          </a:p>
          <a:p>
            <a:pPr lvl="1"/>
            <a:endParaRPr lang="en-US" dirty="0"/>
          </a:p>
          <a:p>
            <a:r>
              <a:rPr lang="en-US" dirty="0"/>
              <a:t>CS211 is going to roll with whatever we’ve got to do</a:t>
            </a:r>
          </a:p>
          <a:p>
            <a:pPr lvl="1"/>
            <a:r>
              <a:rPr lang="en-US" dirty="0"/>
              <a:t>We’ll do our best to make sure you have an environment for learning</a:t>
            </a:r>
          </a:p>
          <a:p>
            <a:pPr lvl="1"/>
            <a:r>
              <a:rPr lang="en-US" dirty="0"/>
              <a:t>Definitely need buy-in from you all too</a:t>
            </a:r>
          </a:p>
          <a:p>
            <a:pPr lvl="2"/>
            <a:r>
              <a:rPr lang="en-US" dirty="0"/>
              <a:t>Wear masks, Don’t come in when you’re sick, Support your classmates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98357-29FF-402F-BA1B-3104E40757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978448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4CAAF8-128F-4AA1-887D-DCF2874CA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a function to print the struct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465C08-6EF0-42FD-BDE2-DF207705FC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06900" y="1143000"/>
            <a:ext cx="7302500" cy="5029200"/>
          </a:xfrm>
        </p:spPr>
        <p:txBody>
          <a:bodyPr>
            <a:no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initialize_oak_tree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plant_t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plant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is_watered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true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(*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).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num_leaves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8C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100000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print_plant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plant_t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plant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603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“Plant is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meters tall and ”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”has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%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 leaves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\n”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endParaRPr lang="en-US" altLang="en-US" sz="2000" dirty="0">
              <a:solidFill>
                <a:srgbClr val="0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plant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height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plant-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num_leaves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(!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-&gt;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watered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603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“\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tIt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needs to be watered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!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\n”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803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9EFF97-82FC-46EE-B150-E40DE92A9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E0B9A99-BADA-494F-B5EA-7D472ECA62C4}"/>
              </a:ext>
            </a:extLst>
          </p:cNvPr>
          <p:cNvSpPr txBox="1"/>
          <p:nvPr/>
        </p:nvSpPr>
        <p:spPr>
          <a:xfrm>
            <a:off x="482600" y="1143000"/>
            <a:ext cx="3924300" cy="19082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typedef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plants 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bool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is_watered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height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num_leaves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kumimoji="0" lang="en-US" altLang="en-US" sz="200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plant_t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rgbClr val="80008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kumimoji="0" lang="en-US" altLang="en-US" sz="200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6988FE2-C0BE-4008-B526-D1A34FDE8E95}"/>
              </a:ext>
            </a:extLst>
          </p:cNvPr>
          <p:cNvSpPr txBox="1"/>
          <p:nvPr/>
        </p:nvSpPr>
        <p:spPr>
          <a:xfrm>
            <a:off x="9017715" y="248334"/>
            <a:ext cx="2691685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pointers_examples</a:t>
            </a:r>
            <a:r>
              <a:rPr lang="en-US" dirty="0"/>
              <a:t>/</a:t>
            </a:r>
            <a:br>
              <a:rPr lang="en-US" dirty="0"/>
            </a:br>
            <a:r>
              <a:rPr lang="en-US" dirty="0" err="1"/>
              <a:t>struct_with_pointers.c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0485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A1FE3F-DC36-4F29-BA95-B43AB3CEE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Scanf</a:t>
            </a:r>
            <a:r>
              <a:rPr lang="en-US" dirty="0"/>
              <a:t>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B5DFE-AC37-4D18-9BAD-F607B0FFA7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uses pointers to write to the variables you pass it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x = 0;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count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&amp;x);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Pointers allow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to read results directly into your variable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Pointers also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to simultaneously return the number of arguments matched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0A4AED-7D20-4DD7-AD75-E966AC943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4378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D7DD-F144-4202-BD88-DF138E53A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C72EF-4C25-4387-9970-72CA643E0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double x = 7.0;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double*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&amp;x;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+= 3.0;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 = x / 4.0;</a:t>
            </a:r>
          </a:p>
          <a:p>
            <a:pPr marL="457200" lvl="1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(“%f\n”, *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value prints?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03C42-64BC-424B-A538-EA6D8ACE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3796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A7D7DD-F144-4202-BD88-DF138E53AA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3C72EF-4C25-4387-9970-72CA643E07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double x = 7.0;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double*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&amp;x;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+= 3.0;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x = x / 4.0;</a:t>
            </a:r>
          </a:p>
          <a:p>
            <a:pPr marL="457200" lvl="1" indent="0">
              <a:buNone/>
            </a:pP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(“%f\n”, *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xptr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What value prints?	</a:t>
            </a:r>
            <a:r>
              <a:rPr lang="en-US" b="1" dirty="0"/>
              <a:t>2.5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03C42-64BC-424B-A538-EA6D8ACE7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294392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are pointers?</a:t>
            </a:r>
          </a:p>
          <a:p>
            <a:r>
              <a:rPr lang="en-US" dirty="0"/>
              <a:t>Why are pointers?</a:t>
            </a:r>
          </a:p>
          <a:p>
            <a:pPr lvl="1"/>
            <a:endParaRPr lang="en-US" dirty="0"/>
          </a:p>
          <a:p>
            <a:r>
              <a:rPr lang="en-US" b="1" dirty="0"/>
              <a:t>Arrays</a:t>
            </a:r>
          </a:p>
          <a:p>
            <a:pPr lvl="1"/>
            <a:endParaRPr lang="en-US" dirty="0"/>
          </a:p>
          <a:p>
            <a:r>
              <a:rPr lang="en-US" dirty="0"/>
              <a:t>Characters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Arguments to main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84498072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talk about some ideas that really rely on the existence of pointers</a:t>
            </a:r>
          </a:p>
          <a:p>
            <a:endParaRPr lang="en-US" dirty="0"/>
          </a:p>
          <a:p>
            <a:r>
              <a:rPr lang="en-US" dirty="0"/>
              <a:t>The first of these is arrays</a:t>
            </a:r>
          </a:p>
          <a:p>
            <a:pPr lvl="1"/>
            <a:r>
              <a:rPr lang="en-US" dirty="0"/>
              <a:t>Arrays: a variable that holds multiple of a type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 one horizontal shelf</a:t>
            </a:r>
          </a:p>
          <a:p>
            <a:pPr lvl="2"/>
            <a:r>
              <a:rPr lang="en-US" dirty="0"/>
              <a:t>Can hold multiple books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A shelf is an “array of books”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AA5384-BCEB-465D-AF4B-47A04AEB96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F772A1-D75D-4244-B5C8-0A76E82F51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x;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array_x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[4];</a:t>
            </a:r>
          </a:p>
          <a:p>
            <a:endParaRPr lang="en-US" dirty="0"/>
          </a:p>
          <a:p>
            <a:pPr marL="457200" lvl="1" indent="0">
              <a:buNone/>
            </a:pPr>
            <a:br>
              <a:rPr lang="en-US" dirty="0"/>
            </a:br>
            <a:endParaRPr lang="en-US" dirty="0"/>
          </a:p>
          <a:p>
            <a:r>
              <a:rPr lang="en-US" dirty="0"/>
              <a:t>Generally: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type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variable_name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[N];</a:t>
            </a:r>
            <a:r>
              <a:rPr lang="en-US" dirty="0"/>
              <a:t>    (array of type with length 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03D44-35F9-47AC-985C-8E7507AD96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7BD094F-A8E0-434E-BFA9-16C58F57428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3741966"/>
              </p:ext>
            </p:extLst>
          </p:nvPr>
        </p:nvGraphicFramePr>
        <p:xfrm>
          <a:off x="918691" y="1823273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x: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EE051E8B-F269-4535-9A8A-94D9420D9D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9473656"/>
              </p:ext>
            </p:extLst>
          </p:nvPr>
        </p:nvGraphicFramePr>
        <p:xfrm>
          <a:off x="607595" y="4305435"/>
          <a:ext cx="6012148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454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26902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1126902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1126902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1126902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array_x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80EF4898-9C9C-4394-8CF9-307849764583}"/>
              </a:ext>
            </a:extLst>
          </p:cNvPr>
          <p:cNvSpPr txBox="1"/>
          <p:nvPr/>
        </p:nvSpPr>
        <p:spPr>
          <a:xfrm>
            <a:off x="7431110" y="3455429"/>
            <a:ext cx="39409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Multiple </a:t>
            </a:r>
            <a:r>
              <a:rPr lang="en-US" sz="2400" b="1" dirty="0"/>
              <a:t>objects</a:t>
            </a:r>
            <a:br>
              <a:rPr lang="en-US" sz="2400" b="1" dirty="0"/>
            </a:br>
            <a:r>
              <a:rPr lang="en-US" sz="2400" dirty="0"/>
              <a:t>for a single </a:t>
            </a:r>
            <a:r>
              <a:rPr lang="en-US" sz="2400" b="1" dirty="0"/>
              <a:t>variable</a:t>
            </a:r>
            <a:r>
              <a:rPr lang="en-US" sz="2400" dirty="0"/>
              <a:t>,</a:t>
            </a:r>
            <a:br>
              <a:rPr lang="en-US" sz="2400" dirty="0"/>
            </a:br>
            <a:r>
              <a:rPr lang="en-US" sz="2400" dirty="0"/>
              <a:t>each with their own </a:t>
            </a:r>
            <a:r>
              <a:rPr lang="en-US" sz="2400" b="1" dirty="0"/>
              <a:t>value</a:t>
            </a:r>
          </a:p>
        </p:txBody>
      </p:sp>
    </p:spTree>
    <p:extLst>
      <p:ext uri="{BB962C8B-B14F-4D97-AF65-F5344CB8AC3E}">
        <p14:creationId xmlns:p14="http://schemas.microsoft.com/office/powerpoint/2010/main" val="27121968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08F4D2-C527-47A6-85EC-6D36E02D2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values in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7FCC19-288F-4CFE-BC20-DC64CC1D9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array has one or more objects, each with their own values</a:t>
            </a:r>
          </a:p>
          <a:p>
            <a:pPr lvl="1"/>
            <a:r>
              <a:rPr lang="en-US" dirty="0"/>
              <a:t>Like fields in a struct</a:t>
            </a:r>
          </a:p>
          <a:p>
            <a:pPr lvl="1"/>
            <a:endParaRPr lang="en-US" dirty="0"/>
          </a:p>
          <a:p>
            <a:r>
              <a:rPr lang="en-US" dirty="0"/>
              <a:t>The “slots” in an array are numbered from zero</a:t>
            </a:r>
          </a:p>
          <a:p>
            <a:pPr lvl="1"/>
            <a:r>
              <a:rPr lang="en-US" dirty="0"/>
              <a:t>Arrays in C are zero-indexed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values[3] = {1.2, -3.5623, 0.0};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 x = values[0];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DD196B-B311-47D8-9135-D531E750E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2298DE4-805F-4CAD-9697-01FE312476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9528971"/>
              </p:ext>
            </p:extLst>
          </p:nvPr>
        </p:nvGraphicFramePr>
        <p:xfrm>
          <a:off x="6093994" y="5364480"/>
          <a:ext cx="4885246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0454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981946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1584102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814658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values: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-3.5623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0.0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x: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1.2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73651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945230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1E25-597D-4D13-879A-3C90C62D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assignment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4803-01F7-43BD-BF65-37A17E430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data[5];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5-i;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data[4] = data[0] + data[1];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BFFC5-82EA-4F1F-B78D-5C5B267D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542595-E571-4302-9F39-680409B47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75026474"/>
              </p:ext>
            </p:extLst>
          </p:nvPr>
        </p:nvGraphicFramePr>
        <p:xfrm>
          <a:off x="2487909" y="958850"/>
          <a:ext cx="721217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995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1516314431"/>
                    </a:ext>
                  </a:extLst>
                </a:gridCol>
              </a:tblGrid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array_x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E3DB34-6974-4C82-A42F-11AFD86698AE}"/>
              </a:ext>
            </a:extLst>
          </p:cNvPr>
          <p:cNvCxnSpPr/>
          <p:nvPr/>
        </p:nvCxnSpPr>
        <p:spPr>
          <a:xfrm>
            <a:off x="309093" y="2498501"/>
            <a:ext cx="29850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6217210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1E25-597D-4D13-879A-3C90C62D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assignment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4803-01F7-43BD-BF65-37A17E430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data[5];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5-i;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data[4] = data[0] + data[1];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BFFC5-82EA-4F1F-B78D-5C5B267D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542595-E571-4302-9F39-680409B47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77217313"/>
              </p:ext>
            </p:extLst>
          </p:nvPr>
        </p:nvGraphicFramePr>
        <p:xfrm>
          <a:off x="2487909" y="958850"/>
          <a:ext cx="721217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995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1516314431"/>
                    </a:ext>
                  </a:extLst>
                </a:gridCol>
              </a:tblGrid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array_x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i: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7463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E3DB34-6974-4C82-A42F-11AFD86698AE}"/>
              </a:ext>
            </a:extLst>
          </p:cNvPr>
          <p:cNvCxnSpPr/>
          <p:nvPr/>
        </p:nvCxnSpPr>
        <p:spPr>
          <a:xfrm>
            <a:off x="309093" y="3052293"/>
            <a:ext cx="29850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17833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D0C8C-1481-4168-8E4E-F0D9AE88F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705446-3522-47C1-A92D-5A447C92EE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Homework 1 is due today</a:t>
            </a:r>
          </a:p>
          <a:p>
            <a:pPr lvl="1"/>
            <a:endParaRPr lang="en-US" dirty="0"/>
          </a:p>
          <a:p>
            <a:r>
              <a:rPr lang="en-US" dirty="0"/>
              <a:t>Lab03 will be released late tonight (due Monday)</a:t>
            </a:r>
          </a:p>
          <a:p>
            <a:pPr lvl="1"/>
            <a:r>
              <a:rPr lang="en-US" dirty="0"/>
              <a:t>Practice manipulating strings</a:t>
            </a:r>
          </a:p>
          <a:p>
            <a:pPr lvl="1"/>
            <a:r>
              <a:rPr lang="en-US" dirty="0"/>
              <a:t>Probably the </a:t>
            </a:r>
            <a:r>
              <a:rPr lang="en-US" i="1" dirty="0"/>
              <a:t>most useful </a:t>
            </a:r>
            <a:r>
              <a:rPr lang="en-US" dirty="0"/>
              <a:t>lab</a:t>
            </a:r>
          </a:p>
          <a:p>
            <a:pPr lvl="1"/>
            <a:endParaRPr lang="en-US" dirty="0"/>
          </a:p>
          <a:p>
            <a:r>
              <a:rPr lang="en-US" dirty="0"/>
              <a:t>Homework 2 will be released late tonight (due next Thursday)</a:t>
            </a:r>
          </a:p>
          <a:p>
            <a:pPr lvl="1"/>
            <a:r>
              <a:rPr lang="en-US" dirty="0"/>
              <a:t>Lots of string manipulation</a:t>
            </a:r>
          </a:p>
          <a:p>
            <a:pPr lvl="1"/>
            <a:r>
              <a:rPr lang="en-US" dirty="0"/>
              <a:t>Get started early!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Partner assignment (work with 1 or 0 other people)</a:t>
            </a:r>
          </a:p>
          <a:p>
            <a:pPr lvl="2"/>
            <a:r>
              <a:rPr lang="en-US" dirty="0"/>
              <a:t>We put out a survey for people who want to be matched (see </a:t>
            </a:r>
            <a:r>
              <a:rPr lang="en-US" dirty="0" err="1"/>
              <a:t>Campuswire</a:t>
            </a:r>
            <a:r>
              <a:rPr lang="en-US" dirty="0"/>
              <a:t>)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Includes “hidden tests”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41BA02-44AC-48C9-99BE-F9ACFFFA8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859101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1E25-597D-4D13-879A-3C90C62D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assignment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4803-01F7-43BD-BF65-37A17E430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data[5];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5-i;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data[4] = data[0] + data[1];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BFFC5-82EA-4F1F-B78D-5C5B267D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542595-E571-4302-9F39-680409B47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47952697"/>
              </p:ext>
            </p:extLst>
          </p:nvPr>
        </p:nvGraphicFramePr>
        <p:xfrm>
          <a:off x="2487909" y="958850"/>
          <a:ext cx="721217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995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1516314431"/>
                    </a:ext>
                  </a:extLst>
                </a:gridCol>
              </a:tblGrid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array_x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i: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7463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E3DB34-6974-4C82-A42F-11AFD86698AE}"/>
              </a:ext>
            </a:extLst>
          </p:cNvPr>
          <p:cNvCxnSpPr/>
          <p:nvPr/>
        </p:nvCxnSpPr>
        <p:spPr>
          <a:xfrm>
            <a:off x="309093" y="3631842"/>
            <a:ext cx="29850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80297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1E25-597D-4D13-879A-3C90C62D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assignment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4803-01F7-43BD-BF65-37A17E430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data[5];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5-i;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data[4] = data[0] + data[1];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BFFC5-82EA-4F1F-B78D-5C5B267D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542595-E571-4302-9F39-680409B47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8690598"/>
              </p:ext>
            </p:extLst>
          </p:nvPr>
        </p:nvGraphicFramePr>
        <p:xfrm>
          <a:off x="2487909" y="958850"/>
          <a:ext cx="721217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995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1516314431"/>
                    </a:ext>
                  </a:extLst>
                </a:gridCol>
              </a:tblGrid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array_x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i: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7463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E3DB34-6974-4C82-A42F-11AFD86698AE}"/>
              </a:ext>
            </a:extLst>
          </p:cNvPr>
          <p:cNvCxnSpPr/>
          <p:nvPr/>
        </p:nvCxnSpPr>
        <p:spPr>
          <a:xfrm>
            <a:off x="309093" y="3039413"/>
            <a:ext cx="29850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23568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1E25-597D-4D13-879A-3C90C62D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assignment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4803-01F7-43BD-BF65-37A17E430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data[5];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5-i;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data[4] = data[0] + data[1];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BFFC5-82EA-4F1F-B78D-5C5B267D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542595-E571-4302-9F39-680409B47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445519"/>
              </p:ext>
            </p:extLst>
          </p:nvPr>
        </p:nvGraphicFramePr>
        <p:xfrm>
          <a:off x="2487909" y="958850"/>
          <a:ext cx="721217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995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1516314431"/>
                    </a:ext>
                  </a:extLst>
                </a:gridCol>
              </a:tblGrid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array_x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i: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7463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E3DB34-6974-4C82-A42F-11AFD86698AE}"/>
              </a:ext>
            </a:extLst>
          </p:cNvPr>
          <p:cNvCxnSpPr/>
          <p:nvPr/>
        </p:nvCxnSpPr>
        <p:spPr>
          <a:xfrm>
            <a:off x="309093" y="3606084"/>
            <a:ext cx="29850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8758893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1E25-597D-4D13-879A-3C90C62D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assignment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4803-01F7-43BD-BF65-37A17E430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data[5];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5-i;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data[4] = data[0] + data[1];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BFFC5-82EA-4F1F-B78D-5C5B267D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542595-E571-4302-9F39-680409B47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5037800"/>
              </p:ext>
            </p:extLst>
          </p:nvPr>
        </p:nvGraphicFramePr>
        <p:xfrm>
          <a:off x="2487909" y="958850"/>
          <a:ext cx="721217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995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1516314431"/>
                    </a:ext>
                  </a:extLst>
                </a:gridCol>
              </a:tblGrid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array_x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i: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7463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E3DB34-6974-4C82-A42F-11AFD86698AE}"/>
              </a:ext>
            </a:extLst>
          </p:cNvPr>
          <p:cNvCxnSpPr/>
          <p:nvPr/>
        </p:nvCxnSpPr>
        <p:spPr>
          <a:xfrm>
            <a:off x="350018" y="3052293"/>
            <a:ext cx="29850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1404502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1E25-597D-4D13-879A-3C90C62D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assignment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4803-01F7-43BD-BF65-37A17E430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data[5];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5-i;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data[4] = data[0] + data[1];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BFFC5-82EA-4F1F-B78D-5C5B267D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542595-E571-4302-9F39-680409B47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63817007"/>
              </p:ext>
            </p:extLst>
          </p:nvPr>
        </p:nvGraphicFramePr>
        <p:xfrm>
          <a:off x="2487909" y="958850"/>
          <a:ext cx="721217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995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1516314431"/>
                    </a:ext>
                  </a:extLst>
                </a:gridCol>
              </a:tblGrid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array_x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i: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7463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E3DB34-6974-4C82-A42F-11AFD86698AE}"/>
              </a:ext>
            </a:extLst>
          </p:cNvPr>
          <p:cNvCxnSpPr/>
          <p:nvPr/>
        </p:nvCxnSpPr>
        <p:spPr>
          <a:xfrm>
            <a:off x="309093" y="3606084"/>
            <a:ext cx="29850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289668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1E25-597D-4D13-879A-3C90C62D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assignment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4803-01F7-43BD-BF65-37A17E430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data[5];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5-i;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data[4] = data[0] + data[1];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BFFC5-82EA-4F1F-B78D-5C5B267D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542595-E571-4302-9F39-680409B47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70213300"/>
              </p:ext>
            </p:extLst>
          </p:nvPr>
        </p:nvGraphicFramePr>
        <p:xfrm>
          <a:off x="2487909" y="958850"/>
          <a:ext cx="721217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995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1516314431"/>
                    </a:ext>
                  </a:extLst>
                </a:gridCol>
              </a:tblGrid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array_x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i: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7463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E3DB34-6974-4C82-A42F-11AFD86698AE}"/>
              </a:ext>
            </a:extLst>
          </p:cNvPr>
          <p:cNvCxnSpPr/>
          <p:nvPr/>
        </p:nvCxnSpPr>
        <p:spPr>
          <a:xfrm>
            <a:off x="309093" y="3078050"/>
            <a:ext cx="29850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1852184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1E25-597D-4D13-879A-3C90C62D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assignment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4803-01F7-43BD-BF65-37A17E430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data[5];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5-i;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data[4] = data[0] + data[1];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BFFC5-82EA-4F1F-B78D-5C5B267D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542595-E571-4302-9F39-680409B47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98714671"/>
              </p:ext>
            </p:extLst>
          </p:nvPr>
        </p:nvGraphicFramePr>
        <p:xfrm>
          <a:off x="2487909" y="958850"/>
          <a:ext cx="721217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995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1516314431"/>
                    </a:ext>
                  </a:extLst>
                </a:gridCol>
              </a:tblGrid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array_x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i: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7463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E3DB34-6974-4C82-A42F-11AFD86698AE}"/>
              </a:ext>
            </a:extLst>
          </p:cNvPr>
          <p:cNvCxnSpPr/>
          <p:nvPr/>
        </p:nvCxnSpPr>
        <p:spPr>
          <a:xfrm>
            <a:off x="309093" y="3618963"/>
            <a:ext cx="29850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35933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1E25-597D-4D13-879A-3C90C62D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assignment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4803-01F7-43BD-BF65-37A17E430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data[5];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5-i;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data[4] = data[0] + data[1];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BFFC5-82EA-4F1F-B78D-5C5B267D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542595-E571-4302-9F39-680409B47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2058915"/>
              </p:ext>
            </p:extLst>
          </p:nvPr>
        </p:nvGraphicFramePr>
        <p:xfrm>
          <a:off x="2487909" y="958850"/>
          <a:ext cx="721217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995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1516314431"/>
                    </a:ext>
                  </a:extLst>
                </a:gridCol>
              </a:tblGrid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array_x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🐝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i: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7463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E3DB34-6974-4C82-A42F-11AFD86698AE}"/>
              </a:ext>
            </a:extLst>
          </p:cNvPr>
          <p:cNvCxnSpPr/>
          <p:nvPr/>
        </p:nvCxnSpPr>
        <p:spPr>
          <a:xfrm>
            <a:off x="309093" y="3078050"/>
            <a:ext cx="29850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2922120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1E25-597D-4D13-879A-3C90C62D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assignment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4803-01F7-43BD-BF65-37A17E430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data[5];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5-i;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data[4] = data[0] + data[1];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BFFC5-82EA-4F1F-B78D-5C5B267D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542595-E571-4302-9F39-680409B47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13300818"/>
              </p:ext>
            </p:extLst>
          </p:nvPr>
        </p:nvGraphicFramePr>
        <p:xfrm>
          <a:off x="2487909" y="958850"/>
          <a:ext cx="721217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995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1516314431"/>
                    </a:ext>
                  </a:extLst>
                </a:gridCol>
              </a:tblGrid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array_x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i: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7463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E3DB34-6974-4C82-A42F-11AFD86698AE}"/>
              </a:ext>
            </a:extLst>
          </p:cNvPr>
          <p:cNvCxnSpPr/>
          <p:nvPr/>
        </p:nvCxnSpPr>
        <p:spPr>
          <a:xfrm>
            <a:off x="309093" y="3631841"/>
            <a:ext cx="29850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4089649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1E25-597D-4D13-879A-3C90C62D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assignment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4803-01F7-43BD-BF65-37A17E430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data[5];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5-i;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data[4] = data[0] + data[1];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BFFC5-82EA-4F1F-B78D-5C5B267D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542595-E571-4302-9F39-680409B47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2182880"/>
              </p:ext>
            </p:extLst>
          </p:nvPr>
        </p:nvGraphicFramePr>
        <p:xfrm>
          <a:off x="2487909" y="958850"/>
          <a:ext cx="721217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995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1516314431"/>
                    </a:ext>
                  </a:extLst>
                </a:gridCol>
              </a:tblGrid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array_x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i: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22746309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E3DB34-6974-4C82-A42F-11AFD86698AE}"/>
              </a:ext>
            </a:extLst>
          </p:cNvPr>
          <p:cNvCxnSpPr/>
          <p:nvPr/>
        </p:nvCxnSpPr>
        <p:spPr>
          <a:xfrm>
            <a:off x="309093" y="3078049"/>
            <a:ext cx="29850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861756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5B8C4-0696-4E04-A4B1-7F7E52543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Always use Make, rather than calling the compiler yourself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9CAC39-2499-49D9-A31D-BB2076B247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is our tool for compiling programs</a:t>
            </a:r>
          </a:p>
          <a:p>
            <a:pPr lvl="1"/>
            <a:r>
              <a:rPr lang="en-US" dirty="0"/>
              <a:t>It has rules for how to build the programs using the compiler</a:t>
            </a:r>
          </a:p>
          <a:p>
            <a:pPr lvl="1"/>
            <a:endParaRPr lang="en-US" dirty="0"/>
          </a:p>
          <a:p>
            <a:r>
              <a:rPr lang="en-US" dirty="0"/>
              <a:t>You </a:t>
            </a:r>
            <a:r>
              <a:rPr lang="en-US" i="1" dirty="0"/>
              <a:t>could</a:t>
            </a:r>
            <a:r>
              <a:rPr lang="en-US" dirty="0"/>
              <a:t> compile your programs manually</a:t>
            </a:r>
          </a:p>
          <a:p>
            <a:pPr lvl="1"/>
            <a:r>
              <a:rPr lang="en-US" dirty="0"/>
              <a:t>But you would need to know the proper flags for the compiler to do so</a:t>
            </a:r>
          </a:p>
          <a:p>
            <a:pPr lvl="1"/>
            <a:r>
              <a:rPr lang="en-US" dirty="0"/>
              <a:t>Some programs rely on class-specific libraries for testing and memory management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This is a big pain, so just you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make</a:t>
            </a:r>
            <a:r>
              <a:rPr lang="en-US" dirty="0"/>
              <a:t> instead</a:t>
            </a:r>
          </a:p>
          <a:p>
            <a:pPr lvl="2"/>
            <a:r>
              <a:rPr lang="en-US" dirty="0"/>
              <a:t>And if you’re curious, you can look at the </a:t>
            </a:r>
            <a:r>
              <a:rPr lang="en-US" dirty="0" err="1"/>
              <a:t>Makefile</a:t>
            </a:r>
            <a:r>
              <a:rPr lang="en-US" dirty="0"/>
              <a:t> to see what the flags we’re providing are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4310F3-68D4-4FAF-B8AE-ED78BEA0A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5203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551E25-597D-4D13-879A-3C90C62DD9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assignment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D4803-01F7-43BD-BF65-37A17E4308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data[5];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for 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&lt;5;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 = 5-i;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data[4] = data[0] + data[1];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9BFFC5-82EA-4F1F-B78D-5C5B267D2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3542595-E571-4302-9F39-680409B47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1261184"/>
              </p:ext>
            </p:extLst>
          </p:nvPr>
        </p:nvGraphicFramePr>
        <p:xfrm>
          <a:off x="2487909" y="958850"/>
          <a:ext cx="721217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1995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1138444">
                  <a:extLst>
                    <a:ext uri="{9D8B030D-6E8A-4147-A177-3AD203B41FA5}">
                      <a16:colId xmlns:a16="http://schemas.microsoft.com/office/drawing/2014/main" val="1516314431"/>
                    </a:ext>
                  </a:extLst>
                </a:gridCol>
              </a:tblGrid>
              <a:tr h="498385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array_x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4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3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2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9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CE3DB34-6974-4C82-A42F-11AFD86698AE}"/>
              </a:ext>
            </a:extLst>
          </p:cNvPr>
          <p:cNvCxnSpPr/>
          <p:nvPr/>
        </p:nvCxnSpPr>
        <p:spPr>
          <a:xfrm>
            <a:off x="193183" y="4752303"/>
            <a:ext cx="298502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69CA6848-34B9-4DC3-AA75-A88EA70A9422}"/>
              </a:ext>
            </a:extLst>
          </p:cNvPr>
          <p:cNvSpPr txBox="1"/>
          <p:nvPr/>
        </p:nvSpPr>
        <p:spPr>
          <a:xfrm>
            <a:off x="7263685" y="4546242"/>
            <a:ext cx="35932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Remember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array[N-1]</a:t>
            </a:r>
            <a:r>
              <a:rPr lang="en-US" sz="2400" dirty="0"/>
              <a:t> is the last slot in an array of length 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</a:p>
        </p:txBody>
      </p:sp>
    </p:spTree>
    <p:extLst>
      <p:ext uri="{BB962C8B-B14F-4D97-AF65-F5344CB8AC3E}">
        <p14:creationId xmlns:p14="http://schemas.microsoft.com/office/powerpoint/2010/main" val="16208986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156B7D-1718-4CD9-93B7-457FE7DA36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Lengths of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BDF437-831E-4B58-AB17-A38DF4337A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How do you determine how long an array is?</a:t>
            </a:r>
          </a:p>
          <a:p>
            <a:endParaRPr lang="en-US" dirty="0"/>
          </a:p>
          <a:p>
            <a:r>
              <a:rPr lang="en-US" dirty="0"/>
              <a:t>You cannot in C</a:t>
            </a:r>
          </a:p>
          <a:p>
            <a:pPr lvl="1"/>
            <a:r>
              <a:rPr lang="en-US" dirty="0"/>
              <a:t>Hopefully, you remember</a:t>
            </a:r>
          </a:p>
          <a:p>
            <a:pPr lvl="1"/>
            <a:r>
              <a:rPr lang="en-US" dirty="0"/>
              <a:t>Or someone told you</a:t>
            </a:r>
          </a:p>
          <a:p>
            <a:pPr lvl="1"/>
            <a:endParaRPr lang="en-US" dirty="0"/>
          </a:p>
          <a:p>
            <a:r>
              <a:rPr lang="en-US" dirty="0"/>
              <a:t>This is an example of C giving you “full control”</a:t>
            </a:r>
          </a:p>
          <a:p>
            <a:pPr lvl="1"/>
            <a:r>
              <a:rPr lang="en-US" dirty="0"/>
              <a:t>Why bother storing the length of the array? That wastes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30C485-0773-4592-9FE0-11D68E9FE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pic>
        <p:nvPicPr>
          <p:cNvPr id="1026" name="Picture 2" descr="Needed just the bottom panel as a reaction image | That&amp;#39;s the Neat Part,  You Don&amp;#39;t | Know Your Meme">
            <a:extLst>
              <a:ext uri="{FF2B5EF4-FFF2-40B4-BE49-F238E27FC236}">
                <a16:creationId xmlns:a16="http://schemas.microsoft.com/office/drawing/2014/main" id="{BB51A1C5-0001-46B6-8B59-A31FC60EF99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8259884" y="1892300"/>
            <a:ext cx="3199784" cy="1739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466580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EE9E9-9F7F-40D1-9631-A5AD341538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name of the array is like a pointer to the first element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95C18-1438-4F88-B299-9E2D6FD458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You can treat the name of the array like a pointer</a:t>
            </a:r>
          </a:p>
          <a:p>
            <a:pPr lvl="1"/>
            <a:r>
              <a:rPr lang="en-US" dirty="0"/>
              <a:t>It basically is one</a:t>
            </a:r>
          </a:p>
          <a:p>
            <a:pPr lvl="1"/>
            <a:endParaRPr lang="en-US" dirty="0"/>
          </a:p>
          <a:p>
            <a:r>
              <a:rPr lang="en-US" dirty="0"/>
              <a:t>You could dereference it, and you’ll get the value in the first slot of the array</a:t>
            </a:r>
          </a:p>
          <a:p>
            <a:endParaRPr lang="en-US" dirty="0"/>
          </a:p>
          <a:p>
            <a:r>
              <a:rPr lang="en-US" dirty="0"/>
              <a:t>Two ramifications of this:</a:t>
            </a:r>
          </a:p>
          <a:p>
            <a:pPr lvl="1"/>
            <a:r>
              <a:rPr lang="en-US" dirty="0"/>
              <a:t>You can’t pass arrays into functions, only pointers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Array indexing is identical to pointer arithmetic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9E6F9D-EDDE-4683-831F-86FC64E9C5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47372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569FF6-001D-47A0-A956-10D57B956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Arrays passed into functions are just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67238F-9450-4C68-8A04-B88E51DDEBD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When you pass an array into a function, you don’t pass a copy of the values</a:t>
            </a:r>
          </a:p>
          <a:p>
            <a:pPr lvl="1"/>
            <a:r>
              <a:rPr lang="en-US" dirty="0"/>
              <a:t>Instead you pass a pointer to the start of the array</a:t>
            </a:r>
          </a:p>
          <a:p>
            <a:pPr lvl="1"/>
            <a:r>
              <a:rPr lang="en-US" dirty="0"/>
              <a:t>Be sure to pass a length as well! (no way to determine that in C)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(int* values, int count) {</a:t>
            </a:r>
          </a:p>
          <a:p>
            <a:pPr marL="457200" lvl="1" indent="0">
              <a:buNone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. . .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array[10] = {1, 2, 3, 4, 5, 5, 4, 3, 2, 1};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(array, 10);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E6F3BC-8502-422D-973D-D199EA471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4C519D-A0D1-4525-91E4-740F14D8EFA3}"/>
              </a:ext>
            </a:extLst>
          </p:cNvPr>
          <p:cNvSpPr txBox="1"/>
          <p:nvPr/>
        </p:nvSpPr>
        <p:spPr>
          <a:xfrm>
            <a:off x="9398000" y="228600"/>
            <a:ext cx="21823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array_print-starter.c</a:t>
            </a:r>
            <a:br>
              <a:rPr lang="en-US" dirty="0"/>
            </a:br>
            <a:r>
              <a:rPr lang="en-US" dirty="0" err="1"/>
              <a:t>array_print.c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709421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F9B62-8152-412D-A197-09812C63A6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Square brackets are the same as adding to the pointer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19BF6C-A8BB-4561-8E68-0C2908981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Indexing into arrays is just adding to the pointer value</a:t>
            </a:r>
          </a:p>
          <a:p>
            <a:pPr lvl="1"/>
            <a:r>
              <a:rPr lang="en-US" dirty="0"/>
              <a:t>Example, these two are equivalent:</a:t>
            </a:r>
          </a:p>
          <a:p>
            <a:pPr lvl="1"/>
            <a:endParaRPr lang="en-US" dirty="0"/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array[10]			// array indexing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*(array+10)		// pointer arithmetic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As are these two: (both result in a pointer)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&amp;(array[7])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array+7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A01EAA-2984-4DDD-8B99-6854B56517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828762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7EEDC-EECC-4D3B-89BE-D2F0CC5E2E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Sidebar: Stopping a running program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012236-5557-4C7B-96C1-6EB5B2E40D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do you do if a program has an infinite loop?</a:t>
            </a:r>
          </a:p>
          <a:p>
            <a:pPr lvl="1"/>
            <a:r>
              <a:rPr lang="en-US" dirty="0"/>
              <a:t>Or if it’s just taking a long time to run</a:t>
            </a:r>
          </a:p>
          <a:p>
            <a:endParaRPr lang="en-US" dirty="0"/>
          </a:p>
          <a:p>
            <a:r>
              <a:rPr lang="en-US" dirty="0"/>
              <a:t>You can interrupt a running program with </a:t>
            </a:r>
            <a:r>
              <a:rPr lang="en-US" dirty="0" err="1"/>
              <a:t>Ctrl+c</a:t>
            </a:r>
            <a:endParaRPr lang="en-US" dirty="0"/>
          </a:p>
          <a:p>
            <a:pPr lvl="1"/>
            <a:r>
              <a:rPr lang="en-US" dirty="0"/>
              <a:t>That will stop the program from running forcibly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Irrelevant technical details</a:t>
            </a:r>
          </a:p>
          <a:p>
            <a:pPr lvl="1"/>
            <a:r>
              <a:rPr lang="en-US" dirty="0"/>
              <a:t>This sends the Interrupt signal to the program, which causes it to exit by default</a:t>
            </a:r>
          </a:p>
          <a:p>
            <a:pPr lvl="1"/>
            <a:r>
              <a:rPr lang="en-US" dirty="0"/>
              <a:t>See CS343 for more details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BD1D01-D717-45C4-B563-0A955BF758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694395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E4548-7AB6-4C9C-9E78-5124B6EF22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b="1" dirty="0"/>
              <a:t>DANGER!</a:t>
            </a:r>
            <a:r>
              <a:rPr lang="en-US" dirty="0"/>
              <a:t> Nothing stops you from going past the end of an array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A98A7D-77F5-4D8E-BDA4-89ED4B4C4D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does not check whether your array accesses are valid</a:t>
            </a:r>
          </a:p>
          <a:p>
            <a:pPr lvl="1"/>
            <a:r>
              <a:rPr lang="en-US" dirty="0"/>
              <a:t>It just tries to grab the value in the memory you asked for</a:t>
            </a:r>
          </a:p>
          <a:p>
            <a:pPr lvl="1"/>
            <a:endParaRPr lang="en-US" dirty="0"/>
          </a:p>
          <a:p>
            <a:r>
              <a:rPr lang="en-US" dirty="0"/>
              <a:t>Going past the end (or before the beginning) of an array is </a:t>
            </a:r>
            <a:r>
              <a:rPr lang="en-US" b="1" dirty="0"/>
              <a:t>UNDEFINED BEHAVIOR</a:t>
            </a:r>
            <a:endParaRPr lang="en-US" dirty="0"/>
          </a:p>
          <a:p>
            <a:pPr lvl="1"/>
            <a:r>
              <a:rPr lang="en-US" dirty="0"/>
              <a:t>Could result in </a:t>
            </a:r>
            <a:r>
              <a:rPr lang="en-US" i="1" dirty="0"/>
              <a:t>anything</a:t>
            </a:r>
            <a:r>
              <a:rPr lang="en-US" dirty="0"/>
              <a:t> happening</a:t>
            </a:r>
          </a:p>
          <a:p>
            <a:pPr lvl="1"/>
            <a:endParaRPr lang="en-US" dirty="0"/>
          </a:p>
          <a:p>
            <a:r>
              <a:rPr lang="en-US" dirty="0"/>
              <a:t>If you’re lucky, the code will crash</a:t>
            </a:r>
          </a:p>
          <a:p>
            <a:pPr lvl="1"/>
            <a:r>
              <a:rPr lang="en-US" dirty="0"/>
              <a:t>But you will </a:t>
            </a:r>
            <a:r>
              <a:rPr lang="en-US" b="1" dirty="0"/>
              <a:t>not</a:t>
            </a:r>
            <a:r>
              <a:rPr lang="en-US" dirty="0"/>
              <a:t> always get lucky</a:t>
            </a:r>
          </a:p>
          <a:p>
            <a:pPr lvl="1"/>
            <a:r>
              <a:rPr lang="en-US" dirty="0"/>
              <a:t>Be sure to always check if you’re going past the end of the array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61A9AE-0367-46DD-A2CD-4D9327D3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9246171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259BA4-CA41-4D7C-AE21-FB8C39BF8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Ways of creating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D261A9-A65D-4660-9EEE-32CBD3BD36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Statically sized “local variable” (a variable inside a function)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array[10];</a:t>
            </a:r>
          </a:p>
          <a:p>
            <a:pPr lvl="1"/>
            <a:endParaRPr lang="en-US" dirty="0"/>
          </a:p>
          <a:p>
            <a:r>
              <a:rPr lang="en-US" dirty="0"/>
              <a:t>Dynamically sized local variable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scanf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(“%d”, &amp;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data[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]; // probably should have checked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			   // the value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data_size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first...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81CAC1-D00C-4A50-8218-B52864334F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655313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300FEB-DA5E-4382-AF26-C733414C7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more way to create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F8A788-E9B5-4E61-86BD-21D01324AC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Using a library that gives you a chunk of memory for the objects</a:t>
            </a:r>
          </a:p>
          <a:p>
            <a:endParaRPr lang="en-US" dirty="0"/>
          </a:p>
          <a:p>
            <a:r>
              <a:rPr lang="en-US" dirty="0"/>
              <a:t>Example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double* array = malloc(4 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(double));</a:t>
            </a:r>
          </a:p>
          <a:p>
            <a:pPr marL="457200" lvl="1" indent="0">
              <a:buNone/>
            </a:pPr>
            <a:endParaRPr lang="en-US" dirty="0"/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dirty="0"/>
              <a:t> returns a pointer to an amount of memory requested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sizeof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returns the size of a type in bytes</a:t>
            </a:r>
          </a:p>
          <a:p>
            <a:pPr lvl="1"/>
            <a:r>
              <a:rPr lang="en-US" dirty="0"/>
              <a:t>4 slots, each of which can hold a double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MUCH more about malloc next week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E5E7C1-1C85-42C0-8BAF-A76725F4E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66560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05D5A-BE3F-4E18-AE24-025C6B6697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arrays cannot change length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901207-01B4-4314-A84D-211F1D6DE9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Once an array is created, its length cannot be changed</a:t>
            </a:r>
          </a:p>
          <a:p>
            <a:pPr lvl="1"/>
            <a:r>
              <a:rPr lang="en-US" dirty="0"/>
              <a:t>You cannot grow or shrink the number of slots</a:t>
            </a:r>
          </a:p>
          <a:p>
            <a:pPr lvl="1"/>
            <a:endParaRPr lang="en-US" dirty="0"/>
          </a:p>
          <a:p>
            <a:r>
              <a:rPr lang="en-US" dirty="0"/>
              <a:t>You can make a whole new array that’s bigger</a:t>
            </a:r>
          </a:p>
          <a:p>
            <a:pPr lvl="1"/>
            <a:r>
              <a:rPr lang="en-US" dirty="0"/>
              <a:t>Copy over elements from the old array</a:t>
            </a:r>
          </a:p>
          <a:p>
            <a:pPr lvl="1"/>
            <a:endParaRPr lang="en-US" dirty="0"/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malloc()</a:t>
            </a:r>
            <a:r>
              <a:rPr lang="en-US" dirty="0"/>
              <a:t> and dynamic memory are a way to create new arrays</a:t>
            </a:r>
          </a:p>
          <a:p>
            <a:pPr lvl="1"/>
            <a:r>
              <a:rPr lang="en-US" dirty="0"/>
              <a:t>We’ll talk about this more next week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E542D9-5F75-48E6-9D23-6C376D47B8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18564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More practice with pointers and why they are useful</a:t>
            </a:r>
          </a:p>
          <a:p>
            <a:endParaRPr lang="en-US" dirty="0"/>
          </a:p>
          <a:p>
            <a:r>
              <a:rPr lang="en-US" dirty="0"/>
              <a:t>Introduce Arrays and how they work</a:t>
            </a:r>
          </a:p>
          <a:p>
            <a:pPr lvl="1"/>
            <a:r>
              <a:rPr lang="en-US" dirty="0"/>
              <a:t>One variable that holds multiple values (like lists)</a:t>
            </a:r>
          </a:p>
          <a:p>
            <a:pPr lvl="1"/>
            <a:r>
              <a:rPr lang="en-US" dirty="0"/>
              <a:t>Related strongly with pointers</a:t>
            </a:r>
          </a:p>
          <a:p>
            <a:endParaRPr lang="en-US" dirty="0"/>
          </a:p>
          <a:p>
            <a:r>
              <a:rPr lang="en-US" dirty="0"/>
              <a:t>Demonstrate Strings which are arrays of characters</a:t>
            </a:r>
          </a:p>
          <a:p>
            <a:pPr lvl="1"/>
            <a:r>
              <a:rPr lang="en-US" dirty="0"/>
              <a:t>How do they work in C?</a:t>
            </a:r>
          </a:p>
          <a:p>
            <a:pPr lvl="1"/>
            <a:r>
              <a:rPr lang="en-US" dirty="0"/>
              <a:t>How do we use them?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6B49E-7867-4FA8-ADF1-1DB85AA51D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Array of structs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FE94A-2B6D-4F62-87E3-61A7B1AE5D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Arrays can be made of any type</a:t>
            </a:r>
          </a:p>
          <a:p>
            <a:pPr lvl="1"/>
            <a:r>
              <a:rPr lang="en-US" dirty="0"/>
              <a:t>int, float, bool, char, etc.</a:t>
            </a:r>
          </a:p>
          <a:p>
            <a:pPr lvl="1"/>
            <a:r>
              <a:rPr lang="en-US" dirty="0"/>
              <a:t>Also structs!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circle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double x;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double y;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double radius;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struct circle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many_circles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[5] = {0};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many_circles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[1].x = 1;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many_circles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[1].y = 1;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many_circles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[1].radius = 2;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FA683D-CD24-47CE-AA5E-C1B994894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38CB6F-91FB-46BA-8538-CD33D2588154}"/>
              </a:ext>
            </a:extLst>
          </p:cNvPr>
          <p:cNvSpPr txBox="1"/>
          <p:nvPr/>
        </p:nvSpPr>
        <p:spPr>
          <a:xfrm>
            <a:off x="7202906" y="3086100"/>
            <a:ext cx="346509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Special syntax to initialize all values as zero within the array. Only works for zero.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F0540DA7-6EF4-479A-B9C3-65473D935162}"/>
              </a:ext>
            </a:extLst>
          </p:cNvPr>
          <p:cNvCxnSpPr>
            <a:cxnSpLocks/>
          </p:cNvCxnSpPr>
          <p:nvPr/>
        </p:nvCxnSpPr>
        <p:spPr>
          <a:xfrm flipH="1">
            <a:off x="7315200" y="4101763"/>
            <a:ext cx="165100" cy="5972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0AE608FA-B235-452F-A6F6-0BA76FF5AF7A}"/>
              </a:ext>
            </a:extLst>
          </p:cNvPr>
          <p:cNvSpPr txBox="1"/>
          <p:nvPr/>
        </p:nvSpPr>
        <p:spPr>
          <a:xfrm>
            <a:off x="9880600" y="228600"/>
            <a:ext cx="16997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array_structs.c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53732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D8C1F-50B5-4975-A440-53B92D36F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C020E-D53A-45A1-9869-CAFB66DE9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in the remaining code to sum an array in C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(int* array,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length)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sum =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________; ___)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sum += ________;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sum;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91E23-ACD0-45A9-BD63-79FED44C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3215205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3D8C1F-50B5-4975-A440-53B92D36F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7C020E-D53A-45A1-9869-CAFB66DE99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Fill in the remaining code to sum an array in C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sum_array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(int* array,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length)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sum =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&lt;length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++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sum += </a:t>
            </a: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array[</a:t>
            </a:r>
            <a:r>
              <a:rPr lang="en-US" u="sng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u="sng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sum;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791E23-ACD0-45A9-BD63-79FED44CC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62901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are pointers?</a:t>
            </a:r>
          </a:p>
          <a:p>
            <a:r>
              <a:rPr lang="en-US" dirty="0"/>
              <a:t>Why are pointers?</a:t>
            </a:r>
          </a:p>
          <a:p>
            <a:pPr lvl="1"/>
            <a:endParaRPr lang="en-US" dirty="0"/>
          </a:p>
          <a:p>
            <a:r>
              <a:rPr lang="en-US" dirty="0"/>
              <a:t>Arrays</a:t>
            </a:r>
          </a:p>
          <a:p>
            <a:pPr lvl="1"/>
            <a:endParaRPr lang="en-US" dirty="0"/>
          </a:p>
          <a:p>
            <a:r>
              <a:rPr lang="en-US" b="1" dirty="0"/>
              <a:t>Characters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Arguments to main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35301513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signed char</a:t>
            </a:r>
            <a:r>
              <a:rPr lang="en-US" dirty="0"/>
              <a:t>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char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Capable of holding numbers from 0 to 255 or -128 to 127</a:t>
            </a:r>
          </a:p>
          <a:p>
            <a:pPr lvl="1"/>
            <a:endParaRPr lang="en-US" dirty="0"/>
          </a:p>
          <a:p>
            <a:r>
              <a:rPr lang="en-US" dirty="0"/>
              <a:t>Also capable of holding single “characters”</a:t>
            </a:r>
          </a:p>
          <a:p>
            <a:pPr lvl="1"/>
            <a:r>
              <a:rPr lang="en-US" dirty="0"/>
              <a:t>A letter, a digit, a symbol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letter = ‘a’;</a:t>
            </a:r>
          </a:p>
          <a:p>
            <a:pPr marL="4572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number = ‘1’;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symbol = ‘~’;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76867BD-ABA0-46A5-9D85-2FFDD4C48BB3}"/>
              </a:ext>
            </a:extLst>
          </p:cNvPr>
          <p:cNvSpPr txBox="1"/>
          <p:nvPr/>
        </p:nvSpPr>
        <p:spPr>
          <a:xfrm>
            <a:off x="6333256" y="4095483"/>
            <a:ext cx="4790941" cy="95410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dirty="0"/>
              <a:t>MUST use single quotes in C when referring to characters</a:t>
            </a:r>
          </a:p>
        </p:txBody>
      </p:sp>
    </p:spTree>
    <p:extLst>
      <p:ext uri="{BB962C8B-B14F-4D97-AF65-F5344CB8AC3E}">
        <p14:creationId xmlns:p14="http://schemas.microsoft.com/office/powerpoint/2010/main" val="29339285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EE418-800E-4069-B9A4-698BAD9CDD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Characters are both numbers and letters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14265-3113-4B17-B6C6-D0485CB958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How can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 hold either a letter or a number?</a:t>
            </a:r>
          </a:p>
          <a:p>
            <a:pPr lvl="1"/>
            <a:r>
              <a:rPr lang="en-US" dirty="0"/>
              <a:t>Each number represents a certain character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</a:t>
            </a:r>
          </a:p>
          <a:p>
            <a:pPr lvl="2"/>
            <a:r>
              <a:rPr lang="en-US" dirty="0"/>
              <a:t>33 is ‘!’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/>
              <a:t>65 is ‘A’</a:t>
            </a:r>
          </a:p>
          <a:p>
            <a:pPr lvl="2"/>
            <a:r>
              <a:rPr lang="en-US" dirty="0"/>
              <a:t>66 is ‘B’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/>
              <a:t>97 is ‘a’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/>
              <a:t>50 is ‘2’</a:t>
            </a:r>
          </a:p>
          <a:p>
            <a:pPr lvl="2"/>
            <a:r>
              <a:rPr lang="en-US" dirty="0"/>
              <a:t>51 is ‘3’</a:t>
            </a:r>
          </a:p>
          <a:p>
            <a:pPr lvl="2"/>
            <a:r>
              <a:rPr lang="en-US" dirty="0"/>
              <a:t>‘2’ + ‘3’ == 101 (‘e’)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AC4BAF-E70C-4C8A-9939-19EAEFF602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284174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C100E1-248B-4BD7-8610-B77B09852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ASCII character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4FD71A-77E7-41BC-B2AE-5E6C7C9D2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Mappings from number to letter</a:t>
            </a:r>
          </a:p>
          <a:p>
            <a:pPr lvl="1"/>
            <a:r>
              <a:rPr lang="en-US" dirty="0"/>
              <a:t>ASCII is one such mapping (</a:t>
            </a:r>
            <a:r>
              <a:rPr lang="en-US" dirty="0">
                <a:hlinkClick r:id="rId2"/>
              </a:rPr>
              <a:t>https://www.asciitable.com/</a:t>
            </a:r>
            <a:r>
              <a:rPr lang="en-US" dirty="0"/>
              <a:t>)</a:t>
            </a:r>
          </a:p>
          <a:p>
            <a:pPr lvl="1"/>
            <a:r>
              <a:rPr lang="en-US" dirty="0"/>
              <a:t>Maps American keyboard characters and symbols</a:t>
            </a:r>
          </a:p>
          <a:p>
            <a:pPr lvl="2"/>
            <a:r>
              <a:rPr lang="en-US" dirty="0"/>
              <a:t>Also special characters like tab, newline, or backspace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B870C9-7377-4D9C-B813-263C4ED21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56</a:t>
            </a:fld>
            <a:endParaRPr lang="en-US"/>
          </a:p>
        </p:txBody>
      </p:sp>
      <p:pic>
        <p:nvPicPr>
          <p:cNvPr id="1026" name="Picture 2" descr="ASCII Table">
            <a:extLst>
              <a:ext uri="{FF2B5EF4-FFF2-40B4-BE49-F238E27FC236}">
                <a16:creationId xmlns:a16="http://schemas.microsoft.com/office/drawing/2014/main" id="{8E04F796-3148-472C-9E63-A5724994FE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54122" y="2984844"/>
            <a:ext cx="10679744" cy="72891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21010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8C48C6-4215-4577-8690-E5B3713AA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Other encoding systems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8A3A48-1C2D-428B-AD0D-53D9378DB4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ASCII was made in 1961 and was never meant to encompass everything (American Standard Code for Information Interchange)</a:t>
            </a:r>
          </a:p>
          <a:p>
            <a:endParaRPr lang="en-US" dirty="0"/>
          </a:p>
          <a:p>
            <a:r>
              <a:rPr lang="en-US" dirty="0"/>
              <a:t>Modern systems use Unicode</a:t>
            </a:r>
          </a:p>
          <a:p>
            <a:pPr lvl="1"/>
            <a:r>
              <a:rPr lang="en-US" dirty="0"/>
              <a:t>Which includes letters in other alphabets</a:t>
            </a:r>
          </a:p>
          <a:p>
            <a:pPr lvl="2"/>
            <a: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144762 characters from 159 modern and historic written languages</a:t>
            </a:r>
            <a:br>
              <a:rPr lang="en-US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</a:br>
            <a:endParaRPr lang="en-US" dirty="0"/>
          </a:p>
          <a:p>
            <a:pPr lvl="1"/>
            <a:r>
              <a:rPr lang="en-US" dirty="0"/>
              <a:t>Also includes various symbols like emoji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Doesn’t fit in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</a:t>
            </a:r>
            <a:r>
              <a:rPr lang="en-US" dirty="0"/>
              <a:t> though, that’s only 256 options</a:t>
            </a:r>
          </a:p>
          <a:p>
            <a:pPr lvl="2"/>
            <a:r>
              <a:rPr lang="en-US" dirty="0"/>
              <a:t>We’ll stick to simple ASCII for this class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F84682-B169-4540-98E6-FC8A23509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7056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7BCC12-DCA7-4FDE-B685-56B1221CEE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Escape sequences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741FB3-91AC-4858-A182-39A2B138EB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3" y="1143000"/>
            <a:ext cx="7654637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The first part of the ASCII table was various special sequences</a:t>
            </a:r>
          </a:p>
          <a:p>
            <a:pPr lvl="1"/>
            <a:r>
              <a:rPr lang="en-US" dirty="0"/>
              <a:t>Most of which aren’t relevant anymore, but some are</a:t>
            </a:r>
          </a:p>
          <a:p>
            <a:pPr lvl="1"/>
            <a:r>
              <a:rPr lang="en-US" dirty="0"/>
              <a:t>We need a way to type those “characters”</a:t>
            </a:r>
          </a:p>
          <a:p>
            <a:pPr lvl="1"/>
            <a:r>
              <a:rPr lang="en-US" dirty="0"/>
              <a:t>Also sometimes want to write normal characters that would break C syntax</a:t>
            </a:r>
          </a:p>
          <a:p>
            <a:pPr lvl="1"/>
            <a:endParaRPr lang="en-US" dirty="0"/>
          </a:p>
          <a:p>
            <a:r>
              <a:rPr lang="en-US" dirty="0"/>
              <a:t>Escape sequences: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</a:t>
            </a:r>
            <a:r>
              <a:rPr lang="en-US" dirty="0"/>
              <a:t> followed by another symbol (only counts as one character)</a:t>
            </a:r>
          </a:p>
          <a:p>
            <a:pPr lvl="1"/>
            <a:r>
              <a:rPr lang="en-US" dirty="0"/>
              <a:t>Common examples: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\n </a:t>
            </a:r>
            <a:r>
              <a:rPr lang="en-US" dirty="0"/>
              <a:t>– newline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lang="en-US" dirty="0"/>
              <a:t> – tab</a:t>
            </a:r>
            <a:br>
              <a:rPr lang="en-US" dirty="0"/>
            </a:br>
            <a:endParaRPr lang="en-US" dirty="0"/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\\</a:t>
            </a:r>
            <a:r>
              <a:rPr lang="en-US" dirty="0"/>
              <a:t> – backslash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\’</a:t>
            </a:r>
            <a:r>
              <a:rPr lang="en-US" dirty="0"/>
              <a:t> – single quote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\”</a:t>
            </a:r>
            <a:r>
              <a:rPr lang="en-US" dirty="0"/>
              <a:t> – double quote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275DAF-31B8-4587-B34A-D36560B2B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58</a:t>
            </a:fld>
            <a:endParaRPr lang="en-US"/>
          </a:p>
        </p:txBody>
      </p:sp>
      <p:pic>
        <p:nvPicPr>
          <p:cNvPr id="5" name="Picture 2" descr="ASCII Table">
            <a:extLst>
              <a:ext uri="{FF2B5EF4-FFF2-40B4-BE49-F238E27FC236}">
                <a16:creationId xmlns:a16="http://schemas.microsoft.com/office/drawing/2014/main" id="{E6B110E9-4D0B-483F-8AAB-57AB6064217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r="62081"/>
          <a:stretch/>
        </p:blipFill>
        <p:spPr bwMode="auto">
          <a:xfrm>
            <a:off x="8262231" y="199788"/>
            <a:ext cx="3318163" cy="59724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8221730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59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are pointers?</a:t>
            </a:r>
          </a:p>
          <a:p>
            <a:r>
              <a:rPr lang="en-US" dirty="0"/>
              <a:t>Why are pointers?</a:t>
            </a:r>
          </a:p>
          <a:p>
            <a:pPr lvl="1"/>
            <a:endParaRPr lang="en-US" dirty="0"/>
          </a:p>
          <a:p>
            <a:r>
              <a:rPr lang="en-US" dirty="0"/>
              <a:t>Arrays</a:t>
            </a:r>
          </a:p>
          <a:p>
            <a:pPr lvl="1"/>
            <a:endParaRPr lang="en-US" dirty="0"/>
          </a:p>
          <a:p>
            <a:r>
              <a:rPr lang="en-US" dirty="0"/>
              <a:t>Characters</a:t>
            </a:r>
          </a:p>
          <a:p>
            <a:r>
              <a:rPr lang="en-US" b="1" dirty="0"/>
              <a:t>Strings</a:t>
            </a:r>
          </a:p>
          <a:p>
            <a:r>
              <a:rPr lang="en-US" dirty="0"/>
              <a:t>Arguments to main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0284318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6EFB-5B32-4C52-B149-6BFC2F97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code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DA27-BB7C-4D05-AAC5-FFF5433C2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~/cs211/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US" dirty="0"/>
              <a:t>		(or wherever you put stuff)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tar -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xkvf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~cs211/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/04_arrays_strings.tgz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cd 04_arrays_strings/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DF58D-B711-452A-B591-FB48C4D3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313099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Strings in 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 strings are arrays of characters, ending with a null terminator</a:t>
            </a:r>
          </a:p>
          <a:p>
            <a:pPr lvl="1"/>
            <a:r>
              <a:rPr lang="en-US" dirty="0"/>
              <a:t>Null terminator: ‘\0’ character, which is the integer value zero</a:t>
            </a:r>
          </a:p>
          <a:p>
            <a:pPr lvl="1"/>
            <a:r>
              <a:rPr lang="en-US" dirty="0"/>
              <a:t>No relation to NULL pointers</a:t>
            </a:r>
          </a:p>
          <a:p>
            <a:pPr lvl="1"/>
            <a:endParaRPr lang="en-US" dirty="0"/>
          </a:p>
          <a:p>
            <a:r>
              <a:rPr lang="en-US" dirty="0"/>
              <a:t>String literals in code are arrays of characters</a:t>
            </a:r>
          </a:p>
          <a:p>
            <a:pPr lvl="1"/>
            <a:r>
              <a:rPr lang="en-US" dirty="0"/>
              <a:t>And a ‘\0’ is placed at the end of them automatically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“Hello!\n”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ECB557FD-7437-4D97-8B6E-88D1BA63ED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03386420"/>
              </p:ext>
            </p:extLst>
          </p:nvPr>
        </p:nvGraphicFramePr>
        <p:xfrm>
          <a:off x="156834" y="5015696"/>
          <a:ext cx="7212168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31488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772585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772585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772585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772585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772585">
                  <a:extLst>
                    <a:ext uri="{9D8B030D-6E8A-4147-A177-3AD203B41FA5}">
                      <a16:colId xmlns:a16="http://schemas.microsoft.com/office/drawing/2014/main" val="1516314431"/>
                    </a:ext>
                  </a:extLst>
                </a:gridCol>
                <a:gridCol w="772585">
                  <a:extLst>
                    <a:ext uri="{9D8B030D-6E8A-4147-A177-3AD203B41FA5}">
                      <a16:colId xmlns:a16="http://schemas.microsoft.com/office/drawing/2014/main" val="59807459"/>
                    </a:ext>
                  </a:extLst>
                </a:gridCol>
                <a:gridCol w="772585">
                  <a:extLst>
                    <a:ext uri="{9D8B030D-6E8A-4147-A177-3AD203B41FA5}">
                      <a16:colId xmlns:a16="http://schemas.microsoft.com/office/drawing/2014/main" val="2403370670"/>
                    </a:ext>
                  </a:extLst>
                </a:gridCol>
                <a:gridCol w="772585">
                  <a:extLst>
                    <a:ext uri="{9D8B030D-6E8A-4147-A177-3AD203B41FA5}">
                      <a16:colId xmlns:a16="http://schemas.microsoft.com/office/drawing/2014/main" val="1670114735"/>
                    </a:ext>
                  </a:extLst>
                </a:gridCol>
              </a:tblGrid>
              <a:tr h="498385"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‘H’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‘l’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‘l’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‘o’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‘!’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‘\n’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800" dirty="0"/>
                        <a:t>‘\0’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A56C9FEE-5F50-4B28-8B54-8E7F87B4F3B1}"/>
              </a:ext>
            </a:extLst>
          </p:cNvPr>
          <p:cNvSpPr txBox="1"/>
          <p:nvPr/>
        </p:nvSpPr>
        <p:spPr>
          <a:xfrm>
            <a:off x="6684136" y="3947289"/>
            <a:ext cx="4159875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400" dirty="0"/>
              <a:t>MUST use double quotes in C when referring to strings</a:t>
            </a:r>
          </a:p>
        </p:txBody>
      </p:sp>
    </p:spTree>
    <p:extLst>
      <p:ext uri="{BB962C8B-B14F-4D97-AF65-F5344CB8AC3E}">
        <p14:creationId xmlns:p14="http://schemas.microsoft.com/office/powerpoint/2010/main" val="411291485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53143-BD44-44FC-B511-56853A09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964F8-EFCA-4108-B5B1-9E76711B4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char* phrase = “The cake is a lie”;</a:t>
            </a:r>
          </a:p>
          <a:p>
            <a:pPr marL="0" indent="0">
              <a:buNone/>
            </a:pP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(“%s\n”, phrase);  	  // prints “The cake is a lie\n”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(“%c\n”, phrase[0]); // prints “T\n”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 letter = phrase[2];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57922-8CF8-4E77-992A-80342400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23CDA-2FC4-45DD-8774-9CC3B71472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7144078"/>
              </p:ext>
            </p:extLst>
          </p:nvPr>
        </p:nvGraphicFramePr>
        <p:xfrm>
          <a:off x="721898" y="4418796"/>
          <a:ext cx="10744191" cy="498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519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1516314431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5980745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403370670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50439829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194296628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67499787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76055404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098062806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670072772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423847705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948430534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670714397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66817520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1979709988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1670114735"/>
                    </a:ext>
                  </a:extLst>
                </a:gridCol>
              </a:tblGrid>
              <a:tr h="498385"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‘T’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‘h’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 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‘c’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‘a’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‘k’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 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</a:t>
                      </a:r>
                      <a:r>
                        <a:rPr lang="en-US" sz="2000" dirty="0" err="1"/>
                        <a:t>i</a:t>
                      </a:r>
                      <a:r>
                        <a:rPr lang="en-US" sz="2000" dirty="0"/>
                        <a:t>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‘s’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 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‘a’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 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‘l’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</a:t>
                      </a:r>
                      <a:r>
                        <a:rPr lang="en-US" sz="2000" dirty="0" err="1"/>
                        <a:t>i</a:t>
                      </a:r>
                      <a:r>
                        <a:rPr lang="en-US" sz="2000" dirty="0"/>
                        <a:t>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‘\n’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‘\0’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D3A8DA-4FF4-4AAF-8D85-4B0F72D600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74974228"/>
              </p:ext>
            </p:extLst>
          </p:nvPr>
        </p:nvGraphicFramePr>
        <p:xfrm>
          <a:off x="919763" y="5746115"/>
          <a:ext cx="2661637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7537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phrase: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393A4C-5932-4929-950D-66F338B2C051}"/>
              </a:ext>
            </a:extLst>
          </p:cNvPr>
          <p:cNvCxnSpPr>
            <a:cxnSpLocks/>
          </p:cNvCxnSpPr>
          <p:nvPr/>
        </p:nvCxnSpPr>
        <p:spPr>
          <a:xfrm>
            <a:off x="188494" y="1358900"/>
            <a:ext cx="41910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C58CE0A-096B-404B-868A-14C085C4D2B2}"/>
              </a:ext>
            </a:extLst>
          </p:cNvPr>
          <p:cNvSpPr/>
          <p:nvPr/>
        </p:nvSpPr>
        <p:spPr>
          <a:xfrm>
            <a:off x="1040137" y="4965700"/>
            <a:ext cx="2938381" cy="1019186"/>
          </a:xfrm>
          <a:custGeom>
            <a:avLst/>
            <a:gdLst>
              <a:gd name="connsiteX0" fmla="*/ 1918963 w 2938381"/>
              <a:gd name="connsiteY0" fmla="*/ 1003300 h 1019186"/>
              <a:gd name="connsiteX1" fmla="*/ 2693663 w 2938381"/>
              <a:gd name="connsiteY1" fmla="*/ 1003300 h 1019186"/>
              <a:gd name="connsiteX2" fmla="*/ 2909563 w 2938381"/>
              <a:gd name="connsiteY2" fmla="*/ 838200 h 1019186"/>
              <a:gd name="connsiteX3" fmla="*/ 2833363 w 2938381"/>
              <a:gd name="connsiteY3" fmla="*/ 596900 h 1019186"/>
              <a:gd name="connsiteX4" fmla="*/ 1982463 w 2938381"/>
              <a:gd name="connsiteY4" fmla="*/ 495300 h 1019186"/>
              <a:gd name="connsiteX5" fmla="*/ 737863 w 2938381"/>
              <a:gd name="connsiteY5" fmla="*/ 508000 h 1019186"/>
              <a:gd name="connsiteX6" fmla="*/ 64763 w 2938381"/>
              <a:gd name="connsiteY6" fmla="*/ 368300 h 1019186"/>
              <a:gd name="connsiteX7" fmla="*/ 26663 w 2938381"/>
              <a:gd name="connsiteY7" fmla="*/ 0 h 1019186"/>
              <a:gd name="connsiteX8" fmla="*/ 26663 w 2938381"/>
              <a:gd name="connsiteY8" fmla="*/ 0 h 1019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8381" h="1019186">
                <a:moveTo>
                  <a:pt x="1918963" y="1003300"/>
                </a:moveTo>
                <a:cubicBezTo>
                  <a:pt x="2223763" y="1017058"/>
                  <a:pt x="2528563" y="1030817"/>
                  <a:pt x="2693663" y="1003300"/>
                </a:cubicBezTo>
                <a:cubicBezTo>
                  <a:pt x="2858763" y="975783"/>
                  <a:pt x="2886280" y="905933"/>
                  <a:pt x="2909563" y="838200"/>
                </a:cubicBezTo>
                <a:cubicBezTo>
                  <a:pt x="2932846" y="770467"/>
                  <a:pt x="2987880" y="654050"/>
                  <a:pt x="2833363" y="596900"/>
                </a:cubicBezTo>
                <a:cubicBezTo>
                  <a:pt x="2678846" y="539750"/>
                  <a:pt x="2331713" y="510117"/>
                  <a:pt x="1982463" y="495300"/>
                </a:cubicBezTo>
                <a:cubicBezTo>
                  <a:pt x="1633213" y="480483"/>
                  <a:pt x="1057480" y="529167"/>
                  <a:pt x="737863" y="508000"/>
                </a:cubicBezTo>
                <a:cubicBezTo>
                  <a:pt x="418246" y="486833"/>
                  <a:pt x="183296" y="452967"/>
                  <a:pt x="64763" y="368300"/>
                </a:cubicBezTo>
                <a:cubicBezTo>
                  <a:pt x="-53770" y="283633"/>
                  <a:pt x="26663" y="0"/>
                  <a:pt x="26663" y="0"/>
                </a:cubicBezTo>
                <a:lnTo>
                  <a:pt x="26663" y="0"/>
                </a:ln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98594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53143-BD44-44FC-B511-56853A09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964F8-EFCA-4108-B5B1-9E76711B4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char* phrase = “The cake is a lie”;</a:t>
            </a:r>
          </a:p>
          <a:p>
            <a:pPr marL="0" indent="0">
              <a:buNone/>
            </a:pP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(“%s\n”, phrase);  	  // prints “The cake is a lie\n”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(“%c\n”, phrase[0]); // prints “T\n”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 letter = phrase[2];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57922-8CF8-4E77-992A-80342400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23CDA-2FC4-45DD-8774-9CC3B71472DD}"/>
              </a:ext>
            </a:extLst>
          </p:cNvPr>
          <p:cNvGraphicFramePr>
            <a:graphicFrameLocks noGrp="1"/>
          </p:cNvGraphicFramePr>
          <p:nvPr/>
        </p:nvGraphicFramePr>
        <p:xfrm>
          <a:off x="721898" y="4418796"/>
          <a:ext cx="10744191" cy="498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519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1516314431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5980745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403370670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50439829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194296628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67499787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76055404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098062806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670072772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423847705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948430534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670714397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66817520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1979709988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1670114735"/>
                    </a:ext>
                  </a:extLst>
                </a:gridCol>
              </a:tblGrid>
              <a:tr h="498385"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‘T’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‘h’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 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‘c’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‘a’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‘k’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 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</a:t>
                      </a:r>
                      <a:r>
                        <a:rPr lang="en-US" sz="2000" dirty="0" err="1"/>
                        <a:t>i</a:t>
                      </a:r>
                      <a:r>
                        <a:rPr lang="en-US" sz="2000" dirty="0"/>
                        <a:t>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‘s’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 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‘a’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 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‘l’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</a:t>
                      </a:r>
                      <a:r>
                        <a:rPr lang="en-US" sz="2000" dirty="0" err="1"/>
                        <a:t>i</a:t>
                      </a:r>
                      <a:r>
                        <a:rPr lang="en-US" sz="2000" dirty="0"/>
                        <a:t>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‘\n’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‘\0’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D3A8DA-4FF4-4AAF-8D85-4B0F72D60022}"/>
              </a:ext>
            </a:extLst>
          </p:cNvPr>
          <p:cNvGraphicFramePr>
            <a:graphicFrameLocks noGrp="1"/>
          </p:cNvGraphicFramePr>
          <p:nvPr/>
        </p:nvGraphicFramePr>
        <p:xfrm>
          <a:off x="919763" y="5746115"/>
          <a:ext cx="2661637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7537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phrase: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393A4C-5932-4929-950D-66F338B2C051}"/>
              </a:ext>
            </a:extLst>
          </p:cNvPr>
          <p:cNvCxnSpPr>
            <a:cxnSpLocks/>
          </p:cNvCxnSpPr>
          <p:nvPr/>
        </p:nvCxnSpPr>
        <p:spPr>
          <a:xfrm>
            <a:off x="188494" y="2197100"/>
            <a:ext cx="41910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C58CE0A-096B-404B-868A-14C085C4D2B2}"/>
              </a:ext>
            </a:extLst>
          </p:cNvPr>
          <p:cNvSpPr/>
          <p:nvPr/>
        </p:nvSpPr>
        <p:spPr>
          <a:xfrm>
            <a:off x="1040137" y="4965700"/>
            <a:ext cx="2938381" cy="1019186"/>
          </a:xfrm>
          <a:custGeom>
            <a:avLst/>
            <a:gdLst>
              <a:gd name="connsiteX0" fmla="*/ 1918963 w 2938381"/>
              <a:gd name="connsiteY0" fmla="*/ 1003300 h 1019186"/>
              <a:gd name="connsiteX1" fmla="*/ 2693663 w 2938381"/>
              <a:gd name="connsiteY1" fmla="*/ 1003300 h 1019186"/>
              <a:gd name="connsiteX2" fmla="*/ 2909563 w 2938381"/>
              <a:gd name="connsiteY2" fmla="*/ 838200 h 1019186"/>
              <a:gd name="connsiteX3" fmla="*/ 2833363 w 2938381"/>
              <a:gd name="connsiteY3" fmla="*/ 596900 h 1019186"/>
              <a:gd name="connsiteX4" fmla="*/ 1982463 w 2938381"/>
              <a:gd name="connsiteY4" fmla="*/ 495300 h 1019186"/>
              <a:gd name="connsiteX5" fmla="*/ 737863 w 2938381"/>
              <a:gd name="connsiteY5" fmla="*/ 508000 h 1019186"/>
              <a:gd name="connsiteX6" fmla="*/ 64763 w 2938381"/>
              <a:gd name="connsiteY6" fmla="*/ 368300 h 1019186"/>
              <a:gd name="connsiteX7" fmla="*/ 26663 w 2938381"/>
              <a:gd name="connsiteY7" fmla="*/ 0 h 1019186"/>
              <a:gd name="connsiteX8" fmla="*/ 26663 w 2938381"/>
              <a:gd name="connsiteY8" fmla="*/ 0 h 1019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8381" h="1019186">
                <a:moveTo>
                  <a:pt x="1918963" y="1003300"/>
                </a:moveTo>
                <a:cubicBezTo>
                  <a:pt x="2223763" y="1017058"/>
                  <a:pt x="2528563" y="1030817"/>
                  <a:pt x="2693663" y="1003300"/>
                </a:cubicBezTo>
                <a:cubicBezTo>
                  <a:pt x="2858763" y="975783"/>
                  <a:pt x="2886280" y="905933"/>
                  <a:pt x="2909563" y="838200"/>
                </a:cubicBezTo>
                <a:cubicBezTo>
                  <a:pt x="2932846" y="770467"/>
                  <a:pt x="2987880" y="654050"/>
                  <a:pt x="2833363" y="596900"/>
                </a:cubicBezTo>
                <a:cubicBezTo>
                  <a:pt x="2678846" y="539750"/>
                  <a:pt x="2331713" y="510117"/>
                  <a:pt x="1982463" y="495300"/>
                </a:cubicBezTo>
                <a:cubicBezTo>
                  <a:pt x="1633213" y="480483"/>
                  <a:pt x="1057480" y="529167"/>
                  <a:pt x="737863" y="508000"/>
                </a:cubicBezTo>
                <a:cubicBezTo>
                  <a:pt x="418246" y="486833"/>
                  <a:pt x="183296" y="452967"/>
                  <a:pt x="64763" y="368300"/>
                </a:cubicBezTo>
                <a:cubicBezTo>
                  <a:pt x="-53770" y="283633"/>
                  <a:pt x="26663" y="0"/>
                  <a:pt x="26663" y="0"/>
                </a:cubicBezTo>
                <a:lnTo>
                  <a:pt x="26663" y="0"/>
                </a:ln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185021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53143-BD44-44FC-B511-56853A09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964F8-EFCA-4108-B5B1-9E76711B4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char* phrase = “The cake is a lie”;</a:t>
            </a:r>
          </a:p>
          <a:p>
            <a:pPr marL="0" indent="0">
              <a:buNone/>
            </a:pP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(“%s\n”, phrase);  	  // prints “The cake is a lie\n”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(“%c\n”, phrase[0]); // prints “T\n”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 letter = phrase[2];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57922-8CF8-4E77-992A-80342400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23CDA-2FC4-45DD-8774-9CC3B71472DD}"/>
              </a:ext>
            </a:extLst>
          </p:cNvPr>
          <p:cNvGraphicFramePr>
            <a:graphicFrameLocks noGrp="1"/>
          </p:cNvGraphicFramePr>
          <p:nvPr/>
        </p:nvGraphicFramePr>
        <p:xfrm>
          <a:off x="721898" y="4418796"/>
          <a:ext cx="10744191" cy="498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519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1516314431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5980745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403370670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50439829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194296628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67499787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76055404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098062806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670072772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423847705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948430534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670714397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66817520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1979709988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1670114735"/>
                    </a:ext>
                  </a:extLst>
                </a:gridCol>
              </a:tblGrid>
              <a:tr h="498385"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‘T’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‘h’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 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‘c’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‘a’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‘k’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 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</a:t>
                      </a:r>
                      <a:r>
                        <a:rPr lang="en-US" sz="2000" dirty="0" err="1"/>
                        <a:t>i</a:t>
                      </a:r>
                      <a:r>
                        <a:rPr lang="en-US" sz="2000" dirty="0"/>
                        <a:t>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‘s’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 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‘a’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 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‘l’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</a:t>
                      </a:r>
                      <a:r>
                        <a:rPr lang="en-US" sz="2000" dirty="0" err="1"/>
                        <a:t>i</a:t>
                      </a:r>
                      <a:r>
                        <a:rPr lang="en-US" sz="2000" dirty="0"/>
                        <a:t>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‘\n’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‘\0’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D3A8DA-4FF4-4AAF-8D85-4B0F72D60022}"/>
              </a:ext>
            </a:extLst>
          </p:cNvPr>
          <p:cNvGraphicFramePr>
            <a:graphicFrameLocks noGrp="1"/>
          </p:cNvGraphicFramePr>
          <p:nvPr/>
        </p:nvGraphicFramePr>
        <p:xfrm>
          <a:off x="919763" y="5746115"/>
          <a:ext cx="2661637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7537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phrase: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393A4C-5932-4929-950D-66F338B2C051}"/>
              </a:ext>
            </a:extLst>
          </p:cNvPr>
          <p:cNvCxnSpPr>
            <a:cxnSpLocks/>
          </p:cNvCxnSpPr>
          <p:nvPr/>
        </p:nvCxnSpPr>
        <p:spPr>
          <a:xfrm>
            <a:off x="188494" y="2717800"/>
            <a:ext cx="41910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C58CE0A-096B-404B-868A-14C085C4D2B2}"/>
              </a:ext>
            </a:extLst>
          </p:cNvPr>
          <p:cNvSpPr/>
          <p:nvPr/>
        </p:nvSpPr>
        <p:spPr>
          <a:xfrm>
            <a:off x="1040137" y="4965700"/>
            <a:ext cx="2938381" cy="1019186"/>
          </a:xfrm>
          <a:custGeom>
            <a:avLst/>
            <a:gdLst>
              <a:gd name="connsiteX0" fmla="*/ 1918963 w 2938381"/>
              <a:gd name="connsiteY0" fmla="*/ 1003300 h 1019186"/>
              <a:gd name="connsiteX1" fmla="*/ 2693663 w 2938381"/>
              <a:gd name="connsiteY1" fmla="*/ 1003300 h 1019186"/>
              <a:gd name="connsiteX2" fmla="*/ 2909563 w 2938381"/>
              <a:gd name="connsiteY2" fmla="*/ 838200 h 1019186"/>
              <a:gd name="connsiteX3" fmla="*/ 2833363 w 2938381"/>
              <a:gd name="connsiteY3" fmla="*/ 596900 h 1019186"/>
              <a:gd name="connsiteX4" fmla="*/ 1982463 w 2938381"/>
              <a:gd name="connsiteY4" fmla="*/ 495300 h 1019186"/>
              <a:gd name="connsiteX5" fmla="*/ 737863 w 2938381"/>
              <a:gd name="connsiteY5" fmla="*/ 508000 h 1019186"/>
              <a:gd name="connsiteX6" fmla="*/ 64763 w 2938381"/>
              <a:gd name="connsiteY6" fmla="*/ 368300 h 1019186"/>
              <a:gd name="connsiteX7" fmla="*/ 26663 w 2938381"/>
              <a:gd name="connsiteY7" fmla="*/ 0 h 1019186"/>
              <a:gd name="connsiteX8" fmla="*/ 26663 w 2938381"/>
              <a:gd name="connsiteY8" fmla="*/ 0 h 1019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8381" h="1019186">
                <a:moveTo>
                  <a:pt x="1918963" y="1003300"/>
                </a:moveTo>
                <a:cubicBezTo>
                  <a:pt x="2223763" y="1017058"/>
                  <a:pt x="2528563" y="1030817"/>
                  <a:pt x="2693663" y="1003300"/>
                </a:cubicBezTo>
                <a:cubicBezTo>
                  <a:pt x="2858763" y="975783"/>
                  <a:pt x="2886280" y="905933"/>
                  <a:pt x="2909563" y="838200"/>
                </a:cubicBezTo>
                <a:cubicBezTo>
                  <a:pt x="2932846" y="770467"/>
                  <a:pt x="2987880" y="654050"/>
                  <a:pt x="2833363" y="596900"/>
                </a:cubicBezTo>
                <a:cubicBezTo>
                  <a:pt x="2678846" y="539750"/>
                  <a:pt x="2331713" y="510117"/>
                  <a:pt x="1982463" y="495300"/>
                </a:cubicBezTo>
                <a:cubicBezTo>
                  <a:pt x="1633213" y="480483"/>
                  <a:pt x="1057480" y="529167"/>
                  <a:pt x="737863" y="508000"/>
                </a:cubicBezTo>
                <a:cubicBezTo>
                  <a:pt x="418246" y="486833"/>
                  <a:pt x="183296" y="452967"/>
                  <a:pt x="64763" y="368300"/>
                </a:cubicBezTo>
                <a:cubicBezTo>
                  <a:pt x="-53770" y="283633"/>
                  <a:pt x="26663" y="0"/>
                  <a:pt x="26663" y="0"/>
                </a:cubicBezTo>
                <a:lnTo>
                  <a:pt x="26663" y="0"/>
                </a:ln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356818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53143-BD44-44FC-B511-56853A0942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0964F8-EFCA-4108-B5B1-9E76711B48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char* phrase = “The cake is a lie”;</a:t>
            </a:r>
          </a:p>
          <a:p>
            <a:pPr marL="0" indent="0">
              <a:buNone/>
            </a:pP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(“%s\n”, phrase);  	  // prints “The cake is a lie\n”</a:t>
            </a:r>
          </a:p>
          <a:p>
            <a:pPr marL="0" indent="0">
              <a:buNone/>
            </a:pP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(“%c\n”, phrase[0]); // prints “T\n”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char letter = phrase[2];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C57922-8CF8-4E77-992A-803424008D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F23CDA-2FC4-45DD-8774-9CC3B71472DD}"/>
              </a:ext>
            </a:extLst>
          </p:cNvPr>
          <p:cNvGraphicFramePr>
            <a:graphicFrameLocks noGrp="1"/>
          </p:cNvGraphicFramePr>
          <p:nvPr/>
        </p:nvGraphicFramePr>
        <p:xfrm>
          <a:off x="721898" y="4418796"/>
          <a:ext cx="10744191" cy="4983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54519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4037404291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609358803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48866573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1516314431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5980745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403370670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50439829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194296628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67499787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76055404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098062806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670072772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3423847705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948430534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670714397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2668175209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1979709988"/>
                    </a:ext>
                  </a:extLst>
                </a:gridCol>
                <a:gridCol w="552088">
                  <a:extLst>
                    <a:ext uri="{9D8B030D-6E8A-4147-A177-3AD203B41FA5}">
                      <a16:colId xmlns:a16="http://schemas.microsoft.com/office/drawing/2014/main" val="1670114735"/>
                    </a:ext>
                  </a:extLst>
                </a:gridCol>
              </a:tblGrid>
              <a:tr h="498385">
                <a:tc>
                  <a:txBody>
                    <a:bodyPr/>
                    <a:lstStyle/>
                    <a:p>
                      <a:pPr algn="r"/>
                      <a:endParaRPr lang="en-US" sz="2400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/>
                        <a:t>‘T’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‘h’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 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‘c’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‘a’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‘k’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 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</a:t>
                      </a:r>
                      <a:r>
                        <a:rPr lang="en-US" sz="2000" dirty="0" err="1"/>
                        <a:t>i</a:t>
                      </a:r>
                      <a:r>
                        <a:rPr lang="en-US" sz="2000" dirty="0"/>
                        <a:t>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‘s’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 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‘a’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 ‘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‘l’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</a:t>
                      </a:r>
                      <a:r>
                        <a:rPr lang="en-US" sz="2000" dirty="0" err="1"/>
                        <a:t>i</a:t>
                      </a:r>
                      <a:r>
                        <a:rPr lang="en-US" sz="2000" dirty="0"/>
                        <a:t>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‘\n’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000" dirty="0"/>
                        <a:t>‘\0’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BD3A8DA-4FF4-4AAF-8D85-4B0F72D60022}"/>
              </a:ext>
            </a:extLst>
          </p:cNvPr>
          <p:cNvGraphicFramePr>
            <a:graphicFrameLocks noGrp="1"/>
          </p:cNvGraphicFramePr>
          <p:nvPr/>
        </p:nvGraphicFramePr>
        <p:xfrm>
          <a:off x="919763" y="5746115"/>
          <a:ext cx="2661637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7537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phrase: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393A4C-5932-4929-950D-66F338B2C051}"/>
              </a:ext>
            </a:extLst>
          </p:cNvPr>
          <p:cNvCxnSpPr>
            <a:cxnSpLocks/>
          </p:cNvCxnSpPr>
          <p:nvPr/>
        </p:nvCxnSpPr>
        <p:spPr>
          <a:xfrm>
            <a:off x="188494" y="3721100"/>
            <a:ext cx="419101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9C58CE0A-096B-404B-868A-14C085C4D2B2}"/>
              </a:ext>
            </a:extLst>
          </p:cNvPr>
          <p:cNvSpPr/>
          <p:nvPr/>
        </p:nvSpPr>
        <p:spPr>
          <a:xfrm>
            <a:off x="1040137" y="4965700"/>
            <a:ext cx="2938381" cy="1019186"/>
          </a:xfrm>
          <a:custGeom>
            <a:avLst/>
            <a:gdLst>
              <a:gd name="connsiteX0" fmla="*/ 1918963 w 2938381"/>
              <a:gd name="connsiteY0" fmla="*/ 1003300 h 1019186"/>
              <a:gd name="connsiteX1" fmla="*/ 2693663 w 2938381"/>
              <a:gd name="connsiteY1" fmla="*/ 1003300 h 1019186"/>
              <a:gd name="connsiteX2" fmla="*/ 2909563 w 2938381"/>
              <a:gd name="connsiteY2" fmla="*/ 838200 h 1019186"/>
              <a:gd name="connsiteX3" fmla="*/ 2833363 w 2938381"/>
              <a:gd name="connsiteY3" fmla="*/ 596900 h 1019186"/>
              <a:gd name="connsiteX4" fmla="*/ 1982463 w 2938381"/>
              <a:gd name="connsiteY4" fmla="*/ 495300 h 1019186"/>
              <a:gd name="connsiteX5" fmla="*/ 737863 w 2938381"/>
              <a:gd name="connsiteY5" fmla="*/ 508000 h 1019186"/>
              <a:gd name="connsiteX6" fmla="*/ 64763 w 2938381"/>
              <a:gd name="connsiteY6" fmla="*/ 368300 h 1019186"/>
              <a:gd name="connsiteX7" fmla="*/ 26663 w 2938381"/>
              <a:gd name="connsiteY7" fmla="*/ 0 h 1019186"/>
              <a:gd name="connsiteX8" fmla="*/ 26663 w 2938381"/>
              <a:gd name="connsiteY8" fmla="*/ 0 h 10191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938381" h="1019186">
                <a:moveTo>
                  <a:pt x="1918963" y="1003300"/>
                </a:moveTo>
                <a:cubicBezTo>
                  <a:pt x="2223763" y="1017058"/>
                  <a:pt x="2528563" y="1030817"/>
                  <a:pt x="2693663" y="1003300"/>
                </a:cubicBezTo>
                <a:cubicBezTo>
                  <a:pt x="2858763" y="975783"/>
                  <a:pt x="2886280" y="905933"/>
                  <a:pt x="2909563" y="838200"/>
                </a:cubicBezTo>
                <a:cubicBezTo>
                  <a:pt x="2932846" y="770467"/>
                  <a:pt x="2987880" y="654050"/>
                  <a:pt x="2833363" y="596900"/>
                </a:cubicBezTo>
                <a:cubicBezTo>
                  <a:pt x="2678846" y="539750"/>
                  <a:pt x="2331713" y="510117"/>
                  <a:pt x="1982463" y="495300"/>
                </a:cubicBezTo>
                <a:cubicBezTo>
                  <a:pt x="1633213" y="480483"/>
                  <a:pt x="1057480" y="529167"/>
                  <a:pt x="737863" y="508000"/>
                </a:cubicBezTo>
                <a:cubicBezTo>
                  <a:pt x="418246" y="486833"/>
                  <a:pt x="183296" y="452967"/>
                  <a:pt x="64763" y="368300"/>
                </a:cubicBezTo>
                <a:cubicBezTo>
                  <a:pt x="-53770" y="283633"/>
                  <a:pt x="26663" y="0"/>
                  <a:pt x="26663" y="0"/>
                </a:cubicBezTo>
                <a:lnTo>
                  <a:pt x="26663" y="0"/>
                </a:lnTo>
              </a:path>
            </a:pathLst>
          </a:custGeom>
          <a:noFill/>
          <a:ln w="57150"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58107B3F-D2FE-425F-8185-2CF06FB0F82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73446198"/>
              </p:ext>
            </p:extLst>
          </p:nvPr>
        </p:nvGraphicFramePr>
        <p:xfrm>
          <a:off x="4919260" y="5746115"/>
          <a:ext cx="2661637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607537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05410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letter: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‘e’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750357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B4C72-6DAC-4D3A-95D6-890F22ADA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WARNING! Single quotes versus double quotes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578A01-B478-47EE-B513-7C1BEB0466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800" cy="53340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Single quotes mean single characters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‘a’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‘\n’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‘&amp;’</a:t>
            </a:r>
          </a:p>
          <a:p>
            <a:pPr lvl="1"/>
            <a:endParaRPr lang="en-US" dirty="0"/>
          </a:p>
          <a:p>
            <a:r>
              <a:rPr lang="en-US" dirty="0"/>
              <a:t>Double quotes mean strings (zero or more characters)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“a”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“alpha”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“”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“She-Ra is the best show ever!\n”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Be really careful not to mix them up!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Especially because in many other languages they are identical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And the error message you’ll get is hard to understand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821088-D8C2-4D94-85F1-53BD38AF9E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8735633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8B308-B372-497E-9864-02D4A3FA25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null terminator marks the end of the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F24AE6-178C-4C64-85CC-59CE36FA2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So, strings are arrays of characters</a:t>
            </a:r>
          </a:p>
          <a:p>
            <a:r>
              <a:rPr lang="en-US" dirty="0"/>
              <a:t>And there’s no way to know the length of an array in C</a:t>
            </a:r>
          </a:p>
          <a:p>
            <a:r>
              <a:rPr lang="en-US" dirty="0"/>
              <a:t>So how does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/>
              <a:t> know when to </a:t>
            </a:r>
            <a:r>
              <a:rPr lang="en-US" i="1" dirty="0"/>
              <a:t>stop</a:t>
            </a:r>
            <a:r>
              <a:rPr lang="en-US" dirty="0"/>
              <a:t> printing characters?</a:t>
            </a:r>
          </a:p>
          <a:p>
            <a:endParaRPr lang="en-US" dirty="0"/>
          </a:p>
          <a:p>
            <a:r>
              <a:rPr lang="en-US" dirty="0"/>
              <a:t>It looks for the null terminator!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40DBA-407B-4CF5-9414-277DBAB7A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687384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B77849-0349-44BD-8532-BA047D719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Iterating through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C0993A-FC98-4EC4-A0AC-3CD1EB539A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print_string_chars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(char* string) {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for (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size_t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=0; string[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 != ‘\0’;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(“String[%d] = ‘%c’\n”,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string[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Note that we didn’t need a length this time!</a:t>
            </a:r>
          </a:p>
          <a:p>
            <a:pPr lvl="1"/>
            <a:r>
              <a:rPr lang="en-US" dirty="0"/>
              <a:t>Just iterate until you find the null terminator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50B986-0853-4FF7-A945-E9A52816A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67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4D518CB-AA14-44FD-A267-37BDA510BA19}"/>
              </a:ext>
            </a:extLst>
          </p:cNvPr>
          <p:cNvSpPr txBox="1"/>
          <p:nvPr/>
        </p:nvSpPr>
        <p:spPr>
          <a:xfrm>
            <a:off x="9918700" y="254000"/>
            <a:ext cx="16616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string_print.c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2145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7BB7B-5501-4462-996C-C616BCBACC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literals cannot be modified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1764045-D39A-4098-AA96-DFF2665AD1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/>
              <a:t> in C marks a variable as constant (a.k.a. immutable)</a:t>
            </a:r>
          </a:p>
          <a:p>
            <a:pPr lvl="1"/>
            <a:r>
              <a:rPr lang="en-US" dirty="0"/>
              <a:t>Example: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int x = 5;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x++;	// Compilation error!</a:t>
            </a:r>
          </a:p>
          <a:p>
            <a:pPr marL="914400" lvl="2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String literals in C are of type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char*</a:t>
            </a:r>
          </a:p>
          <a:p>
            <a:pPr marL="457200" lvl="1" indent="0">
              <a:buNone/>
            </a:pPr>
            <a:endParaRPr lang="en-US" dirty="0"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“Hello!\n”;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[1] = ‘B’;  // Compilation error!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Just removing the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const</a:t>
            </a:r>
            <a:r>
              <a:rPr lang="en-US" dirty="0">
                <a:cs typeface="Courier New" panose="02070309020205020404" pitchFamily="49" charset="0"/>
              </a:rPr>
              <a:t>” will result in a runtime crash instead…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DC16D5-B0B0-4E02-8772-EDE1278C3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07C3AD-E135-4E74-B50E-A3E40F8F3709}"/>
              </a:ext>
            </a:extLst>
          </p:cNvPr>
          <p:cNvSpPr txBox="1"/>
          <p:nvPr/>
        </p:nvSpPr>
        <p:spPr>
          <a:xfrm>
            <a:off x="9867900" y="215900"/>
            <a:ext cx="17124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const_strings.c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956656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32097B-DC0B-4662-84AB-540CCAD0B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Making modifiable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A8D8D8-8E1F-4CF6-80DF-2B040133B4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Two options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Create a new character array with enough room for the string</a:t>
            </a:r>
            <a:br>
              <a:rPr lang="en-US" dirty="0"/>
            </a:br>
            <a:r>
              <a:rPr lang="en-US" dirty="0"/>
              <a:t>and then copy over characters from the string literal</a:t>
            </a:r>
          </a:p>
          <a:p>
            <a:pPr lvl="1"/>
            <a:r>
              <a:rPr lang="en-US" dirty="0"/>
              <a:t>Need to be sure to copy over the ‘\0’ for it to be a valid string!</a:t>
            </a:r>
            <a:br>
              <a:rPr lang="en-US" dirty="0"/>
            </a:br>
            <a:br>
              <a:rPr lang="en-US" dirty="0"/>
            </a:b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Initialize an array with a string literal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 = “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”;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/>
              <a:t>Creates a character array of length 4 (‘a’, ‘b’, ‘c’, and ‘\0’)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2DC41B-2E29-4F96-9F51-EE4A9E2322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873A66C-649A-410F-9035-84D1BC219898}"/>
              </a:ext>
            </a:extLst>
          </p:cNvPr>
          <p:cNvSpPr txBox="1"/>
          <p:nvPr/>
        </p:nvSpPr>
        <p:spPr>
          <a:xfrm>
            <a:off x="9575800" y="254000"/>
            <a:ext cx="20045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mutable_strings.c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95226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What are pointers?</a:t>
            </a:r>
          </a:p>
          <a:p>
            <a:r>
              <a:rPr lang="en-US" dirty="0"/>
              <a:t>Why are pointers?</a:t>
            </a:r>
          </a:p>
          <a:p>
            <a:pPr lvl="1"/>
            <a:endParaRPr lang="en-US" dirty="0"/>
          </a:p>
          <a:p>
            <a:r>
              <a:rPr lang="en-US" dirty="0"/>
              <a:t>Arrays</a:t>
            </a:r>
          </a:p>
          <a:p>
            <a:pPr lvl="1"/>
            <a:endParaRPr lang="en-US" dirty="0"/>
          </a:p>
          <a:p>
            <a:r>
              <a:rPr lang="en-US" dirty="0"/>
              <a:t>Characters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Arguments to main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10153290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527F84-7884-4F44-9CB6-85D632833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writing meaningful code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CE115-4B3B-4DD4-A6C3-43C370CF0F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Technically, NULL pointers and null terminators are both implemented as a value zero (on any modern system)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 is implemented as zero as well</a:t>
            </a:r>
          </a:p>
          <a:p>
            <a:pPr lvl="1"/>
            <a:r>
              <a:rPr lang="en-US" dirty="0"/>
              <a:t>So, technically, you could use any to mean any</a:t>
            </a:r>
          </a:p>
          <a:p>
            <a:pPr lvl="1"/>
            <a:endParaRPr lang="en-US" dirty="0"/>
          </a:p>
          <a:p>
            <a:r>
              <a:rPr lang="en-US" dirty="0"/>
              <a:t>But humans will be the ones reading your code</a:t>
            </a:r>
          </a:p>
          <a:p>
            <a:pPr lvl="1"/>
            <a:r>
              <a:rPr lang="en-US" dirty="0"/>
              <a:t>NULL ‘\0’, 0,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>
                <a:cs typeface="Courier New" panose="02070309020205020404" pitchFamily="49" charset="0"/>
              </a:rPr>
              <a:t> all have different meanings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NULL means pointers</a:t>
            </a:r>
          </a:p>
          <a:p>
            <a:pPr lvl="1"/>
            <a:r>
              <a:rPr lang="en-US" dirty="0"/>
              <a:t>‘\0’ means the end of strings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dirty="0"/>
              <a:t> means a Boolean value</a:t>
            </a:r>
          </a:p>
          <a:p>
            <a:pPr lvl="1"/>
            <a:r>
              <a:rPr lang="en-US" dirty="0"/>
              <a:t>0 means a number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C746F9-EEAF-47C8-BADE-881499216C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70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12B194E-9224-496F-A1D6-35CA4EA63371}"/>
              </a:ext>
            </a:extLst>
          </p:cNvPr>
          <p:cNvSpPr txBox="1"/>
          <p:nvPr/>
        </p:nvSpPr>
        <p:spPr>
          <a:xfrm>
            <a:off x="6462045" y="4633175"/>
            <a:ext cx="466215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Use the one that is appropriate to the situation!</a:t>
            </a:r>
          </a:p>
        </p:txBody>
      </p:sp>
      <p:sp>
        <p:nvSpPr>
          <p:cNvPr id="6" name="Right Brace 5">
            <a:extLst>
              <a:ext uri="{FF2B5EF4-FFF2-40B4-BE49-F238E27FC236}">
                <a16:creationId xmlns:a16="http://schemas.microsoft.com/office/drawing/2014/main" id="{F1359927-0885-475A-85DD-87C3F9986319}"/>
              </a:ext>
            </a:extLst>
          </p:cNvPr>
          <p:cNvSpPr/>
          <p:nvPr/>
        </p:nvSpPr>
        <p:spPr>
          <a:xfrm>
            <a:off x="5519167" y="4380740"/>
            <a:ext cx="942877" cy="1712890"/>
          </a:xfrm>
          <a:prstGeom prst="rightBrace">
            <a:avLst/>
          </a:prstGeom>
          <a:ln w="571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1695393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has a library for working with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#include &lt;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string.h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endParaRPr lang="en-US" dirty="0"/>
          </a:p>
          <a:p>
            <a:r>
              <a:rPr lang="en-US" dirty="0">
                <a:hlinkClick r:id="rId2"/>
              </a:rPr>
              <a:t>https://www.cplusplus.com/reference/cstring/</a:t>
            </a:r>
            <a:endParaRPr lang="en-US" dirty="0"/>
          </a:p>
          <a:p>
            <a:pPr lvl="1"/>
            <a:r>
              <a:rPr lang="en-US" dirty="0"/>
              <a:t>Particularly useful:</a:t>
            </a:r>
          </a:p>
          <a:p>
            <a:pPr lvl="1"/>
            <a:endParaRPr lang="en-US" dirty="0"/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finds the length of a string (not including null terminator)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strcpy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copies the characters of a string</a:t>
            </a:r>
          </a:p>
          <a:p>
            <a:pPr lvl="2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strcmp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dirty="0"/>
              <a:t> compares two strings to determine alphabetic order</a:t>
            </a:r>
          </a:p>
          <a:p>
            <a:pPr lvl="3"/>
            <a:r>
              <a:rPr lang="en-US" dirty="0"/>
              <a:t>Note: you cannot compare two strings with ==</a:t>
            </a:r>
          </a:p>
          <a:p>
            <a:pPr lvl="3"/>
            <a:r>
              <a:rPr lang="en-US" dirty="0"/>
              <a:t>That would just check if the pointers are the same</a:t>
            </a:r>
          </a:p>
          <a:p>
            <a:pPr lvl="2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5335508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are pointers?</a:t>
            </a:r>
          </a:p>
          <a:p>
            <a:r>
              <a:rPr lang="en-US" dirty="0"/>
              <a:t>Why are pointers?</a:t>
            </a:r>
          </a:p>
          <a:p>
            <a:pPr lvl="1"/>
            <a:endParaRPr lang="en-US" dirty="0"/>
          </a:p>
          <a:p>
            <a:r>
              <a:rPr lang="en-US" dirty="0"/>
              <a:t>Arrays</a:t>
            </a:r>
          </a:p>
          <a:p>
            <a:pPr lvl="1"/>
            <a:endParaRPr lang="en-US" dirty="0"/>
          </a:p>
          <a:p>
            <a:r>
              <a:rPr lang="en-US" dirty="0"/>
              <a:t>Characters</a:t>
            </a:r>
          </a:p>
          <a:p>
            <a:r>
              <a:rPr lang="en-US" dirty="0"/>
              <a:t>Strings</a:t>
            </a:r>
          </a:p>
          <a:p>
            <a:r>
              <a:rPr lang="en-US" b="1" dirty="0"/>
              <a:t>Arguments to main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077812770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arguments to 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been using “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main(void);”</a:t>
            </a:r>
            <a:r>
              <a:rPr lang="en-US" dirty="0"/>
              <a:t> as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/>
              <a:t>’s signature</a:t>
            </a:r>
          </a:p>
          <a:p>
            <a:endParaRPr lang="en-US" dirty="0"/>
          </a:p>
          <a:p>
            <a:r>
              <a:rPr lang="en-US" dirty="0"/>
              <a:t>Actually,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/>
              <a:t> can receive arguments, which are what the user called the program with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% ./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programname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arg1 arg2 arg3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7889238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1BC022-036F-4049-8373-5422C0162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 signature for main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572F8-A720-4857-9751-3D2533C904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real signature for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main()</a:t>
            </a:r>
            <a:r>
              <a:rPr lang="en-US" dirty="0"/>
              <a:t> is: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char*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[]);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dirty="0"/>
              <a:t> – the number of strings in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/>
              <a:t> (length of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/>
              <a:t>)</a:t>
            </a:r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dirty="0"/>
              <a:t> – an array of strings (array of char*)</a:t>
            </a:r>
          </a:p>
          <a:p>
            <a:pPr lvl="1"/>
            <a:r>
              <a:rPr lang="en-US" dirty="0"/>
              <a:t>The first string is the name of the program itself</a:t>
            </a:r>
          </a:p>
          <a:p>
            <a:pPr lvl="1"/>
            <a:r>
              <a:rPr lang="en-US" dirty="0"/>
              <a:t>The remaining strings are the arguments to the function</a:t>
            </a:r>
          </a:p>
          <a:p>
            <a:pPr lvl="1"/>
            <a:endParaRPr lang="en-US" dirty="0"/>
          </a:p>
          <a:p>
            <a:r>
              <a:rPr lang="en-US" dirty="0"/>
              <a:t>By using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main(void)</a:t>
            </a:r>
            <a:r>
              <a:rPr lang="en-US" dirty="0"/>
              <a:t>, we’ve just been ignoring these</a:t>
            </a:r>
          </a:p>
          <a:p>
            <a:pPr lvl="1"/>
            <a:r>
              <a:rPr lang="en-US" dirty="0"/>
              <a:t>Which is fine, because they aren’t always useful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C0D1D7-C709-4977-A033-E505096D69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8304049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1C78B2-BA5E-42A5-8502-5C7EFDA75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</a:t>
            </a:r>
            <a:r>
              <a:rPr lang="en-US" dirty="0" err="1"/>
              <a:t>argv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424F29-02D2-4A3A-AA73-2D63413BBC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Let’s print out all the arguments to the function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main(int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char*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[]) {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for (int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=0;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argc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++) {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(“Argument %d: \”%s\”\n”,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argv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]);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7A0AC8-B28D-439F-AE4D-E744A4040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0265C8-8B6A-4FF3-81CD-14E990FEE458}"/>
              </a:ext>
            </a:extLst>
          </p:cNvPr>
          <p:cNvSpPr txBox="1"/>
          <p:nvPr/>
        </p:nvSpPr>
        <p:spPr>
          <a:xfrm>
            <a:off x="9918700" y="254000"/>
            <a:ext cx="16616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argv_print.c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695178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What are pointers?</a:t>
            </a:r>
          </a:p>
          <a:p>
            <a:r>
              <a:rPr lang="en-US" dirty="0"/>
              <a:t>Why are pointers?</a:t>
            </a:r>
          </a:p>
          <a:p>
            <a:pPr lvl="1"/>
            <a:endParaRPr lang="en-US" dirty="0"/>
          </a:p>
          <a:p>
            <a:r>
              <a:rPr lang="en-US" dirty="0"/>
              <a:t>Arrays</a:t>
            </a:r>
          </a:p>
          <a:p>
            <a:pPr lvl="1"/>
            <a:endParaRPr lang="en-US" dirty="0"/>
          </a:p>
          <a:p>
            <a:r>
              <a:rPr lang="en-US" dirty="0"/>
              <a:t>Characters</a:t>
            </a:r>
          </a:p>
          <a:p>
            <a:r>
              <a:rPr lang="en-US" dirty="0"/>
              <a:t>Strings</a:t>
            </a:r>
          </a:p>
          <a:p>
            <a:r>
              <a:rPr lang="en-US" dirty="0"/>
              <a:t>Arguments to main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8839188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Bonus: Variable Lifetimes</a:t>
            </a:r>
            <a:br>
              <a:rPr lang="en-US" dirty="0"/>
            </a:br>
            <a:br>
              <a:rPr lang="en-US" dirty="0"/>
            </a:br>
            <a:r>
              <a:rPr lang="en-US" dirty="0"/>
              <a:t>(We’ll get to this in class at some point, but I suspect not today)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56869249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933EB-BE84-488E-BDF2-39BD7006F0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When is a pointer “valid”?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994C6E-E267-4FDC-BA9B-96A46DF17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If it is initialized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If the variable it is referencing still has a valid lifetime</a:t>
            </a:r>
          </a:p>
          <a:p>
            <a:pPr lvl="1"/>
            <a:r>
              <a:rPr lang="en-US" dirty="0"/>
              <a:t>Variables “live” until the end of the scope they were created in</a:t>
            </a:r>
          </a:p>
          <a:p>
            <a:pPr lvl="1"/>
            <a:r>
              <a:rPr lang="en-US" dirty="0"/>
              <a:t>Scopes are defined by { }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Example:</a:t>
            </a:r>
          </a:p>
          <a:p>
            <a:pPr lvl="1"/>
            <a:endParaRPr lang="en-US" dirty="0"/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some_function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(void) {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a = 5;</a:t>
            </a:r>
          </a:p>
          <a:p>
            <a:pPr marL="914400" lvl="2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E41671-4284-465F-84B1-554C316AF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78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0D759D21-CC80-4D08-8A02-0B9818D10564}"/>
              </a:ext>
            </a:extLst>
          </p:cNvPr>
          <p:cNvCxnSpPr/>
          <p:nvPr/>
        </p:nvCxnSpPr>
        <p:spPr>
          <a:xfrm flipH="1">
            <a:off x="1828800" y="5692462"/>
            <a:ext cx="2150772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88888A32-7D0B-4A04-A34F-A716F0B5427A}"/>
              </a:ext>
            </a:extLst>
          </p:cNvPr>
          <p:cNvSpPr txBox="1"/>
          <p:nvPr/>
        </p:nvSpPr>
        <p:spPr>
          <a:xfrm>
            <a:off x="4031086" y="5460642"/>
            <a:ext cx="602731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dirty="0"/>
              <a:t> goes “out of scope” here</a:t>
            </a:r>
          </a:p>
          <a:p>
            <a:r>
              <a:rPr lang="en-US" sz="2800" dirty="0"/>
              <a:t>The variable stops being “alive”</a:t>
            </a:r>
          </a:p>
        </p:txBody>
      </p:sp>
    </p:spTree>
    <p:extLst>
      <p:ext uri="{BB962C8B-B14F-4D97-AF65-F5344CB8AC3E}">
        <p14:creationId xmlns:p14="http://schemas.microsoft.com/office/powerpoint/2010/main" val="11857602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variable lifetimes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a);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683795" y="17780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502720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are another type of value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Values could be a number, like 5 or 6.27</a:t>
            </a:r>
          </a:p>
          <a:p>
            <a:r>
              <a:rPr lang="en-US" dirty="0"/>
              <a:t>Or they could be a “pointer” to an </a:t>
            </a:r>
            <a:r>
              <a:rPr lang="en-US" b="1" dirty="0"/>
              <a:t>object</a:t>
            </a:r>
          </a:p>
          <a:p>
            <a:pPr lvl="1"/>
            <a:r>
              <a:rPr lang="en-US" dirty="0"/>
              <a:t>Points at the object, not the variable or value</a:t>
            </a:r>
          </a:p>
          <a:p>
            <a:pPr lvl="1"/>
            <a:r>
              <a:rPr lang="en-US" dirty="0"/>
              <a:t>It points at the “chunk of memory”</a:t>
            </a:r>
          </a:p>
          <a:p>
            <a:pPr lvl="2"/>
            <a:r>
              <a:rPr lang="en-US" dirty="0"/>
              <a:t>Technically, in C it holds the address of that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180DCEE-7CDA-4428-AF6E-563190BD41BE}"/>
              </a:ext>
            </a:extLst>
          </p:cNvPr>
          <p:cNvGraphicFramePr>
            <a:graphicFrameLocks noGrp="1"/>
          </p:cNvGraphicFramePr>
          <p:nvPr/>
        </p:nvGraphicFramePr>
        <p:xfrm>
          <a:off x="4048258" y="3961167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z: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FAF633-8CA9-47E6-A23B-F97B9F98D33B}"/>
              </a:ext>
            </a:extLst>
          </p:cNvPr>
          <p:cNvGraphicFramePr>
            <a:graphicFrameLocks noGrp="1"/>
          </p:cNvGraphicFramePr>
          <p:nvPr/>
        </p:nvGraphicFramePr>
        <p:xfrm>
          <a:off x="2215164" y="5196840"/>
          <a:ext cx="4125534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790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763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z_pointer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B418B40C-E735-4688-A0E7-B94589E77A80}"/>
              </a:ext>
            </a:extLst>
          </p:cNvPr>
          <p:cNvCxnSpPr/>
          <p:nvPr/>
        </p:nvCxnSpPr>
        <p:spPr>
          <a:xfrm flipV="1">
            <a:off x="5769734" y="4479327"/>
            <a:ext cx="0" cy="9765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57678861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variable lifetimes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a);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747295" y="21590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0396092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variable lifetimes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a);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81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772695" y="29464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6034575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variable lifetimes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a);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/>
          </a:p>
          <a:p>
            <a:r>
              <a:rPr lang="en-US" dirty="0"/>
              <a:t>Variable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/>
              <a:t> is no longer “alive” at this point</a:t>
            </a:r>
          </a:p>
          <a:p>
            <a:pPr lvl="1"/>
            <a:r>
              <a:rPr lang="en-US" dirty="0"/>
              <a:t>It “poofs” out of existence</a:t>
            </a:r>
          </a:p>
          <a:p>
            <a:pPr lvl="1"/>
            <a:r>
              <a:rPr lang="en-US" dirty="0"/>
              <a:t>The variable is no longer valid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82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sngStrike" dirty="0"/>
                        <a:t>a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800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772695" y="33020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Cloud 5">
            <a:extLst>
              <a:ext uri="{FF2B5EF4-FFF2-40B4-BE49-F238E27FC236}">
                <a16:creationId xmlns:a16="http://schemas.microsoft.com/office/drawing/2014/main" id="{BC0B0E25-F935-4F10-A9BB-4926C056CD1D}"/>
              </a:ext>
            </a:extLst>
          </p:cNvPr>
          <p:cNvSpPr/>
          <p:nvPr/>
        </p:nvSpPr>
        <p:spPr>
          <a:xfrm>
            <a:off x="7467600" y="1501775"/>
            <a:ext cx="520700" cy="393700"/>
          </a:xfrm>
          <a:prstGeom prst="cloud">
            <a:avLst/>
          </a:prstGeom>
          <a:solidFill>
            <a:schemeClr val="bg1">
              <a:lumMod val="95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088318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go from creation to end brace 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test(17);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test(int n)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(n &gt;= a)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b = 16;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 , b);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n);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83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607595" y="21463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9888919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go from creation to end brace 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test(17);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test(int n)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(n &gt;= a)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b = 16;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 , b);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n);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84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69565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607595" y="25146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5006157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go from creation to end brace 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test(17);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test(int n)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(n &gt;= a)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b = 16;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 , b);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n);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85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69565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607595" y="28956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43155891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go from creation to end brace 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test(17);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test(int n)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(n &gt;= a)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b = 16;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 , b);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n);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86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69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b: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66542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607595" y="32639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69771244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go from creation to end brace 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test(17);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test(int n)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(n &gt;= a)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b = 16;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 , b);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n);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87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69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b: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16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966542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607595" y="37084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60994576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go from creation to end brace 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test(17);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test(int n)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(n &gt;= a)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b = 16;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 , b);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n);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88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15544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6956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sngStrike" dirty="0"/>
                        <a:t>b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966542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607595" y="41021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743661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go from creation to end brace 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test(17);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test(int n)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(n &gt;= a)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b = 16;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 , b);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n);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n: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17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a: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3369565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607595" y="49022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17F1A55-B361-4004-A139-DFFB5407042A}"/>
              </a:ext>
            </a:extLst>
          </p:cNvPr>
          <p:cNvSpPr txBox="1"/>
          <p:nvPr/>
        </p:nvSpPr>
        <p:spPr>
          <a:xfrm>
            <a:off x="6258181" y="4330005"/>
            <a:ext cx="386371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Referring to variable 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en-US" sz="2800" dirty="0"/>
              <a:t> at this point would be a compilation error</a:t>
            </a:r>
          </a:p>
        </p:txBody>
      </p:sp>
    </p:spTree>
    <p:extLst>
      <p:ext uri="{BB962C8B-B14F-4D97-AF65-F5344CB8AC3E}">
        <p14:creationId xmlns:p14="http://schemas.microsoft.com/office/powerpoint/2010/main" val="38732571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1A4993-3BB8-4A50-B5A5-BB316596E8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 syntax for pointers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CA5192-6E26-43F2-A7EE-7F425BD5C9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Pointers are a family of types</a:t>
            </a:r>
          </a:p>
          <a:p>
            <a:pPr lvl="1"/>
            <a:r>
              <a:rPr lang="en-US" dirty="0"/>
              <a:t>Each pointer is an existing C type, followed by a *</a:t>
            </a:r>
          </a:p>
          <a:p>
            <a:pPr lvl="1"/>
            <a:endParaRPr lang="en-US" dirty="0"/>
          </a:p>
          <a:p>
            <a:r>
              <a:rPr lang="en-US" dirty="0"/>
              <a:t>To get the pointer to an existing variable, use the &amp; operator</a:t>
            </a:r>
          </a:p>
          <a:p>
            <a:pPr lvl="1"/>
            <a:r>
              <a:rPr lang="en-US" dirty="0"/>
              <a:t>Returns the address of that variable</a:t>
            </a:r>
          </a:p>
          <a:p>
            <a:pPr lvl="1"/>
            <a:endParaRPr lang="en-US" dirty="0"/>
          </a:p>
          <a:p>
            <a:r>
              <a:rPr lang="en-US" dirty="0"/>
              <a:t>Example:</a:t>
            </a:r>
          </a:p>
          <a:p>
            <a:pPr lvl="1"/>
            <a:endParaRPr lang="en-US" dirty="0"/>
          </a:p>
          <a:p>
            <a:pPr marL="457200" lvl="1" indent="0">
              <a:buNone/>
            </a:pPr>
            <a:r>
              <a:rPr lang="en-US" dirty="0"/>
              <a:t>int z = 5;</a:t>
            </a:r>
          </a:p>
          <a:p>
            <a:pPr marL="457200" lvl="1" indent="0">
              <a:buNone/>
            </a:pPr>
            <a:r>
              <a:rPr lang="en-US" dirty="0"/>
              <a:t>int* </a:t>
            </a:r>
            <a:r>
              <a:rPr lang="en-US" dirty="0" err="1"/>
              <a:t>z_pointer</a:t>
            </a:r>
            <a:r>
              <a:rPr lang="en-US" dirty="0"/>
              <a:t> = &amp;z;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8640D9-A1E6-4FFA-964F-03742A4D3E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34C58913-EFA1-4A3A-BF8E-DE0891D51E99}"/>
              </a:ext>
            </a:extLst>
          </p:cNvPr>
          <p:cNvGraphicFramePr>
            <a:graphicFrameLocks noGrp="1"/>
          </p:cNvGraphicFramePr>
          <p:nvPr/>
        </p:nvGraphicFramePr>
        <p:xfrm>
          <a:off x="8117982" y="3633526"/>
          <a:ext cx="2292440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z: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en-US" sz="2800" dirty="0"/>
                        <a:t>5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8FF515C-1733-4B1B-A6AB-21F3DEA0746D}"/>
              </a:ext>
            </a:extLst>
          </p:cNvPr>
          <p:cNvGraphicFramePr>
            <a:graphicFrameLocks noGrp="1"/>
          </p:cNvGraphicFramePr>
          <p:nvPr/>
        </p:nvGraphicFramePr>
        <p:xfrm>
          <a:off x="6284888" y="4869199"/>
          <a:ext cx="4125534" cy="5181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98790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37634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dirty="0" err="1"/>
                        <a:t>z_pointer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r"/>
                      <a:endParaRPr lang="en-US" sz="28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5713A16-1674-451C-884B-C80FB7B4C30E}"/>
              </a:ext>
            </a:extLst>
          </p:cNvPr>
          <p:cNvCxnSpPr/>
          <p:nvPr/>
        </p:nvCxnSpPr>
        <p:spPr>
          <a:xfrm flipV="1">
            <a:off x="9839458" y="4151686"/>
            <a:ext cx="0" cy="97659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9631702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9F926A-660B-4104-A639-4D1F21A7D0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Lifetimes go from creation to end brace }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9AC816-5253-4A71-A789-7DD2589C13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test(17);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test(int n)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a = 5;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(n &gt;= a)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int b = 16;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 , b);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n);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273803-5750-42D5-B11B-ED88DC9958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90</a:t>
            </a:fld>
            <a:endParaRPr lang="en-US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12B4B36A-3417-4D76-B3BB-75F59395EC15}"/>
              </a:ext>
            </a:extLst>
          </p:cNvPr>
          <p:cNvGraphicFramePr>
            <a:graphicFrameLocks noGrp="1"/>
          </p:cNvGraphicFramePr>
          <p:nvPr/>
        </p:nvGraphicFramePr>
        <p:xfrm>
          <a:off x="6093994" y="1409700"/>
          <a:ext cx="2292440" cy="10363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146220">
                  <a:extLst>
                    <a:ext uri="{9D8B030D-6E8A-4147-A177-3AD203B41FA5}">
                      <a16:colId xmlns:a16="http://schemas.microsoft.com/office/drawing/2014/main" val="1587154339"/>
                    </a:ext>
                  </a:extLst>
                </a:gridCol>
                <a:gridCol w="1146220">
                  <a:extLst>
                    <a:ext uri="{9D8B030D-6E8A-4147-A177-3AD203B41FA5}">
                      <a16:colId xmlns:a16="http://schemas.microsoft.com/office/drawing/2014/main" val="240662535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r"/>
                      <a:r>
                        <a:rPr lang="en-US" sz="2800" strike="sngStrike" dirty="0"/>
                        <a:t>n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54783691"/>
                  </a:ext>
                </a:extLst>
              </a:tr>
              <a:tr h="210820">
                <a:tc>
                  <a:txBody>
                    <a:bodyPr/>
                    <a:lstStyle/>
                    <a:p>
                      <a:pPr algn="r"/>
                      <a:r>
                        <a:rPr lang="en-US" sz="2800" strike="sngStrike" dirty="0"/>
                        <a:t>a</a:t>
                      </a:r>
                      <a:r>
                        <a:rPr lang="en-US" sz="2800" dirty="0"/>
                        <a:t>:</a:t>
                      </a:r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/>
                        <a:t>💥</a:t>
                      </a:r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33695655"/>
                  </a:ext>
                </a:extLst>
              </a:tr>
            </a:tbl>
          </a:graphicData>
        </a:graphic>
      </p:graphicFrame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21734293-EC7F-42C0-92EA-BE6D502CFD71}"/>
              </a:ext>
            </a:extLst>
          </p:cNvPr>
          <p:cNvCxnSpPr/>
          <p:nvPr/>
        </p:nvCxnSpPr>
        <p:spPr>
          <a:xfrm>
            <a:off x="607595" y="5245100"/>
            <a:ext cx="357605" cy="0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1336452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EF9F71-83CA-4090-B47E-AA7CD89639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 lifetimes are what makes loops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50DE51-CADC-4233-A761-53093E66CD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Variables created inside of loops only exist until the end of that iteration of the loop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i.e. they only exist until the next end curly brace }</a:t>
            </a:r>
          </a:p>
          <a:p>
            <a:pPr marL="457200" lvl="1" indent="0">
              <a:buNone/>
            </a:pP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while (n &lt; 5) {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int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= 1;</a:t>
            </a:r>
          </a:p>
          <a:p>
            <a:pPr marL="457200" lvl="1" indent="0">
              <a:buNone/>
            </a:pP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  n +=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b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8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5A264C-B06A-4AE1-BA1E-279FC1A68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91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E15A533-19B3-45BD-B380-49FF24D01D2C}"/>
              </a:ext>
            </a:extLst>
          </p:cNvPr>
          <p:cNvSpPr txBox="1"/>
          <p:nvPr/>
        </p:nvSpPr>
        <p:spPr>
          <a:xfrm>
            <a:off x="5524500" y="3702853"/>
            <a:ext cx="44450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 new variable </a:t>
            </a:r>
            <a:r>
              <a:rPr lang="en-US" sz="2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800" dirty="0"/>
              <a:t> is created each time the loop repeats</a:t>
            </a:r>
          </a:p>
        </p:txBody>
      </p:sp>
    </p:spTree>
    <p:extLst>
      <p:ext uri="{BB962C8B-B14F-4D97-AF65-F5344CB8AC3E}">
        <p14:creationId xmlns:p14="http://schemas.microsoft.com/office/powerpoint/2010/main" val="1584484095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CB451-BB03-4F2E-8127-18A6B7F3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pointers reference invalid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E9CDD-19EF-42F7-BC3A-DF8F41948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get_pointer_to_value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n = 5;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&amp;n;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int* 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get_pointer_to_value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*x);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5C44C-9F24-40A5-80FC-DC35F23C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310508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8CB451-BB03-4F2E-8127-18A6B7F30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Dangling pointers reference invalid objects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2E9CDD-19EF-42F7-BC3A-DF8F419482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int*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get_pointer_to_value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(void)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 n = 5;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&amp;n;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int* x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get_pointer_to_value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(“%d\n”, *x);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05C44C-9F24-40A5-80FC-DC35F23C23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297FE0-1B49-4CDC-8E8F-7F3666C3B30F}"/>
              </a:ext>
            </a:extLst>
          </p:cNvPr>
          <p:cNvSpPr txBox="1"/>
          <p:nvPr/>
        </p:nvSpPr>
        <p:spPr>
          <a:xfrm>
            <a:off x="4698999" y="2225582"/>
            <a:ext cx="6591299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sz="2400" dirty="0"/>
              <a:t> goes out of scope at the end of this function</a:t>
            </a:r>
          </a:p>
          <a:p>
            <a:endParaRPr lang="en-US" sz="2400" dirty="0"/>
          </a:p>
          <a:p>
            <a:r>
              <a:rPr lang="en-US" sz="2400" dirty="0"/>
              <a:t>So what does the pointer point to???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3C37924-88AC-466F-9710-9C596C639FB4}"/>
              </a:ext>
            </a:extLst>
          </p:cNvPr>
          <p:cNvCxnSpPr>
            <a:cxnSpLocks/>
          </p:cNvCxnSpPr>
          <p:nvPr/>
        </p:nvCxnSpPr>
        <p:spPr>
          <a:xfrm flipH="1">
            <a:off x="901702" y="2825747"/>
            <a:ext cx="3606798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96078223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A59D2E-0E67-45E3-93DF-13646E473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Dangling pointers are especially dangerous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0ECF5-E55C-4464-BD13-F89FFE91D4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Accessing a dangling pointer is </a:t>
            </a:r>
            <a:r>
              <a:rPr lang="en-US" i="1" dirty="0"/>
              <a:t>undefined behavior</a:t>
            </a:r>
            <a:endParaRPr lang="en-US" dirty="0"/>
          </a:p>
          <a:p>
            <a:pPr lvl="1"/>
            <a:r>
              <a:rPr lang="en-US" dirty="0"/>
              <a:t>Anything could happen!</a:t>
            </a:r>
          </a:p>
          <a:p>
            <a:pPr lvl="1"/>
            <a:endParaRPr lang="en-US" dirty="0"/>
          </a:p>
          <a:p>
            <a:r>
              <a:rPr lang="en-US" dirty="0"/>
              <a:t>If you are lucky: segmentation fault (a.k.a. SIGSEGV)</a:t>
            </a:r>
          </a:p>
          <a:p>
            <a:pPr lvl="1"/>
            <a:r>
              <a:rPr lang="en-US" dirty="0"/>
              <a:t>The OS kills your program because it accesses invalid memory</a:t>
            </a:r>
          </a:p>
          <a:p>
            <a:pPr lvl="1"/>
            <a:endParaRPr lang="en-US" dirty="0"/>
          </a:p>
          <a:p>
            <a:r>
              <a:rPr lang="en-US" dirty="0"/>
              <a:t>If you are unlucky: </a:t>
            </a:r>
            <a:r>
              <a:rPr lang="en-US" i="1" dirty="0"/>
              <a:t>anything at all</a:t>
            </a:r>
            <a:endParaRPr lang="en-US" dirty="0"/>
          </a:p>
          <a:p>
            <a:pPr lvl="1"/>
            <a:r>
              <a:rPr lang="en-US" dirty="0"/>
              <a:t>Including returning the correct result the first time you run it and an incorrect result the second time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76D323-9A61-40E8-90CB-395846580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0418485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DB4956-13CE-4BE6-BDDA-9E0051EC6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String literals are an exception to scoping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CA0E9-2B59-4EF2-9FDF-533379CDDD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String literals always exist</a:t>
            </a:r>
          </a:p>
          <a:p>
            <a:pPr lvl="1"/>
            <a:r>
              <a:rPr lang="en-US" dirty="0"/>
              <a:t>This is why they cannot be modified. They might be reused later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const char*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get_pointer_to_string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(void) {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“oh, hello!”; // this is okay for string literals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sz="2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int main(void) {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const char* string =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get_pointer_to_string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printf</a:t>
            </a: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(“%s\n”, string);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  return 0;</a:t>
            </a:r>
          </a:p>
          <a:p>
            <a:pPr marL="0" indent="0">
              <a:buNone/>
            </a:pPr>
            <a:r>
              <a:rPr lang="en-US" sz="26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0" indent="0">
              <a:buNone/>
            </a:pPr>
            <a:endParaRPr lang="en-US" dirty="0"/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9AEE0-F9D3-409E-A227-E834EE7DD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69ED14D-B0CA-438D-8452-35F44CDA2FFC}"/>
              </a:ext>
            </a:extLst>
          </p:cNvPr>
          <p:cNvSpPr txBox="1"/>
          <p:nvPr/>
        </p:nvSpPr>
        <p:spPr>
          <a:xfrm>
            <a:off x="9736428" y="254000"/>
            <a:ext cx="1843966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string_lifetime.c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1211250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F2027A3B-330E-4368-95A2-EF394796F5EF}" vid="{5C8A0662-5C76-4F95-A4FF-DAC7FB3CDF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cs211_template</Template>
  <TotalTime>424</TotalTime>
  <Words>6413</Words>
  <Application>Microsoft Office PowerPoint</Application>
  <PresentationFormat>Widescreen</PresentationFormat>
  <Paragraphs>1251</Paragraphs>
  <Slides>95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95</vt:i4>
      </vt:variant>
    </vt:vector>
  </HeadingPairs>
  <TitlesOfParts>
    <vt:vector size="100" baseType="lpstr">
      <vt:lpstr>Arial</vt:lpstr>
      <vt:lpstr>Calibri</vt:lpstr>
      <vt:lpstr>Courier New</vt:lpstr>
      <vt:lpstr>Tahoma</vt:lpstr>
      <vt:lpstr>Class Slides</vt:lpstr>
      <vt:lpstr>Lecture 04 Arrays and Strings</vt:lpstr>
      <vt:lpstr>Regarding in-person classes returning</vt:lpstr>
      <vt:lpstr>Administrivia</vt:lpstr>
      <vt:lpstr>Always use Make, rather than calling the compiler yourself</vt:lpstr>
      <vt:lpstr>Today’s Goals</vt:lpstr>
      <vt:lpstr>Getting the code for today</vt:lpstr>
      <vt:lpstr>Outline</vt:lpstr>
      <vt:lpstr>Pointers are another type of value</vt:lpstr>
      <vt:lpstr>C syntax for pointers</vt:lpstr>
      <vt:lpstr>Possible pointer values</vt:lpstr>
      <vt:lpstr>Some things to remember about pointers</vt:lpstr>
      <vt:lpstr>Outline</vt:lpstr>
      <vt:lpstr>Pointers functions directly modify values inside variables</vt:lpstr>
      <vt:lpstr>Adding two to a variable WITHOUT pointers</vt:lpstr>
      <vt:lpstr>Adding two to a variable WITH pointers</vt:lpstr>
      <vt:lpstr>Side-by-side comparison of without/with pointers</vt:lpstr>
      <vt:lpstr>Scanf example</vt:lpstr>
      <vt:lpstr>Another example: what if we want to pass a struct</vt:lpstr>
      <vt:lpstr>Shortcut for pointers to structs</vt:lpstr>
      <vt:lpstr>Adding a function to print the struct</vt:lpstr>
      <vt:lpstr>Scanf example</vt:lpstr>
      <vt:lpstr>Break + Question</vt:lpstr>
      <vt:lpstr>Break + Question</vt:lpstr>
      <vt:lpstr>Outline</vt:lpstr>
      <vt:lpstr>Array types</vt:lpstr>
      <vt:lpstr>Arrays in C</vt:lpstr>
      <vt:lpstr>Working with values in arrays</vt:lpstr>
      <vt:lpstr>Array assignment example</vt:lpstr>
      <vt:lpstr>Array assignment example</vt:lpstr>
      <vt:lpstr>Array assignment example</vt:lpstr>
      <vt:lpstr>Array assignment example</vt:lpstr>
      <vt:lpstr>Array assignment example</vt:lpstr>
      <vt:lpstr>Array assignment example</vt:lpstr>
      <vt:lpstr>Array assignment example</vt:lpstr>
      <vt:lpstr>Array assignment example</vt:lpstr>
      <vt:lpstr>Array assignment example</vt:lpstr>
      <vt:lpstr>Array assignment example</vt:lpstr>
      <vt:lpstr>Array assignment example</vt:lpstr>
      <vt:lpstr>Array assignment example</vt:lpstr>
      <vt:lpstr>Array assignment example</vt:lpstr>
      <vt:lpstr>Lengths of arrays</vt:lpstr>
      <vt:lpstr>The name of the array is like a pointer to the first element</vt:lpstr>
      <vt:lpstr>Arrays passed into functions are just pointers</vt:lpstr>
      <vt:lpstr>Square brackets are the same as adding to the pointer</vt:lpstr>
      <vt:lpstr>Sidebar: Stopping a running program</vt:lpstr>
      <vt:lpstr>DANGER! Nothing stops you from going past the end of an array</vt:lpstr>
      <vt:lpstr>Ways of creating arrays</vt:lpstr>
      <vt:lpstr>One more way to create arrays</vt:lpstr>
      <vt:lpstr>C arrays cannot change length</vt:lpstr>
      <vt:lpstr>Array of structs example</vt:lpstr>
      <vt:lpstr>Break + Question</vt:lpstr>
      <vt:lpstr>Break + Question</vt:lpstr>
      <vt:lpstr>Outline</vt:lpstr>
      <vt:lpstr>Character types</vt:lpstr>
      <vt:lpstr>Characters are both numbers and letters</vt:lpstr>
      <vt:lpstr>ASCII character encoding</vt:lpstr>
      <vt:lpstr>Other encoding systems</vt:lpstr>
      <vt:lpstr>Escape sequences</vt:lpstr>
      <vt:lpstr>Outline</vt:lpstr>
      <vt:lpstr>Strings in C</vt:lpstr>
      <vt:lpstr>Working with strings</vt:lpstr>
      <vt:lpstr>Working with strings</vt:lpstr>
      <vt:lpstr>Working with strings</vt:lpstr>
      <vt:lpstr>Working with strings</vt:lpstr>
      <vt:lpstr>WARNING! Single quotes versus double quotes</vt:lpstr>
      <vt:lpstr>The null terminator marks the end of the string</vt:lpstr>
      <vt:lpstr>Iterating through a string</vt:lpstr>
      <vt:lpstr>String literals cannot be modified</vt:lpstr>
      <vt:lpstr>Making modifiable strings</vt:lpstr>
      <vt:lpstr>A note on writing meaningful code</vt:lpstr>
      <vt:lpstr>C has a library for working with strings</vt:lpstr>
      <vt:lpstr>Outline</vt:lpstr>
      <vt:lpstr>Passing arguments to main</vt:lpstr>
      <vt:lpstr>Real signature for main</vt:lpstr>
      <vt:lpstr>Working with argv</vt:lpstr>
      <vt:lpstr>Outline</vt:lpstr>
      <vt:lpstr>Outline</vt:lpstr>
      <vt:lpstr>When is a pointer “valid”?</vt:lpstr>
      <vt:lpstr>Examples of variable lifetimes</vt:lpstr>
      <vt:lpstr>Examples of variable lifetimes</vt:lpstr>
      <vt:lpstr>Examples of variable lifetimes</vt:lpstr>
      <vt:lpstr>Examples of variable lifetimes</vt:lpstr>
      <vt:lpstr>Lifetimes go from creation to end brace }</vt:lpstr>
      <vt:lpstr>Lifetimes go from creation to end brace }</vt:lpstr>
      <vt:lpstr>Lifetimes go from creation to end brace }</vt:lpstr>
      <vt:lpstr>Lifetimes go from creation to end brace }</vt:lpstr>
      <vt:lpstr>Lifetimes go from creation to end brace }</vt:lpstr>
      <vt:lpstr>Lifetimes go from creation to end brace }</vt:lpstr>
      <vt:lpstr>Lifetimes go from creation to end brace }</vt:lpstr>
      <vt:lpstr>Lifetimes go from creation to end brace }</vt:lpstr>
      <vt:lpstr>Variable lifetimes are what makes loops work</vt:lpstr>
      <vt:lpstr>Dangling pointers reference invalid objects</vt:lpstr>
      <vt:lpstr>Dangling pointers reference invalid objects</vt:lpstr>
      <vt:lpstr>Dangling pointers are especially dangerous</vt:lpstr>
      <vt:lpstr>String literals are an exception to scoping rules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04 Arrays and Strings</dc:title>
  <dc:creator>Branden Ghena</dc:creator>
  <cp:lastModifiedBy>Branden Ghena</cp:lastModifiedBy>
  <cp:revision>100</cp:revision>
  <dcterms:created xsi:type="dcterms:W3CDTF">2021-09-30T01:53:18Z</dcterms:created>
  <dcterms:modified xsi:type="dcterms:W3CDTF">2022-01-13T19:52:12Z</dcterms:modified>
</cp:coreProperties>
</file>