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0"/>
  </p:notesMasterIdLst>
  <p:sldIdLst>
    <p:sldId id="256" r:id="rId2"/>
    <p:sldId id="2262" r:id="rId3"/>
    <p:sldId id="645" r:id="rId4"/>
    <p:sldId id="264" r:id="rId5"/>
    <p:sldId id="759" r:id="rId6"/>
    <p:sldId id="348" r:id="rId7"/>
    <p:sldId id="601" r:id="rId8"/>
    <p:sldId id="648" r:id="rId9"/>
    <p:sldId id="634" r:id="rId10"/>
    <p:sldId id="639" r:id="rId11"/>
    <p:sldId id="603" r:id="rId12"/>
    <p:sldId id="628" r:id="rId13"/>
    <p:sldId id="760" r:id="rId14"/>
    <p:sldId id="651" r:id="rId15"/>
    <p:sldId id="652" r:id="rId16"/>
    <p:sldId id="2263" r:id="rId17"/>
    <p:sldId id="2264" r:id="rId18"/>
    <p:sldId id="761" r:id="rId19"/>
    <p:sldId id="561" r:id="rId20"/>
    <p:sldId id="563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88" r:id="rId32"/>
    <p:sldId id="589" r:id="rId33"/>
    <p:sldId id="560" r:id="rId34"/>
    <p:sldId id="592" r:id="rId35"/>
    <p:sldId id="593" r:id="rId36"/>
    <p:sldId id="642" r:id="rId37"/>
    <p:sldId id="678" r:id="rId38"/>
    <p:sldId id="753" r:id="rId39"/>
    <p:sldId id="762" r:id="rId40"/>
    <p:sldId id="662" r:id="rId41"/>
    <p:sldId id="679" r:id="rId42"/>
    <p:sldId id="383" r:id="rId43"/>
    <p:sldId id="752" r:id="rId44"/>
    <p:sldId id="741" r:id="rId45"/>
    <p:sldId id="742" r:id="rId46"/>
    <p:sldId id="743" r:id="rId47"/>
    <p:sldId id="744" r:id="rId48"/>
    <p:sldId id="745" r:id="rId49"/>
    <p:sldId id="746" r:id="rId50"/>
    <p:sldId id="748" r:id="rId51"/>
    <p:sldId id="749" r:id="rId52"/>
    <p:sldId id="747" r:id="rId53"/>
    <p:sldId id="680" r:id="rId54"/>
    <p:sldId id="763" r:id="rId55"/>
    <p:sldId id="622" r:id="rId56"/>
    <p:sldId id="644" r:id="rId57"/>
    <p:sldId id="667" r:id="rId58"/>
    <p:sldId id="670" r:id="rId59"/>
    <p:sldId id="671" r:id="rId60"/>
    <p:sldId id="672" r:id="rId61"/>
    <p:sldId id="673" r:id="rId62"/>
    <p:sldId id="674" r:id="rId63"/>
    <p:sldId id="675" r:id="rId64"/>
    <p:sldId id="677" r:id="rId65"/>
    <p:sldId id="668" r:id="rId66"/>
    <p:sldId id="676" r:id="rId67"/>
    <p:sldId id="2265" r:id="rId68"/>
    <p:sldId id="660" r:id="rId69"/>
    <p:sldId id="370" r:id="rId70"/>
    <p:sldId id="373" r:id="rId71"/>
    <p:sldId id="372" r:id="rId72"/>
    <p:sldId id="371" r:id="rId73"/>
    <p:sldId id="365" r:id="rId74"/>
    <p:sldId id="375" r:id="rId75"/>
    <p:sldId id="402" r:id="rId76"/>
    <p:sldId id="408" r:id="rId77"/>
    <p:sldId id="409" r:id="rId78"/>
    <p:sldId id="401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2"/>
            <p14:sldId id="645"/>
            <p14:sldId id="264"/>
            <p14:sldId id="759"/>
          </p14:sldIdLst>
        </p14:section>
        <p14:section name="Strings" id="{B55B8E8C-5EAB-4A1E-A4E9-AE5E896E46FA}">
          <p14:sldIdLst>
            <p14:sldId id="348"/>
            <p14:sldId id="601"/>
            <p14:sldId id="648"/>
            <p14:sldId id="634"/>
            <p14:sldId id="639"/>
            <p14:sldId id="603"/>
            <p14:sldId id="628"/>
          </p14:sldIdLst>
        </p14:section>
        <p14:section name="Arguments to main" id="{3DC302F4-89BC-4BF6-A676-BE0729EA065D}">
          <p14:sldIdLst>
            <p14:sldId id="760"/>
            <p14:sldId id="651"/>
            <p14:sldId id="652"/>
            <p14:sldId id="2263"/>
            <p14:sldId id="2264"/>
          </p14:sldIdLst>
        </p14:section>
        <p14:section name="Variable Lifetimes" id="{72E2B9BC-D99B-4683-827C-D15BE829131F}">
          <p14:sldIdLst>
            <p14:sldId id="761"/>
            <p14:sldId id="561"/>
            <p14:sldId id="563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60"/>
            <p14:sldId id="592"/>
            <p14:sldId id="593"/>
            <p14:sldId id="642"/>
            <p14:sldId id="678"/>
            <p14:sldId id="753"/>
          </p14:sldIdLst>
        </p14:section>
        <p14:section name="Memory" id="{046E83D8-32B7-4200-BE0E-6B80E87F4E78}">
          <p14:sldIdLst>
            <p14:sldId id="762"/>
            <p14:sldId id="662"/>
            <p14:sldId id="679"/>
            <p14:sldId id="383"/>
            <p14:sldId id="752"/>
            <p14:sldId id="741"/>
            <p14:sldId id="742"/>
            <p14:sldId id="743"/>
            <p14:sldId id="744"/>
            <p14:sldId id="745"/>
            <p14:sldId id="746"/>
            <p14:sldId id="748"/>
            <p14:sldId id="749"/>
            <p14:sldId id="747"/>
            <p14:sldId id="680"/>
          </p14:sldIdLst>
        </p14:section>
        <p14:section name="Address Sanitizer" id="{2FA2CC11-115A-48FE-83DC-17A84C45688B}">
          <p14:sldIdLst>
            <p14:sldId id="763"/>
            <p14:sldId id="622"/>
            <p14:sldId id="644"/>
            <p14:sldId id="667"/>
            <p14:sldId id="670"/>
            <p14:sldId id="671"/>
            <p14:sldId id="672"/>
            <p14:sldId id="673"/>
            <p14:sldId id="674"/>
            <p14:sldId id="675"/>
            <p14:sldId id="677"/>
            <p14:sldId id="668"/>
            <p14:sldId id="676"/>
          </p14:sldIdLst>
        </p14:section>
        <p14:section name="Wrapup" id="{29A7F866-9DA9-446B-8359-CE426CB89C7A}">
          <p14:sldIdLst>
            <p14:sldId id="2265"/>
          </p14:sldIdLst>
        </p14:section>
        <p14:section name="Bits and Bytes" id="{12A6C6BD-3F1A-42D1-8D1A-CF28D07E7395}">
          <p14:sldIdLst>
            <p14:sldId id="660"/>
            <p14:sldId id="370"/>
            <p14:sldId id="373"/>
            <p14:sldId id="372"/>
            <p14:sldId id="371"/>
            <p14:sldId id="365"/>
            <p14:sldId id="375"/>
            <p14:sldId id="402"/>
            <p14:sldId id="408"/>
            <p14:sldId id="409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Lifetimes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Tov, Vincent St-Amour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97B-DC0B-4662-84AB-540CCAD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modifiable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D8D8-8E1F-4CF6-80DF-2B040133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character array with enough room for the string</a:t>
            </a:r>
            <a:br>
              <a:rPr lang="en-US" dirty="0"/>
            </a:br>
            <a:r>
              <a:rPr lang="en-US" dirty="0"/>
              <a:t>and then copy over characters from the string literal</a:t>
            </a:r>
          </a:p>
          <a:p>
            <a:pPr lvl="1"/>
            <a:r>
              <a:rPr lang="en-US" dirty="0"/>
              <a:t>Need to be sure to copy over the ‘\0’ for it to be a valid string!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an array with a string literal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Creates a character array of length 4 (‘a’, ‘b’, ‘c’, and ‘\0’)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C41B-2E29-4F96-9F51-EE4A9E23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A66C-649A-410F-9035-84D1BC219898}"/>
              </a:ext>
            </a:extLst>
          </p:cNvPr>
          <p:cNvSpPr txBox="1"/>
          <p:nvPr/>
        </p:nvSpPr>
        <p:spPr>
          <a:xfrm>
            <a:off x="9918700" y="254000"/>
            <a:ext cx="1968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mutable_strings.c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has a library for 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https://www.cplusplus.com/reference/cstring/</a:t>
            </a:r>
            <a:endParaRPr lang="en-US" dirty="0"/>
          </a:p>
          <a:p>
            <a:pPr lvl="1"/>
            <a:r>
              <a:rPr lang="en-US" dirty="0"/>
              <a:t>Particularly useful:</a:t>
            </a:r>
          </a:p>
          <a:p>
            <a:pPr lvl="1"/>
            <a:endParaRPr lang="en-US" dirty="0"/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finds the length of a string (not including null terminator)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copies the characters of a string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compares two strings to determine alphabetic order</a:t>
            </a:r>
          </a:p>
          <a:p>
            <a:pPr lvl="3"/>
            <a:r>
              <a:rPr lang="en-US" dirty="0"/>
              <a:t>Note: you cannot compare two strings with ==</a:t>
            </a:r>
          </a:p>
          <a:p>
            <a:pPr lvl="3"/>
            <a:r>
              <a:rPr lang="en-US" dirty="0"/>
              <a:t>That would just check if the pointers are the same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7F84-7884-4F44-9CB6-85D632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writing meaningful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E115-4B3B-4DD4-A6C3-43C370CF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NULL pointers and null terminators are both implemented as a value zero (on any modern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is implemented as zero as well</a:t>
            </a:r>
          </a:p>
          <a:p>
            <a:pPr lvl="1"/>
            <a:r>
              <a:rPr lang="en-US" dirty="0"/>
              <a:t>So, technically, you could use any to mean any</a:t>
            </a:r>
          </a:p>
          <a:p>
            <a:pPr lvl="1"/>
            <a:endParaRPr lang="en-US" dirty="0"/>
          </a:p>
          <a:p>
            <a:r>
              <a:rPr lang="en-US" dirty="0"/>
              <a:t>But humans will be the ones reading your code</a:t>
            </a:r>
          </a:p>
          <a:p>
            <a:pPr lvl="1"/>
            <a:r>
              <a:rPr lang="en-US" dirty="0"/>
              <a:t>NULL ‘\0’, 0,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all have different meanings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NULL means pointers</a:t>
            </a:r>
          </a:p>
          <a:p>
            <a:pPr lvl="1"/>
            <a:r>
              <a:rPr lang="en-US" dirty="0"/>
              <a:t>‘\0’ means the end of 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means a Boolean value</a:t>
            </a:r>
          </a:p>
          <a:p>
            <a:pPr lvl="1"/>
            <a:r>
              <a:rPr lang="en-US" dirty="0"/>
              <a:t>0 means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46F9-EEAF-47C8-BADE-88149921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194E-9224-496F-A1D6-35CA4EA63371}"/>
              </a:ext>
            </a:extLst>
          </p:cNvPr>
          <p:cNvSpPr txBox="1"/>
          <p:nvPr/>
        </p:nvSpPr>
        <p:spPr>
          <a:xfrm>
            <a:off x="6462045" y="4633175"/>
            <a:ext cx="466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one that is appropriate to the situation!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359927-0885-475A-85DD-87C3F9986319}"/>
              </a:ext>
            </a:extLst>
          </p:cNvPr>
          <p:cNvSpPr/>
          <p:nvPr/>
        </p:nvSpPr>
        <p:spPr>
          <a:xfrm>
            <a:off x="5519167" y="4380740"/>
            <a:ext cx="942877" cy="171289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endParaRPr lang="en-US" dirty="0"/>
          </a:p>
          <a:p>
            <a:r>
              <a:rPr lang="en-US" b="1" dirty="0"/>
              <a:t>Arguments to main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4251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C022-036F-4049-8373-5422C0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signature for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72F8-A720-4857-9751-3D2533C9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signature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– the number of strings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(length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– an array of strings (array of char*)</a:t>
            </a:r>
          </a:p>
          <a:p>
            <a:pPr lvl="1"/>
            <a:r>
              <a:rPr lang="en-US" dirty="0"/>
              <a:t>The first string is the name of the program itself</a:t>
            </a:r>
          </a:p>
          <a:p>
            <a:pPr lvl="1"/>
            <a:r>
              <a:rPr lang="en-US" dirty="0"/>
              <a:t>The remaining strings are the arguments to the function</a:t>
            </a:r>
          </a:p>
          <a:p>
            <a:pPr lvl="1"/>
            <a:endParaRPr lang="en-US" dirty="0"/>
          </a:p>
          <a:p>
            <a:r>
              <a:rPr lang="en-US" dirty="0"/>
              <a:t>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dirty="0"/>
              <a:t>, we’ve just been ignoring these</a:t>
            </a:r>
          </a:p>
          <a:p>
            <a:pPr lvl="1"/>
            <a:r>
              <a:rPr lang="en-US" dirty="0"/>
              <a:t>Which is fine, because they aren’t always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1D7-C709-4977-A033-E505096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8B2-BA5E-42A5-8502-5C7EFDA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4F29-02D2-4A3A-AA73-2D63413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print out all the arguments to the function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(“Argument %d: \”%s\”\n”,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AC8-B28D-439F-AE4D-E744A40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5C8-8B6A-4FF3-81CD-14E990FEE45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  <a:p>
            <a:pPr lvl="1"/>
            <a:endParaRPr lang="en-US" dirty="0"/>
          </a:p>
          <a:p>
            <a:r>
              <a:rPr lang="en-US" b="1" dirty="0"/>
              <a:t>Variable Lifetimes</a:t>
            </a:r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8963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487A-852D-4195-BE8E-87EE25C1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 to in-person classes!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F44E-794F-42EB-84B6-39D97017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We’re all figuring this out together</a:t>
            </a:r>
          </a:p>
          <a:p>
            <a:pPr lvl="1"/>
            <a:r>
              <a:rPr lang="en-US" dirty="0"/>
              <a:t>Please be patient and empathetic, and we will be too</a:t>
            </a:r>
          </a:p>
          <a:p>
            <a:pPr lvl="1"/>
            <a:endParaRPr lang="en-US" dirty="0"/>
          </a:p>
          <a:p>
            <a:r>
              <a:rPr lang="en-US" dirty="0"/>
              <a:t>Masks in class are </a:t>
            </a:r>
            <a:r>
              <a:rPr lang="en-US" b="1" dirty="0"/>
              <a:t>mandatory</a:t>
            </a:r>
            <a:endParaRPr lang="en-US" dirty="0"/>
          </a:p>
          <a:p>
            <a:pPr lvl="1"/>
            <a:r>
              <a:rPr lang="en-US" dirty="0"/>
              <a:t>I will pause class, point at you, and ask you to put your mask on right</a:t>
            </a:r>
          </a:p>
          <a:p>
            <a:pPr lvl="1"/>
            <a:endParaRPr lang="en-US" dirty="0"/>
          </a:p>
          <a:p>
            <a:r>
              <a:rPr lang="en-US" dirty="0"/>
              <a:t>If you are sick, do not come to class</a:t>
            </a:r>
          </a:p>
          <a:p>
            <a:pPr lvl="1"/>
            <a:r>
              <a:rPr lang="en-US" dirty="0"/>
              <a:t>Even if there’s a quiz that day!!</a:t>
            </a:r>
          </a:p>
          <a:p>
            <a:pPr lvl="1"/>
            <a:r>
              <a:rPr lang="en-US" dirty="0"/>
              <a:t>We will be flexible with deadlines as necessary</a:t>
            </a:r>
          </a:p>
          <a:p>
            <a:pPr lvl="1"/>
            <a:r>
              <a:rPr lang="en-US" dirty="0"/>
              <a:t>Lectures are being recorded automatically</a:t>
            </a:r>
          </a:p>
          <a:p>
            <a:pPr lvl="1"/>
            <a:endParaRPr lang="en-US" dirty="0"/>
          </a:p>
          <a:p>
            <a:r>
              <a:rPr lang="en-US" dirty="0"/>
              <a:t>Office hours will stay online for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FC11-8EDC-4C60-B270-4FCB7DFC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83795" y="1778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2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47295" y="2159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2946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 longer “alive” at this point</a:t>
            </a:r>
          </a:p>
          <a:p>
            <a:pPr lvl="1"/>
            <a:r>
              <a:rPr lang="en-US" dirty="0"/>
              <a:t>It “poofs” out of existence</a:t>
            </a:r>
          </a:p>
          <a:p>
            <a:pPr lvl="1"/>
            <a:r>
              <a:rPr lang="en-US" dirty="0"/>
              <a:t>The variable is no longer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29701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3302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8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1463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9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514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6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895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2639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71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708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b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102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E32E-2025-4AB1-BEE6-17BE0242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7B64-F8A1-42A7-9AC0-F99C3C81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 due Thursday</a:t>
            </a:r>
          </a:p>
          <a:p>
            <a:pPr lvl="1"/>
            <a:r>
              <a:rPr lang="en-US" dirty="0"/>
              <a:t>Definite step up in difficulty from Homework 1</a:t>
            </a:r>
          </a:p>
          <a:p>
            <a:pPr lvl="1"/>
            <a:r>
              <a:rPr lang="en-US" dirty="0"/>
              <a:t>Remember to make use of office hours!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 sure to list your partner in </a:t>
            </a:r>
            <a:r>
              <a:rPr lang="en-US" dirty="0" err="1"/>
              <a:t>Gradescope</a:t>
            </a:r>
            <a:r>
              <a:rPr lang="en-US" dirty="0"/>
              <a:t> (if any)</a:t>
            </a:r>
          </a:p>
          <a:p>
            <a:pPr lvl="1"/>
            <a:r>
              <a:rPr lang="en-US" dirty="0"/>
              <a:t>Otherwise, we’re going to end up accusing you of cheating</a:t>
            </a:r>
          </a:p>
          <a:p>
            <a:pPr lvl="1"/>
            <a:r>
              <a:rPr lang="en-US" dirty="0"/>
              <a:t>Because your code is going to match perfectly…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You’ll have to mark your partner on each submission you make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C9D9-905C-4D77-B2CA-59FE2841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9022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F1A55-B361-4004-A139-DFFB5407042A}"/>
              </a:ext>
            </a:extLst>
          </p:cNvPr>
          <p:cNvSpPr txBox="1"/>
          <p:nvPr/>
        </p:nvSpPr>
        <p:spPr>
          <a:xfrm>
            <a:off x="6258181" y="4330005"/>
            <a:ext cx="3863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Referring to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at this point would be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87325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F71-83CA-4090-B47E-AA7CD89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lifetimes are what makes loops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E51-CADC-4233-A761-53093E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created inside of loops only exist until the end of that iteration of the 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i.e. they only exist until the next end curly brace }</a:t>
            </a:r>
          </a:p>
          <a:p>
            <a:pPr marL="457200" lvl="1" indent="0">
              <a:buNone/>
            </a:pP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&lt; 5)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264C-B06A-4AE1-BA1E-279FC1A6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533-19B3-45BD-B380-49FF24D01D2C}"/>
              </a:ext>
            </a:extLst>
          </p:cNvPr>
          <p:cNvSpPr txBox="1"/>
          <p:nvPr/>
        </p:nvSpPr>
        <p:spPr>
          <a:xfrm>
            <a:off x="5524500" y="3702853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new variable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created each time the loop repeats</a:t>
            </a:r>
          </a:p>
        </p:txBody>
      </p:sp>
    </p:spTree>
    <p:extLst>
      <p:ext uri="{BB962C8B-B14F-4D97-AF65-F5344CB8AC3E}">
        <p14:creationId xmlns:p14="http://schemas.microsoft.com/office/powerpoint/2010/main" val="1584484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FE0-1B49-4CDC-8E8F-7F3666C3B30F}"/>
              </a:ext>
            </a:extLst>
          </p:cNvPr>
          <p:cNvSpPr txBox="1"/>
          <p:nvPr/>
        </p:nvSpPr>
        <p:spPr>
          <a:xfrm>
            <a:off x="4698999" y="2225582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goes out of scope at the end of this function</a:t>
            </a:r>
          </a:p>
          <a:p>
            <a:endParaRPr lang="en-US" sz="2400" dirty="0"/>
          </a:p>
          <a:p>
            <a:r>
              <a:rPr lang="en-US" sz="2400" dirty="0"/>
              <a:t>So what does the pointer point to???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37924-88AC-466F-9710-9C596C639FB4}"/>
              </a:ext>
            </a:extLst>
          </p:cNvPr>
          <p:cNvCxnSpPr>
            <a:cxnSpLocks/>
          </p:cNvCxnSpPr>
          <p:nvPr/>
        </p:nvCxnSpPr>
        <p:spPr>
          <a:xfrm flipH="1">
            <a:off x="901702" y="2825747"/>
            <a:ext cx="3606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288329-0324-4319-8F8D-76E1FEC4EF4E}"/>
              </a:ext>
            </a:extLst>
          </p:cNvPr>
          <p:cNvSpPr txBox="1"/>
          <p:nvPr/>
        </p:nvSpPr>
        <p:spPr>
          <a:xfrm>
            <a:off x="9556124" y="254000"/>
            <a:ext cx="2024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dangling_pointer.c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78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D2E-0E67-45E3-93DF-13646E4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pointers are especially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CF5-E55C-4464-BD13-F89FFE9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dangling pointer is </a:t>
            </a:r>
            <a:r>
              <a:rPr lang="en-US" sz="2000" b="1" dirty="0"/>
              <a:t>UNDEFINED BEHAVIOR</a:t>
            </a:r>
            <a:endParaRPr lang="en-US" b="1" dirty="0"/>
          </a:p>
          <a:p>
            <a:pPr lvl="1"/>
            <a:r>
              <a:rPr lang="en-US" dirty="0"/>
              <a:t>Anything could happen!</a:t>
            </a:r>
          </a:p>
          <a:p>
            <a:pPr lvl="1"/>
            <a:endParaRPr lang="en-US" dirty="0"/>
          </a:p>
          <a:p>
            <a:r>
              <a:rPr lang="en-US" dirty="0"/>
              <a:t>If you are lucky: segmentation fault (a.k.a. SIGSEGV)</a:t>
            </a:r>
          </a:p>
          <a:p>
            <a:pPr lvl="1"/>
            <a:r>
              <a:rPr lang="en-US" dirty="0"/>
              <a:t>The OS kills your program because it accesses invalid memory</a:t>
            </a:r>
          </a:p>
          <a:p>
            <a:pPr lvl="1"/>
            <a:endParaRPr lang="en-US" dirty="0"/>
          </a:p>
          <a:p>
            <a:r>
              <a:rPr lang="en-US" dirty="0"/>
              <a:t>If you are unlucky: </a:t>
            </a:r>
            <a:r>
              <a:rPr lang="en-US" i="1" dirty="0"/>
              <a:t>anything at all</a:t>
            </a:r>
            <a:endParaRPr lang="en-US" dirty="0"/>
          </a:p>
          <a:p>
            <a:pPr lvl="1"/>
            <a:r>
              <a:rPr lang="en-US" dirty="0"/>
              <a:t>Including returning the correct result the first time you run it and an incorrect result the second time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AddressSanitizer</a:t>
            </a:r>
            <a:r>
              <a:rPr lang="en-US" dirty="0"/>
              <a:t> checks for this and will gift you a crash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D323-9A61-40E8-90CB-3958465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4956-13CE-4BE6-BDDA-9E0051E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are an exception to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A0E9-2B59-4EF2-9FDF-533379CD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always exist</a:t>
            </a:r>
          </a:p>
          <a:p>
            <a:pPr lvl="1"/>
            <a:r>
              <a:rPr lang="en-US" dirty="0"/>
              <a:t>This is why they cannot be modified. They might be reused later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“oh, hello!”; // this is okay for string literals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char* string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(“%s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broadway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\n”, string);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AEE0-F9D3-409E-A227-E834EE7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F9CED-E9BF-4D7D-95BF-3EE5715C3ADF}"/>
              </a:ext>
            </a:extLst>
          </p:cNvPr>
          <p:cNvSpPr txBox="1"/>
          <p:nvPr/>
        </p:nvSpPr>
        <p:spPr>
          <a:xfrm>
            <a:off x="9736428" y="254000"/>
            <a:ext cx="1843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string_lifetime.c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11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3F2-4628-493D-B2FC-A8AF8803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8B5D-439B-4DBF-A1E6-A55859E8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int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(length &gt; 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&amp;(array[2]);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{1, 2, 3, 4, 5};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C9C9-E499-4EA4-94E0-392C83AD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7AE49A-B1C5-4369-8919-B49EA594E6BF}"/>
              </a:ext>
            </a:extLst>
          </p:cNvPr>
          <p:cNvSpPr/>
          <p:nvPr/>
        </p:nvSpPr>
        <p:spPr>
          <a:xfrm>
            <a:off x="4724400" y="1739900"/>
            <a:ext cx="596900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3A71-808C-4086-8904-621BAF3F18B5}"/>
              </a:ext>
            </a:extLst>
          </p:cNvPr>
          <p:cNvSpPr txBox="1"/>
          <p:nvPr/>
        </p:nvSpPr>
        <p:spPr>
          <a:xfrm>
            <a:off x="5549900" y="2082800"/>
            <a:ext cx="4851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it valid to return a pointer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853C-3EAA-404C-9F07-4322BDABDD3D}"/>
              </a:ext>
            </a:extLst>
          </p:cNvPr>
          <p:cNvSpPr txBox="1"/>
          <p:nvPr/>
        </p:nvSpPr>
        <p:spPr>
          <a:xfrm>
            <a:off x="5715000" y="5054600"/>
            <a:ext cx="30607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Will this access fault?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A8065-11C0-4877-9C9C-45B58A60A603}"/>
              </a:ext>
            </a:extLst>
          </p:cNvPr>
          <p:cNvCxnSpPr/>
          <p:nvPr/>
        </p:nvCxnSpPr>
        <p:spPr>
          <a:xfrm flipH="1">
            <a:off x="4267200" y="5219700"/>
            <a:ext cx="1282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60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3F2-4628-493D-B2FC-A8AF8803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8B5D-439B-4DBF-A1E6-A55859E8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int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(length &gt; 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&amp;(array[2]);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{1, 2, 3, 4, 5};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C9C9-E499-4EA4-94E0-392C83AD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7AE49A-B1C5-4369-8919-B49EA594E6BF}"/>
              </a:ext>
            </a:extLst>
          </p:cNvPr>
          <p:cNvSpPr/>
          <p:nvPr/>
        </p:nvSpPr>
        <p:spPr>
          <a:xfrm>
            <a:off x="4724400" y="1739900"/>
            <a:ext cx="596900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3A71-808C-4086-8904-621BAF3F18B5}"/>
              </a:ext>
            </a:extLst>
          </p:cNvPr>
          <p:cNvSpPr txBox="1"/>
          <p:nvPr/>
        </p:nvSpPr>
        <p:spPr>
          <a:xfrm>
            <a:off x="5549900" y="2082800"/>
            <a:ext cx="5651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it valid to return a pointer here?   </a:t>
            </a:r>
            <a:r>
              <a:rPr lang="en-US" sz="24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853C-3EAA-404C-9F07-4322BDABDD3D}"/>
              </a:ext>
            </a:extLst>
          </p:cNvPr>
          <p:cNvSpPr txBox="1"/>
          <p:nvPr/>
        </p:nvSpPr>
        <p:spPr>
          <a:xfrm>
            <a:off x="5715000" y="5054600"/>
            <a:ext cx="37973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Will this access fault?   </a:t>
            </a:r>
            <a:r>
              <a:rPr lang="en-US" sz="2400" b="1" dirty="0"/>
              <a:t>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A8065-11C0-4877-9C9C-45B58A60A603}"/>
              </a:ext>
            </a:extLst>
          </p:cNvPr>
          <p:cNvCxnSpPr/>
          <p:nvPr/>
        </p:nvCxnSpPr>
        <p:spPr>
          <a:xfrm flipH="1">
            <a:off x="4267200" y="5219700"/>
            <a:ext cx="1282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CFC85A-B6CF-411E-99B8-B33B6BBBC5AF}"/>
              </a:ext>
            </a:extLst>
          </p:cNvPr>
          <p:cNvSpPr txBox="1"/>
          <p:nvPr/>
        </p:nvSpPr>
        <p:spPr>
          <a:xfrm>
            <a:off x="6093994" y="2884100"/>
            <a:ext cx="5651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code works because the lifetime of the array is longer than the lifetime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8823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pPr lvl="1"/>
            <a:endParaRPr lang="en-US" dirty="0"/>
          </a:p>
          <a:p>
            <a:r>
              <a:rPr lang="en-US" b="1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25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examples of Strings, Arrays, and Pointers</a:t>
            </a:r>
          </a:p>
          <a:p>
            <a:pPr lvl="1"/>
            <a:r>
              <a:rPr lang="en-US" dirty="0"/>
              <a:t>Explain </a:t>
            </a:r>
            <a:r>
              <a:rPr lang="en-US" dirty="0" err="1"/>
              <a:t>AddressSanitizer</a:t>
            </a:r>
            <a:r>
              <a:rPr lang="en-US" dirty="0"/>
              <a:t> errors you’ll get when working with them</a:t>
            </a:r>
          </a:p>
          <a:p>
            <a:pPr lvl="1"/>
            <a:endParaRPr lang="en-US" dirty="0"/>
          </a:p>
          <a:p>
            <a:r>
              <a:rPr lang="en-US" dirty="0"/>
              <a:t>Discuss variable lifetimes: when is a variable no longer valid</a:t>
            </a:r>
          </a:p>
          <a:p>
            <a:endParaRPr lang="en-US" dirty="0"/>
          </a:p>
          <a:p>
            <a:r>
              <a:rPr lang="en-US" dirty="0"/>
              <a:t>Understand memory and C memory layout</a:t>
            </a:r>
          </a:p>
          <a:p>
            <a:pPr lvl="1"/>
            <a:r>
              <a:rPr lang="en-US" dirty="0"/>
              <a:t>The basis for pointers and variable lifetimes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625-025B-426D-9BB2-0C9F8A7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41AC-D3F1-41D9-8A6B-97306E92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have memory</a:t>
            </a:r>
          </a:p>
          <a:p>
            <a:pPr lvl="1"/>
            <a:r>
              <a:rPr lang="en-US" dirty="0"/>
              <a:t>RAM sticks</a:t>
            </a:r>
          </a:p>
          <a:p>
            <a:pPr lvl="1"/>
            <a:r>
              <a:rPr lang="en-US" dirty="0"/>
              <a:t>Also some dedicated memory</a:t>
            </a:r>
            <a:br>
              <a:rPr lang="en-US" dirty="0"/>
            </a:br>
            <a:r>
              <a:rPr lang="en-US" dirty="0"/>
              <a:t>inside of the processor</a:t>
            </a:r>
          </a:p>
          <a:p>
            <a:pPr lvl="1"/>
            <a:endParaRPr lang="en-US" dirty="0"/>
          </a:p>
          <a:p>
            <a:r>
              <a:rPr lang="en-US" dirty="0"/>
              <a:t>The operating system of the computer hands out chunks of memory to running processes</a:t>
            </a:r>
          </a:p>
          <a:p>
            <a:pPr lvl="1"/>
            <a:r>
              <a:rPr lang="en-US" dirty="0"/>
              <a:t>Like our compiled C programs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they are running, they have a certain amount of memory reserved for their use</a:t>
            </a:r>
          </a:p>
          <a:p>
            <a:pPr lvl="2"/>
            <a:r>
              <a:rPr lang="en-US" dirty="0"/>
              <a:t>You can see this in Task Manager on Windows (or Top on Linux)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215F-D8A0-4158-A3A0-F11CC9F6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4444A-087E-4B12-B946-B14A750E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84" y="228600"/>
            <a:ext cx="4881313" cy="25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40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45C-1676-4820-B72B-937AB96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 conceptually?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6540-2F48-46A8-9085-54CDD92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51735"/>
            <a:ext cx="10972800" cy="3620465"/>
          </a:xfrm>
        </p:spPr>
        <p:txBody>
          <a:bodyPr/>
          <a:lstStyle/>
          <a:p>
            <a:r>
              <a:rPr lang="en-US" dirty="0"/>
              <a:t>A nearly infinite series of slots that can be used to hold data</a:t>
            </a:r>
          </a:p>
          <a:p>
            <a:pPr lvl="1"/>
            <a:r>
              <a:rPr lang="en-US" dirty="0"/>
              <a:t>Units of memory are known as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4 GB of RAM is memory with 4294967296 bytes</a:t>
            </a:r>
          </a:p>
          <a:p>
            <a:pPr lvl="2"/>
            <a:r>
              <a:rPr lang="en-US" dirty="0"/>
              <a:t>Typical variables take 1-8 bytes</a:t>
            </a:r>
          </a:p>
          <a:p>
            <a:pPr lvl="2"/>
            <a:endParaRPr lang="en-US" dirty="0"/>
          </a:p>
          <a:p>
            <a:r>
              <a:rPr lang="en-US" dirty="0"/>
              <a:t>Each slot in the memory has an index: a memory address</a:t>
            </a:r>
          </a:p>
          <a:p>
            <a:pPr lvl="1"/>
            <a:r>
              <a:rPr lang="en-US" dirty="0"/>
              <a:t>Pointers are the memory address of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4446-7C91-4AA6-B1AD-3192157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868C5-3F04-4264-ABD7-66701564E33F}"/>
              </a:ext>
            </a:extLst>
          </p:cNvPr>
          <p:cNvGrpSpPr>
            <a:grpSpLocks/>
          </p:cNvGrpSpPr>
          <p:nvPr/>
        </p:nvGrpSpPr>
        <p:grpSpPr bwMode="auto">
          <a:xfrm>
            <a:off x="2354194" y="1357665"/>
            <a:ext cx="6424615" cy="968028"/>
            <a:chOff x="-2" y="171"/>
            <a:chExt cx="4047" cy="6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561F3C-95F3-44A0-BFC1-DE600E21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0CB52-C2B0-4403-8E12-C7A18D02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2DF310-3A51-45AD-94A6-A924BD7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7734B-76CE-4701-8DA1-D24C6DBD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BE8B4-C606-46EB-B5B0-040CDD55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AF989-3475-4137-AC56-42EF794F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B19C3-94DB-4C7F-8149-0F55C87E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E0D22-4A06-4DEC-88C7-DB73943A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F9187-9280-43D8-A3A7-E29013AA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AEB27-3A03-4411-9D50-0B87CA91C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F6F3F-486B-476E-8336-38FADC33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88656-505B-4CFE-945E-8918AABD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965BB6-108F-454D-923C-6D38C753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2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3C82A9-05B0-4B8B-AF00-923B774EFFEF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7435F7-50D9-478F-B510-DA39BBEB1B86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6A4B6-EEFD-43B8-9407-4064F60BE826}"/>
              </a:ext>
            </a:extLst>
          </p:cNvPr>
          <p:cNvCxnSpPr/>
          <p:nvPr/>
        </p:nvCxnSpPr>
        <p:spPr>
          <a:xfrm>
            <a:off x="3154294" y="1725965"/>
            <a:ext cx="2851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24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325791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r>
              <a:rPr lang="en-US" dirty="0"/>
              <a:t>Subsection with read-only data</a:t>
            </a:r>
          </a:p>
          <a:p>
            <a:pPr lvl="2"/>
            <a:r>
              <a:rPr lang="en-US" dirty="0"/>
              <a:t>Like string literals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6404" cy="5029200"/>
          </a:xfrm>
        </p:spPr>
        <p:txBody>
          <a:bodyPr>
            <a:normAutofit/>
          </a:bodyPr>
          <a:lstStyle/>
          <a:p>
            <a:r>
              <a:rPr lang="en-US" dirty="0"/>
              <a:t>Conceptually, the sections are laid out next to each other</a:t>
            </a:r>
          </a:p>
          <a:p>
            <a:endParaRPr lang="en-US" dirty="0"/>
          </a:p>
          <a:p>
            <a:r>
              <a:rPr lang="en-US" dirty="0"/>
              <a:t>Realistically, there are huge gaps between them</a:t>
            </a:r>
          </a:p>
          <a:p>
            <a:pPr lvl="1"/>
            <a:r>
              <a:rPr lang="en-US" dirty="0"/>
              <a:t>Because most programs don’t use all that much memory</a:t>
            </a:r>
          </a:p>
          <a:p>
            <a:pPr lvl="1"/>
            <a:endParaRPr lang="en-US" dirty="0"/>
          </a:p>
          <a:p>
            <a:r>
              <a:rPr lang="en-US" dirty="0"/>
              <a:t>The stack/heap sections can grow in size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62587"/>
              </p:ext>
            </p:extLst>
          </p:nvPr>
        </p:nvGraphicFramePr>
        <p:xfrm>
          <a:off x="9736428" y="1285923"/>
          <a:ext cx="1676400" cy="446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34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7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480348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8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14536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30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69050"/>
                  </a:ext>
                </a:extLst>
              </a:tr>
              <a:tr h="5397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CDEC24-6B2F-4403-A09A-3368721462A6}"/>
              </a:ext>
            </a:extLst>
          </p:cNvPr>
          <p:cNvCxnSpPr/>
          <p:nvPr/>
        </p:nvCxnSpPr>
        <p:spPr>
          <a:xfrm>
            <a:off x="10174310" y="1867436"/>
            <a:ext cx="0" cy="309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7491E-8DF8-4677-BB04-16F6428E207A}"/>
              </a:ext>
            </a:extLst>
          </p:cNvPr>
          <p:cNvCxnSpPr>
            <a:cxnSpLocks/>
          </p:cNvCxnSpPr>
          <p:nvPr/>
        </p:nvCxnSpPr>
        <p:spPr>
          <a:xfrm flipV="1">
            <a:off x="10932017" y="2200141"/>
            <a:ext cx="0" cy="311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2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2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0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06370-1C12-40FC-99C5-974D3D4BFF25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82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1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2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/05_lifetime_memory.tgz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05_lifetime_memory/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0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7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1403797" y="2099256"/>
            <a:ext cx="4756516" cy="3138152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D0C78-1963-4F85-8E62-B4AE268DB8BB}"/>
              </a:ext>
            </a:extLst>
          </p:cNvPr>
          <p:cNvSpPr txBox="1"/>
          <p:nvPr/>
        </p:nvSpPr>
        <p:spPr>
          <a:xfrm>
            <a:off x="1403797" y="5393100"/>
            <a:ext cx="4544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code goes in the Text section (machine instructions)</a:t>
            </a:r>
          </a:p>
        </p:txBody>
      </p:sp>
    </p:spTree>
    <p:extLst>
      <p:ext uri="{BB962C8B-B14F-4D97-AF65-F5344CB8AC3E}">
        <p14:creationId xmlns:p14="http://schemas.microsoft.com/office/powerpoint/2010/main" val="335694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610-BD65-442B-9E50-3E62DBB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memory sections back to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4BE-9962-4EB5-8F9B-3696DE85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has the lifetime of the “scope”</a:t>
            </a:r>
          </a:p>
          <a:p>
            <a:pPr lvl="1"/>
            <a:r>
              <a:rPr lang="en-US" dirty="0"/>
              <a:t>From open curly brace to close curly brace </a:t>
            </a:r>
          </a:p>
          <a:p>
            <a:pPr lvl="1"/>
            <a:r>
              <a:rPr lang="en-US" dirty="0"/>
              <a:t>Local variables are here</a:t>
            </a:r>
          </a:p>
          <a:p>
            <a:pPr lvl="1"/>
            <a:endParaRPr lang="en-US" dirty="0"/>
          </a:p>
          <a:p>
            <a:r>
              <a:rPr lang="en-US" dirty="0"/>
              <a:t>Static memory has the lifetime of the process</a:t>
            </a:r>
          </a:p>
          <a:p>
            <a:pPr lvl="1"/>
            <a:r>
              <a:rPr lang="en-US" dirty="0"/>
              <a:t>From the start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until it returns</a:t>
            </a:r>
          </a:p>
          <a:p>
            <a:pPr lvl="1"/>
            <a:r>
              <a:rPr lang="en-US" dirty="0"/>
              <a:t>Strings are here</a:t>
            </a:r>
          </a:p>
          <a:p>
            <a:pPr lvl="1"/>
            <a:endParaRPr lang="en-US" dirty="0"/>
          </a:p>
          <a:p>
            <a:r>
              <a:rPr lang="en-US" dirty="0"/>
              <a:t>What if you want memory that outlives a function, but doesn’t live for the entire duration of the program</a:t>
            </a:r>
          </a:p>
          <a:p>
            <a:pPr lvl="1"/>
            <a:r>
              <a:rPr lang="en-US" dirty="0"/>
              <a:t>Heap memory! Claim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CA6FD-0440-4952-812B-FAC8345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b="1" dirty="0"/>
              <a:t>Address Sanitizer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9601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548-7AB6-4C9C-9E78-5124B6E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DANGER! Nothing stops you from going past the end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A7D-77F5-4D8E-BDA4-89ED4B4C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check whether your array accesses are valid</a:t>
            </a:r>
          </a:p>
          <a:p>
            <a:pPr lvl="1"/>
            <a:r>
              <a:rPr lang="en-US" dirty="0"/>
              <a:t>It just tries to grab the value in the memory you asked for</a:t>
            </a:r>
          </a:p>
          <a:p>
            <a:pPr lvl="1"/>
            <a:endParaRPr lang="en-US" dirty="0"/>
          </a:p>
          <a:p>
            <a:r>
              <a:rPr lang="en-US" dirty="0"/>
              <a:t>Going past the end (or before the beginning) of an array is </a:t>
            </a:r>
            <a:r>
              <a:rPr lang="en-US" b="1" dirty="0"/>
              <a:t>UNDEFINED BEHAVIOR</a:t>
            </a:r>
            <a:endParaRPr lang="en-US" dirty="0"/>
          </a:p>
          <a:p>
            <a:pPr lvl="1"/>
            <a:r>
              <a:rPr lang="en-US" dirty="0"/>
              <a:t>Could result in </a:t>
            </a:r>
            <a:r>
              <a:rPr lang="en-US" i="1" dirty="0"/>
              <a:t>anything</a:t>
            </a:r>
            <a:r>
              <a:rPr lang="en-US" dirty="0"/>
              <a:t> happening</a:t>
            </a:r>
          </a:p>
          <a:p>
            <a:pPr lvl="1"/>
            <a:endParaRPr lang="en-US" dirty="0"/>
          </a:p>
          <a:p>
            <a:r>
              <a:rPr lang="en-US" dirty="0"/>
              <a:t>If you’re lucky, the code will crash</a:t>
            </a:r>
          </a:p>
          <a:p>
            <a:pPr lvl="1"/>
            <a:r>
              <a:rPr lang="en-US" dirty="0"/>
              <a:t>But you will not always get lucky</a:t>
            </a:r>
          </a:p>
          <a:p>
            <a:pPr lvl="1"/>
            <a:r>
              <a:rPr lang="en-US" dirty="0"/>
              <a:t>Be sure to always check if you’re going past the end of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A9AE-0367-46DD-A2CD-4D9327D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2361-79A6-4AD9-A812-D99D34D20C2E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6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Automatically compiled in as part of your homework code</a:t>
            </a:r>
          </a:p>
          <a:p>
            <a:pPr lvl="1"/>
            <a:endParaRPr lang="en-US" dirty="0"/>
          </a:p>
          <a:p>
            <a:r>
              <a:rPr lang="en-US" dirty="0"/>
              <a:t>Checks various accesses to memory for validity</a:t>
            </a:r>
          </a:p>
          <a:p>
            <a:pPr lvl="1"/>
            <a:r>
              <a:rPr lang="en-US" dirty="0"/>
              <a:t>Produces long error messages that can be scary at first! But are really helpful!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Error locations:</a:t>
            </a:r>
          </a:p>
          <a:p>
            <a:pPr lvl="2"/>
            <a:r>
              <a:rPr lang="en-US" dirty="0"/>
              <a:t>Stack – local variable</a:t>
            </a:r>
          </a:p>
          <a:p>
            <a:pPr lvl="2"/>
            <a:r>
              <a:rPr lang="en-US" dirty="0"/>
              <a:t>Global – global variable (usually a string)</a:t>
            </a:r>
          </a:p>
          <a:p>
            <a:pPr lvl="2"/>
            <a:r>
              <a:rPr lang="en-US" dirty="0"/>
              <a:t>Heap – variable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Error types:</a:t>
            </a:r>
          </a:p>
          <a:p>
            <a:pPr lvl="2"/>
            <a:r>
              <a:rPr lang="en-US" dirty="0"/>
              <a:t>buffer-overflow – past the end of an array of memory</a:t>
            </a:r>
          </a:p>
          <a:p>
            <a:pPr lvl="2"/>
            <a:r>
              <a:rPr lang="en-US" dirty="0"/>
              <a:t>buffer-underflow – before the beginning of an array of memory (rare)</a:t>
            </a:r>
          </a:p>
          <a:p>
            <a:pPr lvl="2"/>
            <a:r>
              <a:rPr lang="en-US" dirty="0"/>
              <a:t>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68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57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</p:spTree>
    <p:extLst>
      <p:ext uri="{BB962C8B-B14F-4D97-AF65-F5344CB8AC3E}">
        <p14:creationId xmlns:p14="http://schemas.microsoft.com/office/powerpoint/2010/main" val="388842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58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C711B-F8A4-47AD-866D-5EE45001134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is coming from </a:t>
            </a:r>
            <a:r>
              <a:rPr lang="en-US" dirty="0" err="1"/>
              <a:t>AddressSanitizer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0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59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E6C9-375C-4A91-912F-86C094E78CAD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Heap-buffer-overflow means past the end of an array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97270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Strings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60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3613758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0421-9056-44BB-BAAB-6994B0810105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happened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translate.c</a:t>
            </a:r>
            <a:r>
              <a:rPr lang="en-US" dirty="0"/>
              <a:t> line 74</a:t>
            </a:r>
          </a:p>
        </p:txBody>
      </p:sp>
    </p:spTree>
    <p:extLst>
      <p:ext uri="{BB962C8B-B14F-4D97-AF65-F5344CB8AC3E}">
        <p14:creationId xmlns:p14="http://schemas.microsoft.com/office/powerpoint/2010/main" val="1120369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61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“stack trace” of functions that were called to get to where the error happened</a:t>
            </a:r>
          </a:p>
        </p:txBody>
      </p:sp>
    </p:spTree>
    <p:extLst>
      <p:ext uri="{BB962C8B-B14F-4D97-AF65-F5344CB8AC3E}">
        <p14:creationId xmlns:p14="http://schemas.microsoft.com/office/powerpoint/2010/main" val="4169351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62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“stack trace” of functions that were called to get to where the error happened</a:t>
            </a:r>
          </a:p>
        </p:txBody>
      </p:sp>
    </p:spTree>
    <p:extLst>
      <p:ext uri="{BB962C8B-B14F-4D97-AF65-F5344CB8AC3E}">
        <p14:creationId xmlns:p14="http://schemas.microsoft.com/office/powerpoint/2010/main" val="2399325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63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the array was created in the first place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translate.c</a:t>
            </a:r>
            <a:r>
              <a:rPr lang="en-US" dirty="0"/>
              <a:t> line 62)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D985F-0B7A-4B9B-9E8B-B46D1D05B5D8}"/>
              </a:ext>
            </a:extLst>
          </p:cNvPr>
          <p:cNvSpPr/>
          <p:nvPr/>
        </p:nvSpPr>
        <p:spPr>
          <a:xfrm>
            <a:off x="3300608" y="3969780"/>
            <a:ext cx="7521879" cy="4926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7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47B4C-7788-41DE-A475-7500746C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 of </a:t>
            </a:r>
            <a:r>
              <a:rPr lang="en-US" dirty="0" err="1"/>
              <a:t>AddressSanitizer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C44C7-C6CF-4827-AD67-4C62B4A6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array_print.c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string_print.c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7FDAE-5B15-4893-BE3B-B0D09A84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1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0EFB-745B-4417-90A3-5206FAB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error happened may not but where the bug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A7B4-C890-4B47-A33A-1BCD6070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AddressSanitizer</a:t>
            </a:r>
            <a:r>
              <a:rPr lang="en-US" dirty="0"/>
              <a:t> usually points to a line where the array is being accessed</a:t>
            </a:r>
          </a:p>
          <a:p>
            <a:endParaRPr lang="en-US" dirty="0"/>
          </a:p>
          <a:p>
            <a:r>
              <a:rPr lang="en-US" dirty="0"/>
              <a:t>But the bug is often because an index is out of bounds</a:t>
            </a:r>
          </a:p>
          <a:p>
            <a:r>
              <a:rPr lang="en-US" dirty="0"/>
              <a:t>Or because the pointer passed in was invalid to begin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new class of problem you’ll all have to deal with</a:t>
            </a:r>
          </a:p>
          <a:p>
            <a:pPr lvl="1"/>
            <a:r>
              <a:rPr lang="en-US" dirty="0"/>
              <a:t>Errors that occur because of bugs elsewhere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5578-B24D-4014-AEB7-11BDD747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1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339-F9E1-490A-8BDC-453AC6FE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AddressSanitizer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FFF9-CB57-4333-96F5-C8E45A8C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Dereferencing a NULL pointer</a:t>
            </a:r>
          </a:p>
          <a:p>
            <a:pPr lvl="1"/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/string_print.c:4:28: runtime error: load of null pointer of type 'const char'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AddressSanitizer:DEADLYSIGNAL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on unknown address 0x000000000000 (pc 0x000000400912 bp 0x000000000000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0x7ffe1379cec0 T0)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==2838978==The signal is caused by a READ memory access.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==2838978==Hint: address points to the zero page.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10 (null-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0x400911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0x400a33 in main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/string_print.c:12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0x7fefdbf5a492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/libc-start.c:314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0x40082d in _start (/home/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/cs211/f21/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/04_arrays_strings/string_print+0x40082d)</a:t>
            </a:r>
          </a:p>
          <a:p>
            <a:pPr marL="0" indent="0">
              <a:spcBef>
                <a:spcPts val="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 not provide additional info.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==2838978==ABORTING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9E222-6C21-4781-933A-1D79C51F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A5DE3-B0AA-4E50-8DDD-2B4AFEE068A0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83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3388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Bits and Bytes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51953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+ 0*10</a:t>
            </a:r>
            <a:r>
              <a:rPr lang="en-US" baseline="30000" dirty="0"/>
              <a:t>3</a:t>
            </a:r>
            <a:r>
              <a:rPr lang="en-US" dirty="0"/>
              <a:t> + 4*10</a:t>
            </a:r>
            <a:r>
              <a:rPr lang="en-US" baseline="30000" dirty="0"/>
              <a:t>2</a:t>
            </a:r>
            <a:r>
              <a:rPr lang="en-US" dirty="0"/>
              <a:t> + 5*10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</a:p>
          <a:p>
            <a:endParaRPr lang="en-US" dirty="0"/>
          </a:p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146</a:t>
            </a:r>
            <a:r>
              <a:rPr lang="en-US" baseline="-25000" dirty="0"/>
              <a:t>10</a:t>
            </a:r>
            <a:endParaRPr lang="en-US" dirty="0"/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strings are arrays of characters, ending with a null terminator</a:t>
            </a:r>
          </a:p>
          <a:p>
            <a:pPr lvl="1"/>
            <a:r>
              <a:rPr lang="en-US" dirty="0"/>
              <a:t>Null terminator: ‘\0’ character, which is the integer value zero</a:t>
            </a:r>
          </a:p>
          <a:p>
            <a:pPr lvl="1"/>
            <a:r>
              <a:rPr lang="en-US" dirty="0"/>
              <a:t>No relation to NULL pointers</a:t>
            </a:r>
          </a:p>
          <a:p>
            <a:pPr lvl="1"/>
            <a:endParaRPr lang="en-US" dirty="0"/>
          </a:p>
          <a:p>
            <a:r>
              <a:rPr lang="en-US" dirty="0"/>
              <a:t>String literals in code are arrays of characters</a:t>
            </a:r>
          </a:p>
          <a:p>
            <a:pPr lvl="1"/>
            <a:r>
              <a:rPr lang="en-US" dirty="0"/>
              <a:t>And a ‘\0’ is placed at the end of them automatically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“Hello!\n”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557FD-7437-4D97-8B6E-88D1BA63ED5D}"/>
              </a:ext>
            </a:extLst>
          </p:cNvPr>
          <p:cNvGraphicFramePr>
            <a:graphicFrameLocks noGrp="1"/>
          </p:cNvGraphicFramePr>
          <p:nvPr/>
        </p:nvGraphicFramePr>
        <p:xfrm>
          <a:off x="156834" y="5015696"/>
          <a:ext cx="721216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48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‘o’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‘!’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6C9FEE-5F50-4B28-8B54-8E7F87B4F3B1}"/>
              </a:ext>
            </a:extLst>
          </p:cNvPr>
          <p:cNvSpPr txBox="1"/>
          <p:nvPr/>
        </p:nvSpPr>
        <p:spPr>
          <a:xfrm>
            <a:off x="6684136" y="3947289"/>
            <a:ext cx="41598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MUST use double quotes in C when referring to strings</a:t>
            </a:r>
          </a:p>
        </p:txBody>
      </p:sp>
    </p:spTree>
    <p:extLst>
      <p:ext uri="{BB962C8B-B14F-4D97-AF65-F5344CB8AC3E}">
        <p14:creationId xmlns:p14="http://schemas.microsoft.com/office/powerpoint/2010/main" val="4112914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</a:p>
          <a:p>
            <a:r>
              <a:rPr lang="en-US" dirty="0"/>
              <a:t>Let’s convert 134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134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669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+ 0×8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10000110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62076" y="60153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0484" y="60198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91200" y="62484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514600" y="60198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12082" y="60153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5784" y="604051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240/4 ≈ 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3721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107B3F-D2FE-425F-8185-2CF06FB0F828}"/>
              </a:ext>
            </a:extLst>
          </p:cNvPr>
          <p:cNvGraphicFramePr>
            <a:graphicFrameLocks noGrp="1"/>
          </p:cNvGraphicFramePr>
          <p:nvPr/>
        </p:nvGraphicFramePr>
        <p:xfrm>
          <a:off x="4919260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letter: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B7B-5501-4462-996C-C616BCB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cannot be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045-D39A-4098-AA96-DFF2665A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 marks a variable as constant (a.k.a. immutable)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	// Compilation error!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String literals in C are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“Hello!\n”;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‘B’;  // Compilation error!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removing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” will result in a runtime crash instead…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C16D5-B0B0-4E02-8772-EDE1278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C3AD-E135-4E74-B50E-A3E40F8F3709}"/>
              </a:ext>
            </a:extLst>
          </p:cNvPr>
          <p:cNvSpPr txBox="1"/>
          <p:nvPr/>
        </p:nvSpPr>
        <p:spPr>
          <a:xfrm>
            <a:off x="9918700" y="215900"/>
            <a:ext cx="1723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const_strings.c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656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839</TotalTime>
  <Words>6553</Words>
  <Application>Microsoft Office PowerPoint</Application>
  <PresentationFormat>Widescreen</PresentationFormat>
  <Paragraphs>1199</Paragraphs>
  <Slides>78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Consolas</vt:lpstr>
      <vt:lpstr>Courier New</vt:lpstr>
      <vt:lpstr>Courier New Bold</vt:lpstr>
      <vt:lpstr>Gill Sans</vt:lpstr>
      <vt:lpstr>Helvetica</vt:lpstr>
      <vt:lpstr>Tahoma</vt:lpstr>
      <vt:lpstr>Class Slides</vt:lpstr>
      <vt:lpstr>Lecture 05 Lifetimes and Memory</vt:lpstr>
      <vt:lpstr>Welcome back to in-person classes!</vt:lpstr>
      <vt:lpstr>Administrivia</vt:lpstr>
      <vt:lpstr>Today’s Goals</vt:lpstr>
      <vt:lpstr>Getting the code for today</vt:lpstr>
      <vt:lpstr>Outline</vt:lpstr>
      <vt:lpstr>Strings in C</vt:lpstr>
      <vt:lpstr>Working with strings</vt:lpstr>
      <vt:lpstr>String literals cannot be modified</vt:lpstr>
      <vt:lpstr>Making modifiable strings</vt:lpstr>
      <vt:lpstr>C has a library for working with strings</vt:lpstr>
      <vt:lpstr>A note on writing meaningful code</vt:lpstr>
      <vt:lpstr>Outline</vt:lpstr>
      <vt:lpstr>Real signature for main</vt:lpstr>
      <vt:lpstr>Working with argv</vt:lpstr>
      <vt:lpstr>Break + Say hi to your neighbors</vt:lpstr>
      <vt:lpstr>Break + Say hi to your neighbors</vt:lpstr>
      <vt:lpstr>Outline</vt:lpstr>
      <vt:lpstr>When is a pointer “valid”?</vt:lpstr>
      <vt:lpstr>Examples of variable lifetimes</vt:lpstr>
      <vt:lpstr>Examples of variable lifetimes</vt:lpstr>
      <vt:lpstr>Examples of variable lifetimes</vt:lpstr>
      <vt:lpstr>Examples of variable lifetimes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Variable lifetimes are what makes loops work</vt:lpstr>
      <vt:lpstr>Dangling pointers reference invalid objects</vt:lpstr>
      <vt:lpstr>Dangling pointers reference invalid objects</vt:lpstr>
      <vt:lpstr>Dangling pointers are especially dangerous</vt:lpstr>
      <vt:lpstr>String literals are an exception to scoping rules</vt:lpstr>
      <vt:lpstr>Break + Question</vt:lpstr>
      <vt:lpstr>Break + Question</vt:lpstr>
      <vt:lpstr>Outline</vt:lpstr>
      <vt:lpstr>Memory</vt:lpstr>
      <vt:lpstr>What is memory conceptually?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Relating memory sections back to lifetimes</vt:lpstr>
      <vt:lpstr>Outline</vt:lpstr>
      <vt:lpstr>DANGER! Nothing stops you from going past the end of an array</vt:lpstr>
      <vt:lpstr>Address Sanitizer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Live demos of AddressSanitizer</vt:lpstr>
      <vt:lpstr>Where the error happened may not but where the bug is</vt:lpstr>
      <vt:lpstr>Other AddressSanitizer errors</vt:lpstr>
      <vt:lpstr>Outline</vt:lpstr>
      <vt:lpstr>Outline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Bytes</vt:lpstr>
      <vt:lpstr>Practice problem</vt:lpstr>
      <vt:lpstr>Practice problem</vt:lpstr>
      <vt:lpstr>Practice problem</vt:lpstr>
      <vt:lpstr>Big idea: bits can be used to represent anything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Bits and Bytes</dc:title>
  <dc:creator>Branden Ghena</dc:creator>
  <cp:lastModifiedBy>Branden Ghena</cp:lastModifiedBy>
  <cp:revision>47</cp:revision>
  <dcterms:created xsi:type="dcterms:W3CDTF">2021-10-04T17:36:59Z</dcterms:created>
  <dcterms:modified xsi:type="dcterms:W3CDTF">2022-01-18T20:48:51Z</dcterms:modified>
</cp:coreProperties>
</file>