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2"/>
  </p:notesMasterIdLst>
  <p:sldIdLst>
    <p:sldId id="256" r:id="rId2"/>
    <p:sldId id="813" r:id="rId3"/>
    <p:sldId id="814" r:id="rId4"/>
    <p:sldId id="389" r:id="rId5"/>
    <p:sldId id="264" r:id="rId6"/>
    <p:sldId id="783" r:id="rId7"/>
    <p:sldId id="348" r:id="rId8"/>
    <p:sldId id="393" r:id="rId9"/>
    <p:sldId id="412" r:id="rId10"/>
    <p:sldId id="418" r:id="rId11"/>
    <p:sldId id="419" r:id="rId12"/>
    <p:sldId id="424" r:id="rId13"/>
    <p:sldId id="797" r:id="rId14"/>
    <p:sldId id="425" r:id="rId15"/>
    <p:sldId id="421" r:id="rId16"/>
    <p:sldId id="422" r:id="rId17"/>
    <p:sldId id="426" r:id="rId18"/>
    <p:sldId id="383" r:id="rId19"/>
    <p:sldId id="428" r:id="rId20"/>
    <p:sldId id="810" r:id="rId21"/>
    <p:sldId id="811" r:id="rId22"/>
    <p:sldId id="806" r:id="rId23"/>
    <p:sldId id="795" r:id="rId24"/>
    <p:sldId id="431" r:id="rId25"/>
    <p:sldId id="385" r:id="rId26"/>
    <p:sldId id="812" r:id="rId27"/>
    <p:sldId id="430" r:id="rId28"/>
    <p:sldId id="433" r:id="rId29"/>
    <p:sldId id="435" r:id="rId30"/>
    <p:sldId id="436" r:id="rId31"/>
    <p:sldId id="784" r:id="rId32"/>
    <p:sldId id="807" r:id="rId33"/>
    <p:sldId id="387" r:id="rId34"/>
    <p:sldId id="790" r:id="rId35"/>
    <p:sldId id="798" r:id="rId36"/>
    <p:sldId id="791" r:id="rId37"/>
    <p:sldId id="793" r:id="rId38"/>
    <p:sldId id="792" r:id="rId39"/>
    <p:sldId id="799" r:id="rId40"/>
    <p:sldId id="80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13"/>
            <p14:sldId id="814"/>
            <p14:sldId id="389"/>
            <p14:sldId id="264"/>
            <p14:sldId id="783"/>
          </p14:sldIdLst>
        </p14:section>
        <p14:section name="File I/O in C" id="{B55B8E8C-5EAB-4A1E-A4E9-AE5E896E46FA}">
          <p14:sldIdLst>
            <p14:sldId id="348"/>
            <p14:sldId id="393"/>
            <p14:sldId id="412"/>
            <p14:sldId id="418"/>
            <p14:sldId id="419"/>
            <p14:sldId id="424"/>
            <p14:sldId id="797"/>
            <p14:sldId id="425"/>
            <p14:sldId id="421"/>
            <p14:sldId id="422"/>
            <p14:sldId id="426"/>
            <p14:sldId id="383"/>
            <p14:sldId id="428"/>
            <p14:sldId id="810"/>
            <p14:sldId id="811"/>
          </p14:sldIdLst>
        </p14:section>
        <p14:section name="Standard I/O" id="{4EDE735D-9289-4456-AFEB-74C2919EC63F}">
          <p14:sldIdLst>
            <p14:sldId id="806"/>
            <p14:sldId id="795"/>
            <p14:sldId id="431"/>
            <p14:sldId id="385"/>
            <p14:sldId id="812"/>
            <p14:sldId id="430"/>
            <p14:sldId id="433"/>
            <p14:sldId id="435"/>
            <p14:sldId id="436"/>
            <p14:sldId id="784"/>
          </p14:sldIdLst>
        </p14:section>
        <p14:section name="Dynamic Arrays" id="{DC9098EA-015E-4AF1-A7BC-0464BDD4E882}">
          <p14:sldIdLst>
            <p14:sldId id="807"/>
            <p14:sldId id="387"/>
            <p14:sldId id="790"/>
            <p14:sldId id="798"/>
            <p14:sldId id="791"/>
            <p14:sldId id="793"/>
            <p14:sldId id="792"/>
            <p14:sldId id="799"/>
          </p14:sldIdLst>
        </p14:section>
        <p14:section name="Wrapup" id="{29A7F866-9DA9-446B-8359-CE426CB89C7A}">
          <p14:sldIdLst>
            <p14:sldId id="8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6" d="100"/>
          <a:sy n="116" d="100"/>
        </p:scale>
        <p:origin x="1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1/25/2022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1/25/2022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1/25/2022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dio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ocs.python.org/3/library/sys.html#sys.stdi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sz="4900" dirty="0"/>
              <a:t>Standard I/O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EEE3-3362-4FFB-9E5B-2F07C566D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calls for interacting with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E621-3D2A-4735-B2D3-30C71ECED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lvl="1"/>
            <a:r>
              <a:rPr lang="en-US" dirty="0" err="1"/>
              <a:t>fopen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lvl="1"/>
            <a:r>
              <a:rPr lang="en-US" dirty="0" err="1"/>
              <a:t>fread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lvl="1"/>
            <a:r>
              <a:rPr lang="en-US" dirty="0" err="1"/>
              <a:t>fwrite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lvl="1"/>
            <a:r>
              <a:rPr lang="en-US" dirty="0" err="1"/>
              <a:t>fseek</a:t>
            </a:r>
            <a:r>
              <a:rPr lang="en-US" dirty="0"/>
              <a:t>()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D97CF-6B05-4F4B-9E82-8D9B5D7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31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FILE* </a:t>
            </a:r>
            <a:r>
              <a:rPr kumimoji="0" lang="en-US" altLang="en-US" sz="27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fopen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filename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dirty="0"/>
              <a:t> is the string path for the file</a:t>
            </a:r>
          </a:p>
          <a:p>
            <a:pPr lvl="1"/>
            <a:r>
              <a:rPr lang="en-US" dirty="0"/>
              <a:t>“/home/</a:t>
            </a:r>
            <a:r>
              <a:rPr lang="en-US" dirty="0" err="1"/>
              <a:t>brghena</a:t>
            </a:r>
            <a:r>
              <a:rPr lang="en-US" dirty="0"/>
              <a:t>/class/cs211/w22/</a:t>
            </a:r>
            <a:r>
              <a:rPr lang="en-US" dirty="0" err="1"/>
              <a:t>hw</a:t>
            </a:r>
            <a:r>
              <a:rPr lang="en-US" dirty="0"/>
              <a:t>/hw01/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circle.c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“./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arguments.c</a:t>
            </a:r>
            <a:r>
              <a:rPr lang="en-US" dirty="0"/>
              <a:t>”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en-US" dirty="0"/>
              <a:t> specifies what you intend to do with the file</a:t>
            </a:r>
          </a:p>
          <a:p>
            <a:pPr lvl="1"/>
            <a:r>
              <a:rPr lang="en-US" dirty="0"/>
              <a:t>“r” - read only (must exist)</a:t>
            </a:r>
          </a:p>
          <a:p>
            <a:pPr lvl="1"/>
            <a:r>
              <a:rPr lang="en-US" dirty="0"/>
              <a:t>“w” - write (overwrites if exists)</a:t>
            </a:r>
          </a:p>
          <a:p>
            <a:pPr lvl="1"/>
            <a:r>
              <a:rPr lang="en-US" dirty="0"/>
              <a:t>“a” - append (starts writing at end of file if exists)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05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AD672-DC6D-4C9A-9C82-E5CDF92B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returns a FILE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1BA0C-CAA2-4B42-A7F7-123062B5B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FILE* </a:t>
            </a:r>
            <a:r>
              <a:rPr kumimoji="0" lang="en-US" altLang="en-US" sz="27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fopen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filename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const char*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mode</a:t>
            </a: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Pointer type for an object used to interact with the file</a:t>
            </a:r>
          </a:p>
          <a:p>
            <a:pPr lvl="1"/>
            <a:r>
              <a:rPr lang="en-US" dirty="0"/>
              <a:t>A “handle” to the file</a:t>
            </a:r>
          </a:p>
          <a:p>
            <a:pPr lvl="1"/>
            <a:endParaRPr lang="en-US" dirty="0"/>
          </a:p>
          <a:p>
            <a:r>
              <a:rPr lang="en-US" dirty="0"/>
              <a:t>Other file interaction functions will take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FILE*</a:t>
            </a:r>
            <a:r>
              <a:rPr lang="en-US" dirty="0"/>
              <a:t> as an argument</a:t>
            </a:r>
          </a:p>
          <a:p>
            <a:pPr lvl="1"/>
            <a:r>
              <a:rPr lang="en-US" dirty="0"/>
              <a:t>Don’t need to remember the file path and look it up every time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/>
              <a:t> instead specifies an error attempting to open the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73C2A-DBA9-4439-8958-E4C040D7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020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15211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fread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(void* </a:t>
            </a:r>
            <a:r>
              <a:rPr kumimoji="0" lang="en-US" altLang="en-US" sz="24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FILE*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dirty="0"/>
              <a:t> is a pointer to an array to read into</a:t>
            </a:r>
          </a:p>
          <a:p>
            <a:pPr lvl="1"/>
            <a:r>
              <a:rPr lang="en-US" dirty="0"/>
              <a:t>At least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* count</a:t>
            </a:r>
            <a:r>
              <a:rPr lang="en-US" dirty="0"/>
              <a:t> bytes in length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en-US" dirty="0"/>
              <a:t> is the number of bytes for each element in the array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is the number of elements to read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dirty="0"/>
              <a:t> is the file pointer returned from a previous call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fopen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Note: nowhere do we specify where to </a:t>
            </a:r>
            <a:r>
              <a:rPr lang="en-US" i="1" dirty="0"/>
              <a:t>start</a:t>
            </a:r>
            <a:r>
              <a:rPr lang="en-US" dirty="0"/>
              <a:t> reading</a:t>
            </a:r>
          </a:p>
          <a:p>
            <a:pPr lvl="1"/>
            <a:r>
              <a:rPr lang="en-US" dirty="0"/>
              <a:t>Library keeps track of a file offset with the file</a:t>
            </a:r>
          </a:p>
          <a:p>
            <a:pPr lvl="1"/>
            <a:r>
              <a:rPr lang="en-US" dirty="0"/>
              <a:t>Updated on each read</a:t>
            </a:r>
          </a:p>
          <a:p>
            <a:pPr lvl="2"/>
            <a:r>
              <a:rPr lang="en-US" dirty="0"/>
              <a:t>First read of 100 bytes starts at zero, next starts 100 bytes in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72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know when we finished the file?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25059" cy="502920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fread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(void*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FILE*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Return from read is the count of elements </a:t>
            </a:r>
            <a:r>
              <a:rPr lang="en-US" i="1" dirty="0"/>
              <a:t>actually</a:t>
            </a:r>
            <a:r>
              <a:rPr lang="en-US" dirty="0"/>
              <a:t> read</a:t>
            </a:r>
          </a:p>
          <a:p>
            <a:pPr lvl="1"/>
            <a:r>
              <a:rPr lang="en-US" dirty="0"/>
              <a:t>Less than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count</a:t>
            </a:r>
            <a:r>
              <a:rPr lang="en-US" dirty="0"/>
              <a:t> means there was either an error or end-of-file was reached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lets you check if end-of-file was reached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ferror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lets you check for particular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3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F7210-022C-4F17-8776-7C82E6716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files looks a lot like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06F14-5E35-4C61-A31C-8213A868F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63695" cy="5029200"/>
          </a:xfrm>
        </p:spPr>
        <p:txBody>
          <a:bodyPr/>
          <a:lstStyle/>
          <a:p>
            <a:pPr marL="0" indent="0">
              <a:buNone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fwrite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(const void* </a:t>
            </a:r>
            <a:r>
              <a:rPr kumimoji="0" lang="en-US" altLang="en-US" sz="2200" b="0" i="1" u="none" strike="noStrike" cap="none" normalizeH="0" baseline="0" dirty="0" err="1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ptr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size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size_t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count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			FILE* </a:t>
            </a:r>
            <a:r>
              <a:rPr kumimoji="0" lang="en-US" altLang="en-US" sz="22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Array to write from, size of elements in the array, number of elements to write, and a file pointer</a:t>
            </a:r>
          </a:p>
          <a:p>
            <a:endParaRPr lang="en-US" dirty="0"/>
          </a:p>
          <a:p>
            <a:r>
              <a:rPr lang="en-US" dirty="0"/>
              <a:t>Returns number of elements </a:t>
            </a:r>
            <a:r>
              <a:rPr lang="en-US" i="1" dirty="0"/>
              <a:t>actually</a:t>
            </a:r>
            <a:r>
              <a:rPr lang="en-US" dirty="0"/>
              <a:t> written</a:t>
            </a:r>
          </a:p>
          <a:p>
            <a:endParaRPr lang="en-US" dirty="0"/>
          </a:p>
          <a:p>
            <a:r>
              <a:rPr lang="en-US" dirty="0"/>
              <a:t>Write occurs at the current file offset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64AE0-6A9B-4748-8D6E-D97C4E8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5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D1CB-45FC-4D27-BB52-3DDE1EFB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the file 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87885-1077-4AB6-88F3-57B998649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lang="en-US" altLang="en-US" sz="2400" b="1" dirty="0" err="1">
                <a:solidFill>
                  <a:srgbClr val="502000"/>
                </a:solidFill>
                <a:latin typeface="Courier New" panose="02070309020205020404" pitchFamily="49" charset="0"/>
              </a:rPr>
              <a:t>f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seek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(FILE*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long int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offset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, int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origin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Moves to offset for this file descriptor based on origin:</a:t>
            </a:r>
          </a:p>
          <a:p>
            <a:pPr lvl="1"/>
            <a:r>
              <a:rPr lang="en-US" dirty="0"/>
              <a:t>SEEK_SET – set to offset (essentially start of file plus offset)</a:t>
            </a:r>
          </a:p>
          <a:p>
            <a:pPr lvl="1"/>
            <a:r>
              <a:rPr lang="en-US" dirty="0"/>
              <a:t>SEEK_CUR – current location plus the offset</a:t>
            </a:r>
          </a:p>
          <a:p>
            <a:pPr lvl="1"/>
            <a:r>
              <a:rPr lang="en-US" dirty="0"/>
              <a:t>SEEK_END – end of file plus the offset (which can be negative)</a:t>
            </a:r>
          </a:p>
          <a:p>
            <a:pPr lvl="1"/>
            <a:endParaRPr lang="en-US" dirty="0"/>
          </a:p>
          <a:p>
            <a:r>
              <a:rPr lang="en-US" dirty="0"/>
              <a:t>Returns zero if successful</a:t>
            </a:r>
          </a:p>
          <a:p>
            <a:pPr lvl="1"/>
            <a:r>
              <a:rPr lang="en-US" dirty="0"/>
              <a:t>Anything else means an error occurred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gets the current location in a file</a:t>
            </a:r>
          </a:p>
          <a:p>
            <a:pPr lvl="1"/>
            <a:r>
              <a:rPr lang="en-US" dirty="0"/>
              <a:t>So you can seek back there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63E70-8B71-4F0F-963F-83E8A051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84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9E5B-3319-4B7D-A8F0-2B67B5D5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 a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1E45-9C0F-4EDC-8E82-1F020530D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int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fclose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(FILE* 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stream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Closes the file</a:t>
            </a:r>
          </a:p>
          <a:p>
            <a:pPr lvl="1"/>
            <a:endParaRPr lang="en-US" dirty="0"/>
          </a:p>
          <a:p>
            <a:r>
              <a:rPr lang="en-US" dirty="0"/>
              <a:t>Returns zero on success</a:t>
            </a:r>
          </a:p>
          <a:p>
            <a:pPr lvl="1"/>
            <a:endParaRPr lang="en-US" dirty="0"/>
          </a:p>
          <a:p>
            <a:r>
              <a:rPr lang="en-US" dirty="0"/>
              <a:t>It is an error to keep using the file descriptor after it is closed</a:t>
            </a:r>
          </a:p>
          <a:p>
            <a:pPr lvl="1"/>
            <a:r>
              <a:rPr lang="en-US" dirty="0"/>
              <a:t>Just like with dynamic memory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5B122-52EC-4D45-B64F-0668DF1F9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18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https://www.cplusplus.com/reference/cstdio/</a:t>
            </a:r>
            <a:endParaRPr lang="en-US" dirty="0"/>
          </a:p>
          <a:p>
            <a:pPr lvl="1"/>
            <a:r>
              <a:rPr lang="en-US" dirty="0"/>
              <a:t>Explanation of and links for everything in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DE419-B0A9-4932-97B2-D1AE0D5D2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Buffered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5FD0-66F6-43DB-AC95-6BD70D02F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standard library buffers your interactions to make them more efficient</a:t>
            </a:r>
          </a:p>
          <a:p>
            <a:pPr lvl="1"/>
            <a:r>
              <a:rPr lang="en-US" dirty="0"/>
              <a:t>One big write to a file is MUCH faster than many small writes</a:t>
            </a:r>
          </a:p>
          <a:p>
            <a:pPr lvl="1"/>
            <a:endParaRPr lang="en-US" dirty="0"/>
          </a:p>
          <a:p>
            <a:r>
              <a:rPr lang="en-US" dirty="0"/>
              <a:t>Sometimes you want to write to output </a:t>
            </a:r>
            <a:r>
              <a:rPr lang="en-US" i="1" dirty="0"/>
              <a:t>right now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fflush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guarantees that the buffer is written </a:t>
            </a:r>
            <a:r>
              <a:rPr lang="en-US" i="1" dirty="0"/>
              <a:t>now</a:t>
            </a:r>
          </a:p>
          <a:p>
            <a:pPr lvl="1"/>
            <a:r>
              <a:rPr lang="en-US" dirty="0"/>
              <a:t>Otherwise no write is guaranteed until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fclose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is called</a:t>
            </a:r>
          </a:p>
          <a:p>
            <a:pPr lvl="1"/>
            <a:endParaRPr lang="en-US" i="1" dirty="0"/>
          </a:p>
          <a:p>
            <a:pPr lvl="1"/>
            <a:endParaRPr lang="en-US" i="1" dirty="0"/>
          </a:p>
          <a:p>
            <a:r>
              <a:rPr lang="en-US" dirty="0"/>
              <a:t>Example: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buffers until a newline is reached</a:t>
            </a:r>
          </a:p>
          <a:p>
            <a:pPr lvl="1"/>
            <a:r>
              <a:rPr lang="en-US" dirty="0"/>
              <a:t>So a print right before a fault might not appear unless it includes a ‘\n’ 😱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CE7305-545F-4699-8008-7FE2FD5EC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823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86313-EA1B-45B2-AAD8-8A5BA75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007C-A7B4-4293-BCD4-81ED3205D0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today!</a:t>
            </a:r>
          </a:p>
          <a:p>
            <a:pPr lvl="1"/>
            <a:r>
              <a:rPr lang="en-US" dirty="0"/>
              <a:t>Message your friends who didn’t show up to class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It’ll be 15 minutes long</a:t>
            </a:r>
          </a:p>
          <a:p>
            <a:pPr lvl="1"/>
            <a:r>
              <a:rPr lang="en-US" dirty="0"/>
              <a:t>I’ll stop lecture around 3:00 and hand out quizzes</a:t>
            </a:r>
          </a:p>
          <a:p>
            <a:pPr lvl="2"/>
            <a:r>
              <a:rPr lang="en-US" dirty="0"/>
              <a:t>Somebody let me know if I forget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9FA51-AB14-4D46-9913-77079AC9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889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1F04-687F-4079-9E95-3A14067BE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kitten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4631C-27CE-46D4-B813-1B9C0EB61B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tool: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– prints out the contents of files</a:t>
            </a:r>
          </a:p>
          <a:p>
            <a:pPr lvl="1"/>
            <a:r>
              <a:rPr lang="en-US" dirty="0"/>
              <a:t>Does so very efficiently</a:t>
            </a:r>
          </a:p>
          <a:p>
            <a:pPr lvl="1"/>
            <a:endParaRPr lang="en-US" dirty="0"/>
          </a:p>
          <a:p>
            <a:r>
              <a:rPr lang="en-US" dirty="0"/>
              <a:t>Our program: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  <a:r>
              <a:rPr lang="en-US" dirty="0"/>
              <a:t> – prints out the contents of one file</a:t>
            </a:r>
          </a:p>
          <a:p>
            <a:pPr lvl="1"/>
            <a:r>
              <a:rPr lang="en-US" dirty="0"/>
              <a:t>No efficiency promises</a:t>
            </a:r>
          </a:p>
          <a:p>
            <a:pPr lvl="1"/>
            <a:endParaRPr lang="en-US" dirty="0"/>
          </a:p>
          <a:p>
            <a:r>
              <a:rPr lang="en-US" dirty="0"/>
              <a:t>Writing kitten only requires file I/O mechanisms we’ve discussed!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D9C19-8C5D-4977-9130-E51D7A13E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959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29D06-5A88-4CF7-9FE0-027052137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A0B92-9C85-472A-9025-E2DBE6577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Parse </a:t>
            </a:r>
            <a:r>
              <a:rPr lang="en-US" dirty="0" err="1"/>
              <a:t>argv</a:t>
            </a:r>
            <a:r>
              <a:rPr lang="en-US" dirty="0"/>
              <a:t>[] to find file to open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Open the file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 in lines from the file repeatedly</a:t>
            </a:r>
          </a:p>
          <a:p>
            <a:pPr lvl="2"/>
            <a:r>
              <a:rPr lang="en-US" dirty="0"/>
              <a:t>If end-of-file is reached, break	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Print contents of file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Handle errors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D5ABB-9DF8-47C0-8382-9F0BDA7DA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E4D5E-8B99-4C06-B2D5-85FECF1BBBDF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kitten.c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619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File Input and Output in C</a:t>
            </a:r>
          </a:p>
          <a:p>
            <a:endParaRPr lang="en-US" dirty="0"/>
          </a:p>
          <a:p>
            <a:r>
              <a:rPr lang="en-US" b="1" dirty="0"/>
              <a:t>Standard Input and Output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45168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3DBE0D45-B01C-4E53-AFCA-2B23251F6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6400" y="228599"/>
            <a:ext cx="4823994" cy="28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programs talk to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glossed over this before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r>
              <a:rPr lang="en-US" dirty="0"/>
              <a:t>Work through the same file mechanism</a:t>
            </a:r>
          </a:p>
          <a:p>
            <a:pPr lvl="1"/>
            <a:r>
              <a:rPr lang="en-US" dirty="0"/>
              <a:t>Three special files created for each program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stdin – standard input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– standard output</a:t>
            </a:r>
          </a:p>
          <a:p>
            <a:pPr lvl="1"/>
            <a:r>
              <a:rPr lang="en-US" dirty="0"/>
              <a:t>stderr – standard error</a:t>
            </a:r>
          </a:p>
          <a:p>
            <a:pPr lvl="1"/>
            <a:endParaRPr lang="en-US" dirty="0"/>
          </a:p>
          <a:p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300" dirty="0"/>
              <a:t> -&gt;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fprintf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300" dirty="0"/>
              <a:t> -&gt; handle arguments &amp; 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sz="23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1233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1D340-D043-45DD-AF7F-7AC4EF5B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a process thing, not a C 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09A58-57D0-44D9-B28F-9C4D05DA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access them in Python, for instance</a:t>
            </a:r>
          </a:p>
          <a:p>
            <a:pPr lvl="1"/>
            <a:r>
              <a:rPr lang="en-US" dirty="0">
                <a:hlinkClick r:id="rId2"/>
              </a:rPr>
              <a:t>https://docs.python.org/3/library/sys.html#sys.stdin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35712-390A-48FD-A1E9-F8F2E6898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52924-1546-4610-9EE0-2487F2A610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883" y="2467297"/>
            <a:ext cx="10690222" cy="314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34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I/O is configured by the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run a program in command line, the shell attaches a standard input, standard output, and standard error to it</a:t>
            </a:r>
          </a:p>
          <a:p>
            <a:endParaRPr lang="en-US" dirty="0"/>
          </a:p>
          <a:p>
            <a:r>
              <a:rPr lang="en-US" dirty="0"/>
              <a:t>Defaults</a:t>
            </a:r>
          </a:p>
          <a:p>
            <a:pPr lvl="1"/>
            <a:r>
              <a:rPr lang="en-US" dirty="0"/>
              <a:t>stdin - read from terminal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 - write to terminal</a:t>
            </a:r>
          </a:p>
          <a:p>
            <a:pPr lvl="1"/>
            <a:r>
              <a:rPr lang="en-US" dirty="0"/>
              <a:t>stderr - write to terminal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11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3F3AF-0F20-4CC5-B3E2-AB1F32283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kitten upgrades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E7DC-36C5-415F-BB25-BA31EA2C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Errors should be written to stderr</a:t>
            </a:r>
          </a:p>
          <a:p>
            <a:endParaRPr lang="en-US" dirty="0"/>
          </a:p>
          <a:p>
            <a:r>
              <a:rPr lang="en-US" dirty="0"/>
              <a:t>Output can be written to </a:t>
            </a:r>
            <a:r>
              <a:rPr lang="en-US" dirty="0" err="1"/>
              <a:t>stdout</a:t>
            </a:r>
            <a:r>
              <a:rPr lang="en-US" dirty="0"/>
              <a:t> directly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fwrite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Instead of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in a loop to do it for 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9F04B4-319F-4D08-9B31-8B085A0F8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F353A3-A7C1-4D33-9E8D-2CAC8D548406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kitten.c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112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E066D-9CDB-4C9B-8E6E-8A2D94D53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Redirecting standard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2ACA2-B412-471A-AE19-86910B926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Shells by default setup standard I/O to connect to the keyboard and the screen</a:t>
            </a:r>
          </a:p>
          <a:p>
            <a:pPr lvl="1"/>
            <a:r>
              <a:rPr lang="en-US" dirty="0"/>
              <a:t>But any file will also work</a:t>
            </a:r>
          </a:p>
          <a:p>
            <a:pPr lvl="1"/>
            <a:endParaRPr lang="en-US" dirty="0"/>
          </a:p>
          <a:p>
            <a:r>
              <a:rPr lang="en-US" dirty="0"/>
              <a:t>Shell I/O redirection commands</a:t>
            </a:r>
          </a:p>
          <a:p>
            <a:pPr lvl="1"/>
            <a:r>
              <a:rPr lang="en-US" dirty="0"/>
              <a:t>COMMAND &lt; filename</a:t>
            </a:r>
          </a:p>
          <a:p>
            <a:pPr lvl="2"/>
            <a:r>
              <a:rPr lang="en-US" dirty="0"/>
              <a:t>Connect standard input to filename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 filename</a:t>
            </a:r>
          </a:p>
          <a:p>
            <a:pPr lvl="2"/>
            <a:r>
              <a:rPr lang="en-US" dirty="0"/>
              <a:t>Connect standard output to filename (overwrite)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COMMAND &gt;&gt; filename</a:t>
            </a:r>
          </a:p>
          <a:p>
            <a:pPr lvl="2"/>
            <a:r>
              <a:rPr lang="en-US" dirty="0"/>
              <a:t>Connect standard output to filename (append)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270A46-A4A0-418E-8E86-A550C4746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64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3BB6-9467-4FC3-B0CC-B2A174C86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Piping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E085-8031-4A82-A0F3-A5CCC3D9F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command shell desire is to run multiple commands where the output of the first feeds into the second</a:t>
            </a:r>
          </a:p>
          <a:p>
            <a:endParaRPr lang="en-US" dirty="0"/>
          </a:p>
          <a:p>
            <a:r>
              <a:rPr lang="en-US" dirty="0"/>
              <a:t>COMMAND1 | COMMAND2</a:t>
            </a:r>
          </a:p>
          <a:p>
            <a:pPr lvl="1"/>
            <a:r>
              <a:rPr lang="en-US" dirty="0"/>
              <a:t>Connects </a:t>
            </a:r>
            <a:r>
              <a:rPr lang="en-US" dirty="0" err="1"/>
              <a:t>stdout</a:t>
            </a:r>
            <a:r>
              <a:rPr lang="en-US" dirty="0"/>
              <a:t> of COMMAND1 to stdin of COMMAND2</a:t>
            </a:r>
          </a:p>
          <a:p>
            <a:pPr lvl="1"/>
            <a:endParaRPr lang="en-US" dirty="0"/>
          </a:p>
          <a:p>
            <a:r>
              <a:rPr lang="en-US" dirty="0"/>
              <a:t>Example: print out files and sort by size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sort –h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F6341-550D-405C-80D3-AFC854B4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814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30D4-DB8C-456D-A36C-FD07D0823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super useful command for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C0915-DE76-4A2C-9C87-7D5D8E6B3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502000"/>
                </a:solidFill>
                <a:effectLst/>
                <a:latin typeface="Courier New" panose="02070309020205020404" pitchFamily="49" charset="0"/>
              </a:rPr>
              <a:t>tee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OPTION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 [</a:t>
            </a:r>
            <a:r>
              <a:rPr kumimoji="0" lang="en-US" altLang="en-US" sz="2800" b="0" i="1" u="none" strike="noStrike" cap="none" normalizeH="0" baseline="0" dirty="0">
                <a:ln>
                  <a:noFill/>
                </a:ln>
                <a:solidFill>
                  <a:srgbClr val="006000"/>
                </a:solidFill>
                <a:effectLst/>
                <a:latin typeface="Courier New" panose="02070309020205020404" pitchFamily="49" charset="0"/>
              </a:rPr>
              <a:t>FILE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81818"/>
                </a:solidFill>
                <a:effectLst/>
                <a:latin typeface="Courier New" panose="02070309020205020404" pitchFamily="49" charset="0"/>
              </a:rPr>
              <a:t>]...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Reads from stdin and write to </a:t>
            </a:r>
            <a:r>
              <a:rPr lang="en-US" b="1" dirty="0"/>
              <a:t>both</a:t>
            </a:r>
            <a:r>
              <a:rPr lang="en-US" dirty="0"/>
              <a:t> </a:t>
            </a:r>
            <a:r>
              <a:rPr lang="en-US" dirty="0" err="1"/>
              <a:t>stdout</a:t>
            </a:r>
            <a:r>
              <a:rPr lang="en-US" dirty="0"/>
              <a:t> and file</a:t>
            </a:r>
          </a:p>
          <a:p>
            <a:pPr lvl="1"/>
            <a:endParaRPr lang="en-US" dirty="0"/>
          </a:p>
          <a:p>
            <a:r>
              <a:rPr lang="en-US" dirty="0"/>
              <a:t>Example: prints out a list of files and saves results</a:t>
            </a:r>
          </a:p>
          <a:p>
            <a:pPr lvl="1"/>
            <a:r>
              <a:rPr lang="en-US" dirty="0"/>
              <a:t>ls –</a:t>
            </a:r>
            <a:r>
              <a:rPr lang="en-US" dirty="0" err="1"/>
              <a:t>lah</a:t>
            </a:r>
            <a:r>
              <a:rPr lang="en-US" dirty="0"/>
              <a:t> | tee results.txt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run this with various programs I’m testing, so I can record the results, but also seem them in real-time.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43856-A480-4DCA-AD83-73CA83F79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857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D379-A137-4C71-AB44-71CD17A4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E1C1-0649-4D97-BB80-CBAA9F63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/>
              <a:t>Some office hours are now in-person</a:t>
            </a:r>
          </a:p>
          <a:p>
            <a:pPr lvl="1"/>
            <a:r>
              <a:rPr lang="en-US" dirty="0"/>
              <a:t>All are held in Tech EG20 (Wing E, Ground floor, Room 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AB98F-216A-438A-8377-5947AC4B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AEFB52-489E-46AC-AB59-894A7B0AA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380" y="2104137"/>
            <a:ext cx="5568550" cy="435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632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88B0-0E91-4D07-AFE8-6964B0E4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redirection with kitten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0D1E8-97FB-4C45-89B1-78D1F9A24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I/O redirection is handled when the process is created</a:t>
            </a:r>
          </a:p>
          <a:p>
            <a:pPr lvl="1"/>
            <a:r>
              <a:rPr lang="en-US" dirty="0"/>
              <a:t>So it does not need to be aware of it at all</a:t>
            </a:r>
          </a:p>
          <a:p>
            <a:pPr lvl="1"/>
            <a:endParaRPr lang="en-US" dirty="0"/>
          </a:p>
          <a:p>
            <a:r>
              <a:rPr lang="en-US" dirty="0"/>
              <a:t>Our kitten tool works with redirection automatically!</a:t>
            </a:r>
          </a:p>
          <a:p>
            <a:pPr lvl="1"/>
            <a:r>
              <a:rPr lang="en-US" dirty="0"/>
              <a:t>./kitten </a:t>
            </a:r>
            <a:r>
              <a:rPr lang="en-US" dirty="0" err="1"/>
              <a:t>arguments.c</a:t>
            </a:r>
            <a:r>
              <a:rPr lang="en-US" dirty="0"/>
              <a:t> &gt; OUTPUT_FILE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D662E8-B68C-4B63-8A6F-46D2990D1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583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72B48-7507-40E0-8312-C0AB3FC5C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 </a:t>
            </a:r>
            <a:r>
              <a:rPr lang="en-US" dirty="0" err="1"/>
              <a:t>Excercise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379AF-9848-44EC-81BE-13E9325D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command to see the other flags it supports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2A6B0-EC58-4198-950C-A6162099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B351DE-C65E-4FBA-927E-BBDD526AD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2" y="1732867"/>
            <a:ext cx="5982535" cy="4896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455549-695A-4762-BDC3-B06B3AF0F3B5}"/>
              </a:ext>
            </a:extLst>
          </p:cNvPr>
          <p:cNvSpPr txBox="1"/>
          <p:nvPr/>
        </p:nvSpPr>
        <p:spPr>
          <a:xfrm>
            <a:off x="6556584" y="2724150"/>
            <a:ext cx="42799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sz="2800" dirty="0"/>
          </a:p>
          <a:p>
            <a:r>
              <a:rPr lang="en-US" sz="2800" dirty="0"/>
              <a:t>How hard would these be to implement in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kitten</a:t>
            </a:r>
            <a:r>
              <a:rPr lang="en-US" sz="2800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9500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File Input and Output in C</a:t>
            </a:r>
          </a:p>
          <a:p>
            <a:endParaRPr lang="en-US" dirty="0"/>
          </a:p>
          <a:p>
            <a:r>
              <a:rPr lang="en-US" dirty="0"/>
              <a:t>Standard Input and Output</a:t>
            </a:r>
          </a:p>
          <a:p>
            <a:endParaRPr lang="en-US" dirty="0"/>
          </a:p>
          <a:p>
            <a:r>
              <a:rPr lang="en-US" b="1" dirty="0"/>
              <a:t>Dynamic Arrays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25137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dynamic input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want to read in data, but you don’t know how much data there might be?</a:t>
            </a:r>
          </a:p>
          <a:p>
            <a:endParaRPr lang="en-US" dirty="0"/>
          </a:p>
          <a:p>
            <a:r>
              <a:rPr lang="en-US" dirty="0"/>
              <a:t>Arrays in C are a fixed size</a:t>
            </a:r>
          </a:p>
          <a:p>
            <a:r>
              <a:rPr lang="en-US" dirty="0"/>
              <a:t>But you can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as many times as needed</a:t>
            </a:r>
          </a:p>
          <a:p>
            <a:pPr lvl="1"/>
            <a:r>
              <a:rPr lang="en-US" dirty="0"/>
              <a:t>Request some memory</a:t>
            </a:r>
          </a:p>
          <a:p>
            <a:pPr lvl="1"/>
            <a:r>
              <a:rPr lang="en-US" dirty="0"/>
              <a:t>Use until you run out</a:t>
            </a:r>
          </a:p>
          <a:p>
            <a:pPr lvl="1"/>
            <a:r>
              <a:rPr lang="en-US" dirty="0"/>
              <a:t>Request more memory and copy existing values over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makes this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781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dynamic memory: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Reads an entire line at a time from stdin</a:t>
            </a:r>
          </a:p>
          <a:p>
            <a:pPr lvl="1"/>
            <a:r>
              <a:rPr lang="en-US" dirty="0"/>
              <a:t>Can’t know in advance how many bytes there will be to read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Keeps reading in bytes until ‘\n’ character or end-of-file</a:t>
            </a:r>
          </a:p>
          <a:p>
            <a:pPr lvl="1"/>
            <a:r>
              <a:rPr lang="en-US" dirty="0"/>
              <a:t>Needs to request more memory until it holds the entire line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Note: part of the 211 library, not standard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270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F623D-C1E2-455D-94E8-E6ADCC2C4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implement </a:t>
            </a:r>
            <a:r>
              <a:rPr lang="en-US" dirty="0" err="1"/>
              <a:t>read_line</a:t>
            </a:r>
            <a:r>
              <a:rPr lang="en-US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AE6B3-0F53-4E2D-AED3-013F9FB9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</a:t>
            </a:r>
          </a:p>
          <a:p>
            <a:pPr lvl="1"/>
            <a:endParaRPr lang="en-US" dirty="0"/>
          </a:p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Read from stdin until ‘\n’ or end-of-file (EOF)</a:t>
            </a:r>
          </a:p>
          <a:p>
            <a:pPr lvl="2"/>
            <a:r>
              <a:rPr lang="en-US" dirty="0"/>
              <a:t>Could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or just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Allocate an array to hold the read characters</a:t>
            </a:r>
          </a:p>
          <a:p>
            <a:pPr lvl="2"/>
            <a:r>
              <a:rPr lang="en-US" dirty="0"/>
              <a:t>Make sure to end it with a ‘\0’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Returns</a:t>
            </a:r>
          </a:p>
          <a:p>
            <a:pPr lvl="2"/>
            <a:r>
              <a:rPr lang="en-US" dirty="0"/>
              <a:t>NULL pointer if EOF was reached immediately</a:t>
            </a:r>
          </a:p>
          <a:p>
            <a:pPr lvl="2"/>
            <a:r>
              <a:rPr lang="en-US" dirty="0"/>
              <a:t>Pointer to string otherwise (not including the newline character)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BB63F-D5D4-4F78-B283-26320AC12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77BA5A-9775-4820-AFCF-1BA19D6C45E9}"/>
              </a:ext>
            </a:extLst>
          </p:cNvPr>
          <p:cNvSpPr txBox="1"/>
          <p:nvPr/>
        </p:nvSpPr>
        <p:spPr>
          <a:xfrm>
            <a:off x="9093200" y="228600"/>
            <a:ext cx="1778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readline.c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605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F7BB4-1612-430E-AB96-F023694D1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Realloc</a:t>
            </a:r>
            <a:r>
              <a:rPr lang="en-US" dirty="0"/>
              <a:t> versus malloc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06875-B098-4CCE-9271-2C98077BA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could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copy ourselves, what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add?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can be far more efficient</a:t>
            </a:r>
          </a:p>
          <a:p>
            <a:pPr lvl="1"/>
            <a:r>
              <a:rPr lang="en-US" dirty="0"/>
              <a:t>Doesn’t have to copy data at all if there is room in the heap to expand</a:t>
            </a:r>
          </a:p>
          <a:p>
            <a:pPr lvl="1"/>
            <a:endParaRPr lang="en-US" dirty="0"/>
          </a:p>
          <a:p>
            <a:r>
              <a:rPr lang="en-US" dirty="0"/>
              <a:t>Also simpler for programmers</a:t>
            </a:r>
          </a:p>
          <a:p>
            <a:pPr lvl="1"/>
            <a:r>
              <a:rPr lang="en-US" dirty="0"/>
              <a:t>Can’t forget to free the old memory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does it for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2A2A0-F819-4B9C-9BFF-27AB2107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716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CC4E-9B6B-485F-A2C0-85326D1C1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string size will change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BF681-5C6C-47E6-8328-DA7683E34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Memory efficiency</a:t>
            </a:r>
          </a:p>
          <a:p>
            <a:pPr lvl="1"/>
            <a:r>
              <a:rPr lang="en-US" dirty="0"/>
              <a:t>Pointer returned could have way more memory than characters</a:t>
            </a:r>
          </a:p>
          <a:p>
            <a:pPr lvl="1"/>
            <a:r>
              <a:rPr lang="en-US" dirty="0"/>
              <a:t>User might hold on to memory for a while before freeing</a:t>
            </a:r>
          </a:p>
          <a:p>
            <a:pPr lvl="1"/>
            <a:r>
              <a:rPr lang="en-US" dirty="0"/>
              <a:t>The less wasted memory, the less memory the program needs</a:t>
            </a:r>
          </a:p>
          <a:p>
            <a:pPr lvl="1"/>
            <a:endParaRPr lang="en-US" dirty="0"/>
          </a:p>
          <a:p>
            <a:r>
              <a:rPr lang="en-US" dirty="0"/>
              <a:t>Runtime speed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are slow</a:t>
            </a:r>
          </a:p>
          <a:p>
            <a:pPr lvl="1"/>
            <a:r>
              <a:rPr lang="en-US" dirty="0"/>
              <a:t>The fewer times we call them, the faster the program will run</a:t>
            </a:r>
          </a:p>
          <a:p>
            <a:pPr lvl="1"/>
            <a:endParaRPr lang="en-US" dirty="0"/>
          </a:p>
          <a:p>
            <a:r>
              <a:rPr lang="en-US" dirty="0"/>
              <a:t>Need to pick a sweet spot to balance the two of these</a:t>
            </a:r>
          </a:p>
          <a:p>
            <a:pPr lvl="1"/>
            <a:r>
              <a:rPr lang="en-US" dirty="0"/>
              <a:t>Real program: starts at 80 characters, doubles size when reallocating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C7A24-EC47-4BC3-BB00-52DB53171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297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B1FDE-2D53-40D7-9A71-60FF3E07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efficiency really matter though?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49BA-1123-4953-91A8-7C428148C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you’re writing a CS211 homework: </a:t>
            </a:r>
            <a:r>
              <a:rPr lang="en-US" b="1" dirty="0"/>
              <a:t>no</a:t>
            </a:r>
          </a:p>
          <a:p>
            <a:endParaRPr lang="en-US" dirty="0"/>
          </a:p>
          <a:p>
            <a:r>
              <a:rPr lang="en-US" dirty="0"/>
              <a:t>If you’re writing a </a:t>
            </a:r>
            <a:r>
              <a:rPr lang="en-US" dirty="0" err="1"/>
              <a:t>Javascript</a:t>
            </a:r>
            <a:r>
              <a:rPr lang="en-US" dirty="0"/>
              <a:t> interpreter for Firefox,</a:t>
            </a:r>
          </a:p>
          <a:p>
            <a:pPr lvl="1"/>
            <a:r>
              <a:rPr lang="en-US" dirty="0"/>
              <a:t>Which has millions of users</a:t>
            </a:r>
          </a:p>
          <a:p>
            <a:pPr lvl="1"/>
            <a:r>
              <a:rPr lang="en-US" dirty="0"/>
              <a:t>times hundreds of websites per day for each user</a:t>
            </a:r>
          </a:p>
          <a:p>
            <a:pPr lvl="1"/>
            <a:r>
              <a:rPr lang="en-US" dirty="0"/>
              <a:t>times hundreds of lines of code per website</a:t>
            </a:r>
          </a:p>
          <a:p>
            <a:pPr lvl="1"/>
            <a:r>
              <a:rPr lang="en-US" dirty="0"/>
              <a:t>and each line of code is read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5BF04-4851-4663-9910-FE076212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33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9622-390B-4D76-A354-CCCB6423C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pic>
        <p:nvPicPr>
          <p:cNvPr id="1026" name="Picture 2" descr="Dependency">
            <a:extLst>
              <a:ext uri="{FF2B5EF4-FFF2-40B4-BE49-F238E27FC236}">
                <a16:creationId xmlns:a16="http://schemas.microsoft.com/office/drawing/2014/main" id="{D541E631-7C4C-41A3-8031-10109E0C7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13747" y="1143000"/>
            <a:ext cx="3960495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09208-A068-497D-B312-EA4D691E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C3EB5-6048-44B3-A584-5A96428B58E5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https://xkcd.com/2347/</a:t>
            </a:r>
          </a:p>
        </p:txBody>
      </p:sp>
    </p:spTree>
    <p:extLst>
      <p:ext uri="{BB962C8B-B14F-4D97-AF65-F5344CB8AC3E}">
        <p14:creationId xmlns:p14="http://schemas.microsoft.com/office/powerpoint/2010/main" val="4169018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D379-A137-4C71-AB44-71CD17A4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3E1C1-0649-4D97-BB80-CBAA9F633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029200"/>
          </a:xfrm>
        </p:spPr>
        <p:txBody>
          <a:bodyPr/>
          <a:lstStyle/>
          <a:p>
            <a:r>
              <a:rPr lang="en-US" dirty="0" err="1"/>
              <a:t>Homeworks</a:t>
            </a:r>
            <a:r>
              <a:rPr lang="en-US" dirty="0"/>
              <a:t> are getting harder! Remember to start early</a:t>
            </a:r>
          </a:p>
          <a:p>
            <a:pPr lvl="1"/>
            <a:r>
              <a:rPr lang="en-US" dirty="0"/>
              <a:t>Homework 4 (next week) will on top of Homework 3 (this week)</a:t>
            </a:r>
          </a:p>
          <a:p>
            <a:pPr lvl="1"/>
            <a:endParaRPr lang="en-US" dirty="0"/>
          </a:p>
          <a:p>
            <a:r>
              <a:rPr lang="en-US" dirty="0"/>
              <a:t>Remember that there will be a break after homework 4</a:t>
            </a:r>
          </a:p>
          <a:p>
            <a:pPr lvl="1"/>
            <a:r>
              <a:rPr lang="en-US" dirty="0"/>
              <a:t>Homework 4 due February 03</a:t>
            </a:r>
          </a:p>
          <a:p>
            <a:pPr lvl="1"/>
            <a:r>
              <a:rPr lang="en-US" b="1" dirty="0"/>
              <a:t>Nothing due February 10</a:t>
            </a:r>
          </a:p>
          <a:p>
            <a:pPr lvl="1"/>
            <a:r>
              <a:rPr lang="en-US" dirty="0"/>
              <a:t>Homework 5 due February 17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is a break in sight!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AB98F-216A-438A-8377-5947AC4B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092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File Input and Output in C</a:t>
            </a:r>
          </a:p>
          <a:p>
            <a:endParaRPr lang="en-US" dirty="0"/>
          </a:p>
          <a:p>
            <a:r>
              <a:rPr lang="en-US" dirty="0"/>
              <a:t>Standard Input and Output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9954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input and output to files</a:t>
            </a:r>
          </a:p>
          <a:p>
            <a:pPr lvl="1"/>
            <a:r>
              <a:rPr lang="en-US" dirty="0"/>
              <a:t>What C library functions allow interacting with files?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do stdin, </a:t>
            </a:r>
            <a:r>
              <a:rPr lang="en-US" dirty="0" err="1"/>
              <a:t>stdout</a:t>
            </a:r>
            <a:r>
              <a:rPr lang="en-US" dirty="0"/>
              <a:t>, and stderr work?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we have time:</a:t>
            </a:r>
          </a:p>
          <a:p>
            <a:r>
              <a:rPr lang="en-US" dirty="0"/>
              <a:t>Practice dynamic memory allocation with arrays</a:t>
            </a:r>
          </a:p>
          <a:p>
            <a:pPr lvl="1"/>
            <a:r>
              <a:rPr lang="en-US" dirty="0"/>
              <a:t>How do we make a dynamically-sized array?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/07_stdio.tgz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07_stdio/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File Input and Output in C</a:t>
            </a:r>
          </a:p>
          <a:p>
            <a:endParaRPr lang="en-US" dirty="0"/>
          </a:p>
          <a:p>
            <a:r>
              <a:rPr lang="en-US" dirty="0"/>
              <a:t>Standard Input and Output</a:t>
            </a:r>
          </a:p>
          <a:p>
            <a:endParaRPr lang="en-US" dirty="0"/>
          </a:p>
          <a:p>
            <a:r>
              <a:rPr lang="en-US" dirty="0"/>
              <a:t>Dynamic Arrays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ABCB-3E5B-4326-A659-62E3C7244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8B65F-4968-4031-A4F6-BDADEF54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Collections of data</a:t>
            </a:r>
          </a:p>
          <a:p>
            <a:pPr lvl="1"/>
            <a:r>
              <a:rPr lang="en-US" dirty="0"/>
              <a:t>Usually in permanent storage on your computer</a:t>
            </a:r>
          </a:p>
          <a:p>
            <a:pPr lvl="1"/>
            <a:endParaRPr lang="en-US" dirty="0"/>
          </a:p>
          <a:p>
            <a:r>
              <a:rPr lang="en-US" dirty="0"/>
              <a:t>Types of files</a:t>
            </a:r>
          </a:p>
          <a:p>
            <a:pPr lvl="1"/>
            <a:r>
              <a:rPr lang="en-US" dirty="0"/>
              <a:t>Regular files</a:t>
            </a:r>
          </a:p>
          <a:p>
            <a:pPr lvl="2"/>
            <a:r>
              <a:rPr lang="en-US" dirty="0"/>
              <a:t>Arbitrary data</a:t>
            </a:r>
          </a:p>
          <a:p>
            <a:pPr lvl="2"/>
            <a:r>
              <a:rPr lang="en-US" dirty="0"/>
              <a:t>Think of as a big array of bytes (just like memory)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Directories</a:t>
            </a:r>
          </a:p>
          <a:p>
            <a:pPr lvl="2"/>
            <a:r>
              <a:rPr lang="en-US" dirty="0"/>
              <a:t>Collections of regular files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Special files</a:t>
            </a:r>
          </a:p>
          <a:p>
            <a:pPr lvl="2"/>
            <a:r>
              <a:rPr lang="en-US" dirty="0"/>
              <a:t>Links, pipes, devices (see CS343)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41D8-7DBC-465A-865F-F33DB54D1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57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2EB34-74E4-4FDD-AA7F-43AC1E3C6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interact with files?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83D9D-11CF-41A7-A473-7500F36D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think of a file as a book</a:t>
            </a:r>
          </a:p>
          <a:p>
            <a:pPr lvl="1"/>
            <a:r>
              <a:rPr lang="en-US" dirty="0"/>
              <a:t>Big array of characters (bytes)</a:t>
            </a:r>
          </a:p>
          <a:p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Open the book, starting at the first page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Read from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to the book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Change pages (without reading everything in between)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Close the book when finished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4CD23-8F43-4467-BCC3-A0D2670C2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096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738</TotalTime>
  <Words>2082</Words>
  <Application>Microsoft Office PowerPoint</Application>
  <PresentationFormat>Widescreen</PresentationFormat>
  <Paragraphs>379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Courier New</vt:lpstr>
      <vt:lpstr>Tahoma</vt:lpstr>
      <vt:lpstr>Class Slides</vt:lpstr>
      <vt:lpstr>Lecture 07 Standard I/O</vt:lpstr>
      <vt:lpstr>Administrivia</vt:lpstr>
      <vt:lpstr>Administrivia</vt:lpstr>
      <vt:lpstr>Administrivia</vt:lpstr>
      <vt:lpstr>Today’s Goals</vt:lpstr>
      <vt:lpstr>Getting the code for today</vt:lpstr>
      <vt:lpstr>Outline</vt:lpstr>
      <vt:lpstr>Files</vt:lpstr>
      <vt:lpstr>How do we interact with files?</vt:lpstr>
      <vt:lpstr>System calls for interacting with files</vt:lpstr>
      <vt:lpstr>Opening files</vt:lpstr>
      <vt:lpstr>Open returns a FILE object</vt:lpstr>
      <vt:lpstr>Reading files</vt:lpstr>
      <vt:lpstr>How do we know when we finished the file?</vt:lpstr>
      <vt:lpstr>Writing files looks a lot like reading</vt:lpstr>
      <vt:lpstr>Moving the file offset</vt:lpstr>
      <vt:lpstr>Closing a file</vt:lpstr>
      <vt:lpstr>References</vt:lpstr>
      <vt:lpstr>Buffered I/O</vt:lpstr>
      <vt:lpstr>Example: kitten tool</vt:lpstr>
      <vt:lpstr>Live coding: implement kitten</vt:lpstr>
      <vt:lpstr>Outline</vt:lpstr>
      <vt:lpstr>How do programs talk to users?</vt:lpstr>
      <vt:lpstr>Standard I/O is a process thing, not a C thing</vt:lpstr>
      <vt:lpstr>Standard I/O is configured by the shell</vt:lpstr>
      <vt:lpstr>Live coding: kitten upgrades</vt:lpstr>
      <vt:lpstr>Redirecting standard I/O</vt:lpstr>
      <vt:lpstr>Piping commands</vt:lpstr>
      <vt:lpstr>Sidebar: super useful command for testing</vt:lpstr>
      <vt:lpstr>Example: redirection with kitten</vt:lpstr>
      <vt:lpstr>Break + Thinking Excercise</vt:lpstr>
      <vt:lpstr>Outline</vt:lpstr>
      <vt:lpstr>Dealing with dynamic input</vt:lpstr>
      <vt:lpstr>Example of dynamic memory: read_line()</vt:lpstr>
      <vt:lpstr>Live coding: implement read_line()</vt:lpstr>
      <vt:lpstr>Realloc versus malloc</vt:lpstr>
      <vt:lpstr>Default string size will change efficiency</vt:lpstr>
      <vt:lpstr>Does efficiency really matter though?</vt:lpstr>
      <vt:lpstr>Break + relevant xkcd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Title</dc:title>
  <dc:creator>Branden Ghena</dc:creator>
  <cp:lastModifiedBy>Branden Ghena</cp:lastModifiedBy>
  <cp:revision>60</cp:revision>
  <dcterms:created xsi:type="dcterms:W3CDTF">2021-10-11T21:20:42Z</dcterms:created>
  <dcterms:modified xsi:type="dcterms:W3CDTF">2022-01-25T19:21:08Z</dcterms:modified>
</cp:coreProperties>
</file>