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74"/>
  </p:notesMasterIdLst>
  <p:sldIdLst>
    <p:sldId id="256" r:id="rId2"/>
    <p:sldId id="384" r:id="rId3"/>
    <p:sldId id="264" r:id="rId4"/>
    <p:sldId id="784" r:id="rId5"/>
    <p:sldId id="834" r:id="rId6"/>
    <p:sldId id="789" r:id="rId7"/>
    <p:sldId id="828" r:id="rId8"/>
    <p:sldId id="835" r:id="rId9"/>
    <p:sldId id="836" r:id="rId10"/>
    <p:sldId id="837" r:id="rId11"/>
    <p:sldId id="838" r:id="rId12"/>
    <p:sldId id="839" r:id="rId13"/>
    <p:sldId id="840" r:id="rId14"/>
    <p:sldId id="841" r:id="rId15"/>
    <p:sldId id="842" r:id="rId16"/>
    <p:sldId id="843" r:id="rId17"/>
    <p:sldId id="844" r:id="rId18"/>
    <p:sldId id="845" r:id="rId19"/>
    <p:sldId id="866" r:id="rId20"/>
    <p:sldId id="847" r:id="rId21"/>
    <p:sldId id="848" r:id="rId22"/>
    <p:sldId id="849" r:id="rId23"/>
    <p:sldId id="850" r:id="rId24"/>
    <p:sldId id="851" r:id="rId25"/>
    <p:sldId id="852" r:id="rId26"/>
    <p:sldId id="860" r:id="rId27"/>
    <p:sldId id="383" r:id="rId28"/>
    <p:sldId id="785" r:id="rId29"/>
    <p:sldId id="795" r:id="rId30"/>
    <p:sldId id="796" r:id="rId31"/>
    <p:sldId id="797" r:id="rId32"/>
    <p:sldId id="861" r:id="rId33"/>
    <p:sldId id="786" r:id="rId34"/>
    <p:sldId id="809" r:id="rId35"/>
    <p:sldId id="798" r:id="rId36"/>
    <p:sldId id="820" r:id="rId37"/>
    <p:sldId id="788" r:id="rId38"/>
    <p:sldId id="862" r:id="rId39"/>
    <p:sldId id="799" r:id="rId40"/>
    <p:sldId id="800" r:id="rId41"/>
    <p:sldId id="803" r:id="rId42"/>
    <p:sldId id="807" r:id="rId43"/>
    <p:sldId id="808" r:id="rId44"/>
    <p:sldId id="805" r:id="rId45"/>
    <p:sldId id="802" r:id="rId46"/>
    <p:sldId id="804" r:id="rId47"/>
    <p:sldId id="810" r:id="rId48"/>
    <p:sldId id="811" r:id="rId49"/>
    <p:sldId id="814" r:id="rId50"/>
    <p:sldId id="827" r:id="rId51"/>
    <p:sldId id="863" r:id="rId52"/>
    <p:sldId id="791" r:id="rId53"/>
    <p:sldId id="854" r:id="rId54"/>
    <p:sldId id="855" r:id="rId55"/>
    <p:sldId id="856" r:id="rId56"/>
    <p:sldId id="857" r:id="rId57"/>
    <p:sldId id="858" r:id="rId58"/>
    <p:sldId id="859" r:id="rId59"/>
    <p:sldId id="864" r:id="rId60"/>
    <p:sldId id="822" r:id="rId61"/>
    <p:sldId id="823" r:id="rId62"/>
    <p:sldId id="824" r:id="rId63"/>
    <p:sldId id="794" r:id="rId64"/>
    <p:sldId id="825" r:id="rId65"/>
    <p:sldId id="826" r:id="rId66"/>
    <p:sldId id="865" r:id="rId67"/>
    <p:sldId id="817" r:id="rId68"/>
    <p:sldId id="801" r:id="rId69"/>
    <p:sldId id="812" r:id="rId70"/>
    <p:sldId id="792" r:id="rId71"/>
    <p:sldId id="813" r:id="rId72"/>
    <p:sldId id="821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  <p14:sldId id="784"/>
          </p14:sldIdLst>
        </p14:section>
        <p14:section name="Pass-by-reference" id="{CE0F8972-915A-4DF4-A345-91C3C7E77C24}">
          <p14:sldIdLst>
            <p14:sldId id="834"/>
            <p14:sldId id="789"/>
            <p14:sldId id="828"/>
            <p14:sldId id="835"/>
            <p14:sldId id="836"/>
            <p14:sldId id="837"/>
            <p14:sldId id="838"/>
            <p14:sldId id="839"/>
            <p14:sldId id="840"/>
            <p14:sldId id="841"/>
            <p14:sldId id="842"/>
            <p14:sldId id="843"/>
            <p14:sldId id="844"/>
            <p14:sldId id="845"/>
            <p14:sldId id="866"/>
            <p14:sldId id="847"/>
            <p14:sldId id="848"/>
            <p14:sldId id="849"/>
            <p14:sldId id="850"/>
            <p14:sldId id="851"/>
            <p14:sldId id="852"/>
          </p14:sldIdLst>
        </p14:section>
        <p14:section name="Object Oriented Programming" id="{B55B8E8C-5EAB-4A1E-A4E9-AE5E896E46FA}">
          <p14:sldIdLst>
            <p14:sldId id="860"/>
            <p14:sldId id="383"/>
            <p14:sldId id="785"/>
            <p14:sldId id="795"/>
            <p14:sldId id="796"/>
            <p14:sldId id="797"/>
          </p14:sldIdLst>
        </p14:section>
        <p14:section name="Writing Object Code" id="{4FEF6748-27F7-4B15-8F1F-0953979A009E}">
          <p14:sldIdLst>
            <p14:sldId id="861"/>
            <p14:sldId id="786"/>
            <p14:sldId id="809"/>
            <p14:sldId id="798"/>
            <p14:sldId id="820"/>
            <p14:sldId id="788"/>
          </p14:sldIdLst>
        </p14:section>
        <p14:section name="Constructors" id="{A5BDBF44-B8C8-4054-B17E-65A993B49AF8}">
          <p14:sldIdLst>
            <p14:sldId id="862"/>
            <p14:sldId id="799"/>
            <p14:sldId id="800"/>
            <p14:sldId id="803"/>
            <p14:sldId id="807"/>
            <p14:sldId id="808"/>
            <p14:sldId id="805"/>
            <p14:sldId id="802"/>
            <p14:sldId id="804"/>
            <p14:sldId id="810"/>
            <p14:sldId id="811"/>
            <p14:sldId id="814"/>
            <p14:sldId id="827"/>
          </p14:sldIdLst>
        </p14:section>
        <p14:section name="Vectors" id="{87B9B79F-1709-441C-A1EF-7F41294E22DF}">
          <p14:sldIdLst>
            <p14:sldId id="863"/>
            <p14:sldId id="791"/>
            <p14:sldId id="854"/>
            <p14:sldId id="855"/>
            <p14:sldId id="856"/>
            <p14:sldId id="857"/>
            <p14:sldId id="858"/>
            <p14:sldId id="859"/>
          </p14:sldIdLst>
        </p14:section>
        <p14:section name="Tour of GE211" id="{31D58BB2-1B3A-47DD-8690-183F95B03331}">
          <p14:sldIdLst>
            <p14:sldId id="864"/>
            <p14:sldId id="822"/>
            <p14:sldId id="823"/>
            <p14:sldId id="824"/>
            <p14:sldId id="794"/>
            <p14:sldId id="825"/>
            <p14:sldId id="826"/>
          </p14:sldIdLst>
        </p14:section>
        <p14:section name="Wrapup" id="{29A7F866-9DA9-446B-8359-CE426CB89C7A}">
          <p14:sldIdLst>
            <p14:sldId id="865"/>
          </p14:sldIdLst>
        </p14:section>
        <p14:section name="Operator Overloading" id="{EA56A5AF-CEBD-4A95-880E-AC97080E34B4}">
          <p14:sldIdLst>
            <p14:sldId id="817"/>
            <p14:sldId id="801"/>
            <p14:sldId id="812"/>
            <p14:sldId id="792"/>
            <p14:sldId id="813"/>
            <p14:sldId id="8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2/10/2022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2/10/2022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2/10/2022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2_objects.zip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cplusplus.com/reference/algorithm/" TargetMode="External"/><Relationship Id="rId2" Type="http://schemas.openxmlformats.org/officeDocument/2006/relationships/hyperlink" Target="https://cplusplus.com/reference/stl/" TargetMode="Externa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tov.github.io/ge211/" TargetMode="External"/><Relationship Id="rId2" Type="http://schemas.openxmlformats.org/officeDocument/2006/relationships/hyperlink" Target="https://github.com/tov/ge211" TargetMode="Externa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nu-cs211.github.io/cs211-files/lab/lab05.zip" TargetMode="External"/><Relationship Id="rId2" Type="http://schemas.openxmlformats.org/officeDocument/2006/relationships/hyperlink" Target="https://nu-cs211.github.io/cs211-files/lab/lab05.pdf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posn.html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tov.github.io/ge211/structge211_1_1geometry_1_1_dims.html" TargetMode="Externa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beached/38a4ae52fcadfab68cb6de05403fa393" TargetMode="Externa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 12</a:t>
            </a:r>
            <a:br>
              <a:rPr lang="en-US" dirty="0"/>
            </a:br>
            <a:r>
              <a:rPr lang="en-US" sz="5300" dirty="0"/>
              <a:t>Object Oriented Programming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Tov, Clayton Price (Missouri S&amp;T), Hal Perkins (University of 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/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127000" y="1333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3E928E7-AF94-4561-B7CE-FA1E1A87D3FD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34425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/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17145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893535C-278A-41C5-895E-FA3BA8A9AB53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855430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/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F5CB6D5-A79F-45C9-AD41-DA80E4DD64A8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640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/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r: </a:t>
                      </a:r>
                      <a:r>
                        <a:rPr lang="en-US" sz="2800" strike="sng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s: </a:t>
                      </a:r>
                      <a:r>
                        <a:rPr lang="en-US" sz="2800" strike="sng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367297" y="2527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06391E-28F8-4FDD-891F-872B7F33B55E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20647444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/>
        </p:nvGraphicFramePr>
        <p:xfrm>
          <a:off x="4949781" y="467868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temp: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479258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209297" y="29210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2991A7-0930-4A8C-AE37-5D2FCDDE2F4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49998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</p:spTree>
    <p:extLst>
      <p:ext uri="{BB962C8B-B14F-4D97-AF65-F5344CB8AC3E}">
        <p14:creationId xmlns:p14="http://schemas.microsoft.com/office/powerpoint/2010/main" val="2515086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092200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293475" y="2649290"/>
            <a:ext cx="5161925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3540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461531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680199" y="3483063"/>
            <a:ext cx="2882901" cy="1292137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511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48AAAD-13AA-4911-BF53-589C5F3E40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can be thought of as “syntactic sugar”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BD2E4-4AE3-483D-96AA-F1A5D40EE0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swap(x, 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5FC44E-1DA4-4C16-BBA1-1951DDE38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BB4C315-6085-43C8-AC08-09A09F00623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2705100"/>
            <a:ext cx="5257800" cy="34671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temp;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swap(&amp;x, &amp;v[3]);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2E06D-EFFA-4E7F-B7D5-7F8AF2F20D6F}"/>
              </a:ext>
            </a:extLst>
          </p:cNvPr>
          <p:cNvSpPr txBox="1"/>
          <p:nvPr/>
        </p:nvSpPr>
        <p:spPr>
          <a:xfrm>
            <a:off x="607594" y="1092200"/>
            <a:ext cx="1097279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dirty="0"/>
              <a:t>Replace every declared references with a pointer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Dereference each use of the variable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400" dirty="0"/>
              <a:t>Take pointer of each variable passed in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05381A-0374-41F0-A689-385F76B0DE4A}"/>
              </a:ext>
            </a:extLst>
          </p:cNvPr>
          <p:cNvSpPr/>
          <p:nvPr/>
        </p:nvSpPr>
        <p:spPr>
          <a:xfrm>
            <a:off x="607594" y="1854453"/>
            <a:ext cx="7063206" cy="461665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15D977-F61F-4327-B1B4-52433DE48016}"/>
              </a:ext>
            </a:extLst>
          </p:cNvPr>
          <p:cNvSpPr/>
          <p:nvPr/>
        </p:nvSpPr>
        <p:spPr>
          <a:xfrm>
            <a:off x="6326609" y="5526131"/>
            <a:ext cx="3096792" cy="379369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0431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E038D-1E9D-4E7B-B903-E9B49C562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1114505" cy="685800"/>
          </a:xfrm>
        </p:spPr>
        <p:txBody>
          <a:bodyPr>
            <a:noAutofit/>
          </a:bodyPr>
          <a:lstStyle/>
          <a:p>
            <a:r>
              <a:rPr lang="en-US" sz="2800" dirty="0"/>
              <a:t>This “desugaring” approach can explain more complicated 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B3C69-7773-474E-B840-A1A43B92B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904206" cy="5029200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4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entry&amp; e = 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n = e.name;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B689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++(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e.count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3D2F8-0275-4616-B923-AB4F82A0B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8A22947-B2A8-48F7-BD16-AEDA6CE87EFF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816600" y="1143000"/>
            <a:ext cx="5767808" cy="5029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“Desugared” pointer version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entry* pe = &amp;(entries[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std::string </a:t>
            </a: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&amp;(pe‑&gt;name);</a:t>
            </a:r>
          </a:p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pn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current)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++(pe‑&gt;count);</a:t>
            </a:r>
          </a:p>
          <a:p>
            <a:pPr marL="0" indent="0" algn="l">
              <a:buNone/>
            </a:pPr>
            <a:r>
              <a:rPr lang="en-US" sz="2000" b="0" i="1" u="none" strike="noStrike" baseline="0" dirty="0">
                <a:solidFill>
                  <a:srgbClr val="93A2A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//++((*pe).count);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6CA3F9-EC8A-4F72-B742-49C2A5D3A12D}"/>
              </a:ext>
            </a:extLst>
          </p:cNvPr>
          <p:cNvSpPr txBox="1"/>
          <p:nvPr/>
        </p:nvSpPr>
        <p:spPr>
          <a:xfrm>
            <a:off x="699504" y="5430916"/>
            <a:ext cx="8001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Note: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/>
              <a:t> types can be compared with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>
                <a:cs typeface="Courier New" panose="02070309020205020404" pitchFamily="49" charset="0"/>
              </a:rPr>
              <a:t>Prefer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std::string</a:t>
            </a:r>
            <a:r>
              <a:rPr lang="en-US" sz="2400" dirty="0">
                <a:cs typeface="Courier New" panose="02070309020205020404" pitchFamily="49" charset="0"/>
              </a:rPr>
              <a:t> over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char*</a:t>
            </a:r>
            <a:r>
              <a:rPr lang="en-US" sz="2400" dirty="0">
                <a:cs typeface="Courier New" panose="02070309020205020404" pitchFamily="49" charset="0"/>
              </a:rPr>
              <a:t> in C++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301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Lab5 is up and available</a:t>
            </a:r>
          </a:p>
          <a:p>
            <a:pPr lvl="1"/>
            <a:r>
              <a:rPr lang="en-US" dirty="0"/>
              <a:t>Please let us know ASAP if you’re having problems running code in </a:t>
            </a:r>
            <a:r>
              <a:rPr lang="en-US" dirty="0" err="1"/>
              <a:t>CLion</a:t>
            </a:r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Homework 5 should be up late tonight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2764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6880181" y="22783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176797" y="21463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0034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82600" y="29337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41957595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95300" y="3340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</p:spTree>
    <p:extLst>
      <p:ext uri="{BB962C8B-B14F-4D97-AF65-F5344CB8AC3E}">
        <p14:creationId xmlns:p14="http://schemas.microsoft.com/office/powerpoint/2010/main" val="37718473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2000" b="0" i="0" u="none" strike="noStrike" baseline="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19B740-E62F-4DB3-9033-EE04440FCD79}"/>
              </a:ext>
            </a:extLst>
          </p:cNvPr>
          <p:cNvGraphicFramePr>
            <a:graphicFrameLocks noGrp="1"/>
          </p:cNvGraphicFramePr>
          <p:nvPr/>
        </p:nvGraphicFramePr>
        <p:xfrm>
          <a:off x="5865394" y="2278380"/>
          <a:ext cx="3307228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53614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65361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temp: 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60957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noStrike" dirty="0"/>
                        <a:t>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8506829-91E6-4E75-8630-E88EA0E74ED1}"/>
              </a:ext>
            </a:extLst>
          </p:cNvPr>
          <p:cNvCxnSpPr/>
          <p:nvPr/>
        </p:nvCxnSpPr>
        <p:spPr>
          <a:xfrm>
            <a:off x="469900" y="37211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13EFC84-CF75-4695-9DF7-E5A9F49711D9}"/>
              </a:ext>
            </a:extLst>
          </p:cNvPr>
          <p:cNvSpPr txBox="1"/>
          <p:nvPr/>
        </p:nvSpPr>
        <p:spPr>
          <a:xfrm>
            <a:off x="6807200" y="1253072"/>
            <a:ext cx="330722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2400" dirty="0"/>
              <a:t> and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temp</a:t>
            </a:r>
            <a:r>
              <a:rPr lang="en-US" sz="2400" dirty="0"/>
              <a:t> both name the same object!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289172-652E-47B7-99BF-B721E87E8099}"/>
              </a:ext>
            </a:extLst>
          </p:cNvPr>
          <p:cNvSpPr txBox="1"/>
          <p:nvPr/>
        </p:nvSpPr>
        <p:spPr>
          <a:xfrm>
            <a:off x="1308100" y="4914900"/>
            <a:ext cx="690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This version of swap is broken!</a:t>
            </a:r>
          </a:p>
        </p:txBody>
      </p:sp>
    </p:spTree>
    <p:extLst>
      <p:ext uri="{BB962C8B-B14F-4D97-AF65-F5344CB8AC3E}">
        <p14:creationId xmlns:p14="http://schemas.microsoft.com/office/powerpoint/2010/main" val="32633748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7BD73D1-D055-4AC3-991F-006AFE68C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Question: Does this swap work?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8AC1D86-C47A-4947-8825-9E3B151B6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i="0" u="none" strike="noStrike" baseline="0" dirty="0">
                <a:solidFill>
                  <a:srgbClr val="073642"/>
                </a:solidFill>
                <a:cs typeface="Courier New" panose="02070309020205020404" pitchFamily="49" charset="0"/>
              </a:rPr>
              <a:t>References version</a:t>
            </a:r>
          </a:p>
          <a:p>
            <a:pPr marL="0" indent="0" algn="l">
              <a:buNone/>
            </a:pPr>
            <a:endParaRPr lang="en-US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ED6C8C-2BCE-4E45-A0ED-814E157B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A727250-C710-49F2-87C5-5C12EDDB124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/>
              <a:t>“Desugared” pointer version</a:t>
            </a:r>
          </a:p>
          <a:p>
            <a:pPr marL="0" indent="0" algn="l">
              <a:buNone/>
            </a:pPr>
            <a:endParaRPr lang="nn-NO" sz="2000" dirty="0">
              <a:solidFill>
                <a:srgbClr val="2AA299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alt_swap(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rp, </a:t>
            </a:r>
            <a:r>
              <a:rPr lang="nn-NO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nn-NO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sp)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&amp;*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*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tempp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50938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b="1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95014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Basic idea</a:t>
            </a:r>
          </a:p>
          <a:p>
            <a:pPr lvl="1"/>
            <a:r>
              <a:rPr lang="en-US" dirty="0"/>
              <a:t>Combine data and code that modifies the data together</a:t>
            </a:r>
          </a:p>
          <a:p>
            <a:pPr lvl="1"/>
            <a:endParaRPr lang="en-US" dirty="0"/>
          </a:p>
          <a:p>
            <a:r>
              <a:rPr lang="en-US" dirty="0"/>
              <a:t>In code this takes the form of structs (or classes)</a:t>
            </a:r>
          </a:p>
          <a:p>
            <a:pPr lvl="1"/>
            <a:r>
              <a:rPr lang="en-US" dirty="0"/>
              <a:t>Which contain various fields (data)</a:t>
            </a:r>
          </a:p>
          <a:p>
            <a:pPr lvl="1"/>
            <a:r>
              <a:rPr lang="en-US" dirty="0"/>
              <a:t>And have various methods (functions)</a:t>
            </a:r>
          </a:p>
          <a:p>
            <a:pPr lvl="1"/>
            <a:endParaRPr lang="en-US" dirty="0"/>
          </a:p>
          <a:p>
            <a:r>
              <a:rPr lang="en-US" dirty="0"/>
              <a:t>When you create one of these, you’re create an “object”</a:t>
            </a:r>
          </a:p>
          <a:p>
            <a:pPr lvl="1"/>
            <a:r>
              <a:rPr lang="en-US" dirty="0"/>
              <a:t>Unit of data and interaction</a:t>
            </a:r>
          </a:p>
          <a:p>
            <a:pPr lvl="1"/>
            <a:r>
              <a:rPr lang="en-US" dirty="0"/>
              <a:t>Big chunk of memory that holds all the fields</a:t>
            </a:r>
          </a:p>
          <a:p>
            <a:pPr lvl="2"/>
            <a:r>
              <a:rPr lang="en-US" dirty="0"/>
              <a:t>But also with functions that you can run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501B0-73E1-4057-9170-D8648F258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we handled this idea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36BA9-E8B8-4587-A9AD-3B941E1BD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Created a file for dealing with a single “object”</a:t>
            </a:r>
          </a:p>
          <a:p>
            <a:pPr lvl="1"/>
            <a:r>
              <a:rPr lang="en-US" dirty="0"/>
              <a:t>i.e.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Functions inside the file operate on that object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Each function takes 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r>
              <a:rPr lang="en-US" dirty="0">
                <a:cs typeface="Courier New" panose="02070309020205020404" pitchFamily="49" charset="0"/>
              </a:rPr>
              <a:t> as the first argument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Functions are named ballot_&lt;action&gt;()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ballot_create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ballot_destroy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ballot_count</a:t>
            </a:r>
            <a:r>
              <a:rPr lang="en-US" dirty="0">
                <a:cs typeface="Courier New" panose="02070309020205020404" pitchFamily="49" charset="0"/>
              </a:rPr>
              <a:t>, etc.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access to the data must go through the 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 files couldn’t access the ballot fields directly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Otherwise they could screw up the rules of 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ballot_t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95A0ED-726B-4B64-BE68-BA6441771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952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132B-E2FA-4C37-B190-D9EB6EC98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would a </a:t>
            </a:r>
            <a:r>
              <a:rPr lang="en-US" dirty="0" err="1"/>
              <a:t>ballot_t</a:t>
            </a:r>
            <a:r>
              <a:rPr lang="en-US" dirty="0"/>
              <a:t> look like in C++?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EB7EBA-034F-4B3C-94B7-9D2D65088A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ballot struct</a:t>
            </a:r>
          </a:p>
          <a:p>
            <a:pPr lvl="1"/>
            <a:r>
              <a:rPr lang="en-US" dirty="0"/>
              <a:t>With length and entries fields just like the C version</a:t>
            </a:r>
          </a:p>
          <a:p>
            <a:pPr lvl="1"/>
            <a:endParaRPr lang="en-US" dirty="0"/>
          </a:p>
          <a:p>
            <a:r>
              <a:rPr lang="en-US" dirty="0"/>
              <a:t>Add functions to the struct</a:t>
            </a:r>
          </a:p>
          <a:p>
            <a:pPr lvl="1"/>
            <a:r>
              <a:rPr lang="en-US" dirty="0"/>
              <a:t>(Couldn’t do this in C)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Each function will modify the struct it’s called 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8F4233-CC75-453A-970C-A1C9A8E232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099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Introduce Classes and Objects in C++</a:t>
            </a:r>
          </a:p>
          <a:p>
            <a:pPr lvl="1"/>
            <a:r>
              <a:rPr lang="en-US" dirty="0"/>
              <a:t>Why are they an important concept?</a:t>
            </a:r>
          </a:p>
          <a:p>
            <a:pPr lvl="1"/>
            <a:r>
              <a:rPr lang="en-US" dirty="0"/>
              <a:t>How do we use them?</a:t>
            </a:r>
          </a:p>
          <a:p>
            <a:pPr lvl="1"/>
            <a:endParaRPr lang="en-US" dirty="0"/>
          </a:p>
          <a:p>
            <a:r>
              <a:rPr lang="en-US" dirty="0"/>
              <a:t>Understand special functions useful for objects</a:t>
            </a:r>
          </a:p>
          <a:p>
            <a:pPr lvl="1"/>
            <a:r>
              <a:rPr lang="en-US" dirty="0"/>
              <a:t>Constructors</a:t>
            </a:r>
          </a:p>
          <a:p>
            <a:pPr lvl="1"/>
            <a:r>
              <a:rPr lang="en-US" dirty="0"/>
              <a:t>Overloaded operators</a:t>
            </a:r>
          </a:p>
          <a:p>
            <a:pPr lvl="1"/>
            <a:endParaRPr lang="en-US" dirty="0"/>
          </a:p>
          <a:p>
            <a:r>
              <a:rPr lang="en-US" dirty="0"/>
              <a:t>Walk through GE211 to discuss how it works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06C4-A855-42AF-85D0-18042DB70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1E7AD-3A4D-4F25-99A2-CE23F95EC5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Keep concepts located together</a:t>
            </a:r>
          </a:p>
          <a:p>
            <a:pPr lvl="1"/>
            <a:r>
              <a:rPr lang="en-US" dirty="0"/>
              <a:t>One object for VC, one for ballot, one for </a:t>
            </a:r>
            <a:r>
              <a:rPr lang="en-US" dirty="0" err="1"/>
              <a:t>ballot_box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Could have written it all as one big thing</a:t>
            </a:r>
          </a:p>
          <a:p>
            <a:pPr lvl="2"/>
            <a:r>
              <a:rPr lang="en-US" dirty="0"/>
              <a:t>But it would be easy to get lost in the complexity</a:t>
            </a:r>
          </a:p>
          <a:p>
            <a:pPr lvl="2"/>
            <a:r>
              <a:rPr lang="en-US" dirty="0"/>
              <a:t>Separating things into smaller parts meant each was easier to write</a:t>
            </a:r>
          </a:p>
          <a:p>
            <a:pPr lvl="2"/>
            <a:endParaRPr lang="en-US" dirty="0"/>
          </a:p>
          <a:p>
            <a:r>
              <a:rPr lang="en-US" dirty="0"/>
              <a:t>Access control</a:t>
            </a:r>
          </a:p>
          <a:p>
            <a:pPr lvl="1"/>
            <a:r>
              <a:rPr lang="en-US" dirty="0"/>
              <a:t>Later, we’ll see that there are ways to control which data/functions can be publicly accessed versus privately accessed</a:t>
            </a:r>
          </a:p>
          <a:p>
            <a:pPr lvl="1"/>
            <a:r>
              <a:rPr lang="en-US" dirty="0"/>
              <a:t>Often there are public functions but private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91C338-48E7-43E5-9F14-962DB7A2A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4864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8D2BB-2727-4546-BF26-43D0C5CEC9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example object: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3CC19-9201-45D9-8221-D9ABBCE2EC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vector you create is an object</a:t>
            </a:r>
          </a:p>
          <a:p>
            <a:pPr lvl="1"/>
            <a:endParaRPr lang="en-US" dirty="0"/>
          </a:p>
          <a:p>
            <a:r>
              <a:rPr lang="en-US" dirty="0"/>
              <a:t>It has data</a:t>
            </a:r>
          </a:p>
          <a:p>
            <a:pPr lvl="1"/>
            <a:r>
              <a:rPr lang="en-US" dirty="0"/>
              <a:t>The values you put in it</a:t>
            </a:r>
          </a:p>
          <a:p>
            <a:pPr lvl="1"/>
            <a:r>
              <a:rPr lang="en-US" dirty="0"/>
              <a:t>Also a length</a:t>
            </a:r>
          </a:p>
          <a:p>
            <a:pPr lvl="1"/>
            <a:endParaRPr lang="en-US" dirty="0"/>
          </a:p>
          <a:p>
            <a:r>
              <a:rPr lang="en-US" dirty="0"/>
              <a:t>It also has methods (functions)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etc.</a:t>
            </a:r>
          </a:p>
          <a:p>
            <a:pPr lvl="1"/>
            <a:endParaRPr lang="en-US" dirty="0"/>
          </a:p>
          <a:p>
            <a:r>
              <a:rPr lang="en-US" dirty="0"/>
              <a:t>Data is only accessible through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A1FC78-C1B7-420E-B5BF-DB4C4A945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33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b="1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82391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231DD-6FAB-4DDC-877C-1FC0F98D2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EB3399-A18D-438A-94FD-850C6BE1C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void print();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Position::print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“{“ &lt;&lt; x &lt;&lt; “ , “ &lt;&lt; y &lt;&lt; “ }\n”;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B7FF1-9311-4280-A3E2-4DC5AD6A0F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C26545-B323-400A-B8CD-B8B5A7177B35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60479081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4E2FCE-DBD4-4BDF-B6EF-C01AB73AB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members in member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497C95-7D36-4D85-B2B0-DCF1170D16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Within member functions, you can just use the name of any data member</a:t>
            </a:r>
          </a:p>
          <a:p>
            <a:pPr lvl="1"/>
            <a:r>
              <a:rPr lang="en-US" dirty="0"/>
              <a:t>Make sure not to make local variables with the same name as data members!!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pointer can also be used inside member functions</a:t>
            </a:r>
          </a:p>
          <a:p>
            <a:pPr lvl="1"/>
            <a:r>
              <a:rPr lang="en-US" dirty="0"/>
              <a:t>It’s a pointer to the object itself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this-&gt;member</a:t>
            </a:r>
            <a:r>
              <a:rPr lang="en-US" dirty="0"/>
              <a:t> can access the data member directly</a:t>
            </a:r>
          </a:p>
          <a:p>
            <a:pPr lvl="2"/>
            <a:r>
              <a:rPr lang="en-US" dirty="0"/>
              <a:t>Means the same thing as just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member</a:t>
            </a:r>
            <a:r>
              <a:rPr lang="en-US" dirty="0"/>
              <a:t> generally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You will almost never need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dirty="0"/>
              <a:t> in C++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B7E09-2489-476B-AFD4-3657993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1467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ED39AF-359F-45C6-9930-698455525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 example: positions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444C05-804E-4E2E-A173-7F8B0B049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Doubles for x and y coordinate</a:t>
            </a:r>
          </a:p>
          <a:p>
            <a:pPr lvl="1"/>
            <a:endParaRPr lang="en-US" dirty="0"/>
          </a:p>
          <a:p>
            <a:r>
              <a:rPr lang="en-US" dirty="0"/>
              <a:t>Methods</a:t>
            </a:r>
          </a:p>
          <a:p>
            <a:pPr lvl="1"/>
            <a:r>
              <a:rPr lang="en-US" dirty="0"/>
              <a:t>print()</a:t>
            </a:r>
          </a:p>
          <a:p>
            <a:pPr lvl="1"/>
            <a:r>
              <a:rPr lang="en-US" dirty="0" err="1"/>
              <a:t>set_location</a:t>
            </a:r>
            <a:r>
              <a:rPr lang="en-US" dirty="0"/>
              <a:t>()</a:t>
            </a:r>
          </a:p>
          <a:p>
            <a:pPr lvl="1"/>
            <a:r>
              <a:rPr lang="en-US" dirty="0" err="1"/>
              <a:t>distance_to</a:t>
            </a:r>
            <a:r>
              <a:rPr lang="en-US" dirty="0"/>
              <a:t>()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10E6E-42FD-4B8D-9BFC-18A59051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7827C4-F76C-42CD-9D01-23793024C370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6782193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FA655-E906-4257-9407-9D549FC2D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 is used everywhere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6C125-CAFF-4802-BAB9-4A61C0A246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keyword means that the thing cannot be modified</a:t>
            </a:r>
          </a:p>
          <a:p>
            <a:pPr lvl="1"/>
            <a:r>
              <a:rPr lang="en-US" dirty="0"/>
              <a:t>Used significantly more in C++ than it was in C</a:t>
            </a:r>
          </a:p>
          <a:p>
            <a:pPr lvl="1"/>
            <a:r>
              <a:rPr lang="en-US" dirty="0"/>
              <a:t>Signals intent to the compiler to keep you from making mistakes!</a:t>
            </a:r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0;</a:t>
            </a:r>
          </a:p>
          <a:p>
            <a:pPr lvl="2"/>
            <a:r>
              <a:rPr lang="en-US" dirty="0"/>
              <a:t>Integer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cannot be modified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int&amp; x = y;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const&amp; x = y;</a:t>
            </a:r>
          </a:p>
          <a:p>
            <a:pPr lvl="2"/>
            <a:r>
              <a:rPr lang="en-US" dirty="0"/>
              <a:t>Reference to an int now named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cannot be modified</a:t>
            </a:r>
          </a:p>
          <a:p>
            <a:pPr lvl="2"/>
            <a:r>
              <a:rPr lang="en-US" dirty="0"/>
              <a:t>These two are identical! Either way is fine</a:t>
            </a:r>
          </a:p>
          <a:p>
            <a:pPr lvl="2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 const;</a:t>
            </a:r>
          </a:p>
          <a:p>
            <a:pPr lvl="2"/>
            <a:r>
              <a:rPr lang="en-US" dirty="0"/>
              <a:t>There will be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dirty="0"/>
              <a:t> member function doesn’t modify its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974677-789A-47ED-A7D7-C4296F1E7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515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Header files (.</a:t>
            </a:r>
            <a:r>
              <a:rPr lang="en-US" dirty="0" err="1"/>
              <a:t>hxx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struct definitions, including member functions</a:t>
            </a:r>
          </a:p>
          <a:p>
            <a:pPr lvl="1"/>
            <a:r>
              <a:rPr lang="en-US" dirty="0"/>
              <a:t>You can inline simple one-liner functions in the definition</a:t>
            </a:r>
          </a:p>
          <a:p>
            <a:pPr lvl="1"/>
            <a:endParaRPr lang="en-US" dirty="0"/>
          </a:p>
          <a:p>
            <a:r>
              <a:rPr lang="en-US" dirty="0"/>
              <a:t>Source files (.cxx)</a:t>
            </a:r>
          </a:p>
          <a:p>
            <a:pPr lvl="1"/>
            <a:r>
              <a:rPr lang="en-US" dirty="0"/>
              <a:t>Implementations of member functions</a:t>
            </a:r>
          </a:p>
          <a:p>
            <a:pPr lvl="1"/>
            <a:endParaRPr lang="en-US" dirty="0"/>
          </a:p>
          <a:p>
            <a:r>
              <a:rPr lang="en-US" dirty="0"/>
              <a:t>Usually a set of cxx/</a:t>
            </a:r>
            <a:r>
              <a:rPr lang="en-US" dirty="0" err="1"/>
              <a:t>hxx</a:t>
            </a:r>
            <a:r>
              <a:rPr lang="en-US" dirty="0"/>
              <a:t> files for each struct/class you make</a:t>
            </a:r>
          </a:p>
          <a:p>
            <a:pPr lvl="1"/>
            <a:r>
              <a:rPr lang="en-US" dirty="0"/>
              <a:t>Classes are nearly the same as structs, we’ll talk about them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647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b="1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7130533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7D02F-FB75-48E1-8D80-890072AFF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Contructors</a:t>
            </a:r>
            <a:r>
              <a:rPr lang="en-US" dirty="0"/>
              <a:t> initialize newly-created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86602-A872-4F3F-B651-147289D3E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Written with the class name as the method name, no return value!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/>
              <a:t>Position(double x, double y);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Allow us to define how data is initialized</a:t>
            </a:r>
          </a:p>
          <a:p>
            <a:pPr lvl="1"/>
            <a:r>
              <a:rPr lang="en-US" dirty="0"/>
              <a:t>Might use inputs as values for some data members</a:t>
            </a:r>
          </a:p>
          <a:p>
            <a:pPr lvl="1"/>
            <a:r>
              <a:rPr lang="en-US" dirty="0"/>
              <a:t>Might give default values to some data members</a:t>
            </a:r>
          </a:p>
          <a:p>
            <a:pPr lvl="1"/>
            <a:r>
              <a:rPr lang="en-US" dirty="0"/>
              <a:t>Might do some computation to decide what data members should be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Any and all of the above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76AC1-2D9B-45EB-983B-0846E7A5D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621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https://nu-cs211.github.io/cs211-files/lec/12_objects.zip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Details on </a:t>
            </a:r>
            <a:r>
              <a:rPr lang="en-US" dirty="0" err="1"/>
              <a:t>CLion</a:t>
            </a:r>
            <a:r>
              <a:rPr lang="en-US" dirty="0"/>
              <a:t> in Lab05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F8B6C-4450-47E0-9D96-6D37E1B4B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Default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53405-6FB0-4591-B250-2420CE1B23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you do not create a constructor, C++ will attempt a default</a:t>
            </a:r>
          </a:p>
          <a:p>
            <a:pPr lvl="1"/>
            <a:r>
              <a:rPr lang="en-US" dirty="0"/>
              <a:t>Leave all basic types initialized</a:t>
            </a:r>
          </a:p>
          <a:p>
            <a:pPr lvl="1"/>
            <a:r>
              <a:rPr lang="en-US" dirty="0"/>
              <a:t>Call the default constructor on all data members that are objects</a:t>
            </a:r>
          </a:p>
          <a:p>
            <a:pPr lvl="1"/>
            <a:endParaRPr lang="en-US" dirty="0"/>
          </a:p>
          <a:p>
            <a:r>
              <a:rPr lang="en-US" dirty="0"/>
              <a:t>This is how we’ve been using Position so far</a:t>
            </a:r>
          </a:p>
          <a:p>
            <a:pPr lvl="1"/>
            <a:endParaRPr lang="en-US" dirty="0"/>
          </a:p>
          <a:p>
            <a:r>
              <a:rPr lang="en-US" dirty="0"/>
              <a:t>C++ notation</a:t>
            </a:r>
          </a:p>
          <a:p>
            <a:pPr lvl="1"/>
            <a:r>
              <a:rPr lang="en-US" dirty="0"/>
              <a:t>Basic data types: plain old data (POD)</a:t>
            </a:r>
          </a:p>
          <a:p>
            <a:pPr lvl="1"/>
            <a:r>
              <a:rPr lang="en-US" dirty="0"/>
              <a:t>Object data types: non-POD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228848-58E7-4CD6-BC2C-B4F9F6D8B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27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B9B9F-4924-4237-996D-FA747A74FA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our own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6BF40-9930-46C6-9680-2E5C0EF461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7B719-3C77-4E01-93DC-A651E9555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9D7235-86D4-4CCE-ACC5-3B2BB33E9479}"/>
              </a:ext>
            </a:extLst>
          </p:cNvPr>
          <p:cNvSpPr txBox="1"/>
          <p:nvPr/>
        </p:nvSpPr>
        <p:spPr>
          <a:xfrm>
            <a:off x="1743299" y="3131403"/>
            <a:ext cx="3889419" cy="83099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Note:</a:t>
            </a:r>
            <a:r>
              <a:rPr lang="en-US" sz="2400" dirty="0"/>
              <a:t> doesn’t return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br>
              <a:rPr lang="en-US" sz="2400" dirty="0"/>
            </a:br>
            <a:r>
              <a:rPr lang="en-US" sz="2400" dirty="0"/>
              <a:t>Has no return at all!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8ED6FC3-E1FB-45F4-B1B2-E4E23ADDA98D}"/>
              </a:ext>
            </a:extLst>
          </p:cNvPr>
          <p:cNvCxnSpPr>
            <a:cxnSpLocks/>
          </p:cNvCxnSpPr>
          <p:nvPr/>
        </p:nvCxnSpPr>
        <p:spPr>
          <a:xfrm flipH="1">
            <a:off x="978796" y="3546901"/>
            <a:ext cx="764503" cy="50994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FE80930-F1BA-46A6-9217-8C34F0345102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4165080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C++ lets you optionally declare an initialization list as part of your constructor definition</a:t>
            </a:r>
          </a:p>
          <a:p>
            <a:pPr lvl="1"/>
            <a:r>
              <a:rPr lang="en-US" dirty="0"/>
              <a:t>Lists fields and initializes them, one-by-one</a:t>
            </a:r>
          </a:p>
          <a:p>
            <a:pPr lvl="1"/>
            <a:r>
              <a:rPr lang="en-US" b="1" dirty="0"/>
              <a:t>MUST</a:t>
            </a:r>
            <a:r>
              <a:rPr lang="en-US" dirty="0"/>
              <a:t> be in same order as the data members are in the struct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	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 } // must have function body, even if empty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06914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A5ED1-07F2-4ECE-913C-687020641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Initialization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1959AA-7043-4647-9520-D7189EE57B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Always</a:t>
            </a:r>
            <a:r>
              <a:rPr lang="en-US" dirty="0"/>
              <a:t> write initializer lists for constructors</a:t>
            </a:r>
          </a:p>
          <a:p>
            <a:pPr lvl="1"/>
            <a:r>
              <a:rPr lang="en-US" i="1" dirty="0"/>
              <a:t>Nearly</a:t>
            </a:r>
            <a:r>
              <a:rPr lang="en-US" dirty="0"/>
              <a:t> identical to doing it manually</a:t>
            </a:r>
          </a:p>
          <a:p>
            <a:pPr lvl="1"/>
            <a:r>
              <a:rPr lang="en-US" dirty="0"/>
              <a:t>But that nearly can really hurt</a:t>
            </a:r>
          </a:p>
          <a:p>
            <a:pPr lvl="1"/>
            <a:endParaRPr lang="en-US" dirty="0"/>
          </a:p>
          <a:p>
            <a:r>
              <a:rPr lang="en-US" dirty="0"/>
              <a:t>Examples:</a:t>
            </a:r>
          </a:p>
          <a:p>
            <a:pPr lvl="1"/>
            <a:r>
              <a:rPr lang="en-US" dirty="0"/>
              <a:t>Data members that don’t have a default constructor need to be created in the initializer list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Data members that are references can never be NULL, so they don’t have a default! But the initializer list can still set them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18C3A-5301-439D-9338-D463E7C1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85045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DA408-0BB6-46FB-BAEB-99F44C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Must use exclusively default constructors or defined ones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FEBE2-576A-4A5C-8FE2-18EDC34DAC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you create a single constructor, C++ will no longer allow default ones</a:t>
            </a:r>
          </a:p>
          <a:p>
            <a:pPr lvl="1"/>
            <a:r>
              <a:rPr lang="en-US" dirty="0"/>
              <a:t>So if you want more options, you’ll need to make them!</a:t>
            </a:r>
          </a:p>
          <a:p>
            <a:pPr lvl="1"/>
            <a:endParaRPr lang="en-US" dirty="0"/>
          </a:p>
          <a:p>
            <a:r>
              <a:rPr lang="en-US" dirty="0"/>
              <a:t>Remember: C++ allows multiple functions with the same name, as long as their input arguments are different</a:t>
            </a:r>
          </a:p>
          <a:p>
            <a:pPr lvl="1"/>
            <a:r>
              <a:rPr lang="en-US" dirty="0"/>
              <a:t>We can create multiple constructors!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378BC-B5A5-46AB-B84A-EB3AFBABC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98859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B6709-D890-4FBE-975B-A50C45F06D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constructors make objects easier to use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0B3D8-E661-4B6F-96A3-D5D027E93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Default constructor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x(0),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y(0)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  <a:p>
            <a:pPr lvl="1"/>
            <a:endParaRPr lang="en-US" dirty="0"/>
          </a:p>
          <a:p>
            <a:r>
              <a:rPr lang="en-US" dirty="0"/>
              <a:t>Constructor with arguments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double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in_y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7484B0-8A07-4620-A80D-4791FC8A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F41C6-F918-43FC-8657-1B7ECAF95FA6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3865642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86DAE-D7C5-4E75-915A-91EA4782A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7AE465-53BE-4F65-91C6-0F59E8D4C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Makes a copy of an existing object</a:t>
            </a:r>
          </a:p>
          <a:p>
            <a:pPr marL="0" indent="0">
              <a:buNone/>
            </a:pPr>
            <a:r>
              <a:rPr lang="en-US" sz="2200" dirty="0"/>
              <a:t> </a:t>
            </a: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Position::Position(const Position&amp;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: x(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  y(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orig.y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 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Can be called automatically or used via assignment</a:t>
            </a:r>
          </a:p>
          <a:p>
            <a:pPr marL="457200" lvl="1" indent="0">
              <a:buNone/>
            </a:pPr>
            <a:r>
              <a:rPr lang="en-US" sz="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x;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y(x);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 z = x;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3FE038-BC03-435F-BEBB-FCA6875CF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40537F-CAF0-415B-B252-268F78D455AE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677263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4203A-315C-4CF4-B568-15EC59EE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do copies happen?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CFCE5-D0C2-4727-91DB-603FEF2FDF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831842" cy="5029200"/>
          </a:xfrm>
        </p:spPr>
        <p:txBody>
          <a:bodyPr/>
          <a:lstStyle/>
          <a:p>
            <a:r>
              <a:rPr lang="en-US" dirty="0"/>
              <a:t>The copy constructor is invoked if:</a:t>
            </a: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</a:t>
            </a:r>
            <a:r>
              <a:rPr lang="en-US" i="1" dirty="0"/>
              <a:t>initialize</a:t>
            </a:r>
            <a:r>
              <a:rPr lang="en-US" dirty="0"/>
              <a:t> an object from another object of the same type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pass a non-reference object as a value parameter to a function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You return a non-reference object value from a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A4A08-E51B-4D1A-9DC9-9F2F0641A7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B7739F-BD4D-4564-9919-E762528E7E56}"/>
              </a:ext>
            </a:extLst>
          </p:cNvPr>
          <p:cNvSpPr/>
          <p:nvPr/>
        </p:nvSpPr>
        <p:spPr bwMode="auto">
          <a:xfrm>
            <a:off x="6568225" y="3364605"/>
            <a:ext cx="5344733" cy="1044460"/>
          </a:xfrm>
          <a:prstGeom prst="roundRect">
            <a:avLst>
              <a:gd name="adj" fmla="val 9424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x) { ... }</a:t>
            </a:r>
          </a:p>
          <a:p>
            <a:endParaRPr lang="en-US" sz="1200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(y);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F5902B59-35E6-4B1D-A98E-F91546DC1663}"/>
              </a:ext>
            </a:extLst>
          </p:cNvPr>
          <p:cNvSpPr/>
          <p:nvPr/>
        </p:nvSpPr>
        <p:spPr bwMode="auto">
          <a:xfrm>
            <a:off x="6568225" y="1901565"/>
            <a:ext cx="5344733" cy="867393"/>
          </a:xfrm>
          <a:prstGeom prst="roundRect">
            <a:avLst>
              <a:gd name="adj" fmla="val 11015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x;   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b="1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y(x);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  <a:endParaRPr lang="en-US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z = y;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BCB17997-5563-4B7B-93C0-08630CAF5A6E}"/>
              </a:ext>
            </a:extLst>
          </p:cNvPr>
          <p:cNvSpPr/>
          <p:nvPr/>
        </p:nvSpPr>
        <p:spPr bwMode="auto">
          <a:xfrm>
            <a:off x="6568225" y="4873364"/>
            <a:ext cx="5344733" cy="1166827"/>
          </a:xfrm>
          <a:prstGeom prst="roundRect">
            <a:avLst>
              <a:gd name="adj" fmla="val 11077"/>
            </a:avLst>
          </a:prstGeom>
          <a:solidFill>
            <a:schemeClr val="bg1">
              <a:lumMod val="95000"/>
            </a:schemeClr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66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endParaRPr lang="en-US" b="1" i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Position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 </a:t>
            </a:r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default constructor</a:t>
            </a:r>
            <a:endParaRPr lang="en-US" sz="1200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i="1" dirty="0">
                <a:solidFill>
                  <a:srgbClr val="5A5A5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solidFill>
                  <a:srgbClr val="E2661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y;</a:t>
            </a:r>
            <a:r>
              <a:rPr lang="en-US" dirty="0">
                <a:solidFill>
                  <a:srgbClr val="0066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b="1" i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copy constructor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i="1" dirty="0">
              <a:solidFill>
                <a:srgbClr val="5A5A5A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6550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14B9B-067E-4DDF-B314-590D632EB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E110-9E2E-4B80-A9AC-25FC440F6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Same concept as constructors: used to clean up an object</a:t>
            </a:r>
          </a:p>
          <a:p>
            <a:pPr lvl="1"/>
            <a:r>
              <a:rPr lang="en-US" dirty="0"/>
              <a:t>Automatically called when the object goes out of scope</a:t>
            </a:r>
          </a:p>
          <a:p>
            <a:pPr lvl="1"/>
            <a:r>
              <a:rPr lang="en-US" dirty="0"/>
              <a:t>Note: you never call the destructor yourself!</a:t>
            </a:r>
          </a:p>
          <a:p>
            <a:pPr lvl="1"/>
            <a:endParaRPr lang="en-US" dirty="0"/>
          </a:p>
          <a:p>
            <a:r>
              <a:rPr lang="en-US" dirty="0"/>
              <a:t>Handles any cleanup, including freeing necessary resources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Position::~Position()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nothing to clean here since we don’t use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// dynamic memory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F068B-74EE-4389-B827-37FB6AFFB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F30577-CAF2-4A35-AC88-6536CB2D01CA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7511544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D6A-9AB1-44EF-BF68-84ABDCD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7EE9-B736-472D-84B8-2146DCA9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have written </a:t>
            </a:r>
            <a:r>
              <a:rPr lang="en-US" dirty="0" err="1"/>
              <a:t>libvc</a:t>
            </a:r>
            <a:r>
              <a:rPr lang="en-US" dirty="0"/>
              <a:t> using C++ objects?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9B91-F826-4790-8F9E-92933D4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1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3595961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46D6A-9AB1-44EF-BF68-84ABDCD2F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Open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C7EE9-B736-472D-84B8-2146DCA90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would you have written </a:t>
            </a:r>
            <a:r>
              <a:rPr lang="en-US" dirty="0" err="1"/>
              <a:t>libvc</a:t>
            </a:r>
            <a:r>
              <a:rPr lang="en-US" dirty="0"/>
              <a:t> using C++ objects?</a:t>
            </a:r>
          </a:p>
          <a:p>
            <a:endParaRPr lang="en-US" dirty="0"/>
          </a:p>
          <a:p>
            <a:pPr lvl="1"/>
            <a:r>
              <a:rPr lang="en-US" sz="2800" dirty="0"/>
              <a:t>Add the </a:t>
            </a:r>
            <a:r>
              <a:rPr lang="en-US" sz="2800" dirty="0" err="1"/>
              <a:t>vc</a:t>
            </a:r>
            <a:r>
              <a:rPr lang="en-US" sz="2800" dirty="0"/>
              <a:t>_ functions to the struct </a:t>
            </a:r>
            <a:r>
              <a:rPr lang="en-US" sz="2800" dirty="0" err="1"/>
              <a:t>vote_count</a:t>
            </a:r>
            <a:endParaRPr lang="en-US" sz="2800" dirty="0"/>
          </a:p>
          <a:p>
            <a:pPr lvl="1"/>
            <a:r>
              <a:rPr lang="en-US" sz="2800" dirty="0"/>
              <a:t>Maybe make a few operators to make your life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D9B91-F826-4790-8F9E-92933D4F7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23657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b="1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520970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libraries provide various useful structures for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 libraries had some functions that would let you interact with things like files or the user</a:t>
            </a:r>
          </a:p>
          <a:p>
            <a:pPr lvl="1"/>
            <a:endParaRPr lang="en-US" dirty="0"/>
          </a:p>
          <a:p>
            <a:r>
              <a:rPr lang="en-US" dirty="0"/>
              <a:t>C++ has those, but also has libraries with data structures and with various algorithms (such as sorting)</a:t>
            </a:r>
          </a:p>
          <a:p>
            <a:pPr lvl="1"/>
            <a:r>
              <a:rPr lang="en-US" dirty="0"/>
              <a:t>C++ data structures (containers): </a:t>
            </a:r>
            <a:r>
              <a:rPr lang="en-US" dirty="0">
                <a:hlinkClick r:id="rId2"/>
              </a:rPr>
              <a:t>https://cplusplus.com/reference/stl/</a:t>
            </a:r>
            <a:endParaRPr lang="en-US" dirty="0"/>
          </a:p>
          <a:p>
            <a:pPr lvl="1"/>
            <a:r>
              <a:rPr lang="en-US" dirty="0"/>
              <a:t>C++ algorithms: </a:t>
            </a:r>
            <a:r>
              <a:rPr lang="en-US" dirty="0">
                <a:hlinkClick r:id="rId3"/>
              </a:rPr>
              <a:t>https://cplusplus.com/reference/algorithm/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3953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F73F3-EA2E-4624-A1C5-9946C2846E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B28FE-0855-4FA9-A4DA-7B9F014719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4066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One example C++ library: Vector</a:t>
            </a:r>
          </a:p>
          <a:p>
            <a:pPr lvl="1"/>
            <a:r>
              <a:rPr lang="en-US" dirty="0"/>
              <a:t>An automatically expanding “array” capable of holding any type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</a:t>
            </a:r>
            <a:r>
              <a:rPr lang="en-US" dirty="0"/>
              <a:t> to choose what type it should hold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std::vector&lt;int&gt;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std::vector&lt;double&gt;</a:t>
            </a:r>
            <a:r>
              <a:rPr lang="en-US" dirty="0"/>
              <a:t>, etc.</a:t>
            </a:r>
          </a:p>
          <a:p>
            <a:pPr lvl="2"/>
            <a:r>
              <a:rPr lang="en-US" dirty="0"/>
              <a:t>This idea is known as “generics”. We’ll discuss in a later lecture</a:t>
            </a:r>
          </a:p>
          <a:p>
            <a:endParaRPr lang="en-US" dirty="0"/>
          </a:p>
          <a:p>
            <a:r>
              <a:rPr lang="en-US" dirty="0"/>
              <a:t>Creating a vector (there are many ways)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 //</a:t>
            </a:r>
            <a:r>
              <a:rPr lang="en-US" sz="2000" dirty="0">
                <a:cs typeface="Courier New" panose="02070309020205020404" pitchFamily="49" charset="0"/>
              </a:rPr>
              <a:t>empty vector of with no size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2000" dirty="0">
                <a:cs typeface="Courier New" panose="02070309020205020404" pitchFamily="49" charset="0"/>
              </a:rPr>
              <a:t>vector of size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 with uninitialized values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//</a:t>
            </a:r>
            <a:r>
              <a:rPr lang="en-US" sz="2000" dirty="0">
                <a:cs typeface="Courier New" panose="02070309020205020404" pitchFamily="49" charset="0"/>
              </a:rPr>
              <a:t>vector of size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000" dirty="0">
                <a:cs typeface="Courier New" panose="02070309020205020404" pitchFamily="49" charset="0"/>
              </a:rPr>
              <a:t> with values set to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std::vector&lt;TYPE&gt;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myvector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{val1, val2, val3, ...};</a:t>
            </a:r>
          </a:p>
          <a:p>
            <a:pPr marL="457200" lvl="1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2000" dirty="0">
                <a:cs typeface="Courier New" panose="02070309020205020404" pitchFamily="49" charset="0"/>
              </a:rPr>
              <a:t>vector with initial values, set to a size to hold them 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BB1436-E74E-4B79-A985-B96EF560D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7394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09DBC-E6BD-4873-9B5A-512396299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Vector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6F58F-5511-41F4-8FF1-51329A42D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</a:t>
            </a:r>
            <a:r>
              <a:rPr lang="en-US" dirty="0"/>
              <a:t> is used to get the value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dirty="0"/>
              <a:t>Works just like a C array</a:t>
            </a:r>
          </a:p>
          <a:p>
            <a:pPr lvl="1"/>
            <a:r>
              <a:rPr lang="en-US" dirty="0"/>
              <a:t>Still </a:t>
            </a:r>
            <a:r>
              <a:rPr lang="en-US" sz="2000" b="1" dirty="0"/>
              <a:t>UNDEFINED BEHAVIOR</a:t>
            </a:r>
            <a:r>
              <a:rPr lang="en-US" dirty="0"/>
              <a:t> 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dirty="0"/>
              <a:t> is out of bounds for the Vector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vec.at(n)</a:t>
            </a:r>
            <a:r>
              <a:rPr lang="en-US" dirty="0"/>
              <a:t> accesses value at index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  <a:p>
            <a:pPr lvl="1"/>
            <a:r>
              <a:rPr lang="en-US" dirty="0"/>
              <a:t>Just like square brackets, but throws an exception if out-of-bounds</a:t>
            </a:r>
          </a:p>
          <a:p>
            <a:pPr lvl="1"/>
            <a:r>
              <a:rPr lang="en-US" dirty="0"/>
              <a:t>Exceptions: new way of signaling errors. Will talk about in later lecture</a:t>
            </a:r>
          </a:p>
          <a:p>
            <a:pPr lvl="1"/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length of the Vector</a:t>
            </a: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vec.push_back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vec.pop_back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add/remove items</a:t>
            </a:r>
          </a:p>
          <a:p>
            <a:pPr lvl="1"/>
            <a:r>
              <a:rPr lang="en-US" dirty="0"/>
              <a:t>And resize the Vector automatically as needed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2DFDC2-DAB7-4836-B410-BE7D6E80C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3504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EAC7F-DA2E-41CA-A09A-EFEC0027D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vector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24689D-A672-496D-8265-FB31F6EF4D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Play around with vectors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01789-CA21-4C4F-9B14-D353009DF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3EE591-D067-48FC-AF46-616C9B6BC70A}"/>
              </a:ext>
            </a:extLst>
          </p:cNvPr>
          <p:cNvSpPr txBox="1"/>
          <p:nvPr/>
        </p:nvSpPr>
        <p:spPr>
          <a:xfrm>
            <a:off x="8813800" y="316468"/>
            <a:ext cx="2766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test/vector_examples.cxx</a:t>
            </a:r>
          </a:p>
        </p:txBody>
      </p:sp>
    </p:spTree>
    <p:extLst>
      <p:ext uri="{BB962C8B-B14F-4D97-AF65-F5344CB8AC3E}">
        <p14:creationId xmlns:p14="http://schemas.microsoft.com/office/powerpoint/2010/main" val="152354584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9D243-442C-4AF9-A087-4400BE2D7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allows for simpler iteration (like Python)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5FE5-A315-4228-8690-9815F0D38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sum_vec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fr-FR" sz="2400" b="0" i="0" u="none" strike="noStrike" baseline="0" dirty="0" err="1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fr-FR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fr-FR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double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 </a:t>
            </a:r>
            <a:r>
              <a:rPr lang="en-US" sz="240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result +=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 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FC657-E2EF-4559-BCBB-380E392A04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E7D895-6CAF-468C-961B-A17E9519AC45}"/>
              </a:ext>
            </a:extLst>
          </p:cNvPr>
          <p:cNvSpPr txBox="1"/>
          <p:nvPr/>
        </p:nvSpPr>
        <p:spPr>
          <a:xfrm>
            <a:off x="6093994" y="20764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Iterates over elements in the vector, not indices!</a:t>
            </a:r>
          </a:p>
        </p:txBody>
      </p:sp>
    </p:spTree>
    <p:extLst>
      <p:ext uri="{BB962C8B-B14F-4D97-AF65-F5344CB8AC3E}">
        <p14:creationId xmlns:p14="http://schemas.microsoft.com/office/powerpoint/2010/main" val="3189684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B72-A1E3-4D5E-A87C-5EE0DFC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elements inside the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16F-C516-4E60-869C-D286443F9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29845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Warning: make sure you’re modifying the actual vector element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dec_vec_wrong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4DB-8CC8-49AB-A8D7-C23E312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57012-D0D3-41D7-ABD1-EFCDC13ABB69}"/>
              </a:ext>
            </a:extLst>
          </p:cNvPr>
          <p:cNvSpPr txBox="1"/>
          <p:nvPr/>
        </p:nvSpPr>
        <p:spPr>
          <a:xfrm>
            <a:off x="5255794" y="22923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copy of the value in the vector</a:t>
            </a:r>
          </a:p>
        </p:txBody>
      </p:sp>
    </p:spTree>
    <p:extLst>
      <p:ext uri="{BB962C8B-B14F-4D97-AF65-F5344CB8AC3E}">
        <p14:creationId xmlns:p14="http://schemas.microsoft.com/office/powerpoint/2010/main" val="204518243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7A0B72-A1E3-4D5E-A87C-5EE0DFCBB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Modifying elements inside the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616F-C516-4E60-869C-D286443F97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Warning: make sure you’re modifying the actual vector element</a:t>
            </a:r>
          </a:p>
          <a:p>
            <a:pPr lvl="1"/>
            <a:endParaRPr lang="en-US" dirty="0"/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dec_vec_wrong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dec_vec_right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(std::vector&lt;</a:t>
            </a:r>
            <a:r>
              <a:rPr lang="en-US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&amp;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vec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pl-PL" sz="2400" b="0" i="0" u="none" strike="noStrike" baseline="0" dirty="0">
                <a:solidFill>
                  <a:srgbClr val="B68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b="0" i="0" u="none" strike="noStrike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pl-PL" sz="24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: v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ec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 algn="l">
              <a:buNone/>
            </a:pPr>
            <a:r>
              <a:rPr lang="en-US" sz="24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‑‑</a:t>
            </a:r>
            <a:r>
              <a:rPr lang="en-US" sz="24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pl-PL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pl-PL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l">
              <a:buNone/>
            </a:pPr>
            <a: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9B4DB-8CC8-49AB-A8D7-C23E312DC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57012-D0D3-41D7-ABD1-EFCDC13ABB69}"/>
              </a:ext>
            </a:extLst>
          </p:cNvPr>
          <p:cNvSpPr txBox="1"/>
          <p:nvPr/>
        </p:nvSpPr>
        <p:spPr>
          <a:xfrm>
            <a:off x="5255794" y="2292350"/>
            <a:ext cx="37973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copy of the value in the vector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17EBCD-F371-4D16-ADDD-CEF699D34EEA}"/>
              </a:ext>
            </a:extLst>
          </p:cNvPr>
          <p:cNvSpPr txBox="1"/>
          <p:nvPr/>
        </p:nvSpPr>
        <p:spPr>
          <a:xfrm>
            <a:off x="5014494" y="4476750"/>
            <a:ext cx="37973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sz="2400" dirty="0"/>
              <a:t> is a reference to the value in the vector.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So modifying it works!</a:t>
            </a:r>
          </a:p>
        </p:txBody>
      </p:sp>
    </p:spTree>
    <p:extLst>
      <p:ext uri="{BB962C8B-B14F-4D97-AF65-F5344CB8AC3E}">
        <p14:creationId xmlns:p14="http://schemas.microsoft.com/office/powerpoint/2010/main" val="10092587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b="1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866120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C, all arguments are passed as </a:t>
            </a:r>
            <a:r>
              <a:rPr lang="en-US" i="1" dirty="0"/>
              <a:t>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/>
              <a:t>In C, every variable names its own object: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names 4 bytes capable of containing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names 8 bytes capable of holding the memory address of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 allows you to access other objects with pointers</a:t>
            </a:r>
          </a:p>
          <a:p>
            <a:pPr lvl="1"/>
            <a:r>
              <a:rPr lang="en-US" dirty="0"/>
              <a:t>But you are still passing a value into the function (a pointer value)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281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5746FB-F590-43A3-BE3F-175E0BB85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752F0-C3D5-4A2E-AE2D-BF870583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simple game engine designed by Jesse Tov at Northwestern!</a:t>
            </a:r>
          </a:p>
          <a:p>
            <a:pPr lvl="1"/>
            <a:r>
              <a:rPr lang="en-US" dirty="0"/>
              <a:t>Game Engine for CS211</a:t>
            </a:r>
          </a:p>
          <a:p>
            <a:pPr lvl="1"/>
            <a:endParaRPr lang="en-US" dirty="0"/>
          </a:p>
          <a:p>
            <a:r>
              <a:rPr lang="en-US" dirty="0"/>
              <a:t>Source:</a:t>
            </a:r>
          </a:p>
          <a:p>
            <a:pPr lvl="1"/>
            <a:r>
              <a:rPr lang="en-US" dirty="0">
                <a:hlinkClick r:id="rId2"/>
              </a:rPr>
              <a:t>https://github.com/tov/ge211</a:t>
            </a:r>
            <a:endParaRPr lang="en-US" dirty="0"/>
          </a:p>
          <a:p>
            <a:endParaRPr lang="en-US" dirty="0"/>
          </a:p>
          <a:p>
            <a:r>
              <a:rPr lang="en-US" dirty="0"/>
              <a:t>Docs:</a:t>
            </a:r>
          </a:p>
          <a:p>
            <a:pPr lvl="1"/>
            <a:r>
              <a:rPr lang="en-US" dirty="0">
                <a:hlinkClick r:id="rId3"/>
              </a:rPr>
              <a:t>https://tov.github.io/ge211/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6753DB-BE45-4EC0-83A8-FC1932A7E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6958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10C17-9725-4D2B-B513-F2B63DFFAF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High-level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ABD26-FF0B-42EB-9524-66ACFF4277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GE211 has a big while loop that runs 60 times per second</a:t>
            </a:r>
          </a:p>
          <a:p>
            <a:pPr lvl="1"/>
            <a:endParaRPr lang="en-US" dirty="0"/>
          </a:p>
          <a:p>
            <a:r>
              <a:rPr lang="en-US" dirty="0"/>
              <a:t>Each time through the loop:</a:t>
            </a:r>
          </a:p>
          <a:p>
            <a:pPr lvl="1"/>
            <a:r>
              <a:rPr lang="en-US" dirty="0"/>
              <a:t>Checks for user inputs (mouse and keyboard)</a:t>
            </a:r>
          </a:p>
          <a:p>
            <a:pPr lvl="2"/>
            <a:r>
              <a:rPr lang="en-US" dirty="0"/>
              <a:t>Calls functions in your code providing you those details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Draws everything on screen</a:t>
            </a:r>
          </a:p>
          <a:p>
            <a:pPr lvl="2"/>
            <a:r>
              <a:rPr lang="en-US" dirty="0"/>
              <a:t>Calls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draw()</a:t>
            </a:r>
            <a:r>
              <a:rPr lang="en-US" dirty="0"/>
              <a:t> function in your code to get the sprites to draw</a:t>
            </a:r>
          </a:p>
          <a:p>
            <a:endParaRPr lang="en-US" dirty="0"/>
          </a:p>
          <a:p>
            <a:r>
              <a:rPr lang="en-US" dirty="0"/>
              <a:t>All of this works through C++ objects</a:t>
            </a:r>
          </a:p>
          <a:p>
            <a:pPr lvl="1"/>
            <a:r>
              <a:rPr lang="en-US" dirty="0"/>
              <a:t>Some details rely on inheritance, which we’ll discuss later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7567AC-7831-4018-839B-DE812A925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16021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77081-4643-461E-BF50-34F18F006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Game application code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1BD24-727A-490D-9F6D-888BC7B2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Model</a:t>
            </a:r>
          </a:p>
          <a:p>
            <a:pPr lvl="1"/>
            <a:r>
              <a:rPr lang="en-US" dirty="0"/>
              <a:t>Keeps track of “game” state</a:t>
            </a:r>
          </a:p>
          <a:p>
            <a:pPr lvl="1"/>
            <a:r>
              <a:rPr lang="en-US" dirty="0"/>
              <a:t>Might have multiple helper files for various objects it needs</a:t>
            </a:r>
          </a:p>
          <a:p>
            <a:pPr lvl="1"/>
            <a:endParaRPr lang="en-US" dirty="0"/>
          </a:p>
          <a:p>
            <a:r>
              <a:rPr lang="en-US" dirty="0"/>
              <a:t>Controller</a:t>
            </a:r>
          </a:p>
          <a:p>
            <a:pPr lvl="1"/>
            <a:r>
              <a:rPr lang="en-US" dirty="0"/>
              <a:t>Reads inputs from user and changes the model</a:t>
            </a:r>
          </a:p>
          <a:p>
            <a:pPr lvl="1"/>
            <a:endParaRPr lang="en-US" dirty="0"/>
          </a:p>
          <a:p>
            <a:r>
              <a:rPr lang="en-US" dirty="0"/>
              <a:t>View</a:t>
            </a:r>
          </a:p>
          <a:p>
            <a:pPr lvl="1"/>
            <a:r>
              <a:rPr lang="en-US" dirty="0"/>
              <a:t>Reads from model and sets the drawing</a:t>
            </a:r>
          </a:p>
          <a:p>
            <a:endParaRPr lang="en-US" dirty="0"/>
          </a:p>
          <a:p>
            <a:r>
              <a:rPr lang="en-US" dirty="0"/>
              <a:t>Lab05 combines Controller and View into a single UI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7CC732-27AF-4F20-807D-030705A04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3780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open up Lab05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https://nu-cs211.github.io/cs211-files/lab/lab05.pdf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https://nu-cs211.github.io/cs211-files/lab/lab05.zip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61325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</a:t>
            </a:r>
            <a:r>
              <a:rPr lang="en-US" dirty="0" err="1"/>
              <a:t>Posn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https://tov.github.io/ge211/structge211_1_1geometry_1_1_posn.html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a 2D position!</a:t>
            </a:r>
          </a:p>
          <a:p>
            <a:pPr lvl="1"/>
            <a:r>
              <a:rPr lang="en-US" dirty="0"/>
              <a:t>Defines various constructors</a:t>
            </a:r>
          </a:p>
          <a:p>
            <a:pPr lvl="1"/>
            <a:r>
              <a:rPr lang="en-US" dirty="0"/>
              <a:t>Methods that shift the coordinate</a:t>
            </a:r>
          </a:p>
          <a:p>
            <a:pPr lvl="1"/>
            <a:r>
              <a:rPr lang="en-US" dirty="0"/>
              <a:t>Operators for comparison and modification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88023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4A8CC0-7FFB-40A3-A49F-4FF852CDB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ge211::geometry::Dims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E70F4-3DFE-4E06-8E6E-C6C9BFACB2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Docs: </a:t>
            </a:r>
            <a:r>
              <a:rPr lang="en-US" sz="2400" dirty="0">
                <a:hlinkClick r:id="rId2"/>
              </a:rPr>
              <a:t>https://tov.github.io/ge211/structge211_1_1geometry_1_1_dims.html</a:t>
            </a:r>
            <a:endParaRPr lang="en-US" dirty="0"/>
          </a:p>
          <a:p>
            <a:endParaRPr lang="en-US" dirty="0"/>
          </a:p>
          <a:p>
            <a:r>
              <a:rPr lang="en-US" dirty="0"/>
              <a:t>Keeps track of the dimensions of an object</a:t>
            </a:r>
          </a:p>
          <a:p>
            <a:pPr lvl="1"/>
            <a:r>
              <a:rPr lang="en-US" dirty="0"/>
              <a:t>Width and height</a:t>
            </a:r>
          </a:p>
          <a:p>
            <a:pPr lvl="1"/>
            <a:r>
              <a:rPr lang="en-US" dirty="0"/>
              <a:t>Returned as the difference between two </a:t>
            </a:r>
            <a:r>
              <a:rPr lang="en-US" dirty="0" err="1"/>
              <a:t>Posn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Defines constructors and operators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3EE20-0A91-427F-B989-A5517D4EE7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73010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Pass-by-reference</a:t>
            </a:r>
          </a:p>
          <a:p>
            <a:pPr lvl="1"/>
            <a:endParaRPr lang="en-US" dirty="0"/>
          </a:p>
          <a:p>
            <a:r>
              <a:rPr lang="en-US" dirty="0"/>
              <a:t>Object Oriented Programming</a:t>
            </a:r>
          </a:p>
          <a:p>
            <a:pPr lvl="1"/>
            <a:endParaRPr lang="en-US" dirty="0"/>
          </a:p>
          <a:p>
            <a:r>
              <a:rPr lang="en-US" dirty="0"/>
              <a:t>Writing code with objects</a:t>
            </a:r>
          </a:p>
          <a:p>
            <a:pPr lvl="1"/>
            <a:endParaRPr lang="en-US" dirty="0"/>
          </a:p>
          <a:p>
            <a:r>
              <a:rPr lang="en-US" dirty="0"/>
              <a:t>Constructors</a:t>
            </a:r>
          </a:p>
          <a:p>
            <a:pPr lvl="1"/>
            <a:endParaRPr lang="en-US" dirty="0"/>
          </a:p>
          <a:p>
            <a:r>
              <a:rPr lang="en-US" dirty="0"/>
              <a:t>Example Object: Vectors</a:t>
            </a:r>
          </a:p>
          <a:p>
            <a:pPr lvl="1"/>
            <a:endParaRPr lang="en-US" dirty="0"/>
          </a:p>
          <a:p>
            <a:r>
              <a:rPr lang="en-US" dirty="0"/>
              <a:t>Tour of GE211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800517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Bonus: Operator Overloading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5209965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operators for our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strength of C++ is that we can define how normal operators work on our objects</a:t>
            </a:r>
          </a:p>
          <a:p>
            <a:pPr lvl="1"/>
            <a:r>
              <a:rPr lang="en-US" dirty="0"/>
              <a:t>+, -, +=, ==, &lt;&lt;, etc.</a:t>
            </a:r>
          </a:p>
          <a:p>
            <a:pPr lvl="1"/>
            <a:endParaRPr lang="en-US" dirty="0"/>
          </a:p>
          <a:p>
            <a:r>
              <a:rPr lang="en-US" dirty="0"/>
              <a:t>Most of these are not defined for you</a:t>
            </a:r>
          </a:p>
          <a:p>
            <a:pPr lvl="1"/>
            <a:r>
              <a:rPr lang="en-US" dirty="0"/>
              <a:t>How would the compiler know what they mean for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An exception is assignment (=), which is defined as a copy of all fields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We can implement the operators ourselves though!</a:t>
            </a:r>
          </a:p>
          <a:p>
            <a:pPr lvl="1"/>
            <a:r>
              <a:rPr lang="en-US" dirty="0"/>
              <a:t>Can be implemented as standalone functions or member functions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51893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EF629-CEFC-4030-8E76-46364073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overloaded operator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513DBE-58E2-42CF-9678-319C7758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Standalone (normal) function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Member function (assumes the first argument is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*this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bool Position::operator==(Position const&amp;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const{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(x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rhs.x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(y ==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rhs.y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/>
              <a:t>Either is fine, but can’t do both! That would be a duplicate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9A95F-6DE8-4B4B-B58C-3E48A1249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E59FCF-8323-4583-B22F-72F5C37C0898}"/>
              </a:ext>
            </a:extLst>
          </p:cNvPr>
          <p:cNvSpPr txBox="1"/>
          <p:nvPr/>
        </p:nvSpPr>
        <p:spPr>
          <a:xfrm>
            <a:off x="6157494" y="1187450"/>
            <a:ext cx="54229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000" dirty="0">
                <a:cs typeface="Courier New" panose="02070309020205020404" pitchFamily="49" charset="0"/>
              </a:rPr>
              <a:t>Note: </a:t>
            </a:r>
            <a:r>
              <a:rPr lang="en-US" sz="2000" dirty="0" err="1">
                <a:cs typeface="Courier New" panose="02070309020205020404" pitchFamily="49" charset="0"/>
              </a:rPr>
              <a:t>lhs</a:t>
            </a:r>
            <a:r>
              <a:rPr lang="en-US" sz="2000" dirty="0">
                <a:cs typeface="Courier New" panose="02070309020205020404" pitchFamily="49" charset="0"/>
              </a:rPr>
              <a:t> - left-hand side, </a:t>
            </a:r>
            <a:r>
              <a:rPr lang="en-US" sz="2000" dirty="0" err="1">
                <a:cs typeface="Courier New" panose="02070309020205020404" pitchFamily="49" charset="0"/>
              </a:rPr>
              <a:t>rhs</a:t>
            </a:r>
            <a:r>
              <a:rPr lang="en-US" sz="2000" dirty="0">
                <a:cs typeface="Courier New" panose="02070309020205020404" pitchFamily="49" charset="0"/>
              </a:rPr>
              <a:t> - right-hand side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C570FD-5754-4EBC-A4DE-D2C9F864B7B4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37990360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1C05A-15BE-401A-917D-D6842632F9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C++ has pass-by-reference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1D8D8-432A-4928-B4F3-8A24E3CBB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f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4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 ,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dirty="0">
                <a:solidFill>
                  <a:srgbClr val="00004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r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8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dirty="0"/>
              <a:t> work the same as in C programs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refers to some other existing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 object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is an alternative </a:t>
            </a:r>
            <a:r>
              <a:rPr lang="en-US" i="1" dirty="0">
                <a:cs typeface="Courier New" panose="02070309020205020404" pitchFamily="49" charset="0"/>
              </a:rPr>
              <a:t>name</a:t>
            </a:r>
            <a:r>
              <a:rPr lang="en-US" dirty="0">
                <a:cs typeface="Courier New" panose="02070309020205020404" pitchFamily="49" charset="0"/>
              </a:rPr>
              <a:t> for whatever </a:t>
            </a:r>
            <a:r>
              <a:rPr lang="en-US" i="1" dirty="0">
                <a:cs typeface="Courier New" panose="02070309020205020404" pitchFamily="49" charset="0"/>
              </a:rPr>
              <a:t>object</a:t>
            </a:r>
            <a:r>
              <a:rPr lang="en-US" dirty="0">
                <a:cs typeface="Courier New" panose="02070309020205020404" pitchFamily="49" charset="0"/>
              </a:rPr>
              <a:t> was passed 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is borrowed and cannot be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>
                <a:cs typeface="Courier New" panose="02070309020205020404" pitchFamily="49" charset="0"/>
              </a:rPr>
              <a:t> like an ordinary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cs typeface="Courier New" panose="02070309020205020404" pitchFamily="49" charset="0"/>
              </a:rPr>
              <a:t> – no need to dereference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313374-7E47-4EE4-A6E7-DB4B4E34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17854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might we want to do with our positions?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 operator==(T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Add them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T&amp; operator+=(T&amp;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r>
              <a:rPr lang="en-US" dirty="0"/>
              <a:t>Print them through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cs typeface="Courier New" panose="02070309020205020404" pitchFamily="49" charset="0"/>
              </a:rPr>
              <a:t> (which is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value)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Note: cannot be a member function because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dirty="0">
                <a:cs typeface="Courier New" panose="02070309020205020404" pitchFamily="49" charset="0"/>
              </a:rPr>
              <a:t> is not the </a:t>
            </a:r>
            <a:r>
              <a:rPr lang="en-US" dirty="0" err="1">
                <a:cs typeface="Courier New" panose="02070309020205020404" pitchFamily="49" charset="0"/>
              </a:rPr>
              <a:t>lhs</a:t>
            </a:r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27E5F2C-EB3C-4B3B-A4B2-0830B977BA76}"/>
              </a:ext>
            </a:extLst>
          </p:cNvPr>
          <p:cNvSpPr txBox="1"/>
          <p:nvPr/>
        </p:nvSpPr>
        <p:spPr>
          <a:xfrm>
            <a:off x="607595" y="6079609"/>
            <a:ext cx="78979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2"/>
              </a:rPr>
              <a:t>https://gist.github.com/beached/38a4ae52fcadfab68cb6de05403fa393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D4C519-BE6B-4704-A6D0-5122B142F858}"/>
              </a:ext>
            </a:extLst>
          </p:cNvPr>
          <p:cNvSpPr txBox="1"/>
          <p:nvPr/>
        </p:nvSpPr>
        <p:spPr>
          <a:xfrm>
            <a:off x="9601200" y="312519"/>
            <a:ext cx="1852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/position.hxx </a:t>
            </a:r>
            <a:r>
              <a:rPr lang="en-US" dirty="0" err="1"/>
              <a:t>src</a:t>
            </a:r>
            <a:r>
              <a:rPr lang="en-US" dirty="0"/>
              <a:t>/position.cxx</a:t>
            </a:r>
          </a:p>
        </p:txBody>
      </p:sp>
    </p:spTree>
    <p:extLst>
      <p:ext uri="{BB962C8B-B14F-4D97-AF65-F5344CB8AC3E}">
        <p14:creationId xmlns:p14="http://schemas.microsoft.com/office/powerpoint/2010/main" val="196207127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write operator+ as a member function,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???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068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75070-01E1-48A6-B8BB-5F44EC239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C37F2-5A8C-492C-A447-A1BDDDAB2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wanted to write operator+ as a member function, what would its signature be?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position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T operator+(T const&amp;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rhs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const;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DB145-5661-4DED-B411-DD6513149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071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BCFF55-E5A8-4DDE-83F9-127D6C070A22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011257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651C3E5-BF4B-48ED-9328-A90E99148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Swap with references in 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17E4F7-93E0-4B0C-8DAA-AAFEEEF3D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r, </a:t>
            </a: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 s) {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 = r;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 = s;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s = temp;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lang="en-US" sz="24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b="0" i="0" u="none" strike="noStrike" baseline="0" dirty="0">
              <a:solidFill>
                <a:srgbClr val="073642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E17AC-78B8-497A-A0CA-69667F0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00308C-3585-4F3D-AC5C-D8CC56B8D0C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TEST_CASE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0" i="0" u="none" strike="noStrike" baseline="0" dirty="0">
                <a:solidFill>
                  <a:srgbClr val="869A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"C++‑style swap"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= 3;</a:t>
            </a:r>
          </a:p>
          <a:p>
            <a:pPr marL="0" indent="0" algn="l">
              <a:buNone/>
            </a:pP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s-ES" sz="2000" b="0" i="0" u="none" strike="noStrike" baseline="0" dirty="0" err="1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s-ES" sz="2000" b="0" i="0" u="none" strike="noStrike" baseline="0" dirty="0">
                <a:solidFill>
                  <a:srgbClr val="2AA2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s-E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 = 4;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 err="1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swap_ref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(x, y);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x == 4 );</a:t>
            </a:r>
          </a:p>
          <a:p>
            <a:pPr marL="0" indent="0" algn="l">
              <a:buNone/>
            </a:pPr>
            <a:r>
              <a:rPr lang="en-US" sz="200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0" i="0" u="none" strike="noStrike" baseline="0" dirty="0">
                <a:solidFill>
                  <a:srgbClr val="268CD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CHECK</a:t>
            </a: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y == 3 );</a:t>
            </a:r>
          </a:p>
          <a:p>
            <a:pPr marL="0" indent="0" algn="l">
              <a:buNone/>
            </a:pPr>
            <a:r>
              <a:rPr lang="en-US" sz="2000" b="0" i="0" u="none" strike="noStrike" baseline="0" dirty="0">
                <a:solidFill>
                  <a:srgbClr val="07364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A26CF49-9ACF-4A64-BBE3-7712CAC8D082}"/>
              </a:ext>
            </a:extLst>
          </p:cNvPr>
          <p:cNvGraphicFramePr>
            <a:graphicFrameLocks noGrp="1"/>
          </p:cNvGraphicFramePr>
          <p:nvPr/>
        </p:nvGraphicFramePr>
        <p:xfrm>
          <a:off x="4949781" y="467868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y: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41820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77C317-F9B1-4812-B286-A73AC8E3EB5B}"/>
              </a:ext>
            </a:extLst>
          </p:cNvPr>
          <p:cNvCxnSpPr/>
          <p:nvPr/>
        </p:nvCxnSpPr>
        <p:spPr>
          <a:xfrm>
            <a:off x="6182894" y="2565400"/>
            <a:ext cx="480594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F913C65-141B-4EC6-B958-693A3311248C}"/>
              </a:ext>
            </a:extLst>
          </p:cNvPr>
          <p:cNvSpPr txBox="1"/>
          <p:nvPr/>
        </p:nvSpPr>
        <p:spPr>
          <a:xfrm>
            <a:off x="8483600" y="316468"/>
            <a:ext cx="3096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test/reference_examples.cxx</a:t>
            </a:r>
          </a:p>
        </p:txBody>
      </p:sp>
    </p:spTree>
    <p:extLst>
      <p:ext uri="{BB962C8B-B14F-4D97-AF65-F5344CB8AC3E}">
        <p14:creationId xmlns:p14="http://schemas.microsoft.com/office/powerpoint/2010/main" val="1610858246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547</TotalTime>
  <Words>4872</Words>
  <Application>Microsoft Office PowerPoint</Application>
  <PresentationFormat>Widescreen</PresentationFormat>
  <Paragraphs>904</Paragraphs>
  <Slides>72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Courier New</vt:lpstr>
      <vt:lpstr>Tahoma</vt:lpstr>
      <vt:lpstr>Class Slides</vt:lpstr>
      <vt:lpstr>Lecture 12 Object Oriented Programming</vt:lpstr>
      <vt:lpstr>Administrivia</vt:lpstr>
      <vt:lpstr>Today’s Goals</vt:lpstr>
      <vt:lpstr>Getting the code for today</vt:lpstr>
      <vt:lpstr>Outline</vt:lpstr>
      <vt:lpstr>In C, all arguments are passed as values</vt:lpstr>
      <vt:lpstr>C++ has pass-by-reference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Swap with references in C++</vt:lpstr>
      <vt:lpstr>References can be thought of as “syntactic sugar”</vt:lpstr>
      <vt:lpstr>References can be thought of as “syntactic sugar”</vt:lpstr>
      <vt:lpstr>References can be thought of as “syntactic sugar”</vt:lpstr>
      <vt:lpstr>References can be thought of as “syntactic sugar”</vt:lpstr>
      <vt:lpstr>This “desugaring” approach can explain more complicated references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Break + Question: Does this swap work?</vt:lpstr>
      <vt:lpstr>Outline</vt:lpstr>
      <vt:lpstr>Object Oriented Programming</vt:lpstr>
      <vt:lpstr>How we handled this idea in C</vt:lpstr>
      <vt:lpstr>What would a ballot_t look like in C++?</vt:lpstr>
      <vt:lpstr>Why do this?</vt:lpstr>
      <vt:lpstr>An example object: vector</vt:lpstr>
      <vt:lpstr>Outline</vt:lpstr>
      <vt:lpstr>Implementing member functions</vt:lpstr>
      <vt:lpstr>Accessing data members in member functions</vt:lpstr>
      <vt:lpstr>Live coding example: positions</vt:lpstr>
      <vt:lpstr>const is used everywhere in C++</vt:lpstr>
      <vt:lpstr>Code organization</vt:lpstr>
      <vt:lpstr>Outline</vt:lpstr>
      <vt:lpstr>Contructors initialize newly-created objects</vt:lpstr>
      <vt:lpstr>Default constructor</vt:lpstr>
      <vt:lpstr>Writing our own constructor</vt:lpstr>
      <vt:lpstr>Initialization lists</vt:lpstr>
      <vt:lpstr>Initialization lists</vt:lpstr>
      <vt:lpstr>Must use exclusively default constructors or defined ones</vt:lpstr>
      <vt:lpstr>Multiple constructors make objects easier to use</vt:lpstr>
      <vt:lpstr>Copy constructor</vt:lpstr>
      <vt:lpstr>When do copies happen?</vt:lpstr>
      <vt:lpstr>Destructors</vt:lpstr>
      <vt:lpstr>Break + Open Question</vt:lpstr>
      <vt:lpstr>Break + Open Question</vt:lpstr>
      <vt:lpstr>Outline</vt:lpstr>
      <vt:lpstr>C++ libraries provide various useful structures for you</vt:lpstr>
      <vt:lpstr>C++ Vectors</vt:lpstr>
      <vt:lpstr>Other useful Vector operations</vt:lpstr>
      <vt:lpstr>Example vector code</vt:lpstr>
      <vt:lpstr>C++ allows for simpler iteration (like Python)</vt:lpstr>
      <vt:lpstr>Modifying elements inside the vector</vt:lpstr>
      <vt:lpstr>Modifying elements inside the vector</vt:lpstr>
      <vt:lpstr>Outline</vt:lpstr>
      <vt:lpstr>GE211</vt:lpstr>
      <vt:lpstr>High-level overview</vt:lpstr>
      <vt:lpstr>Game application code structure</vt:lpstr>
      <vt:lpstr>Live coding: open up Lab05</vt:lpstr>
      <vt:lpstr>ge211::geometry::Posn</vt:lpstr>
      <vt:lpstr>ge211::geometry::Dims</vt:lpstr>
      <vt:lpstr>Outline</vt:lpstr>
      <vt:lpstr>Outline</vt:lpstr>
      <vt:lpstr>Defining operators for our objects</vt:lpstr>
      <vt:lpstr>Example overloaded operator</vt:lpstr>
      <vt:lpstr>What might we want to do with our positions?</vt:lpstr>
      <vt:lpstr>Break + Question</vt:lpstr>
      <vt:lpstr>Break + Question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12 Title</dc:title>
  <dc:creator>Branden Ghena</dc:creator>
  <cp:lastModifiedBy>Branden Ghena</cp:lastModifiedBy>
  <cp:revision>66</cp:revision>
  <dcterms:created xsi:type="dcterms:W3CDTF">2021-10-28T00:56:37Z</dcterms:created>
  <dcterms:modified xsi:type="dcterms:W3CDTF">2022-02-10T19:42:44Z</dcterms:modified>
</cp:coreProperties>
</file>