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0"/>
  </p:notesMasterIdLst>
  <p:sldIdLst>
    <p:sldId id="256" r:id="rId2"/>
    <p:sldId id="384" r:id="rId3"/>
    <p:sldId id="264" r:id="rId4"/>
    <p:sldId id="820" r:id="rId5"/>
    <p:sldId id="865" r:id="rId6"/>
    <p:sldId id="836" r:id="rId7"/>
    <p:sldId id="837" r:id="rId8"/>
    <p:sldId id="838" r:id="rId9"/>
    <p:sldId id="839" r:id="rId10"/>
    <p:sldId id="841" r:id="rId11"/>
    <p:sldId id="383" r:id="rId12"/>
    <p:sldId id="833" r:id="rId13"/>
    <p:sldId id="846" r:id="rId14"/>
    <p:sldId id="870" r:id="rId15"/>
    <p:sldId id="834" r:id="rId16"/>
    <p:sldId id="871" r:id="rId17"/>
    <p:sldId id="872" r:id="rId18"/>
    <p:sldId id="866" r:id="rId19"/>
    <p:sldId id="835" r:id="rId20"/>
    <p:sldId id="850" r:id="rId21"/>
    <p:sldId id="853" r:id="rId22"/>
    <p:sldId id="849" r:id="rId23"/>
    <p:sldId id="864" r:id="rId24"/>
    <p:sldId id="851" r:id="rId25"/>
    <p:sldId id="852" r:id="rId26"/>
    <p:sldId id="848" r:id="rId27"/>
    <p:sldId id="863" r:id="rId28"/>
    <p:sldId id="854" r:id="rId29"/>
    <p:sldId id="842" r:id="rId30"/>
    <p:sldId id="855" r:id="rId31"/>
    <p:sldId id="856" r:id="rId32"/>
    <p:sldId id="861" r:id="rId33"/>
    <p:sldId id="862" r:id="rId34"/>
    <p:sldId id="858" r:id="rId35"/>
    <p:sldId id="857" r:id="rId36"/>
    <p:sldId id="860" r:id="rId37"/>
    <p:sldId id="867" r:id="rId38"/>
    <p:sldId id="844" r:id="rId39"/>
    <p:sldId id="823" r:id="rId40"/>
    <p:sldId id="789" r:id="rId41"/>
    <p:sldId id="814" r:id="rId42"/>
    <p:sldId id="826" r:id="rId43"/>
    <p:sldId id="827" r:id="rId44"/>
    <p:sldId id="815" r:id="rId45"/>
    <p:sldId id="828" r:id="rId46"/>
    <p:sldId id="829" r:id="rId47"/>
    <p:sldId id="830" r:id="rId48"/>
    <p:sldId id="86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264"/>
            <p14:sldId id="820"/>
          </p14:sldIdLst>
        </p14:section>
        <p14:section name="Concept of Inheritance" id="{B55B8E8C-5EAB-4A1E-A4E9-AE5E896E46FA}">
          <p14:sldIdLst>
            <p14:sldId id="865"/>
            <p14:sldId id="836"/>
            <p14:sldId id="837"/>
            <p14:sldId id="838"/>
            <p14:sldId id="839"/>
            <p14:sldId id="841"/>
            <p14:sldId id="383"/>
            <p14:sldId id="833"/>
            <p14:sldId id="846"/>
            <p14:sldId id="870"/>
            <p14:sldId id="834"/>
            <p14:sldId id="871"/>
            <p14:sldId id="872"/>
          </p14:sldIdLst>
        </p14:section>
        <p14:section name="Inheritance in C++" id="{8AC8BB24-0593-44CE-A4DA-C843F828AE15}">
          <p14:sldIdLst>
            <p14:sldId id="866"/>
            <p14:sldId id="835"/>
            <p14:sldId id="850"/>
            <p14:sldId id="853"/>
            <p14:sldId id="849"/>
            <p14:sldId id="864"/>
            <p14:sldId id="851"/>
            <p14:sldId id="852"/>
            <p14:sldId id="848"/>
            <p14:sldId id="863"/>
            <p14:sldId id="854"/>
            <p14:sldId id="842"/>
            <p14:sldId id="855"/>
            <p14:sldId id="856"/>
            <p14:sldId id="861"/>
            <p14:sldId id="862"/>
            <p14:sldId id="858"/>
            <p14:sldId id="857"/>
            <p14:sldId id="860"/>
          </p14:sldIdLst>
        </p14:section>
        <p14:section name="GE211 Inheritance" id="{A12966F6-D92C-42B2-8A02-2D02AA38E3D4}">
          <p14:sldIdLst>
            <p14:sldId id="867"/>
            <p14:sldId id="844"/>
          </p14:sldIdLst>
        </p14:section>
        <p14:section name="Game Motion Planning" id="{6BB77E3A-A0E9-4F5D-8C71-26017C455504}">
          <p14:sldIdLst>
            <p14:sldId id="823"/>
            <p14:sldId id="789"/>
            <p14:sldId id="814"/>
            <p14:sldId id="826"/>
            <p14:sldId id="827"/>
            <p14:sldId id="815"/>
            <p14:sldId id="828"/>
            <p14:sldId id="829"/>
            <p14:sldId id="830"/>
          </p14:sldIdLst>
        </p14:section>
        <p14:section name="Wrapup" id="{29A7F866-9DA9-446B-8359-CE426CB89C7A}">
          <p14:sldIdLst>
            <p14:sldId id="8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155" d="100"/>
          <a:sy n="155" d="100"/>
        </p:scale>
        <p:origin x="162" y="3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ultiple_inheritance#The_diamond_proble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v/ge211/blob/main/include/ge211/base.hxx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u-cs211.github.io/cs211-files/lec/16_inheritance.zip" TargetMode="External"/><Relationship Id="rId2" Type="http://schemas.openxmlformats.org/officeDocument/2006/relationships/hyperlink" Target="https://nu-cs211.github.io/cs211-files/lec/15_finalProject.zip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16</a:t>
            </a:r>
            <a:br>
              <a:rPr lang="en-US" dirty="0"/>
            </a:br>
            <a:r>
              <a:rPr lang="en-US" dirty="0"/>
              <a:t>C++ 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Winter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 (Northwestern), Hal Perkins (Washington), </a:t>
            </a:r>
            <a:r>
              <a:rPr lang="en-US" sz="1600" dirty="0" err="1"/>
              <a:t>Godmar</a:t>
            </a:r>
            <a:r>
              <a:rPr lang="en-US" sz="1600" dirty="0"/>
              <a:t> Back (Virginia Tech)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60CE-33D1-4736-A5BE-8A23568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without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0C63E-05B2-4E3C-BCFE-4F1F67C0C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class per block type: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Feels pretty redundant. Lots of repeated information</a:t>
            </a:r>
          </a:p>
          <a:p>
            <a:r>
              <a:rPr lang="en-US" dirty="0"/>
              <a:t>Cannot use multiple blocks as the same thing</a:t>
            </a:r>
          </a:p>
          <a:p>
            <a:pPr lvl="1"/>
            <a:r>
              <a:rPr lang="en-US" dirty="0"/>
              <a:t>Can’t have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/>
              <a:t> of blocks, for instance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97BAF-D34E-4745-8D0E-C7909B03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6E33F488-BFAC-498E-9776-208F140D1F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2117668"/>
              </p:ext>
            </p:extLst>
          </p:nvPr>
        </p:nvGraphicFramePr>
        <p:xfrm>
          <a:off x="1267705" y="1735433"/>
          <a:ext cx="3008088" cy="2680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088">
                  <a:extLst>
                    <a:ext uri="{9D8B030D-6E8A-4147-A177-3AD203B41FA5}">
                      <a16:colId xmlns:a16="http://schemas.microsoft.com/office/drawing/2014/main" val="3337743554"/>
                    </a:ext>
                  </a:extLst>
                </a:gridCol>
              </a:tblGrid>
              <a:tr h="580055">
                <a:tc>
                  <a:txBody>
                    <a:bodyPr/>
                    <a:lstStyle/>
                    <a:p>
                      <a:pPr lvl="0" algn="ctr"/>
                      <a:r>
                        <a:rPr lang="en-US" sz="2000" dirty="0" err="1"/>
                        <a:t>Sand_block</a:t>
                      </a:r>
                      <a:endParaRPr lang="en-US" sz="200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27915"/>
                  </a:ext>
                </a:extLst>
              </a:tr>
              <a:tr h="1175162"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hit_block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fall()</a:t>
                      </a:r>
                    </a:p>
                    <a:p>
                      <a:pPr lvl="0"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069914"/>
                  </a:ext>
                </a:extLst>
              </a:tr>
              <a:tr h="911516"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position_</a:t>
                      </a:r>
                    </a:p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hits_remaining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908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AAC0387-B037-4BC4-831D-F2A20FFBC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600580"/>
              </p:ext>
            </p:extLst>
          </p:nvPr>
        </p:nvGraphicFramePr>
        <p:xfrm>
          <a:off x="4591956" y="1735431"/>
          <a:ext cx="3008087" cy="2666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087">
                  <a:extLst>
                    <a:ext uri="{9D8B030D-6E8A-4147-A177-3AD203B41FA5}">
                      <a16:colId xmlns:a16="http://schemas.microsoft.com/office/drawing/2014/main" val="1370039226"/>
                    </a:ext>
                  </a:extLst>
                </a:gridCol>
              </a:tblGrid>
              <a:tr h="572023">
                <a:tc>
                  <a:txBody>
                    <a:bodyPr/>
                    <a:lstStyle/>
                    <a:p>
                      <a:pPr lvl="0" algn="ctr"/>
                      <a:r>
                        <a:rPr lang="en-US" sz="2000" dirty="0" err="1"/>
                        <a:t>Coal_ore_block</a:t>
                      </a:r>
                      <a:endParaRPr lang="en-US" sz="200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308075"/>
                  </a:ext>
                </a:extLst>
              </a:tr>
              <a:tr h="1180844"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hit_block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drop_item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lvl="0"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466749"/>
                  </a:ext>
                </a:extLst>
              </a:tr>
              <a:tr h="898893"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position_</a:t>
                      </a:r>
                    </a:p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hits_remaining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45750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264B937-AEB2-4CF9-BF46-643BE34BD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847187"/>
              </p:ext>
            </p:extLst>
          </p:nvPr>
        </p:nvGraphicFramePr>
        <p:xfrm>
          <a:off x="7916206" y="1735431"/>
          <a:ext cx="300808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087">
                  <a:extLst>
                    <a:ext uri="{9D8B030D-6E8A-4147-A177-3AD203B41FA5}">
                      <a16:colId xmlns:a16="http://schemas.microsoft.com/office/drawing/2014/main" val="13700392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/>
                      <a:r>
                        <a:rPr lang="en-US" sz="2000" dirty="0" err="1"/>
                        <a:t>Redstone_ore_block</a:t>
                      </a:r>
                      <a:endParaRPr lang="en-US" sz="200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308075"/>
                  </a:ext>
                </a:extLst>
              </a:tr>
              <a:tr h="509492"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hit_block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drop_item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emit_particles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466749"/>
                  </a:ext>
                </a:extLst>
              </a:tr>
              <a:tr h="378853"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position_</a:t>
                      </a:r>
                    </a:p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hits_remaining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457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502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 share common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allows one class to copy all the qualities of another</a:t>
            </a:r>
          </a:p>
          <a:p>
            <a:pPr lvl="1"/>
            <a:r>
              <a:rPr lang="en-US" dirty="0"/>
              <a:t>i.e. it inherits member functions and data members</a:t>
            </a:r>
          </a:p>
          <a:p>
            <a:pPr lvl="1"/>
            <a:endParaRPr lang="en-US" dirty="0"/>
          </a:p>
          <a:p>
            <a:r>
              <a:rPr lang="en-US" dirty="0"/>
              <a:t>Allows us to form parent-child “is-a” relationship between classes</a:t>
            </a:r>
          </a:p>
          <a:p>
            <a:pPr lvl="1"/>
            <a:r>
              <a:rPr lang="en-US" dirty="0"/>
              <a:t>A child (derived class) extends a parent (base class)</a:t>
            </a:r>
          </a:p>
          <a:p>
            <a:pPr lvl="1"/>
            <a:endParaRPr lang="en-US" dirty="0"/>
          </a:p>
          <a:p>
            <a:r>
              <a:rPr lang="en-US" dirty="0"/>
              <a:t>Objects can be treated as anything they inherit from</a:t>
            </a:r>
          </a:p>
          <a:p>
            <a:pPr lvl="1"/>
            <a:r>
              <a:rPr lang="en-US" dirty="0"/>
              <a:t>Object can be treated as the base class to access general functionality</a:t>
            </a:r>
          </a:p>
          <a:p>
            <a:pPr lvl="1"/>
            <a:r>
              <a:rPr lang="en-US" dirty="0"/>
              <a:t>Or treated as the specific derived class to access specific functionality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60CE-33D1-4736-A5BE-8A23568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Redesign of blocks with inheritance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97BAF-D34E-4745-8D0E-C7909B03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85B54D6-353F-45F6-84C5-4CC772672D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6778405"/>
              </p:ext>
            </p:extLst>
          </p:nvPr>
        </p:nvGraphicFramePr>
        <p:xfrm>
          <a:off x="4482398" y="4291867"/>
          <a:ext cx="300808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088">
                  <a:extLst>
                    <a:ext uri="{9D8B030D-6E8A-4147-A177-3AD203B41FA5}">
                      <a16:colId xmlns:a16="http://schemas.microsoft.com/office/drawing/2014/main" val="33377435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/>
                      <a:r>
                        <a:rPr lang="en-US" sz="2000" dirty="0" err="1"/>
                        <a:t>Sand_block</a:t>
                      </a:r>
                      <a:endParaRPr lang="en-US" sz="200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27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hit_block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lvl="0" algn="l"/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fall()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069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position_</a:t>
                      </a:r>
                    </a:p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hits_remaining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908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11ACD4-37CE-4E1D-A194-E8D3DD377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458822"/>
              </p:ext>
            </p:extLst>
          </p:nvPr>
        </p:nvGraphicFramePr>
        <p:xfrm>
          <a:off x="8572307" y="496892"/>
          <a:ext cx="3008087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087">
                  <a:extLst>
                    <a:ext uri="{9D8B030D-6E8A-4147-A177-3AD203B41FA5}">
                      <a16:colId xmlns:a16="http://schemas.microsoft.com/office/drawing/2014/main" val="13700392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/>
                      <a:r>
                        <a:rPr lang="en-US" sz="2000" dirty="0" err="1"/>
                        <a:t>Coal_ore_block</a:t>
                      </a:r>
                      <a:endParaRPr lang="en-US" sz="200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308075"/>
                  </a:ext>
                </a:extLst>
              </a:tr>
              <a:tr h="461866"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hit_block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drop_item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466749"/>
                  </a:ext>
                </a:extLst>
              </a:tr>
              <a:tr h="351586"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position_</a:t>
                      </a:r>
                    </a:p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hits_remaining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4575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1E376A6-9072-4681-BC28-70D77C605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968637"/>
              </p:ext>
            </p:extLst>
          </p:nvPr>
        </p:nvGraphicFramePr>
        <p:xfrm>
          <a:off x="8572306" y="3262546"/>
          <a:ext cx="300808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087">
                  <a:extLst>
                    <a:ext uri="{9D8B030D-6E8A-4147-A177-3AD203B41FA5}">
                      <a16:colId xmlns:a16="http://schemas.microsoft.com/office/drawing/2014/main" val="13700392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/>
                      <a:r>
                        <a:rPr lang="en-US" sz="2000" dirty="0" err="1"/>
                        <a:t>Redstone_ore_block</a:t>
                      </a:r>
                      <a:endParaRPr lang="en-US" sz="200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308075"/>
                  </a:ext>
                </a:extLst>
              </a:tr>
              <a:tr h="509492"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hit_block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drop_item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lvl="0" algn="l"/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emit_particles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466749"/>
                  </a:ext>
                </a:extLst>
              </a:tr>
              <a:tr h="378853"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position_</a:t>
                      </a:r>
                    </a:p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hits_remaining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457502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3FB1BAD8-79D1-4508-9C57-F1EBB89668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9032337"/>
              </p:ext>
            </p:extLst>
          </p:nvPr>
        </p:nvGraphicFramePr>
        <p:xfrm>
          <a:off x="607595" y="2322294"/>
          <a:ext cx="3008088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088">
                  <a:extLst>
                    <a:ext uri="{9D8B030D-6E8A-4147-A177-3AD203B41FA5}">
                      <a16:colId xmlns:a16="http://schemas.microsoft.com/office/drawing/2014/main" val="33377435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/>
                      <a:r>
                        <a:rPr lang="en-US" sz="2000" dirty="0"/>
                        <a:t>Block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27915"/>
                  </a:ext>
                </a:extLst>
              </a:tr>
              <a:tr h="423205">
                <a:tc>
                  <a:txBody>
                    <a:bodyPr/>
                    <a:lstStyle/>
                    <a:p>
                      <a:pPr lvl="0" algn="l"/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hit_block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069914"/>
                  </a:ext>
                </a:extLst>
              </a:tr>
              <a:tr h="423205">
                <a:tc>
                  <a:txBody>
                    <a:bodyPr/>
                    <a:lstStyle/>
                    <a:p>
                      <a:pPr lvl="0" algn="l"/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position_</a:t>
                      </a:r>
                    </a:p>
                    <a:p>
                      <a:pPr lvl="0" algn="l"/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hits_remaining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90829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FE161480-2682-40B4-B3AD-AAA07E14FB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2657959"/>
              </p:ext>
            </p:extLst>
          </p:nvPr>
        </p:nvGraphicFramePr>
        <p:xfrm>
          <a:off x="4482398" y="1082040"/>
          <a:ext cx="300808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088">
                  <a:extLst>
                    <a:ext uri="{9D8B030D-6E8A-4147-A177-3AD203B41FA5}">
                      <a16:colId xmlns:a16="http://schemas.microsoft.com/office/drawing/2014/main" val="33377435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/>
                      <a:r>
                        <a:rPr lang="en-US" sz="2000" dirty="0" err="1"/>
                        <a:t>Ore_block</a:t>
                      </a:r>
                      <a:endParaRPr lang="en-US" sz="200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27915"/>
                  </a:ext>
                </a:extLst>
              </a:tr>
              <a:tr h="423205"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hit_block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lvl="0" algn="l"/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drop_item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069914"/>
                  </a:ext>
                </a:extLst>
              </a:tr>
              <a:tr h="423205"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position_</a:t>
                      </a:r>
                    </a:p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hits_remaining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9082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DF2FC9-80D8-463B-8E6D-31FF00949E9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615683" y="2255520"/>
            <a:ext cx="866715" cy="10878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121EDA-4E49-445B-9652-8AFA57A681D8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3615683" y="3343374"/>
            <a:ext cx="866715" cy="21219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EF22B1-B3AF-430E-9033-811CCD5812D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7490486" y="1670372"/>
            <a:ext cx="1081821" cy="5851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DE0A2A-8D1F-48DF-B770-99EE1DBDBE9A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7490486" y="2255520"/>
            <a:ext cx="1081820" cy="23329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765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C221-E3AC-4AAB-AD8D-74733651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classes can override inherited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F02C2-37B9-42D2-83CD-8345286DF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Ore_block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hits_remaining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hits_remaining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{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Redstone_ore_block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hits_remaining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emit_particles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hits_remaining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{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FE32E-3B7C-4ACF-BA61-23F73C96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48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4EB4-24FE-4E5D-976C-ED4EBF30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classes can be treated as the parent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FC4A0-EDE2-4AC6-8737-40039E992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We can make a vector of generic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en-US" dirty="0">
                <a:cs typeface="Courier New" panose="02070309020205020404" pitchFamily="49" charset="0"/>
              </a:rPr>
              <a:t>” and fill it with specific types of blocks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std::vector&lt;Block&gt; blocks;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Coal_ore_block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Redstone_ore_block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Coal_ore_block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Sand_block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blocks[1].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// calls Redstone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383FD-9AC2-4937-BB91-4572D01B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66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27E0-029B-4050-A5D6-450CC3A8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7A314-04B1-4286-A0C5-C8241576F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reuse</a:t>
            </a:r>
          </a:p>
          <a:p>
            <a:pPr lvl="1"/>
            <a:r>
              <a:rPr lang="en-US" dirty="0"/>
              <a:t>Children can automatically inherit code from parents</a:t>
            </a:r>
          </a:p>
          <a:p>
            <a:pPr lvl="1"/>
            <a:endParaRPr lang="en-US" dirty="0"/>
          </a:p>
          <a:p>
            <a:r>
              <a:rPr lang="en-US" dirty="0"/>
              <a:t>Extensibility</a:t>
            </a:r>
          </a:p>
          <a:p>
            <a:pPr lvl="1"/>
            <a:r>
              <a:rPr lang="en-US" dirty="0"/>
              <a:t>Children can add custom behavior by extending or overriding</a:t>
            </a:r>
          </a:p>
          <a:p>
            <a:pPr lvl="1"/>
            <a:endParaRPr lang="en-US" dirty="0"/>
          </a:p>
          <a:p>
            <a:r>
              <a:rPr lang="en-US" b="1" dirty="0"/>
              <a:t>Polymorphism</a:t>
            </a:r>
            <a:r>
              <a:rPr lang="en-US" dirty="0"/>
              <a:t> </a:t>
            </a:r>
            <a:r>
              <a:rPr lang="en-US" sz="2400" dirty="0"/>
              <a:t>(biggest reason)</a:t>
            </a:r>
            <a:endParaRPr lang="en-US" dirty="0"/>
          </a:p>
          <a:p>
            <a:pPr lvl="1"/>
            <a:r>
              <a:rPr lang="en-US" dirty="0"/>
              <a:t>Ability to redefine existing behavior but preserve the interface</a:t>
            </a:r>
          </a:p>
          <a:p>
            <a:pPr lvl="1"/>
            <a:r>
              <a:rPr lang="en-US" dirty="0"/>
              <a:t>Children can override the behavior of the parent</a:t>
            </a:r>
          </a:p>
          <a:p>
            <a:pPr lvl="1"/>
            <a:r>
              <a:rPr lang="en-US" dirty="0"/>
              <a:t>Other parts of the code can make calls on objects without knowing which part of the inheritance tree they are from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D2B01-E347-4CE9-8FED-D119A4B0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93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40C796-B6BB-4A4A-BB90-9FAD5822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Quiz: Relationships between our blocks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B29A67-B623-4B1D-B1F6-9C70E1814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Determine if the following</a:t>
            </a:r>
            <a:br>
              <a:rPr lang="en-US" dirty="0"/>
            </a:br>
            <a:r>
              <a:rPr lang="en-US" dirty="0"/>
              <a:t>is-a relationships exist</a:t>
            </a:r>
          </a:p>
          <a:p>
            <a:endParaRPr lang="en-US" dirty="0"/>
          </a:p>
          <a:p>
            <a:r>
              <a:rPr lang="en-US" dirty="0"/>
              <a:t>True or False:</a:t>
            </a:r>
          </a:p>
          <a:p>
            <a:pPr lvl="1"/>
            <a:r>
              <a:rPr lang="en-US" dirty="0" err="1"/>
              <a:t>Redstone_ore_block</a:t>
            </a:r>
            <a:r>
              <a:rPr lang="en-US" dirty="0"/>
              <a:t> is-a </a:t>
            </a:r>
            <a:r>
              <a:rPr lang="en-US" dirty="0" err="1"/>
              <a:t>Ore_block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Coal_ore_block</a:t>
            </a:r>
            <a:r>
              <a:rPr lang="en-US" dirty="0"/>
              <a:t> is-a </a:t>
            </a:r>
            <a:r>
              <a:rPr lang="en-US" dirty="0" err="1"/>
              <a:t>Ore_block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Coal_ore_block</a:t>
            </a:r>
            <a:r>
              <a:rPr lang="en-US" dirty="0"/>
              <a:t> is-a Block?</a:t>
            </a:r>
          </a:p>
          <a:p>
            <a:pPr lvl="1"/>
            <a:r>
              <a:rPr lang="en-US" dirty="0" err="1"/>
              <a:t>Coal_ore_block</a:t>
            </a:r>
            <a:r>
              <a:rPr lang="en-US" dirty="0"/>
              <a:t> is-a </a:t>
            </a:r>
            <a:r>
              <a:rPr lang="en-US" dirty="0" err="1"/>
              <a:t>Redstone_ore_block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Ore_block</a:t>
            </a:r>
            <a:r>
              <a:rPr lang="en-US" dirty="0"/>
              <a:t> is-a </a:t>
            </a:r>
            <a:r>
              <a:rPr lang="en-US" dirty="0" err="1"/>
              <a:t>Redstone_ore_block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F9FE47-78B5-4CE4-964D-F2A8FB78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7FFA755-5532-449E-805E-30AD3515C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92150"/>
            <a:ext cx="5828297" cy="32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49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40C796-B6BB-4A4A-BB90-9FAD5822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Quiz: Relationships between our blocks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B29A67-B623-4B1D-B1F6-9C70E1814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Determine if the following</a:t>
            </a:r>
            <a:br>
              <a:rPr lang="en-US" dirty="0"/>
            </a:br>
            <a:r>
              <a:rPr lang="en-US" dirty="0"/>
              <a:t>is-a relationships exist</a:t>
            </a:r>
          </a:p>
          <a:p>
            <a:endParaRPr lang="en-US" dirty="0"/>
          </a:p>
          <a:p>
            <a:r>
              <a:rPr lang="en-US" dirty="0"/>
              <a:t>True or False:</a:t>
            </a:r>
          </a:p>
          <a:p>
            <a:pPr lvl="1"/>
            <a:r>
              <a:rPr lang="en-US" dirty="0" err="1"/>
              <a:t>Redstone_ore_block</a:t>
            </a:r>
            <a:r>
              <a:rPr lang="en-US" dirty="0"/>
              <a:t> is-a </a:t>
            </a:r>
            <a:r>
              <a:rPr lang="en-US" dirty="0" err="1"/>
              <a:t>Ore_block</a:t>
            </a:r>
            <a:r>
              <a:rPr lang="en-US" dirty="0"/>
              <a:t>?</a:t>
            </a:r>
            <a:r>
              <a:rPr lang="en-US" b="1" dirty="0"/>
              <a:t> TRUE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Coal_ore_block</a:t>
            </a:r>
            <a:r>
              <a:rPr lang="en-US" dirty="0"/>
              <a:t> is-a </a:t>
            </a:r>
            <a:r>
              <a:rPr lang="en-US" dirty="0" err="1"/>
              <a:t>Ore_block</a:t>
            </a:r>
            <a:r>
              <a:rPr lang="en-US" dirty="0"/>
              <a:t>?</a:t>
            </a:r>
            <a:r>
              <a:rPr lang="en-US" b="1" dirty="0"/>
              <a:t> TRUE</a:t>
            </a:r>
            <a:endParaRPr lang="en-US" dirty="0"/>
          </a:p>
          <a:p>
            <a:pPr lvl="1"/>
            <a:r>
              <a:rPr lang="en-US" dirty="0" err="1"/>
              <a:t>Coal_ore_block</a:t>
            </a:r>
            <a:r>
              <a:rPr lang="en-US" dirty="0"/>
              <a:t> is-a Block?</a:t>
            </a:r>
            <a:r>
              <a:rPr lang="en-US" b="1" dirty="0"/>
              <a:t> TRUE</a:t>
            </a:r>
            <a:endParaRPr lang="en-US" dirty="0"/>
          </a:p>
          <a:p>
            <a:pPr lvl="1"/>
            <a:r>
              <a:rPr lang="en-US" dirty="0" err="1"/>
              <a:t>Coal_ore_block</a:t>
            </a:r>
            <a:r>
              <a:rPr lang="en-US" dirty="0"/>
              <a:t> is-a </a:t>
            </a:r>
            <a:r>
              <a:rPr lang="en-US" dirty="0" err="1"/>
              <a:t>Redstone_ore_block</a:t>
            </a:r>
            <a:r>
              <a:rPr lang="en-US" dirty="0"/>
              <a:t>?</a:t>
            </a:r>
            <a:r>
              <a:rPr lang="en-US" b="1" dirty="0"/>
              <a:t> FALSE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Ore_block</a:t>
            </a:r>
            <a:r>
              <a:rPr lang="en-US" dirty="0"/>
              <a:t> is-a </a:t>
            </a:r>
            <a:r>
              <a:rPr lang="en-US" dirty="0" err="1"/>
              <a:t>Redstone_ore_block</a:t>
            </a:r>
            <a:r>
              <a:rPr lang="en-US" dirty="0"/>
              <a:t>?</a:t>
            </a:r>
            <a:r>
              <a:rPr lang="en-US" b="1" dirty="0"/>
              <a:t> FALSE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F9FE47-78B5-4CE4-964D-F2A8FB78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FCB1AB-D6CC-4E78-96A3-60BD7778D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92150"/>
            <a:ext cx="5828297" cy="32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88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Concept of Inheritance</a:t>
            </a:r>
          </a:p>
          <a:p>
            <a:pPr lvl="1"/>
            <a:endParaRPr lang="en-US" dirty="0"/>
          </a:p>
          <a:p>
            <a:r>
              <a:rPr lang="en-US" b="1" dirty="0"/>
              <a:t>Inheritance in C++</a:t>
            </a:r>
          </a:p>
          <a:p>
            <a:pPr lvl="1"/>
            <a:endParaRPr lang="en-US" dirty="0"/>
          </a:p>
          <a:p>
            <a:r>
              <a:rPr lang="en-US" dirty="0"/>
              <a:t>GE211 Inheritance</a:t>
            </a:r>
          </a:p>
          <a:p>
            <a:pPr lvl="1"/>
            <a:endParaRPr lang="en-US" dirty="0"/>
          </a:p>
          <a:p>
            <a:r>
              <a:rPr lang="en-US" dirty="0"/>
              <a:t>Game Motion Planning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07854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95CA-9D89-4982-ADA2-90B6591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Simpler class for demonstrating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2B323-DE47-4709-8EB6-76EF22BB8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Position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Position(int x, int y);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distance_to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(Position const&amp; other) const;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print() const;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x_;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y_;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54911-7391-475A-8625-65CF85C2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F944AD-3699-4991-B5BA-C8AFDC468D5A}"/>
              </a:ext>
            </a:extLst>
          </p:cNvPr>
          <p:cNvSpPr txBox="1"/>
          <p:nvPr/>
        </p:nvSpPr>
        <p:spPr>
          <a:xfrm>
            <a:off x="9893300" y="241300"/>
            <a:ext cx="1549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positions.hxx</a:t>
            </a:r>
          </a:p>
          <a:p>
            <a:r>
              <a:rPr lang="en-US" dirty="0"/>
              <a:t>positions.cxx</a:t>
            </a:r>
          </a:p>
        </p:txBody>
      </p:sp>
    </p:spTree>
    <p:extLst>
      <p:ext uri="{BB962C8B-B14F-4D97-AF65-F5344CB8AC3E}">
        <p14:creationId xmlns:p14="http://schemas.microsoft.com/office/powerpoint/2010/main" val="317944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9BFE-D172-4B08-85C6-CB6FDEF8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E4E57-1CD5-4BD4-95B4-2793A218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6 is due today</a:t>
            </a:r>
          </a:p>
          <a:p>
            <a:endParaRPr lang="en-US" dirty="0"/>
          </a:p>
          <a:p>
            <a:r>
              <a:rPr lang="en-US" dirty="0"/>
              <a:t>Remember that project proposals are due on Friday!</a:t>
            </a:r>
          </a:p>
          <a:p>
            <a:pPr lvl="1"/>
            <a:r>
              <a:rPr lang="en-US" dirty="0"/>
              <a:t>We’ve gotten only a few proposals so far</a:t>
            </a:r>
          </a:p>
          <a:p>
            <a:pPr lvl="1"/>
            <a:r>
              <a:rPr lang="en-US" dirty="0"/>
              <a:t>All proposals before 1pm should have received email responses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47D11-50EA-4FF2-8570-BD89B373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27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95CA-9D89-4982-ADA2-90B6591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class that inherits from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2B323-DE47-4709-8EB6-76EF22BB8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Position3D: public Position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Position3D(int x, int y, int z);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distance_to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(Position3D const&amp; other) const;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print() const;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z_;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54911-7391-475A-8625-65CF85C2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8571C-BD15-49F0-A10B-10B2BE6CC5D3}"/>
              </a:ext>
            </a:extLst>
          </p:cNvPr>
          <p:cNvSpPr txBox="1"/>
          <p:nvPr/>
        </p:nvSpPr>
        <p:spPr>
          <a:xfrm>
            <a:off x="9893300" y="241300"/>
            <a:ext cx="1549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positions.hxx</a:t>
            </a:r>
          </a:p>
          <a:p>
            <a:r>
              <a:rPr lang="en-US" dirty="0"/>
              <a:t>positions.cxx</a:t>
            </a:r>
          </a:p>
        </p:txBody>
      </p:sp>
    </p:spTree>
    <p:extLst>
      <p:ext uri="{BB962C8B-B14F-4D97-AF65-F5344CB8AC3E}">
        <p14:creationId xmlns:p14="http://schemas.microsoft.com/office/powerpoint/2010/main" val="2260556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95CA-9D89-4982-ADA2-90B6591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 its own unique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2B323-DE47-4709-8EB6-76EF22BB8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Position3D: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Position3D(int x, int y, int z);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distance_to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(Position3D const&amp; other) const;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print() const;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z_;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54911-7391-475A-8625-65CF85C2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65D91-D1C2-4FA3-B0BB-26F97789E688}"/>
              </a:ext>
            </a:extLst>
          </p:cNvPr>
          <p:cNvSpPr txBox="1"/>
          <p:nvPr/>
        </p:nvSpPr>
        <p:spPr>
          <a:xfrm>
            <a:off x="5930900" y="4365938"/>
            <a:ext cx="4938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derivation list</a:t>
            </a:r>
          </a:p>
          <a:p>
            <a:endParaRPr lang="en-US" sz="2400" dirty="0"/>
          </a:p>
          <a:p>
            <a:r>
              <a:rPr lang="en-US" sz="2400" dirty="0"/>
              <a:t>Position3D inherits from 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4BE0FE-18E6-432B-AF63-B9AF4E4A5B76}"/>
              </a:ext>
            </a:extLst>
          </p:cNvPr>
          <p:cNvSpPr txBox="1"/>
          <p:nvPr/>
        </p:nvSpPr>
        <p:spPr>
          <a:xfrm>
            <a:off x="9893300" y="241300"/>
            <a:ext cx="1549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positions.hxx</a:t>
            </a:r>
          </a:p>
          <a:p>
            <a:r>
              <a:rPr lang="en-US" dirty="0"/>
              <a:t>positions.cxx</a:t>
            </a:r>
          </a:p>
        </p:txBody>
      </p:sp>
    </p:spTree>
    <p:extLst>
      <p:ext uri="{BB962C8B-B14F-4D97-AF65-F5344CB8AC3E}">
        <p14:creationId xmlns:p14="http://schemas.microsoft.com/office/powerpoint/2010/main" val="3366045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A9D3-3993-48A4-BBC4-40162E75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derivation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C163-40AB-4728-8FD4-1A018B380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01805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Name : public BaseClass1, public BaseClass2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};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is possible to inherit from any number of classes</a:t>
            </a:r>
          </a:p>
          <a:p>
            <a:pPr lvl="1"/>
            <a:r>
              <a:rPr lang="en-US" dirty="0"/>
              <a:t>Can add some difficulties outside the scope of this class (</a:t>
            </a:r>
            <a:r>
              <a:rPr lang="en-US" dirty="0">
                <a:hlinkClick r:id="rId2"/>
              </a:rPr>
              <a:t>D</a:t>
            </a:r>
            <a:r>
              <a:rPr lang="en-US" dirty="0">
                <a:hlinkClick r:id="rId2"/>
              </a:rPr>
              <a:t>iamond problem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 is an access specifier</a:t>
            </a:r>
          </a:p>
          <a:p>
            <a:pPr lvl="1"/>
            <a:r>
              <a:rPr lang="en-US" dirty="0"/>
              <a:t>Always want to use public</a:t>
            </a:r>
          </a:p>
          <a:p>
            <a:pPr lvl="1"/>
            <a:r>
              <a:rPr lang="en-US" dirty="0"/>
              <a:t>Private would make everything inherited private</a:t>
            </a:r>
          </a:p>
          <a:p>
            <a:pPr lvl="2"/>
            <a:r>
              <a:rPr lang="en-US" dirty="0"/>
              <a:t>Which would mean other things wouldn’t know you had them</a:t>
            </a:r>
          </a:p>
          <a:p>
            <a:pPr lvl="2"/>
            <a:r>
              <a:rPr lang="en-US" dirty="0"/>
              <a:t>Which really defeats the whole purpose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9E3F8-3C7A-49AE-A8C7-FCEDF54B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55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95CA-9D89-4982-ADA2-90B6591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class needs its own unique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2B323-DE47-4709-8EB6-76EF22BB8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Position3D: public Position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Position3D(int x, int y, int z);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distance_to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(Position3D const&amp; other) const;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print() const;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z_;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54911-7391-475A-8625-65CF85C2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65D91-D1C2-4FA3-B0BB-26F97789E688}"/>
              </a:ext>
            </a:extLst>
          </p:cNvPr>
          <p:cNvSpPr txBox="1"/>
          <p:nvPr/>
        </p:nvSpPr>
        <p:spPr>
          <a:xfrm>
            <a:off x="6340699" y="4365938"/>
            <a:ext cx="4529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Constructor</a:t>
            </a:r>
          </a:p>
          <a:p>
            <a:endParaRPr lang="en-US" sz="2400" dirty="0"/>
          </a:p>
          <a:p>
            <a:r>
              <a:rPr lang="en-US" sz="2400" dirty="0"/>
              <a:t>Must be unique for each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75FEFD-1D7D-41D5-9757-D60EF0FEB1F2}"/>
              </a:ext>
            </a:extLst>
          </p:cNvPr>
          <p:cNvSpPr txBox="1"/>
          <p:nvPr/>
        </p:nvSpPr>
        <p:spPr>
          <a:xfrm>
            <a:off x="9893300" y="241300"/>
            <a:ext cx="1549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positions.hxx</a:t>
            </a:r>
          </a:p>
          <a:p>
            <a:r>
              <a:rPr lang="en-US" dirty="0"/>
              <a:t>positions.cxx</a:t>
            </a:r>
          </a:p>
        </p:txBody>
      </p:sp>
    </p:spTree>
    <p:extLst>
      <p:ext uri="{BB962C8B-B14F-4D97-AF65-F5344CB8AC3E}">
        <p14:creationId xmlns:p14="http://schemas.microsoft.com/office/powerpoint/2010/main" val="2822102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95CA-9D89-4982-ADA2-90B6591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base class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2B323-DE47-4709-8EB6-76EF22BB8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Position3D: public Position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Position3D(int x, int y, int z);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distance_to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(Position3D const&amp; other) const;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print() const;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z_;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54911-7391-475A-8625-65CF85C2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65D91-D1C2-4FA3-B0BB-26F97789E688}"/>
              </a:ext>
            </a:extLst>
          </p:cNvPr>
          <p:cNvSpPr txBox="1"/>
          <p:nvPr/>
        </p:nvSpPr>
        <p:spPr>
          <a:xfrm>
            <a:off x="6340699" y="4365938"/>
            <a:ext cx="4327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Extended functionality</a:t>
            </a:r>
          </a:p>
          <a:p>
            <a:endParaRPr lang="en-US" sz="2400" dirty="0"/>
          </a:p>
          <a:p>
            <a:r>
              <a:rPr lang="en-US" sz="2400" dirty="0"/>
              <a:t>Provides features that the original class does not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B5F330-214A-4490-8349-012ECAE03322}"/>
              </a:ext>
            </a:extLst>
          </p:cNvPr>
          <p:cNvSpPr txBox="1"/>
          <p:nvPr/>
        </p:nvSpPr>
        <p:spPr>
          <a:xfrm>
            <a:off x="9893300" y="241300"/>
            <a:ext cx="1549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positions.hxx</a:t>
            </a:r>
          </a:p>
          <a:p>
            <a:r>
              <a:rPr lang="en-US" dirty="0"/>
              <a:t>positions.cxx</a:t>
            </a:r>
          </a:p>
        </p:txBody>
      </p:sp>
    </p:spTree>
    <p:extLst>
      <p:ext uri="{BB962C8B-B14F-4D97-AF65-F5344CB8AC3E}">
        <p14:creationId xmlns:p14="http://schemas.microsoft.com/office/powerpoint/2010/main" val="2017921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95CA-9D89-4982-ADA2-90B6591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base class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2B323-DE47-4709-8EB6-76EF22BB8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Position3D: public Position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Position3D(int x, int y, int z);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distance_to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(Position3D const&amp; other) const;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void print() const;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z_;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54911-7391-475A-8625-65CF85C2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65D91-D1C2-4FA3-B0BB-26F97789E688}"/>
              </a:ext>
            </a:extLst>
          </p:cNvPr>
          <p:cNvSpPr txBox="1"/>
          <p:nvPr/>
        </p:nvSpPr>
        <p:spPr>
          <a:xfrm>
            <a:off x="6340699" y="4365938"/>
            <a:ext cx="4529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Overridden functionality</a:t>
            </a:r>
          </a:p>
          <a:p>
            <a:endParaRPr lang="en-US" sz="2400" dirty="0"/>
          </a:p>
          <a:p>
            <a:r>
              <a:rPr lang="en-US" sz="2400" dirty="0"/>
              <a:t>Redefines existing functionality to do something different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7656C8-205B-4268-B06B-94980DFBD8B2}"/>
              </a:ext>
            </a:extLst>
          </p:cNvPr>
          <p:cNvSpPr txBox="1"/>
          <p:nvPr/>
        </p:nvSpPr>
        <p:spPr>
          <a:xfrm>
            <a:off x="9893300" y="241300"/>
            <a:ext cx="1549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positions.hxx</a:t>
            </a:r>
          </a:p>
          <a:p>
            <a:r>
              <a:rPr lang="en-US" dirty="0"/>
              <a:t>positions.cxx</a:t>
            </a:r>
          </a:p>
        </p:txBody>
      </p:sp>
    </p:spTree>
    <p:extLst>
      <p:ext uri="{BB962C8B-B14F-4D97-AF65-F5344CB8AC3E}">
        <p14:creationId xmlns:p14="http://schemas.microsoft.com/office/powerpoint/2010/main" val="1323990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BE6B4-9FBE-40E7-95DB-080BC5967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for our derived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679DF-7C76-49D8-B169-30B478F5B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Position3D::Position3D(int x, int y, int z)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: Position(x, y),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z_(z)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Base class constructors are called first in the initializer list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C++ will automatically call the default constructor if one exists and you don’t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D7D13-A3DA-4DFE-9C49-AD87C22C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69AFBD-6A4F-4869-BDAC-E63C4FAFAF64}"/>
              </a:ext>
            </a:extLst>
          </p:cNvPr>
          <p:cNvSpPr txBox="1"/>
          <p:nvPr/>
        </p:nvSpPr>
        <p:spPr>
          <a:xfrm>
            <a:off x="9893300" y="241300"/>
            <a:ext cx="1549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positions.hxx</a:t>
            </a:r>
          </a:p>
          <a:p>
            <a:r>
              <a:rPr lang="en-US" dirty="0"/>
              <a:t>positions.cxx</a:t>
            </a:r>
          </a:p>
        </p:txBody>
      </p:sp>
    </p:spTree>
    <p:extLst>
      <p:ext uri="{BB962C8B-B14F-4D97-AF65-F5344CB8AC3E}">
        <p14:creationId xmlns:p14="http://schemas.microsoft.com/office/powerpoint/2010/main" val="3263338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79F95-F5AF-4B43-ACBA-576497EB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is not allowed to the base class’s private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55AD-5C11-4298-B570-C6ACB928E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Position3D::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distance_to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(Position3D const&amp; other) const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 - x_;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 - y_;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 - z_;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std::sqrt(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r>
              <a:rPr lang="en-US" b="1" dirty="0">
                <a:cs typeface="Courier New" panose="02070309020205020404" pitchFamily="49" charset="0"/>
              </a:rPr>
              <a:t>ERROR!</a:t>
            </a:r>
            <a:r>
              <a:rPr lang="en-US" dirty="0">
                <a:cs typeface="Courier New" panose="02070309020205020404" pitchFamily="49" charset="0"/>
              </a:rPr>
              <a:t> This won’t work because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dirty="0">
                <a:cs typeface="Courier New" panose="02070309020205020404" pitchFamily="49" charset="0"/>
              </a:rPr>
              <a:t> are private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Need some way to make them accessible to things that inherit from the class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Additional access specifier: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42E07-EE06-4CED-AEB9-BED0514E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93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95CA-9D89-4982-ADA2-90B6591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meant to be inherited from use protected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2B323-DE47-4709-8EB6-76EF22BB8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Position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Position(int x, int y);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distance_to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(Position const&amp; other) const;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print() const;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protected: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x_;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y_;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54911-7391-475A-8625-65CF85C2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47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7504-C41B-4FD9-998D-24F28DEF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Compiler decides which version of an overridden function to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738FC-259A-4BEA-A1DB-ECD9C78E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 p1 {0, 0};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Position3D p2 {0, 0, 0};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p1.print();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p2.print();</a:t>
            </a:r>
          </a:p>
          <a:p>
            <a:endParaRPr lang="en-US" dirty="0"/>
          </a:p>
          <a:p>
            <a:r>
              <a:rPr lang="en-US" dirty="0"/>
              <a:t>How does the compiler know which version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dirty="0"/>
              <a:t> to call?</a:t>
            </a:r>
          </a:p>
          <a:p>
            <a:pPr lvl="1"/>
            <a:r>
              <a:rPr lang="en-US" dirty="0"/>
              <a:t>Decides at compile time based on which type it is</a:t>
            </a:r>
          </a:p>
          <a:p>
            <a:pPr lvl="1"/>
            <a:r>
              <a:rPr lang="en-US" dirty="0"/>
              <a:t>This is known as “static dispatch”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542E1-1682-4223-859D-5F4049E2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58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concept of inheritance for classes</a:t>
            </a:r>
          </a:p>
          <a:p>
            <a:endParaRPr lang="en-US" dirty="0"/>
          </a:p>
          <a:p>
            <a:r>
              <a:rPr lang="en-US" dirty="0"/>
              <a:t>Describe inheritance process in C++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Continue (start) GE211 motion example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68C7-622E-496D-9C6B-629BCAC3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static dispatch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B99E-99AD-4B3E-A1FC-2E4470373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But often we would prefer to call the extended version of the function</a:t>
            </a:r>
          </a:p>
          <a:p>
            <a:pPr lvl="1"/>
            <a:r>
              <a:rPr lang="en-US" dirty="0"/>
              <a:t>Even if the object is treated as the base class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(Position const&amp; p)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 p1 {0, 0};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Position3D p2 {0, 0, -5};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(p1);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(p2);// prints the 2D position 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D4B3A-B4CE-4E3C-AEE9-0BF2D72C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57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65AE1-8954-4441-9589-A7F987A2F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dispatch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27441-DFB2-4F60-BC40-5644348CD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some functions, have code use the overridden version if it exists</a:t>
            </a:r>
          </a:p>
          <a:p>
            <a:pPr lvl="1"/>
            <a:r>
              <a:rPr lang="en-US" dirty="0"/>
              <a:t>Need some way of specifying which functions should work this way</a:t>
            </a:r>
          </a:p>
          <a:p>
            <a:endParaRPr lang="en-US" dirty="0"/>
          </a:p>
          <a:p>
            <a:r>
              <a:rPr lang="en-US" dirty="0"/>
              <a:t>This needs to be decided at runtime</a:t>
            </a:r>
          </a:p>
          <a:p>
            <a:pPr lvl="1"/>
            <a:r>
              <a:rPr lang="en-US" dirty="0"/>
              <a:t>Function doesn’t know in advance which specific type it is going to be called with</a:t>
            </a:r>
          </a:p>
          <a:p>
            <a:pPr lvl="1"/>
            <a:r>
              <a:rPr lang="en-US" dirty="0"/>
              <a:t>Language has to support this feature (C++ does!)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70F0A-A417-487C-AD58-4A44EC6C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4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95CA-9D89-4982-ADA2-90B6591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functions virtual if dynamic dispatch should occur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2B323-DE47-4709-8EB6-76EF22BB8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Position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Position(int x, int y);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distance_to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(Position const&amp; other) const;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void print() const;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x_;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y_;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54911-7391-475A-8625-65CF85C2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28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95CA-9D89-4982-ADA2-90B6591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derived class, mark function as override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2B323-DE47-4709-8EB6-76EF22BB8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Position3D: public Position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Position3D(int x, int y, int z);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distance_to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(Position3D const&amp; other) const;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print() const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z_;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54911-7391-475A-8625-65CF85C2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61FB66-3892-46E8-B059-E90ACFB9B3A5}"/>
              </a:ext>
            </a:extLst>
          </p:cNvPr>
          <p:cNvSpPr txBox="1"/>
          <p:nvPr/>
        </p:nvSpPr>
        <p:spPr>
          <a:xfrm>
            <a:off x="5344732" y="4533363"/>
            <a:ext cx="53232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Important for compile-time errors.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Compiler will tell you if there isn’t a virtual function you’re overriding.</a:t>
            </a:r>
          </a:p>
        </p:txBody>
      </p:sp>
    </p:spTree>
    <p:extLst>
      <p:ext uri="{BB962C8B-B14F-4D97-AF65-F5344CB8AC3E}">
        <p14:creationId xmlns:p14="http://schemas.microsoft.com/office/powerpoint/2010/main" val="801569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EEDB-D71C-48BC-9F58-4725B271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example but with dynamic dispatch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B87C2-971E-41C6-83A4-CC73090E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Now our example works because the program decides which version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dirty="0"/>
              <a:t> to call at run-time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(Position const&amp; p)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 p1 {0, 0};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Position3D p2 {0, 0, -5};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(p1);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(p2);// prints the 3D position version!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4FA30-8289-4F63-9D70-024C4A6D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63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630A-70A4-4EF7-A160-9C4D51FB2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class that MUST be overridden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E3ABE-1E28-4B8F-B23A-3E03129B5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 we want to include a function in a base class but only implement it in derived classes</a:t>
            </a:r>
          </a:p>
          <a:p>
            <a:pPr lvl="1"/>
            <a:r>
              <a:rPr lang="en-US" dirty="0"/>
              <a:t>Back to Minecraft example: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might not have a default implementation</a:t>
            </a:r>
          </a:p>
          <a:p>
            <a:pPr lvl="1"/>
            <a:endParaRPr lang="en-US" dirty="0"/>
          </a:p>
          <a:p>
            <a:r>
              <a:rPr lang="en-US" dirty="0"/>
              <a:t>We can make a function “pure virtual” in C++</a:t>
            </a:r>
          </a:p>
          <a:p>
            <a:pPr lvl="1"/>
            <a:r>
              <a:rPr lang="en-US" dirty="0"/>
              <a:t>No implementation is written for the base class</a:t>
            </a:r>
          </a:p>
          <a:p>
            <a:pPr lvl="1"/>
            <a:r>
              <a:rPr lang="en-US" dirty="0"/>
              <a:t>Any class that inherits is required to implement it</a:t>
            </a:r>
          </a:p>
          <a:p>
            <a:pPr lvl="1"/>
            <a:endParaRPr lang="en-US" dirty="0"/>
          </a:p>
          <a:p>
            <a:r>
              <a:rPr lang="en-US" dirty="0"/>
              <a:t>The base class becomes an “abstract class”</a:t>
            </a:r>
          </a:p>
          <a:p>
            <a:pPr lvl="1"/>
            <a:r>
              <a:rPr lang="en-US" dirty="0"/>
              <a:t>It cannot be instantiated as an object because all of its functions aren’t implemented</a:t>
            </a:r>
          </a:p>
          <a:p>
            <a:pPr lvl="1"/>
            <a:r>
              <a:rPr lang="en-US" dirty="0"/>
              <a:t>It is only useful as a class to inherit from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7B2E7-86FA-41DC-9A29-7E5CDD58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EEDB-D71C-48BC-9F58-4725B271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pure virtual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B87C2-971E-41C6-83A4-CC73090E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Printable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 void print() const =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Position : public Printable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print() const override;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4FA30-8289-4F63-9D70-024C4A6D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301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Concept of Inheritance</a:t>
            </a:r>
          </a:p>
          <a:p>
            <a:pPr lvl="1"/>
            <a:endParaRPr lang="en-US" dirty="0"/>
          </a:p>
          <a:p>
            <a:r>
              <a:rPr lang="en-US" dirty="0"/>
              <a:t>Inheritance in C++</a:t>
            </a:r>
          </a:p>
          <a:p>
            <a:pPr lvl="1"/>
            <a:endParaRPr lang="en-US" dirty="0"/>
          </a:p>
          <a:p>
            <a:r>
              <a:rPr lang="en-US" b="1" dirty="0"/>
              <a:t>GE211 Inheritance</a:t>
            </a:r>
          </a:p>
          <a:p>
            <a:pPr lvl="1"/>
            <a:endParaRPr lang="en-US" b="1" dirty="0"/>
          </a:p>
          <a:p>
            <a:r>
              <a:rPr lang="en-US" dirty="0"/>
              <a:t>Game Motion Planning</a:t>
            </a:r>
          </a:p>
          <a:p>
            <a:endParaRPr lang="en-US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81165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A59A-B510-4275-AF6B-6AB55B90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GE211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EF711-D48D-4427-9602-F44E4BCA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https://github.com/tov/ge211/blob/main/include/ge211/base.hxx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Abstract_game</a:t>
            </a:r>
            <a:r>
              <a:rPr lang="en-US" dirty="0"/>
              <a:t> is an abstract base class</a:t>
            </a:r>
          </a:p>
          <a:p>
            <a:pPr lvl="1"/>
            <a:r>
              <a:rPr lang="en-US" dirty="0"/>
              <a:t>draw(</a:t>
            </a:r>
            <a:r>
              <a:rPr lang="en-US" dirty="0" err="1"/>
              <a:t>Sprite_set</a:t>
            </a:r>
            <a:r>
              <a:rPr lang="en-US" dirty="0"/>
              <a:t>&amp;) is a pure virtual function</a:t>
            </a:r>
          </a:p>
          <a:p>
            <a:pPr lvl="1"/>
            <a:r>
              <a:rPr lang="en-US" dirty="0"/>
              <a:t>Any game MUST implement draw()</a:t>
            </a:r>
          </a:p>
          <a:p>
            <a:pPr lvl="1"/>
            <a:endParaRPr lang="en-US" dirty="0"/>
          </a:p>
          <a:p>
            <a:r>
              <a:rPr lang="en-US" dirty="0"/>
              <a:t>Many other functions are marked virtual</a:t>
            </a:r>
          </a:p>
          <a:p>
            <a:pPr lvl="1"/>
            <a:r>
              <a:rPr lang="en-US" dirty="0"/>
              <a:t>Our Controller overrides them with its own implementation</a:t>
            </a:r>
          </a:p>
          <a:p>
            <a:pPr lvl="2"/>
            <a:r>
              <a:rPr lang="en-US" dirty="0" err="1"/>
              <a:t>on_key</a:t>
            </a:r>
            <a:r>
              <a:rPr lang="en-US" dirty="0"/>
              <a:t>, </a:t>
            </a:r>
            <a:r>
              <a:rPr lang="en-US" dirty="0" err="1"/>
              <a:t>on_mouse_move</a:t>
            </a:r>
            <a:r>
              <a:rPr lang="en-US" dirty="0"/>
              <a:t>, etc.</a:t>
            </a:r>
          </a:p>
          <a:p>
            <a:pPr lvl="1"/>
            <a:endParaRPr lang="en-US" dirty="0"/>
          </a:p>
          <a:p>
            <a:r>
              <a:rPr lang="en-US" dirty="0"/>
              <a:t>Some functions are implemented and we inherit directly</a:t>
            </a:r>
          </a:p>
          <a:p>
            <a:pPr lvl="1"/>
            <a:r>
              <a:rPr lang="en-US" dirty="0"/>
              <a:t>run() is a good example of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22AE9-EE80-41F8-A227-205E3B7E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642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Concept of Inheritance</a:t>
            </a:r>
          </a:p>
          <a:p>
            <a:pPr lvl="1"/>
            <a:endParaRPr lang="en-US" dirty="0"/>
          </a:p>
          <a:p>
            <a:r>
              <a:rPr lang="en-US" dirty="0"/>
              <a:t>Inheritance in C++</a:t>
            </a:r>
          </a:p>
          <a:p>
            <a:pPr lvl="1"/>
            <a:endParaRPr lang="en-US" dirty="0"/>
          </a:p>
          <a:p>
            <a:r>
              <a:rPr lang="en-US" dirty="0"/>
              <a:t>GE211 Inheritance</a:t>
            </a:r>
          </a:p>
          <a:p>
            <a:pPr lvl="1"/>
            <a:endParaRPr lang="en-US" dirty="0"/>
          </a:p>
          <a:p>
            <a:r>
              <a:rPr lang="en-US" b="1" dirty="0"/>
              <a:t>Game Motion Planning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2957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6EFB-5B32-4C52-B149-6BFC2F97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code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DA27-BB7C-4D05-AAC5-FFF5433C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code in a zip files from here:</a:t>
            </a:r>
            <a:br>
              <a:rPr lang="en-US" dirty="0"/>
            </a:br>
            <a:r>
              <a:rPr lang="en-US" dirty="0">
                <a:hlinkClick r:id="rId2"/>
              </a:rPr>
              <a:t>https://nu-cs211.github.io/cs211-files/lec/15_finalProject.zip</a:t>
            </a:r>
            <a:br>
              <a:rPr lang="en-US" dirty="0"/>
            </a:br>
            <a:r>
              <a:rPr lang="en-US" dirty="0">
                <a:hlinkClick r:id="rId3"/>
              </a:rPr>
              <a:t>https://nu-cs211.github.io/cs211-files/lec/16_inheritance.zip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Extract code wherever</a:t>
            </a:r>
          </a:p>
          <a:p>
            <a:pPr lvl="1"/>
            <a:endParaRPr lang="en-US" dirty="0"/>
          </a:p>
          <a:p>
            <a:r>
              <a:rPr lang="en-US" dirty="0"/>
              <a:t>Open with </a:t>
            </a:r>
            <a:r>
              <a:rPr lang="en-US" dirty="0" err="1"/>
              <a:t>CLion</a:t>
            </a:r>
            <a:endParaRPr lang="en-US" dirty="0"/>
          </a:p>
          <a:p>
            <a:pPr lvl="1"/>
            <a:r>
              <a:rPr lang="en-US" dirty="0"/>
              <a:t>Make sure you open the folder with the CMakeLists.txt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DF58D-B711-452A-B591-FB48C4D3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89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sprite that represents a character in the game</a:t>
            </a:r>
          </a:p>
          <a:p>
            <a:pPr lvl="1"/>
            <a:r>
              <a:rPr lang="en-US" dirty="0"/>
              <a:t>Moves towards a given position at a set velocity</a:t>
            </a:r>
          </a:p>
          <a:p>
            <a:pPr lvl="1"/>
            <a:endParaRPr lang="en-US" dirty="0"/>
          </a:p>
          <a:p>
            <a:r>
              <a:rPr lang="en-US" dirty="0"/>
              <a:t>Text sprite to explain what position is being moved to</a:t>
            </a:r>
          </a:p>
          <a:p>
            <a:pPr lvl="1"/>
            <a:endParaRPr lang="en-US" dirty="0"/>
          </a:p>
          <a:p>
            <a:r>
              <a:rPr lang="en-US" dirty="0"/>
              <a:t>Each character keeps a list of positions to move to</a:t>
            </a:r>
          </a:p>
          <a:p>
            <a:pPr lvl="1"/>
            <a:r>
              <a:rPr lang="en-US" dirty="0"/>
              <a:t>Moves towards the first position until it reaches it</a:t>
            </a:r>
          </a:p>
          <a:p>
            <a:pPr lvl="1"/>
            <a:r>
              <a:rPr lang="en-US" dirty="0"/>
              <a:t>Then starts moving towards the next position</a:t>
            </a:r>
          </a:p>
          <a:p>
            <a:pPr lvl="1"/>
            <a:endParaRPr lang="en-US" dirty="0"/>
          </a:p>
          <a:p>
            <a:r>
              <a:rPr lang="en-US" dirty="0"/>
              <a:t>Add to list of positions with mouse clicks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243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BE2E-276B-4A69-9C16-8B388C45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Character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D5BE-A7C5-4E3C-BFC7-0270B01A7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members</a:t>
            </a:r>
          </a:p>
          <a:p>
            <a:pPr lvl="1"/>
            <a:r>
              <a:rPr lang="en-US" dirty="0" err="1"/>
              <a:t>Image_sprite</a:t>
            </a:r>
            <a:r>
              <a:rPr lang="en-US" dirty="0"/>
              <a:t> sprite_</a:t>
            </a:r>
          </a:p>
          <a:p>
            <a:pPr lvl="1"/>
            <a:r>
              <a:rPr lang="en-US" dirty="0" err="1"/>
              <a:t>Posn</a:t>
            </a:r>
            <a:r>
              <a:rPr lang="en-US" dirty="0"/>
              <a:t>&lt;float&gt; position_</a:t>
            </a:r>
          </a:p>
          <a:p>
            <a:pPr lvl="1"/>
            <a:endParaRPr lang="en-US" dirty="0"/>
          </a:p>
          <a:p>
            <a:r>
              <a:rPr lang="en-US" dirty="0"/>
              <a:t>Interface</a:t>
            </a:r>
          </a:p>
          <a:p>
            <a:pPr lvl="1"/>
            <a:r>
              <a:rPr lang="en-US" dirty="0"/>
              <a:t>Constructor (from string for filename)</a:t>
            </a:r>
          </a:p>
          <a:p>
            <a:pPr lvl="1"/>
            <a:r>
              <a:rPr lang="en-US" dirty="0"/>
              <a:t>Getters/Setters for data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15C16-2C3D-44CE-956D-84EE8270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06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2F19-55C5-4E9C-BA93-4D5A0E1E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the sprite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99EC9-D686-43F6-A72B-EBE1F0825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sprite image to Resources/</a:t>
            </a:r>
          </a:p>
          <a:p>
            <a:pPr lvl="1"/>
            <a:endParaRPr lang="en-US" dirty="0"/>
          </a:p>
          <a:p>
            <a:r>
              <a:rPr lang="en-US" dirty="0"/>
              <a:t>Add character to Model as a private member</a:t>
            </a:r>
          </a:p>
          <a:p>
            <a:pPr lvl="1"/>
            <a:r>
              <a:rPr lang="en-US" dirty="0"/>
              <a:t>Probably a std::vector of characters</a:t>
            </a:r>
          </a:p>
          <a:p>
            <a:pPr lvl="1"/>
            <a:endParaRPr lang="en-US" dirty="0"/>
          </a:p>
          <a:p>
            <a:r>
              <a:rPr lang="en-US" dirty="0"/>
              <a:t>Add getter to allow View to access characters vector</a:t>
            </a:r>
          </a:p>
          <a:p>
            <a:pPr lvl="1"/>
            <a:endParaRPr lang="en-US" dirty="0"/>
          </a:p>
          <a:p>
            <a:r>
              <a:rPr lang="en-US" dirty="0"/>
              <a:t>Update View to iterate through the characters and draw each one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02158-19AF-4D02-BFE9-3D3EE770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000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BE2E-276B-4A69-9C16-8B388C45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motion to Character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D5BE-A7C5-4E3C-BFC7-0270B01A7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members</a:t>
            </a:r>
          </a:p>
          <a:p>
            <a:pPr lvl="1"/>
            <a:r>
              <a:rPr lang="en-US" dirty="0" err="1"/>
              <a:t>Image_sprite</a:t>
            </a:r>
            <a:r>
              <a:rPr lang="en-US" dirty="0"/>
              <a:t> sprite_</a:t>
            </a:r>
          </a:p>
          <a:p>
            <a:pPr lvl="1"/>
            <a:r>
              <a:rPr lang="en-US" dirty="0" err="1"/>
              <a:t>Posn</a:t>
            </a:r>
            <a:r>
              <a:rPr lang="en-US" dirty="0"/>
              <a:t>&lt;float&gt; position_</a:t>
            </a:r>
          </a:p>
          <a:p>
            <a:pPr lvl="1"/>
            <a:r>
              <a:rPr lang="en-US" dirty="0"/>
              <a:t>float velocity_</a:t>
            </a:r>
          </a:p>
          <a:p>
            <a:pPr lvl="1"/>
            <a:r>
              <a:rPr lang="en-US" dirty="0" err="1"/>
              <a:t>Posn</a:t>
            </a:r>
            <a:r>
              <a:rPr lang="en-US" dirty="0"/>
              <a:t>&lt;float&gt; destination_</a:t>
            </a:r>
          </a:p>
          <a:p>
            <a:pPr lvl="1"/>
            <a:endParaRPr lang="en-US" dirty="0"/>
          </a:p>
          <a:p>
            <a:r>
              <a:rPr lang="en-US" dirty="0"/>
              <a:t>Interface</a:t>
            </a:r>
          </a:p>
          <a:p>
            <a:pPr lvl="1"/>
            <a:r>
              <a:rPr lang="en-US" dirty="0"/>
              <a:t>Constructor (from string for filename)</a:t>
            </a:r>
          </a:p>
          <a:p>
            <a:pPr lvl="1"/>
            <a:r>
              <a:rPr lang="en-US" dirty="0"/>
              <a:t>Getters/Setters for data members</a:t>
            </a:r>
          </a:p>
          <a:p>
            <a:pPr lvl="1"/>
            <a:r>
              <a:rPr lang="en-US" dirty="0"/>
              <a:t>update(double dt) called from </a:t>
            </a:r>
            <a:r>
              <a:rPr lang="en-US" dirty="0" err="1"/>
              <a:t>on_frame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distance_to_position</a:t>
            </a:r>
            <a:r>
              <a:rPr lang="en-US" dirty="0"/>
              <a:t>_() helper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15C16-2C3D-44CE-956D-84EE8270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466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9E93-AB4E-4367-BB1E-1B07382E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sprites 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DC2AA-A3CE-4F5D-9FFD-57BC8FDD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initial destinations upon creation in the Model</a:t>
            </a:r>
          </a:p>
          <a:p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on_frame</a:t>
            </a:r>
            <a:r>
              <a:rPr lang="en-US" dirty="0"/>
              <a:t>() function to Controller and Model</a:t>
            </a:r>
          </a:p>
          <a:p>
            <a:pPr lvl="1"/>
            <a:r>
              <a:rPr lang="en-US" dirty="0"/>
              <a:t>Call Model’s </a:t>
            </a:r>
            <a:r>
              <a:rPr lang="en-US" dirty="0" err="1"/>
              <a:t>on_frame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Then call each character’s update()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33EC5-B55B-45AC-984F-13EB14BA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473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8AA9-A6FD-40FD-A7B2-320DE9FB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text sprite to explain each character’s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EF191-370F-422B-8A1A-EF5468ABF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gets new private members</a:t>
            </a:r>
          </a:p>
          <a:p>
            <a:pPr lvl="1"/>
            <a:r>
              <a:rPr lang="en-US" dirty="0"/>
              <a:t>ge211::</a:t>
            </a:r>
            <a:r>
              <a:rPr lang="en-US" dirty="0" err="1"/>
              <a:t>Text_sprite</a:t>
            </a:r>
            <a:r>
              <a:rPr lang="en-US" dirty="0"/>
              <a:t> explanation_</a:t>
            </a:r>
          </a:p>
          <a:p>
            <a:pPr lvl="1"/>
            <a:r>
              <a:rPr lang="en-US" dirty="0"/>
              <a:t>ge211::Font sans28_</a:t>
            </a:r>
          </a:p>
          <a:p>
            <a:pPr lvl="1"/>
            <a:endParaRPr lang="en-US" dirty="0"/>
          </a:p>
          <a:p>
            <a:r>
              <a:rPr lang="en-US" dirty="0"/>
              <a:t>Build output string in draw()</a:t>
            </a:r>
          </a:p>
          <a:p>
            <a:pPr lvl="1"/>
            <a:r>
              <a:rPr lang="en-US" dirty="0"/>
              <a:t>Create an </a:t>
            </a:r>
            <a:r>
              <a:rPr lang="en-US" dirty="0" err="1"/>
              <a:t>Image_sprite</a:t>
            </a:r>
            <a:r>
              <a:rPr lang="en-US" dirty="0"/>
              <a:t>::Builder</a:t>
            </a:r>
          </a:p>
          <a:p>
            <a:pPr lvl="1"/>
            <a:r>
              <a:rPr lang="en-US" dirty="0"/>
              <a:t>Set a font and a Color</a:t>
            </a:r>
          </a:p>
          <a:p>
            <a:pPr lvl="1"/>
            <a:r>
              <a:rPr lang="en-US" dirty="0"/>
              <a:t>Set the string to be displayed based on the character</a:t>
            </a:r>
          </a:p>
          <a:p>
            <a:pPr lvl="1"/>
            <a:r>
              <a:rPr lang="en-US" dirty="0"/>
              <a:t>Reconfigure the </a:t>
            </a:r>
            <a:r>
              <a:rPr lang="en-US" dirty="0" err="1"/>
              <a:t>Image_sprite</a:t>
            </a:r>
            <a:endParaRPr lang="en-US" dirty="0"/>
          </a:p>
          <a:p>
            <a:pPr lvl="1"/>
            <a:r>
              <a:rPr lang="en-US" dirty="0"/>
              <a:t>Add the sprite so it appears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98313-7D15-4AB1-A98D-73D02DDD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267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4770-7F85-4297-8EE9-BF9C5825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characters to hold a list of destinations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51D92-EDAC-47E9-9ED7-2AD6AFCED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Probably want to use an std::queue</a:t>
            </a:r>
          </a:p>
          <a:p>
            <a:pPr lvl="1"/>
            <a:r>
              <a:rPr lang="en-US" dirty="0"/>
              <a:t>push() positions to the end of the queue</a:t>
            </a:r>
          </a:p>
          <a:p>
            <a:pPr lvl="1"/>
            <a:r>
              <a:rPr lang="en-US" dirty="0"/>
              <a:t>pop() positions from the front of the queue</a:t>
            </a:r>
          </a:p>
          <a:p>
            <a:pPr lvl="1"/>
            <a:endParaRPr lang="en-US" dirty="0"/>
          </a:p>
          <a:p>
            <a:r>
              <a:rPr lang="en-US" dirty="0"/>
              <a:t>Change to the next destination after we reach it</a:t>
            </a:r>
          </a:p>
          <a:p>
            <a:pPr lvl="1"/>
            <a:r>
              <a:rPr lang="en-US" dirty="0"/>
              <a:t>Occurs in </a:t>
            </a:r>
            <a:r>
              <a:rPr lang="en-US" dirty="0" err="1"/>
              <a:t>on_frame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r>
              <a:rPr lang="en-US" dirty="0"/>
              <a:t>Make sure the initial destination is the initial position</a:t>
            </a:r>
          </a:p>
          <a:p>
            <a:pPr lvl="1"/>
            <a:r>
              <a:rPr lang="en-US" dirty="0"/>
              <a:t>Or we’ll start moving somewhere right away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3D210-DA05-434F-95EA-87CAE460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246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69A6-9E59-42C1-B00E-48EB33FF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mouse clicks to specify waypoints for a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E04F2-5070-40D9-B7D2-FB731F3A6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Respond to mouse clicks in the Controller</a:t>
            </a:r>
          </a:p>
          <a:p>
            <a:pPr lvl="1"/>
            <a:r>
              <a:rPr lang="en-US" dirty="0"/>
              <a:t>Forward click to the model to act upon</a:t>
            </a:r>
          </a:p>
          <a:p>
            <a:pPr lvl="1"/>
            <a:endParaRPr lang="en-US" dirty="0"/>
          </a:p>
          <a:p>
            <a:r>
              <a:rPr lang="en-US" dirty="0"/>
              <a:t>Model uses mouse click to add destination for first character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39AF6-62E8-4A4D-AEC2-CB6AC762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141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Concept of Inheritance</a:t>
            </a:r>
          </a:p>
          <a:p>
            <a:pPr lvl="1"/>
            <a:endParaRPr lang="en-US" dirty="0"/>
          </a:p>
          <a:p>
            <a:r>
              <a:rPr lang="en-US" dirty="0"/>
              <a:t>Inheritance in C++</a:t>
            </a:r>
          </a:p>
          <a:p>
            <a:pPr lvl="1"/>
            <a:endParaRPr lang="en-US" dirty="0"/>
          </a:p>
          <a:p>
            <a:r>
              <a:rPr lang="en-US" dirty="0"/>
              <a:t>GE211 Inheritance</a:t>
            </a:r>
          </a:p>
          <a:p>
            <a:pPr lvl="1"/>
            <a:endParaRPr lang="en-US" dirty="0"/>
          </a:p>
          <a:p>
            <a:r>
              <a:rPr lang="en-US" dirty="0"/>
              <a:t>Game Motion Planning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6548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Concept of Inheritance</a:t>
            </a:r>
          </a:p>
          <a:p>
            <a:pPr lvl="1"/>
            <a:endParaRPr lang="en-US" dirty="0"/>
          </a:p>
          <a:p>
            <a:r>
              <a:rPr lang="en-US" dirty="0"/>
              <a:t>Inheritance in C++</a:t>
            </a:r>
          </a:p>
          <a:p>
            <a:pPr lvl="1"/>
            <a:endParaRPr lang="en-US" dirty="0"/>
          </a:p>
          <a:p>
            <a:r>
              <a:rPr lang="en-US" dirty="0"/>
              <a:t>GE211 Inheritance</a:t>
            </a:r>
          </a:p>
          <a:p>
            <a:pPr lvl="1"/>
            <a:endParaRPr lang="en-US" dirty="0"/>
          </a:p>
          <a:p>
            <a:r>
              <a:rPr lang="en-US" dirty="0"/>
              <a:t>Game Motion Planning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93822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Duplicated behavior in separate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Minecraft</a:t>
            </a:r>
          </a:p>
          <a:p>
            <a:pPr lvl="1"/>
            <a:r>
              <a:rPr lang="en-US" dirty="0"/>
              <a:t>World is made of destructible blocks of various types</a:t>
            </a:r>
          </a:p>
          <a:p>
            <a:pPr lvl="1"/>
            <a:r>
              <a:rPr lang="en-US" dirty="0"/>
              <a:t>Blocks have different qualities</a:t>
            </a:r>
          </a:p>
          <a:p>
            <a:pPr lvl="2"/>
            <a:r>
              <a:rPr lang="en-US" dirty="0"/>
              <a:t>Sounds when hit, number of hits to break, what it drops when broken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20B705-0FD5-4810-8201-5A0056264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154" y="34290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9312479-F8E9-489F-B98D-807CA50DA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298" y="345470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B62B30-8976-4A5A-95AC-0601E114E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139" y="34290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219D88-2D9C-4853-8076-CD461A823EC6}"/>
              </a:ext>
            </a:extLst>
          </p:cNvPr>
          <p:cNvSpPr txBox="1"/>
          <p:nvPr/>
        </p:nvSpPr>
        <p:spPr>
          <a:xfrm>
            <a:off x="1287887" y="5048518"/>
            <a:ext cx="177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Sand Block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74C9B9-9F0F-4A5F-A897-0434A644CB4C}"/>
              </a:ext>
            </a:extLst>
          </p:cNvPr>
          <p:cNvSpPr txBox="1"/>
          <p:nvPr/>
        </p:nvSpPr>
        <p:spPr>
          <a:xfrm>
            <a:off x="4452941" y="5086350"/>
            <a:ext cx="2221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Coal Ore Block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2DBFDD-32E4-415D-85AF-4A775B2C629A}"/>
              </a:ext>
            </a:extLst>
          </p:cNvPr>
          <p:cNvSpPr txBox="1"/>
          <p:nvPr/>
        </p:nvSpPr>
        <p:spPr>
          <a:xfrm>
            <a:off x="8062176" y="5086350"/>
            <a:ext cx="294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Redstone Ore Block</a:t>
            </a:r>
          </a:p>
        </p:txBody>
      </p:sp>
    </p:spTree>
    <p:extLst>
      <p:ext uri="{BB962C8B-B14F-4D97-AF65-F5344CB8AC3E}">
        <p14:creationId xmlns:p14="http://schemas.microsoft.com/office/powerpoint/2010/main" val="354924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4EAC-EB11-4F9C-82B3-998C0C30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Class for a Sand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37AAB-6528-4B17-A532-F8E849E0B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Sand_block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Sand_block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fall();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 position_;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hits_remaining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8871E-0939-48AE-8336-B55153CA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13EC28D-7BFF-4507-B35F-66068D7DB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684" y="11430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7BC78D-4B8A-4A17-A47D-0D87AE3309CB}"/>
              </a:ext>
            </a:extLst>
          </p:cNvPr>
          <p:cNvSpPr txBox="1"/>
          <p:nvPr/>
        </p:nvSpPr>
        <p:spPr>
          <a:xfrm>
            <a:off x="7028715" y="4678251"/>
            <a:ext cx="4095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functions would probably take arguments and maybe return things. We’ll ignore that for this example.</a:t>
            </a:r>
          </a:p>
        </p:txBody>
      </p:sp>
    </p:spTree>
    <p:extLst>
      <p:ext uri="{BB962C8B-B14F-4D97-AF65-F5344CB8AC3E}">
        <p14:creationId xmlns:p14="http://schemas.microsoft.com/office/powerpoint/2010/main" val="208713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4EAC-EB11-4F9C-82B3-998C0C30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Class for a Coal Ore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37AAB-6528-4B17-A532-F8E849E0B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Coal_ore_block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Coal_ore_block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 position_;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hits_remaining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8871E-0939-48AE-8336-B55153CA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A5F9B637-8090-48E5-90D6-1F9D57057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684" y="11430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1300EA-A349-4B8A-8942-8C8851726991}"/>
              </a:ext>
            </a:extLst>
          </p:cNvPr>
          <p:cNvSpPr txBox="1"/>
          <p:nvPr/>
        </p:nvSpPr>
        <p:spPr>
          <a:xfrm>
            <a:off x="7028715" y="4678251"/>
            <a:ext cx="4095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functions would probably take arguments and maybe return things. We’ll ignore that for this example.</a:t>
            </a:r>
          </a:p>
        </p:txBody>
      </p:sp>
    </p:spTree>
    <p:extLst>
      <p:ext uri="{BB962C8B-B14F-4D97-AF65-F5344CB8AC3E}">
        <p14:creationId xmlns:p14="http://schemas.microsoft.com/office/powerpoint/2010/main" val="1178114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4EAC-EB11-4F9C-82B3-998C0C30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Class for a Redstone Ore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37AAB-6528-4B17-A532-F8E849E0B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Redstone_ore_block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Redstone_ore_block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emit_particles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 position_;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hits_remaining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8871E-0939-48AE-8336-B55153CA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1300EA-A349-4B8A-8942-8C8851726991}"/>
              </a:ext>
            </a:extLst>
          </p:cNvPr>
          <p:cNvSpPr txBox="1"/>
          <p:nvPr/>
        </p:nvSpPr>
        <p:spPr>
          <a:xfrm>
            <a:off x="7028715" y="4678251"/>
            <a:ext cx="4095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functions would probably take arguments and maybe return things. We’ll ignore that for this example.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13D2E290-30D9-4315-B132-B3D5B2C81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684" y="11430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39158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6D0A3AC-FEDE-4313-916E-8526D027E58E}" vid="{D05B4BF3-F9C8-49C3-98C8-13CFE7DD0C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336</TotalTime>
  <Words>2932</Words>
  <Application>Microsoft Office PowerPoint</Application>
  <PresentationFormat>Widescreen</PresentationFormat>
  <Paragraphs>555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Courier New</vt:lpstr>
      <vt:lpstr>Tahoma</vt:lpstr>
      <vt:lpstr>Class Slides</vt:lpstr>
      <vt:lpstr>Lecture 16 C++ Inheritance</vt:lpstr>
      <vt:lpstr>Administrivia</vt:lpstr>
      <vt:lpstr>Today’s Goals</vt:lpstr>
      <vt:lpstr>Getting the code for today</vt:lpstr>
      <vt:lpstr>Outline</vt:lpstr>
      <vt:lpstr>Duplicated behavior in separate classes</vt:lpstr>
      <vt:lpstr>Example Class for a Sand Block</vt:lpstr>
      <vt:lpstr>Example Class for a Coal Ore Block</vt:lpstr>
      <vt:lpstr>Example Class for a Redstone Ore Block</vt:lpstr>
      <vt:lpstr>Design without inheritance</vt:lpstr>
      <vt:lpstr>Concept: share common traits</vt:lpstr>
      <vt:lpstr>Redesign of blocks with inheritance</vt:lpstr>
      <vt:lpstr>Derived classes can override inherited functionality</vt:lpstr>
      <vt:lpstr>Derived classes can be treated as the parent class</vt:lpstr>
      <vt:lpstr>Benefits of inheritance</vt:lpstr>
      <vt:lpstr>Break + Quiz: Relationships between our blocks</vt:lpstr>
      <vt:lpstr>Break + Quiz: Relationships between our blocks</vt:lpstr>
      <vt:lpstr>Outline</vt:lpstr>
      <vt:lpstr>Simpler class for demonstrating inheritance</vt:lpstr>
      <vt:lpstr>Create a new class that inherits from Position</vt:lpstr>
      <vt:lpstr>Needs its own unique constructor</vt:lpstr>
      <vt:lpstr>Class derivation list</vt:lpstr>
      <vt:lpstr>Derived class needs its own unique constructor</vt:lpstr>
      <vt:lpstr>Extending base class functionality</vt:lpstr>
      <vt:lpstr>Overriding base class functionality</vt:lpstr>
      <vt:lpstr>Constructor for our derived class</vt:lpstr>
      <vt:lpstr>Access is not allowed to the base class’s private members</vt:lpstr>
      <vt:lpstr>Classes meant to be inherited from use protected members</vt:lpstr>
      <vt:lpstr>Compiler decides which version of an overridden function to call</vt:lpstr>
      <vt:lpstr>Problem with static dispatch</vt:lpstr>
      <vt:lpstr>Dynamic dispatch</vt:lpstr>
      <vt:lpstr>Declare functions virtual if dynamic dispatch should occur</vt:lpstr>
      <vt:lpstr>In derived class, mark function as override</vt:lpstr>
      <vt:lpstr>Repeat example but with dynamic dispatch</vt:lpstr>
      <vt:lpstr>Creating a class that MUST be overridden</vt:lpstr>
      <vt:lpstr>Making a pure virtual function</vt:lpstr>
      <vt:lpstr>Outline</vt:lpstr>
      <vt:lpstr>Inheritance in GE211</vt:lpstr>
      <vt:lpstr>Outline</vt:lpstr>
      <vt:lpstr>Plan for game</vt:lpstr>
      <vt:lpstr>Initial Character class</vt:lpstr>
      <vt:lpstr>Drawing the sprite</vt:lpstr>
      <vt:lpstr>Add motion to Character class</vt:lpstr>
      <vt:lpstr>Making the sprites move</vt:lpstr>
      <vt:lpstr>Add a text sprite to explain each character’s movement</vt:lpstr>
      <vt:lpstr>Upgrade characters to hold a list of destinations</vt:lpstr>
      <vt:lpstr>Use mouse clicks to specify waypoints for a character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16 C++ Inheritance</dc:title>
  <dc:creator>Branden Ghena</dc:creator>
  <cp:lastModifiedBy>Branden Ghena</cp:lastModifiedBy>
  <cp:revision>48</cp:revision>
  <dcterms:created xsi:type="dcterms:W3CDTF">2021-11-11T02:56:33Z</dcterms:created>
  <dcterms:modified xsi:type="dcterms:W3CDTF">2022-02-24T19:31:47Z</dcterms:modified>
</cp:coreProperties>
</file>