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4"/>
  </p:notesMasterIdLst>
  <p:sldIdLst>
    <p:sldId id="256" r:id="rId2"/>
    <p:sldId id="384" r:id="rId3"/>
    <p:sldId id="264" r:id="rId4"/>
    <p:sldId id="842" r:id="rId5"/>
    <p:sldId id="348" r:id="rId6"/>
    <p:sldId id="383" r:id="rId7"/>
    <p:sldId id="800" r:id="rId8"/>
    <p:sldId id="797" r:id="rId9"/>
    <p:sldId id="798" r:id="rId10"/>
    <p:sldId id="803" r:id="rId11"/>
    <p:sldId id="801" r:id="rId12"/>
    <p:sldId id="804" r:id="rId13"/>
    <p:sldId id="805" r:id="rId14"/>
    <p:sldId id="806" r:id="rId15"/>
    <p:sldId id="807" r:id="rId16"/>
    <p:sldId id="802" r:id="rId17"/>
    <p:sldId id="799" r:id="rId18"/>
    <p:sldId id="808" r:id="rId19"/>
    <p:sldId id="843" r:id="rId20"/>
    <p:sldId id="810" r:id="rId21"/>
    <p:sldId id="785" r:id="rId22"/>
    <p:sldId id="809" r:id="rId23"/>
    <p:sldId id="811" r:id="rId24"/>
    <p:sldId id="812" r:id="rId25"/>
    <p:sldId id="814" r:id="rId26"/>
    <p:sldId id="795" r:id="rId27"/>
    <p:sldId id="844" r:id="rId28"/>
    <p:sldId id="787" r:id="rId29"/>
    <p:sldId id="815" r:id="rId30"/>
    <p:sldId id="817" r:id="rId31"/>
    <p:sldId id="818" r:id="rId32"/>
    <p:sldId id="816" r:id="rId33"/>
    <p:sldId id="819" r:id="rId34"/>
    <p:sldId id="820" r:id="rId35"/>
    <p:sldId id="824" r:id="rId36"/>
    <p:sldId id="845" r:id="rId37"/>
    <p:sldId id="789" r:id="rId38"/>
    <p:sldId id="822" r:id="rId39"/>
    <p:sldId id="826" r:id="rId40"/>
    <p:sldId id="827" r:id="rId41"/>
    <p:sldId id="825" r:id="rId42"/>
    <p:sldId id="829" r:id="rId43"/>
    <p:sldId id="828" r:id="rId44"/>
    <p:sldId id="830" r:id="rId45"/>
    <p:sldId id="823" r:id="rId46"/>
    <p:sldId id="831" r:id="rId47"/>
    <p:sldId id="832" r:id="rId48"/>
    <p:sldId id="833" r:id="rId49"/>
    <p:sldId id="821" r:id="rId50"/>
    <p:sldId id="846" r:id="rId51"/>
    <p:sldId id="791" r:id="rId52"/>
    <p:sldId id="838" r:id="rId53"/>
    <p:sldId id="839" r:id="rId54"/>
    <p:sldId id="841" r:id="rId55"/>
    <p:sldId id="840" r:id="rId56"/>
    <p:sldId id="847" r:id="rId57"/>
    <p:sldId id="793" r:id="rId58"/>
    <p:sldId id="834" r:id="rId59"/>
    <p:sldId id="835" r:id="rId60"/>
    <p:sldId id="837" r:id="rId61"/>
    <p:sldId id="836" r:id="rId62"/>
    <p:sldId id="848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842"/>
          </p14:sldIdLst>
        </p14:section>
        <p14:section name="Version Control Overview" id="{B55B8E8C-5EAB-4A1E-A4E9-AE5E896E46FA}">
          <p14:sldIdLst>
            <p14:sldId id="348"/>
            <p14:sldId id="383"/>
            <p14:sldId id="800"/>
            <p14:sldId id="797"/>
            <p14:sldId id="798"/>
            <p14:sldId id="803"/>
            <p14:sldId id="801"/>
            <p14:sldId id="804"/>
            <p14:sldId id="805"/>
            <p14:sldId id="806"/>
            <p14:sldId id="807"/>
            <p14:sldId id="802"/>
            <p14:sldId id="799"/>
            <p14:sldId id="808"/>
          </p14:sldIdLst>
        </p14:section>
        <p14:section name="Systems for Version Control" id="{C06CFAA7-C90C-4678-BA99-FE0454BE7D2F}">
          <p14:sldIdLst>
            <p14:sldId id="843"/>
            <p14:sldId id="810"/>
            <p14:sldId id="785"/>
            <p14:sldId id="809"/>
            <p14:sldId id="811"/>
            <p14:sldId id="812"/>
            <p14:sldId id="814"/>
            <p14:sldId id="795"/>
          </p14:sldIdLst>
        </p14:section>
        <p14:section name="Git Commit Structure" id="{0D8ED447-A434-49E9-AD3B-C5A9A29EC821}">
          <p14:sldIdLst>
            <p14:sldId id="844"/>
            <p14:sldId id="787"/>
            <p14:sldId id="815"/>
            <p14:sldId id="817"/>
            <p14:sldId id="818"/>
            <p14:sldId id="816"/>
            <p14:sldId id="819"/>
            <p14:sldId id="820"/>
            <p14:sldId id="824"/>
          </p14:sldIdLst>
        </p14:section>
        <p14:section name="Using Git" id="{55EA5CB0-7F26-42BC-8EE4-7F28D00DA259}">
          <p14:sldIdLst>
            <p14:sldId id="845"/>
            <p14:sldId id="789"/>
            <p14:sldId id="822"/>
            <p14:sldId id="826"/>
            <p14:sldId id="827"/>
            <p14:sldId id="825"/>
            <p14:sldId id="829"/>
            <p14:sldId id="828"/>
            <p14:sldId id="830"/>
            <p14:sldId id="823"/>
            <p14:sldId id="831"/>
            <p14:sldId id="832"/>
            <p14:sldId id="833"/>
            <p14:sldId id="821"/>
          </p14:sldIdLst>
        </p14:section>
        <p14:section name="Using Github" id="{C95517A0-06D6-405C-9A52-6CFE68F0D567}">
          <p14:sldIdLst>
            <p14:sldId id="846"/>
            <p14:sldId id="791"/>
            <p14:sldId id="838"/>
            <p14:sldId id="839"/>
            <p14:sldId id="841"/>
            <p14:sldId id="840"/>
          </p14:sldIdLst>
        </p14:section>
        <p14:section name="Best Practices" id="{CB45D716-303D-4B8E-A38E-EEFB2CB956C1}">
          <p14:sldIdLst>
            <p14:sldId id="847"/>
            <p14:sldId id="793"/>
            <p14:sldId id="834"/>
            <p14:sldId id="835"/>
            <p14:sldId id="837"/>
            <p14:sldId id="836"/>
          </p14:sldIdLst>
        </p14:section>
        <p14:section name="Wrapup" id="{29A7F866-9DA9-446B-8359-CE426CB89C7A}">
          <p14:sldIdLst>
            <p14:sldId id="8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1" d="100"/>
          <a:sy n="111" d="100"/>
        </p:scale>
        <p:origin x="80" y="8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3/8/2022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3/8/2022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3/8/2022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3/8/2022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xkcd.com/1597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network" TargetMode="External"/><Relationship Id="rId2" Type="http://schemas.openxmlformats.org/officeDocument/2006/relationships/hyperlink" Target="https://github.com/tov/ge211/networ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www.atlassian.com/git/tutorials/learn-git-with-bitbucket-cloud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ghena/git-example" TargetMode="Externa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www.atlassian.com/git/tutorials/learn-git-with-bitbucket-cloud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v/ge211/pull/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v/ge211/releas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19</a:t>
            </a:r>
            <a:br>
              <a:rPr lang="en-US" dirty="0"/>
            </a:br>
            <a:r>
              <a:rPr lang="en-US" dirty="0"/>
              <a:t>Git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Pat </a:t>
            </a:r>
            <a:r>
              <a:rPr lang="en-US" sz="1600" dirty="0" err="1"/>
              <a:t>Pannuto</a:t>
            </a:r>
            <a:r>
              <a:rPr lang="en-US" sz="1600" dirty="0"/>
              <a:t> &amp; Marcus Darden (Michigan), Max Goldman &amp; </a:t>
            </a:r>
            <a:r>
              <a:rPr lang="en-US" sz="1600" dirty="0" err="1"/>
              <a:t>Rober</a:t>
            </a:r>
            <a:r>
              <a:rPr lang="en-US" sz="1600" dirty="0"/>
              <a:t> Miller (MIT), Michael Ernst (Washington)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81AA-998C-4833-9E43-648F18A1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survive tragic computer accidents?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7AAA-6144-482E-9FB3-06309E37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715000"/>
            <a:ext cx="109728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backups on another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089F-1447-4BA1-A248-65AC8C57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I damaged my laptop&amp;quot; : r/techsupportgore">
            <a:extLst>
              <a:ext uri="{FF2B5EF4-FFF2-40B4-BE49-F238E27FC236}">
                <a16:creationId xmlns:a16="http://schemas.microsoft.com/office/drawing/2014/main" id="{3F5CEFE6-601F-4F05-94C3-90B679F2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57" y="1143000"/>
            <a:ext cx="5995674" cy="44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1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81AA-998C-4833-9E43-648F18A1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reliability with cloud 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7AAA-6144-482E-9FB3-06309E37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files up to the cloud</a:t>
            </a:r>
          </a:p>
          <a:p>
            <a:pPr lvl="1"/>
            <a:r>
              <a:rPr lang="en-US" dirty="0"/>
              <a:t>Includes all versions of all files</a:t>
            </a:r>
          </a:p>
          <a:p>
            <a:pPr lvl="1"/>
            <a:r>
              <a:rPr lang="en-US" dirty="0"/>
              <a:t>Probably does some stuff to optimize space</a:t>
            </a:r>
          </a:p>
          <a:p>
            <a:pPr lvl="2"/>
            <a:r>
              <a:rPr lang="en-US" dirty="0"/>
              <a:t>Only keep the changes, not the whole file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Download files from the cloud</a:t>
            </a:r>
          </a:p>
          <a:p>
            <a:pPr lvl="1"/>
            <a:r>
              <a:rPr lang="en-US" dirty="0"/>
              <a:t>Provides the most recent file (“Head”)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Enables sharing files across multiple computers!</a:t>
            </a:r>
          </a:p>
          <a:p>
            <a:pPr lvl="2"/>
            <a:r>
              <a:rPr lang="en-US" dirty="0"/>
              <a:t>Across one or multiple people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089F-1447-4BA1-A248-65AC8C57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on a grocery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4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local copies of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7DAEA8-D3EB-4ED2-ACCF-A3914FD76816}"/>
              </a:ext>
            </a:extLst>
          </p:cNvPr>
          <p:cNvSpPr/>
          <p:nvPr/>
        </p:nvSpPr>
        <p:spPr>
          <a:xfrm>
            <a:off x="450762" y="3883636"/>
            <a:ext cx="4114976" cy="224159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4D37F-C9E3-4672-AF76-C3DBD9E19ACB}"/>
              </a:ext>
            </a:extLst>
          </p:cNvPr>
          <p:cNvSpPr txBox="1"/>
          <p:nvPr/>
        </p:nvSpPr>
        <p:spPr>
          <a:xfrm>
            <a:off x="746857" y="6073170"/>
            <a:ext cx="34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Branden’s Computer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2B1325-0AEC-480C-AFF9-510A2B0AFF78}"/>
              </a:ext>
            </a:extLst>
          </p:cNvPr>
          <p:cNvGrpSpPr/>
          <p:nvPr/>
        </p:nvGrpSpPr>
        <p:grpSpPr>
          <a:xfrm>
            <a:off x="996036" y="3850399"/>
            <a:ext cx="2987899" cy="2185455"/>
            <a:chOff x="7517108" y="1192337"/>
            <a:chExt cx="2987899" cy="21854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DF06EA-7E67-447A-B338-099117A5D307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676599-A9C5-462D-91FC-AD78C15FF73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FBE131-CE73-45CD-84B4-609E7ECCB915}"/>
              </a:ext>
            </a:extLst>
          </p:cNvPr>
          <p:cNvSpPr/>
          <p:nvPr/>
        </p:nvSpPr>
        <p:spPr>
          <a:xfrm>
            <a:off x="5568776" y="3883636"/>
            <a:ext cx="4114976" cy="224159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D9855-3E9D-4B35-A5B0-AA539CCAAE5A}"/>
              </a:ext>
            </a:extLst>
          </p:cNvPr>
          <p:cNvSpPr txBox="1"/>
          <p:nvPr/>
        </p:nvSpPr>
        <p:spPr>
          <a:xfrm>
            <a:off x="5864871" y="6073170"/>
            <a:ext cx="365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Sruti’s</a:t>
            </a:r>
            <a:r>
              <a:rPr lang="en-US" sz="2800" dirty="0"/>
              <a:t> Computer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55133A-5264-404C-AC09-D5209B16FC38}"/>
              </a:ext>
            </a:extLst>
          </p:cNvPr>
          <p:cNvGrpSpPr/>
          <p:nvPr/>
        </p:nvGrpSpPr>
        <p:grpSpPr>
          <a:xfrm>
            <a:off x="6114050" y="3850399"/>
            <a:ext cx="2987899" cy="2185455"/>
            <a:chOff x="7517108" y="1192337"/>
            <a:chExt cx="2987899" cy="21854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07B0B3-CFA9-4AC0-99AE-FD9E9D4FE24F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43FB7A-C925-4097-8905-35CAE0CEDE29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72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version of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7DAEA8-D3EB-4ED2-ACCF-A3914FD76816}"/>
              </a:ext>
            </a:extLst>
          </p:cNvPr>
          <p:cNvSpPr/>
          <p:nvPr/>
        </p:nvSpPr>
        <p:spPr>
          <a:xfrm>
            <a:off x="450762" y="3883636"/>
            <a:ext cx="4114976" cy="224159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4D37F-C9E3-4672-AF76-C3DBD9E19ACB}"/>
              </a:ext>
            </a:extLst>
          </p:cNvPr>
          <p:cNvSpPr txBox="1"/>
          <p:nvPr/>
        </p:nvSpPr>
        <p:spPr>
          <a:xfrm>
            <a:off x="746857" y="6073170"/>
            <a:ext cx="34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Branden’s Computer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2B1325-0AEC-480C-AFF9-510A2B0AFF78}"/>
              </a:ext>
            </a:extLst>
          </p:cNvPr>
          <p:cNvGrpSpPr/>
          <p:nvPr/>
        </p:nvGrpSpPr>
        <p:grpSpPr>
          <a:xfrm>
            <a:off x="996036" y="3850399"/>
            <a:ext cx="2987899" cy="2185455"/>
            <a:chOff x="7517108" y="1192337"/>
            <a:chExt cx="2987899" cy="21854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DF06EA-7E67-447A-B338-099117A5D307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Oranges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676599-A9C5-462D-91FC-AD78C15FF73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4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FBE131-CE73-45CD-84B4-609E7ECCB915}"/>
              </a:ext>
            </a:extLst>
          </p:cNvPr>
          <p:cNvSpPr/>
          <p:nvPr/>
        </p:nvSpPr>
        <p:spPr>
          <a:xfrm>
            <a:off x="5568776" y="3883636"/>
            <a:ext cx="4114976" cy="224159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D9855-3E9D-4B35-A5B0-AA539CCAAE5A}"/>
              </a:ext>
            </a:extLst>
          </p:cNvPr>
          <p:cNvSpPr txBox="1"/>
          <p:nvPr/>
        </p:nvSpPr>
        <p:spPr>
          <a:xfrm>
            <a:off x="5864871" y="6073170"/>
            <a:ext cx="365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Sruti’s</a:t>
            </a:r>
            <a:r>
              <a:rPr lang="en-US" sz="2800" dirty="0"/>
              <a:t> Computer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55133A-5264-404C-AC09-D5209B16FC38}"/>
              </a:ext>
            </a:extLst>
          </p:cNvPr>
          <p:cNvGrpSpPr/>
          <p:nvPr/>
        </p:nvGrpSpPr>
        <p:grpSpPr>
          <a:xfrm>
            <a:off x="6114050" y="3850399"/>
            <a:ext cx="2987899" cy="2185455"/>
            <a:chOff x="7517108" y="1192337"/>
            <a:chExt cx="2987899" cy="21854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07B0B3-CFA9-4AC0-99AE-FD9E9D4FE24F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 Soda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43FB7A-C925-4097-8905-35CAE0CEDE29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5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when editing files!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7DAEA8-D3EB-4ED2-ACCF-A3914FD76816}"/>
              </a:ext>
            </a:extLst>
          </p:cNvPr>
          <p:cNvSpPr/>
          <p:nvPr/>
        </p:nvSpPr>
        <p:spPr>
          <a:xfrm>
            <a:off x="450762" y="3883636"/>
            <a:ext cx="4114976" cy="224159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4D37F-C9E3-4672-AF76-C3DBD9E19ACB}"/>
              </a:ext>
            </a:extLst>
          </p:cNvPr>
          <p:cNvSpPr txBox="1"/>
          <p:nvPr/>
        </p:nvSpPr>
        <p:spPr>
          <a:xfrm>
            <a:off x="746857" y="6073170"/>
            <a:ext cx="34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Branden’s Computer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2B1325-0AEC-480C-AFF9-510A2B0AFF78}"/>
              </a:ext>
            </a:extLst>
          </p:cNvPr>
          <p:cNvGrpSpPr/>
          <p:nvPr/>
        </p:nvGrpSpPr>
        <p:grpSpPr>
          <a:xfrm>
            <a:off x="996036" y="3850399"/>
            <a:ext cx="2987899" cy="2185455"/>
            <a:chOff x="7517108" y="1192337"/>
            <a:chExt cx="2987899" cy="21854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DF06EA-7E67-447A-B338-099117A5D307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Oranges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676599-A9C5-462D-91FC-AD78C15FF73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4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FBE131-CE73-45CD-84B4-609E7ECCB915}"/>
              </a:ext>
            </a:extLst>
          </p:cNvPr>
          <p:cNvSpPr/>
          <p:nvPr/>
        </p:nvSpPr>
        <p:spPr>
          <a:xfrm>
            <a:off x="5568776" y="3883636"/>
            <a:ext cx="4114976" cy="224159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D9855-3E9D-4B35-A5B0-AA539CCAAE5A}"/>
              </a:ext>
            </a:extLst>
          </p:cNvPr>
          <p:cNvSpPr txBox="1"/>
          <p:nvPr/>
        </p:nvSpPr>
        <p:spPr>
          <a:xfrm>
            <a:off x="5864871" y="6073170"/>
            <a:ext cx="365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/>
              <a:t>Sruti’s</a:t>
            </a:r>
            <a:r>
              <a:rPr lang="en-US" sz="2800" dirty="0"/>
              <a:t> Computer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55133A-5264-404C-AC09-D5209B16FC38}"/>
              </a:ext>
            </a:extLst>
          </p:cNvPr>
          <p:cNvGrpSpPr/>
          <p:nvPr/>
        </p:nvGrpSpPr>
        <p:grpSpPr>
          <a:xfrm>
            <a:off x="6114050" y="3850399"/>
            <a:ext cx="2987899" cy="1754568"/>
            <a:chOff x="7517108" y="1192337"/>
            <a:chExt cx="2987899" cy="17545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07B0B3-CFA9-4AC0-99AE-FD9E9D4FE24F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LaCroix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43FB7A-C925-4097-8905-35CAE0CEDE29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41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A387-C5B2-45C1-830B-4DAE9C21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simultaneous 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A18D-4642-400C-B428-2551C7C2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editors can lead to file conflicts!</a:t>
            </a:r>
          </a:p>
          <a:p>
            <a:endParaRPr lang="en-US" dirty="0"/>
          </a:p>
          <a:p>
            <a:r>
              <a:rPr lang="en-US" dirty="0"/>
              <a:t>Whoever commits first wins, loser has to handle the problem</a:t>
            </a:r>
          </a:p>
          <a:p>
            <a:pPr lvl="1"/>
            <a:endParaRPr lang="en-US" dirty="0"/>
          </a:p>
          <a:p>
            <a:r>
              <a:rPr lang="en-US" dirty="0"/>
              <a:t>How does the system handle “merging” the files?</a:t>
            </a:r>
          </a:p>
          <a:p>
            <a:pPr lvl="1"/>
            <a:r>
              <a:rPr lang="en-US" dirty="0"/>
              <a:t>Sometimes just ask the human to figure it out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Sometimes realize that changes are to different parts of the file and just apply both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60712-63F6-4F8E-9D5D-3D72C995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9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B0D3-39C8-458F-968F-A233F662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version control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0128-6FD2-4998-AAA1-7E57AC11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Commit</a:t>
            </a:r>
            <a:r>
              <a:rPr lang="en-US" dirty="0"/>
              <a:t> file(s)</a:t>
            </a:r>
          </a:p>
          <a:p>
            <a:pPr lvl="1"/>
            <a:r>
              <a:rPr lang="en-US" dirty="0"/>
              <a:t>Save a new version of them</a:t>
            </a:r>
          </a:p>
          <a:p>
            <a:pPr lvl="1"/>
            <a:endParaRPr lang="en-US" dirty="0"/>
          </a:p>
          <a:p>
            <a:r>
              <a:rPr lang="en-US" b="1" dirty="0"/>
              <a:t>Revert</a:t>
            </a:r>
            <a:r>
              <a:rPr lang="en-US" dirty="0"/>
              <a:t> file(s)</a:t>
            </a:r>
          </a:p>
          <a:p>
            <a:pPr lvl="1"/>
            <a:r>
              <a:rPr lang="en-US" dirty="0"/>
              <a:t>Return to a previous version of them</a:t>
            </a:r>
          </a:p>
          <a:p>
            <a:pPr lvl="1"/>
            <a:endParaRPr lang="en-US" dirty="0"/>
          </a:p>
          <a:p>
            <a:r>
              <a:rPr lang="en-US" b="1" dirty="0"/>
              <a:t>Compare</a:t>
            </a:r>
            <a:r>
              <a:rPr lang="en-US" dirty="0"/>
              <a:t> file(s) across version</a:t>
            </a:r>
          </a:p>
          <a:p>
            <a:pPr lvl="1"/>
            <a:endParaRPr lang="en-US" dirty="0"/>
          </a:p>
          <a:p>
            <a:r>
              <a:rPr lang="en-US" b="1" dirty="0"/>
              <a:t>Push</a:t>
            </a:r>
            <a:r>
              <a:rPr lang="en-US" dirty="0"/>
              <a:t> file(s) to a server</a:t>
            </a:r>
          </a:p>
          <a:p>
            <a:pPr lvl="1"/>
            <a:endParaRPr lang="en-US" dirty="0"/>
          </a:p>
          <a:p>
            <a:r>
              <a:rPr lang="en-US" b="1" dirty="0"/>
              <a:t>Pull</a:t>
            </a:r>
            <a:r>
              <a:rPr lang="en-US" dirty="0"/>
              <a:t> file(s) from a server</a:t>
            </a:r>
          </a:p>
          <a:p>
            <a:pPr lvl="1"/>
            <a:endParaRPr lang="en-US" dirty="0"/>
          </a:p>
          <a:p>
            <a:r>
              <a:rPr lang="en-US" b="1" dirty="0"/>
              <a:t>Merge</a:t>
            </a:r>
            <a:r>
              <a:rPr lang="en-US" dirty="0"/>
              <a:t> changes to a file and handle conflicts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C1CA-DE6F-4A0E-8276-9745B224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F766-2099-47F1-943F-8C4E8A01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are essential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8EFD-1B95-4574-A599-4C551378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for software, any files!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Data files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Often designed with source code in mind</a:t>
            </a:r>
          </a:p>
          <a:p>
            <a:pPr lvl="1"/>
            <a:r>
              <a:rPr lang="en-US" dirty="0"/>
              <a:t>Work particularly well on human-readable text files</a:t>
            </a:r>
          </a:p>
          <a:p>
            <a:pPr lvl="2"/>
            <a:r>
              <a:rPr lang="en-US" dirty="0"/>
              <a:t>Comparisons can happen line-by-line (diff)</a:t>
            </a:r>
          </a:p>
          <a:p>
            <a:pPr lvl="2"/>
            <a:r>
              <a:rPr lang="en-US" dirty="0"/>
              <a:t>Text is easily compressed for transfer and storage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430D2-B117-4C1F-B8D4-A337B482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7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b="1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288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Projects are due on Friday!</a:t>
            </a:r>
          </a:p>
          <a:p>
            <a:pPr lvl="1"/>
            <a:r>
              <a:rPr lang="en-US" dirty="0"/>
              <a:t>I’ll release an “</a:t>
            </a:r>
            <a:r>
              <a:rPr lang="en-US" dirty="0" err="1"/>
              <a:t>autograder</a:t>
            </a:r>
            <a:r>
              <a:rPr lang="en-US" dirty="0"/>
              <a:t>” on </a:t>
            </a:r>
            <a:r>
              <a:rPr lang="en-US" dirty="0" err="1"/>
              <a:t>Gradescope</a:t>
            </a:r>
            <a:r>
              <a:rPr lang="en-US" dirty="0"/>
              <a:t> really soon here</a:t>
            </a:r>
          </a:p>
          <a:p>
            <a:pPr lvl="1"/>
            <a:r>
              <a:rPr lang="en-US" dirty="0"/>
              <a:t>It will check that your submitted code compiles properly</a:t>
            </a:r>
          </a:p>
          <a:p>
            <a:pPr lvl="1"/>
            <a:endParaRPr lang="en-US" dirty="0"/>
          </a:p>
          <a:p>
            <a:r>
              <a:rPr lang="en-US" dirty="0"/>
              <a:t>Evaluation guide will be due over the weekend</a:t>
            </a:r>
          </a:p>
          <a:p>
            <a:pPr lvl="1"/>
            <a:r>
              <a:rPr lang="en-US" dirty="0"/>
              <a:t>For each spec item, tell us how to confirm you did it</a:t>
            </a:r>
          </a:p>
          <a:p>
            <a:pPr lvl="1"/>
            <a:r>
              <a:rPr lang="en-US" dirty="0"/>
              <a:t>Also identify your “non-trivial” model tests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We’ll have lecture on Thursday as a wrap-up</a:t>
            </a:r>
          </a:p>
          <a:p>
            <a:pPr lvl="1"/>
            <a:r>
              <a:rPr lang="en-US" dirty="0"/>
              <a:t>Overview of what we learned and what’s next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1F60-52F3-43FE-8A87-6103084A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9602-70AD-4BCD-BC37-434D8323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(a.k.a. repo)</a:t>
            </a:r>
          </a:p>
          <a:p>
            <a:pPr lvl="1"/>
            <a:r>
              <a:rPr lang="en-US" dirty="0"/>
              <a:t>Holds all of the versions of all of the files for a project</a:t>
            </a:r>
          </a:p>
          <a:p>
            <a:pPr lvl="1"/>
            <a:r>
              <a:rPr lang="en-US" dirty="0"/>
              <a:t>You commit files to a repo</a:t>
            </a:r>
          </a:p>
          <a:p>
            <a:pPr lvl="2"/>
            <a:r>
              <a:rPr lang="en-US" dirty="0"/>
              <a:t>And push to it, if it’s on a different computer</a:t>
            </a:r>
          </a:p>
          <a:p>
            <a:pPr lvl="1"/>
            <a:endParaRPr lang="en-US" dirty="0"/>
          </a:p>
          <a:p>
            <a:r>
              <a:rPr lang="en-US" dirty="0"/>
              <a:t>Local versions of files are known as the “Working Copy”</a:t>
            </a:r>
          </a:p>
          <a:p>
            <a:pPr lvl="1"/>
            <a:r>
              <a:rPr lang="en-US" dirty="0"/>
              <a:t>You can edit these files and then commit them to the repo</a:t>
            </a:r>
          </a:p>
          <a:p>
            <a:pPr lvl="1"/>
            <a:endParaRPr lang="en-US" dirty="0"/>
          </a:p>
          <a:p>
            <a:r>
              <a:rPr lang="en-US" dirty="0"/>
              <a:t>The most recent version of a file is known as the “Head”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9CF3E-723B-4995-95FC-6CA93641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9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systems: Centralized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computers only ever have a working copy</a:t>
            </a:r>
          </a:p>
          <a:p>
            <a:pPr lvl="1"/>
            <a:r>
              <a:rPr lang="en-US" dirty="0"/>
              <a:t>Must request version information from repo on a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 descr="Centralized version control">
            <a:extLst>
              <a:ext uri="{FF2B5EF4-FFF2-40B4-BE49-F238E27FC236}">
                <a16:creationId xmlns:a16="http://schemas.microsoft.com/office/drawing/2014/main" id="{16BAD04C-DF08-4C44-A5D0-C5C630C5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14" y="2509986"/>
            <a:ext cx="5142359" cy="36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71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024D-5D46-4A19-ABDD-AD75E6D9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B956-C1A2-4E84-A842-B46705DC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 Control System (RCS), 1982</a:t>
            </a:r>
          </a:p>
          <a:p>
            <a:pPr lvl="1"/>
            <a:r>
              <a:rPr lang="en-US" dirty="0"/>
              <a:t>Basic idea of versioning for single files</a:t>
            </a:r>
          </a:p>
          <a:p>
            <a:pPr lvl="1"/>
            <a:endParaRPr lang="en-US" dirty="0"/>
          </a:p>
          <a:p>
            <a:r>
              <a:rPr lang="en-US" dirty="0"/>
              <a:t>Concurrent Versions System (CVS), 1990</a:t>
            </a:r>
          </a:p>
          <a:p>
            <a:pPr lvl="1"/>
            <a:r>
              <a:rPr lang="en-US" dirty="0"/>
              <a:t>Expands version to an entire project</a:t>
            </a:r>
          </a:p>
          <a:p>
            <a:pPr lvl="1"/>
            <a:endParaRPr lang="en-US" dirty="0"/>
          </a:p>
          <a:p>
            <a:r>
              <a:rPr lang="en-US" dirty="0"/>
              <a:t>Subversion (SVN), 2000</a:t>
            </a:r>
          </a:p>
          <a:p>
            <a:pPr lvl="1"/>
            <a:r>
              <a:rPr lang="en-US" dirty="0"/>
              <a:t>A “Commit” includes changes across multiple files</a:t>
            </a:r>
          </a:p>
          <a:p>
            <a:pPr lvl="2"/>
            <a:r>
              <a:rPr lang="en-US" dirty="0"/>
              <a:t>Often multiple source/header files might be changed together!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Ensures </a:t>
            </a:r>
            <a:r>
              <a:rPr lang="en-US" i="1" dirty="0"/>
              <a:t>atomic</a:t>
            </a:r>
            <a:r>
              <a:rPr lang="en-US" dirty="0"/>
              <a:t> changes to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E7E70-6D25-4DBA-B088-EDCD244B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B79722F-9DBF-4B85-A370-38F68EDB9C53}"/>
              </a:ext>
            </a:extLst>
          </p:cNvPr>
          <p:cNvSpPr/>
          <p:nvPr/>
        </p:nvSpPr>
        <p:spPr>
          <a:xfrm flipH="1">
            <a:off x="10264461" y="2537138"/>
            <a:ext cx="403537" cy="372713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3837C66-D1B5-404D-B0C6-998887A72AE0}"/>
              </a:ext>
            </a:extLst>
          </p:cNvPr>
          <p:cNvSpPr/>
          <p:nvPr/>
        </p:nvSpPr>
        <p:spPr>
          <a:xfrm flipH="1">
            <a:off x="10264460" y="1050925"/>
            <a:ext cx="403537" cy="148621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F1555-72DE-4DE0-A1FC-79C7028C2438}"/>
              </a:ext>
            </a:extLst>
          </p:cNvPr>
          <p:cNvSpPr txBox="1"/>
          <p:nvPr/>
        </p:nvSpPr>
        <p:spPr>
          <a:xfrm>
            <a:off x="10667997" y="4077540"/>
            <a:ext cx="13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r>
              <a:rPr lang="en-US" dirty="0"/>
              <a:t>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8D2E8-5049-4358-A088-841B24D5FDC4}"/>
              </a:ext>
            </a:extLst>
          </p:cNvPr>
          <p:cNvSpPr txBox="1"/>
          <p:nvPr/>
        </p:nvSpPr>
        <p:spPr>
          <a:xfrm>
            <a:off x="10667996" y="1470865"/>
            <a:ext cx="13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  <a:p>
            <a:r>
              <a:rPr lang="en-U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928955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EC09-CBC1-4800-B4A1-7B505F10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systems: Distributed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8FF1-B3F4-47B2-A52A-2445D1E4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computers have their own copy of the repository</a:t>
            </a:r>
          </a:p>
          <a:p>
            <a:pPr lvl="1"/>
            <a:r>
              <a:rPr lang="en-US" dirty="0"/>
              <a:t>Along with the working copy that users directly 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FDE06-6AD5-4808-ABA0-4A11C1FB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 descr="Distributed version control">
            <a:extLst>
              <a:ext uri="{FF2B5EF4-FFF2-40B4-BE49-F238E27FC236}">
                <a16:creationId xmlns:a16="http://schemas.microsoft.com/office/drawing/2014/main" id="{ADD347A2-4B6E-438D-B12C-F88E0BA2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68" y="2251187"/>
            <a:ext cx="5093652" cy="39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6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C4B3-9046-4F7A-B82F-65AE7F76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0B74-807B-4ABA-B389-81098F2D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Bazaar (</a:t>
            </a:r>
            <a:r>
              <a:rPr lang="en-US" dirty="0" err="1"/>
              <a:t>bzr</a:t>
            </a:r>
            <a:r>
              <a:rPr lang="en-US" dirty="0"/>
              <a:t>), 2005</a:t>
            </a:r>
          </a:p>
          <a:p>
            <a:pPr lvl="1"/>
            <a:r>
              <a:rPr lang="en-US" dirty="0"/>
              <a:t>No longer developed</a:t>
            </a:r>
          </a:p>
          <a:p>
            <a:r>
              <a:rPr lang="en-US" dirty="0"/>
              <a:t>Mercurial (hg), 2005</a:t>
            </a:r>
          </a:p>
          <a:p>
            <a:pPr lvl="1"/>
            <a:r>
              <a:rPr lang="en-US" dirty="0"/>
              <a:t>Still developed, not widely used</a:t>
            </a:r>
          </a:p>
          <a:p>
            <a:r>
              <a:rPr lang="en-US" dirty="0"/>
              <a:t>Git (git), 2005</a:t>
            </a:r>
          </a:p>
          <a:p>
            <a:pPr lvl="1"/>
            <a:r>
              <a:rPr lang="en-US" dirty="0"/>
              <a:t>Most popular version control system</a:t>
            </a:r>
          </a:p>
          <a:p>
            <a:pPr lvl="1"/>
            <a:endParaRPr lang="en-US" dirty="0"/>
          </a:p>
          <a:p>
            <a:r>
              <a:rPr lang="en-US" dirty="0"/>
              <a:t>All provide methods for enabling distributed version control</a:t>
            </a:r>
          </a:p>
          <a:p>
            <a:pPr lvl="1"/>
            <a:r>
              <a:rPr lang="en-US" dirty="0"/>
              <a:t>Changes can be made and tracked locally</a:t>
            </a:r>
          </a:p>
          <a:p>
            <a:pPr lvl="1"/>
            <a:r>
              <a:rPr lang="en-US" dirty="0"/>
              <a:t>Sets of changes can be sent to others as needed</a:t>
            </a:r>
          </a:p>
          <a:p>
            <a:pPr lvl="2"/>
            <a:r>
              <a:rPr lang="en-US" dirty="0"/>
              <a:t>Often to a central shared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9315-08A4-4ADA-9E2B-5EC2801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F2067D7-61D0-4956-AA03-C829BEFFA455}"/>
              </a:ext>
            </a:extLst>
          </p:cNvPr>
          <p:cNvSpPr/>
          <p:nvPr/>
        </p:nvSpPr>
        <p:spPr>
          <a:xfrm flipH="1">
            <a:off x="10264461" y="1143000"/>
            <a:ext cx="403537" cy="28236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4E4C3-7A78-4EC4-AD63-3236C062BDA1}"/>
              </a:ext>
            </a:extLst>
          </p:cNvPr>
          <p:cNvSpPr txBox="1"/>
          <p:nvPr/>
        </p:nvSpPr>
        <p:spPr>
          <a:xfrm>
            <a:off x="10667998" y="2231680"/>
            <a:ext cx="13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</a:p>
        </p:txBody>
      </p:sp>
    </p:spTree>
    <p:extLst>
      <p:ext uri="{BB962C8B-B14F-4D97-AF65-F5344CB8AC3E}">
        <p14:creationId xmlns:p14="http://schemas.microsoft.com/office/powerpoint/2010/main" val="2248063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C4B3-9046-4F7A-B82F-65AE7F76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what happened in 2005?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0B74-807B-4ABA-B389-81098F2D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Bazaar (</a:t>
            </a:r>
            <a:r>
              <a:rPr lang="en-US" dirty="0" err="1"/>
              <a:t>bzr</a:t>
            </a:r>
            <a:r>
              <a:rPr lang="en-US" dirty="0"/>
              <a:t>), 2005</a:t>
            </a:r>
          </a:p>
          <a:p>
            <a:r>
              <a:rPr lang="en-US" dirty="0"/>
              <a:t>Mercurial (hg), 2005</a:t>
            </a:r>
          </a:p>
          <a:p>
            <a:r>
              <a:rPr lang="en-US" dirty="0"/>
              <a:t>Git (git), 2005</a:t>
            </a:r>
          </a:p>
          <a:p>
            <a:pPr lvl="1"/>
            <a:endParaRPr lang="en-US" dirty="0"/>
          </a:p>
          <a:p>
            <a:r>
              <a:rPr lang="en-US" dirty="0" err="1"/>
              <a:t>Bitkeeper</a:t>
            </a:r>
            <a:r>
              <a:rPr lang="en-US" dirty="0"/>
              <a:t>, a proprietary distributed version control system decided to end free access for open-source projects</a:t>
            </a:r>
          </a:p>
          <a:p>
            <a:pPr lvl="1"/>
            <a:r>
              <a:rPr lang="en-US" dirty="0"/>
              <a:t>Including Linux!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Led to simultaneous development of new systems</a:t>
            </a:r>
          </a:p>
          <a:p>
            <a:pPr lvl="2"/>
            <a:r>
              <a:rPr lang="en-US" dirty="0"/>
              <a:t>And the death of </a:t>
            </a:r>
            <a:r>
              <a:rPr lang="en-US" dirty="0" err="1"/>
              <a:t>Bitkeeper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9315-08A4-4ADA-9E2B-5EC2801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2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DAF6-5E85-4F05-8FF8-F4DED44D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79A2D-B76D-424C-850C-57232834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F7789-9943-4C7C-BB8C-D24C1DF3AA24}"/>
              </a:ext>
            </a:extLst>
          </p:cNvPr>
          <p:cNvSpPr txBox="1"/>
          <p:nvPr/>
        </p:nvSpPr>
        <p:spPr>
          <a:xfrm>
            <a:off x="607595" y="621613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https://xkcd.com/1597/</a:t>
            </a:r>
            <a:endParaRPr lang="en-US" dirty="0"/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F1593743-E456-4AF9-A9F1-1C72F0DC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71" y="413485"/>
            <a:ext cx="4260991" cy="61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0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b="1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9511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are the units of change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Commit contains</a:t>
            </a:r>
          </a:p>
          <a:p>
            <a:pPr lvl="1"/>
            <a:r>
              <a:rPr lang="en-US" dirty="0"/>
              <a:t>File modifications</a:t>
            </a:r>
          </a:p>
          <a:p>
            <a:pPr lvl="1"/>
            <a:r>
              <a:rPr lang="en-US" dirty="0"/>
              <a:t>Timestamps</a:t>
            </a:r>
          </a:p>
          <a:p>
            <a:pPr lvl="1"/>
            <a:r>
              <a:rPr lang="en-US" dirty="0"/>
              <a:t>Author of commit</a:t>
            </a:r>
          </a:p>
          <a:p>
            <a:pPr lvl="1"/>
            <a:r>
              <a:rPr lang="en-US" dirty="0"/>
              <a:t>Commit message</a:t>
            </a:r>
          </a:p>
          <a:p>
            <a:pPr lvl="1"/>
            <a:r>
              <a:rPr lang="en-US" dirty="0"/>
              <a:t>Parent of Commit</a:t>
            </a:r>
          </a:p>
          <a:p>
            <a:pPr lvl="1"/>
            <a:endParaRPr lang="en-US" dirty="0"/>
          </a:p>
          <a:p>
            <a:r>
              <a:rPr lang="en-US" dirty="0"/>
              <a:t>Git commits each have a name</a:t>
            </a:r>
          </a:p>
          <a:p>
            <a:pPr lvl="1"/>
            <a:r>
              <a:rPr lang="en-US" dirty="0"/>
              <a:t>Example: 42e2e5af9d49de268cd1fda3587788da4ace418a</a:t>
            </a:r>
          </a:p>
          <a:p>
            <a:pPr lvl="2"/>
            <a:r>
              <a:rPr lang="en-US" dirty="0"/>
              <a:t>160-bit SHA1 hash of the commit data (guaranteed unique)</a:t>
            </a:r>
          </a:p>
          <a:p>
            <a:pPr lvl="2"/>
            <a:r>
              <a:rPr lang="en-US" dirty="0"/>
              <a:t>Usually referred to by first 7 digits (268 million choices, likely unique)</a:t>
            </a:r>
          </a:p>
          <a:p>
            <a:pPr lvl="3"/>
            <a:r>
              <a:rPr lang="en-US" dirty="0"/>
              <a:t>Example: 42e2e5a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9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3E3C-191D-4E6A-A46F-8AE6229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commit has a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FC12-FB74-4DCF-BBFE-8F7DAF01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structure of commits can form a sort of linked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9664-9112-4BCB-B8DA-355D68A6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CAC6B-9AC9-4802-BDCA-6D4391ED7594}"/>
              </a:ext>
            </a:extLst>
          </p:cNvPr>
          <p:cNvSpPr/>
          <p:nvPr/>
        </p:nvSpPr>
        <p:spPr>
          <a:xfrm>
            <a:off x="112046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78E3B2-95AF-40CA-BE1D-CA76B947F74D}"/>
              </a:ext>
            </a:extLst>
          </p:cNvPr>
          <p:cNvSpPr/>
          <p:nvPr/>
        </p:nvSpPr>
        <p:spPr>
          <a:xfrm>
            <a:off x="245757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10F54-C4EF-4FAB-829C-529F94F1CAE8}"/>
              </a:ext>
            </a:extLst>
          </p:cNvPr>
          <p:cNvSpPr/>
          <p:nvPr/>
        </p:nvSpPr>
        <p:spPr>
          <a:xfrm>
            <a:off x="379469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840C6A-F5DF-4107-8BA1-6762D96F1307}"/>
              </a:ext>
            </a:extLst>
          </p:cNvPr>
          <p:cNvSpPr/>
          <p:nvPr/>
        </p:nvSpPr>
        <p:spPr>
          <a:xfrm>
            <a:off x="513180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EC658C-719C-4F5D-8596-D6F6957C984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18941" y="3515932"/>
            <a:ext cx="512866" cy="9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25F20-FED6-467A-B11A-AEADFEE3AE2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281825" y="3515932"/>
            <a:ext cx="5128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524CA-E369-4752-A28B-CDABA071568E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944710" y="3515932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01025E-4E85-4FE6-8A82-FBA79AEAFD1E}"/>
              </a:ext>
            </a:extLst>
          </p:cNvPr>
          <p:cNvSpPr txBox="1"/>
          <p:nvPr/>
        </p:nvSpPr>
        <p:spPr>
          <a:xfrm>
            <a:off x="5131807" y="2690542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993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concepts behind Version Control Systems</a:t>
            </a:r>
          </a:p>
          <a:p>
            <a:pPr lvl="1"/>
            <a:r>
              <a:rPr lang="en-US" dirty="0"/>
              <a:t>Why are they important?</a:t>
            </a:r>
          </a:p>
          <a:p>
            <a:pPr lvl="1"/>
            <a:r>
              <a:rPr lang="en-US" dirty="0"/>
              <a:t>How do we use them?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Describe one specific Version Control System: Git</a:t>
            </a:r>
          </a:p>
          <a:p>
            <a:pPr lvl="1"/>
            <a:r>
              <a:rPr lang="en-US" dirty="0"/>
              <a:t>How does Git work conceptually?</a:t>
            </a:r>
          </a:p>
          <a:p>
            <a:pPr lvl="1"/>
            <a:r>
              <a:rPr lang="en-US" dirty="0"/>
              <a:t>How do we use Git?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does </a:t>
            </a:r>
            <a:r>
              <a:rPr lang="en-US" dirty="0" err="1"/>
              <a:t>Github</a:t>
            </a:r>
            <a:r>
              <a:rPr lang="en-US" dirty="0"/>
              <a:t> fit into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6C41-252C-4AC3-81F8-95868E50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commit history can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BEB7-7F83-4241-B885-384A23B7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commits can have the same parent</a:t>
            </a:r>
          </a:p>
          <a:p>
            <a:pPr lvl="1"/>
            <a:endParaRPr lang="en-US" dirty="0"/>
          </a:p>
          <a:p>
            <a:r>
              <a:rPr lang="en-US" dirty="0"/>
              <a:t>Branching intentionally forms a new path for commits</a:t>
            </a:r>
          </a:p>
          <a:p>
            <a:pPr lvl="1"/>
            <a:r>
              <a:rPr lang="en-US" dirty="0"/>
              <a:t>Starts at a parent from the main “branch”</a:t>
            </a:r>
          </a:p>
          <a:p>
            <a:pPr lvl="1"/>
            <a:r>
              <a:rPr lang="en-US" dirty="0"/>
              <a:t>Continues on separately from there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used for development of new features</a:t>
            </a:r>
          </a:p>
          <a:p>
            <a:pPr lvl="1"/>
            <a:endParaRPr lang="en-US" dirty="0"/>
          </a:p>
          <a:p>
            <a:r>
              <a:rPr lang="en-US" dirty="0"/>
              <a:t>Original code path is known as Main</a:t>
            </a:r>
          </a:p>
          <a:p>
            <a:pPr lvl="1"/>
            <a:r>
              <a:rPr lang="en-US" dirty="0"/>
              <a:t>Occasionally referred to as “master” in legacy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7AC17-530B-4A85-BFA2-B2AF05D5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8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3E3C-191D-4E6A-A46F-8AE6229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parents have multiple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FC12-FB74-4DCF-BBFE-8F7DAF01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structure of commits can form a sort of linked-list</a:t>
            </a:r>
          </a:p>
          <a:p>
            <a:r>
              <a:rPr lang="en-US" dirty="0"/>
              <a:t>With branches, commits can form a tree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9664-9112-4BCB-B8DA-355D68A6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CAC6B-9AC9-4802-BDCA-6D4391ED7594}"/>
              </a:ext>
            </a:extLst>
          </p:cNvPr>
          <p:cNvSpPr/>
          <p:nvPr/>
        </p:nvSpPr>
        <p:spPr>
          <a:xfrm>
            <a:off x="112046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78E3B2-95AF-40CA-BE1D-CA76B947F74D}"/>
              </a:ext>
            </a:extLst>
          </p:cNvPr>
          <p:cNvSpPr/>
          <p:nvPr/>
        </p:nvSpPr>
        <p:spPr>
          <a:xfrm>
            <a:off x="245757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10F54-C4EF-4FAB-829C-529F94F1CAE8}"/>
              </a:ext>
            </a:extLst>
          </p:cNvPr>
          <p:cNvSpPr/>
          <p:nvPr/>
        </p:nvSpPr>
        <p:spPr>
          <a:xfrm>
            <a:off x="379469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840C6A-F5DF-4107-8BA1-6762D96F1307}"/>
              </a:ext>
            </a:extLst>
          </p:cNvPr>
          <p:cNvSpPr/>
          <p:nvPr/>
        </p:nvSpPr>
        <p:spPr>
          <a:xfrm>
            <a:off x="513180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EC658C-719C-4F5D-8596-D6F6957C984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18941" y="3515932"/>
            <a:ext cx="512866" cy="9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25F20-FED6-467A-B11A-AEADFEE3AE2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281825" y="3515932"/>
            <a:ext cx="5128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524CA-E369-4752-A28B-CDABA071568E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944710" y="3515932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01025E-4E85-4FE6-8A82-FBA79AEAFD1E}"/>
              </a:ext>
            </a:extLst>
          </p:cNvPr>
          <p:cNvSpPr txBox="1"/>
          <p:nvPr/>
        </p:nvSpPr>
        <p:spPr>
          <a:xfrm>
            <a:off x="6025026" y="3105834"/>
            <a:ext cx="116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 Main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B3E67-7C74-4CA4-B35D-3ACE9C535046}"/>
              </a:ext>
            </a:extLst>
          </p:cNvPr>
          <p:cNvSpPr/>
          <p:nvPr/>
        </p:nvSpPr>
        <p:spPr>
          <a:xfrm>
            <a:off x="5131807" y="4195292"/>
            <a:ext cx="824248" cy="824248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9E2BDD-810E-4F55-ADB5-AAC970741C73}"/>
              </a:ext>
            </a:extLst>
          </p:cNvPr>
          <p:cNvSpPr/>
          <p:nvPr/>
        </p:nvSpPr>
        <p:spPr>
          <a:xfrm>
            <a:off x="513180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C73ECD-1284-4D8D-97A5-A9BB19E8666C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4498232" y="3807348"/>
            <a:ext cx="633575" cy="8000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BE1F3-D960-47CF-AD50-90D5318A380F}"/>
              </a:ext>
            </a:extLst>
          </p:cNvPr>
          <p:cNvCxnSpPr>
            <a:cxnSpLocks/>
            <a:stCxn id="14" idx="2"/>
            <a:endCxn id="7" idx="4"/>
          </p:cNvCxnSpPr>
          <p:nvPr/>
        </p:nvCxnSpPr>
        <p:spPr>
          <a:xfrm flipH="1" flipV="1">
            <a:off x="4206816" y="3928056"/>
            <a:ext cx="924991" cy="1832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760AE1-86C7-42AA-97CB-4B53A2B222F6}"/>
              </a:ext>
            </a:extLst>
          </p:cNvPr>
          <p:cNvSpPr txBox="1"/>
          <p:nvPr/>
        </p:nvSpPr>
        <p:spPr>
          <a:xfrm>
            <a:off x="6093993" y="4284250"/>
            <a:ext cx="129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 Feature1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019FB6-77C6-451D-B474-C6B3AF31063A}"/>
              </a:ext>
            </a:extLst>
          </p:cNvPr>
          <p:cNvSpPr/>
          <p:nvPr/>
        </p:nvSpPr>
        <p:spPr>
          <a:xfrm>
            <a:off x="780603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3D9315-E0B5-4604-B6F7-693F4448D669}"/>
              </a:ext>
            </a:extLst>
          </p:cNvPr>
          <p:cNvSpPr/>
          <p:nvPr/>
        </p:nvSpPr>
        <p:spPr>
          <a:xfrm>
            <a:off x="6468922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3CF486-B8B4-4579-8792-C0E4A9CDB934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7293170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4ECD27-AD25-4BDB-A2BD-428C1EC975FD}"/>
              </a:ext>
            </a:extLst>
          </p:cNvPr>
          <p:cNvCxnSpPr>
            <a:cxnSpLocks/>
            <a:stCxn id="23" idx="2"/>
            <a:endCxn id="14" idx="6"/>
          </p:cNvCxnSpPr>
          <p:nvPr/>
        </p:nvCxnSpPr>
        <p:spPr>
          <a:xfrm flipH="1">
            <a:off x="5956055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1258D9-55B2-47B2-B5D7-41FF8EBDFF02}"/>
              </a:ext>
            </a:extLst>
          </p:cNvPr>
          <p:cNvSpPr txBox="1"/>
          <p:nvPr/>
        </p:nvSpPr>
        <p:spPr>
          <a:xfrm>
            <a:off x="8630285" y="5436910"/>
            <a:ext cx="160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 test-branch</a:t>
            </a:r>
          </a:p>
        </p:txBody>
      </p:sp>
    </p:spTree>
    <p:extLst>
      <p:ext uri="{BB962C8B-B14F-4D97-AF65-F5344CB8AC3E}">
        <p14:creationId xmlns:p14="http://schemas.microsoft.com/office/powerpoint/2010/main" val="1035718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579F-ECA7-4EB6-B88B-E98CA298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may later merge back into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3F9D-B680-4B6B-9573-D471CC80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two branches requires a “merge” operation</a:t>
            </a:r>
          </a:p>
          <a:p>
            <a:pPr lvl="1"/>
            <a:r>
              <a:rPr lang="en-US" dirty="0"/>
              <a:t>Might include conflicts if both branches modify a file!</a:t>
            </a:r>
          </a:p>
          <a:p>
            <a:pPr lvl="1"/>
            <a:r>
              <a:rPr lang="en-US" dirty="0"/>
              <a:t>Git is pretty good at automatically resolving conflicts</a:t>
            </a:r>
          </a:p>
          <a:p>
            <a:pPr lvl="2"/>
            <a:r>
              <a:rPr lang="en-US" dirty="0"/>
              <a:t>Unless the two branches both modify the same line of code</a:t>
            </a:r>
          </a:p>
          <a:p>
            <a:pPr lvl="2"/>
            <a:endParaRPr lang="en-US" dirty="0"/>
          </a:p>
          <a:p>
            <a:r>
              <a:rPr lang="en-US" dirty="0"/>
              <a:t>Merge commit gets added to list the multiple parent commits</a:t>
            </a:r>
          </a:p>
          <a:p>
            <a:endParaRPr lang="en-US" dirty="0"/>
          </a:p>
          <a:p>
            <a:r>
              <a:rPr lang="en-US" dirty="0"/>
              <a:t>There is an alternative: a “rebase” operation</a:t>
            </a:r>
          </a:p>
          <a:p>
            <a:pPr lvl="1"/>
            <a:r>
              <a:rPr lang="en-US" dirty="0"/>
              <a:t>Change branch’s parent to the current head of Main</a:t>
            </a:r>
          </a:p>
          <a:p>
            <a:pPr lvl="2"/>
            <a:r>
              <a:rPr lang="en-US" dirty="0"/>
              <a:t>Probably works as long as nothing major has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2C33-1459-41A5-B6FE-7C3ABEBE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D1E1-6CDF-4ABF-ABF9-11D3EDD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Git’s true nature is a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A2E-F220-455C-B80F-3E9614D7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structure of commits can form a sort of linked-list</a:t>
            </a:r>
          </a:p>
          <a:p>
            <a:r>
              <a:rPr lang="en-US" dirty="0"/>
              <a:t>With branches, commits can form a tree structure</a:t>
            </a:r>
          </a:p>
          <a:p>
            <a:r>
              <a:rPr lang="en-US" dirty="0"/>
              <a:t>Reality of Git: Directed, </a:t>
            </a:r>
            <a:r>
              <a:rPr lang="en-US" dirty="0" err="1"/>
              <a:t>acyclical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Each commit has one </a:t>
            </a:r>
            <a:r>
              <a:rPr lang="en-US" i="1" dirty="0"/>
              <a:t>or more</a:t>
            </a:r>
            <a:r>
              <a:rPr lang="en-US" dirty="0"/>
              <a:t> parents</a:t>
            </a:r>
          </a:p>
          <a:p>
            <a:pPr lvl="1"/>
            <a:r>
              <a:rPr lang="en-US" dirty="0"/>
              <a:t>There are no cycles (parents that are children of themselves)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570A-3EBE-4417-BBCE-510C045B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ECD5BA-6ABE-4D8C-8EA6-12628FB54BA9}"/>
              </a:ext>
            </a:extLst>
          </p:cNvPr>
          <p:cNvSpPr/>
          <p:nvPr/>
        </p:nvSpPr>
        <p:spPr>
          <a:xfrm>
            <a:off x="991673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DDA487-0C8C-4F3D-AFB5-0593F30A987B}"/>
              </a:ext>
            </a:extLst>
          </p:cNvPr>
          <p:cNvSpPr/>
          <p:nvPr/>
        </p:nvSpPr>
        <p:spPr>
          <a:xfrm>
            <a:off x="2328788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3F41C9-C73A-4F34-922D-437032C1A4C4}"/>
              </a:ext>
            </a:extLst>
          </p:cNvPr>
          <p:cNvSpPr/>
          <p:nvPr/>
        </p:nvSpPr>
        <p:spPr>
          <a:xfrm>
            <a:off x="3665903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FE7897-C0F6-4E80-97DE-05BF891195D6}"/>
              </a:ext>
            </a:extLst>
          </p:cNvPr>
          <p:cNvSpPr/>
          <p:nvPr/>
        </p:nvSpPr>
        <p:spPr>
          <a:xfrm>
            <a:off x="5003018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814DC9-DFB2-4920-AEDE-22539B9379F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0152" y="4523705"/>
            <a:ext cx="512866" cy="9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007ACC-C340-438E-8B26-32F48B1F7742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153036" y="4523705"/>
            <a:ext cx="5128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282852-99FB-4251-AFAE-39FDBAF9B254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815921" y="4523705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DCC5AC-6F9D-4320-A99D-E5C5DF4D64C6}"/>
              </a:ext>
            </a:extLst>
          </p:cNvPr>
          <p:cNvSpPr txBox="1"/>
          <p:nvPr/>
        </p:nvSpPr>
        <p:spPr>
          <a:xfrm>
            <a:off x="10203216" y="4113607"/>
            <a:ext cx="116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</a:t>
            </a:r>
            <a:br>
              <a:rPr lang="en-US" b="1" dirty="0"/>
            </a:br>
            <a:r>
              <a:rPr lang="en-US" b="1" dirty="0"/>
              <a:t>Main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A7C878-ABB0-4245-9BDE-958B6D1E76AA}"/>
              </a:ext>
            </a:extLst>
          </p:cNvPr>
          <p:cNvSpPr/>
          <p:nvPr/>
        </p:nvSpPr>
        <p:spPr>
          <a:xfrm>
            <a:off x="513180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25FF57-D448-4BD4-91A0-BE89FAF32C40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369443" y="4815121"/>
            <a:ext cx="883072" cy="6535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6B7862-45AE-49C8-9231-DE4AE4D14684}"/>
              </a:ext>
            </a:extLst>
          </p:cNvPr>
          <p:cNvSpPr/>
          <p:nvPr/>
        </p:nvSpPr>
        <p:spPr>
          <a:xfrm>
            <a:off x="780603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D9F5E5-42C8-4AF7-A110-9A0BD8738E1D}"/>
              </a:ext>
            </a:extLst>
          </p:cNvPr>
          <p:cNvSpPr/>
          <p:nvPr/>
        </p:nvSpPr>
        <p:spPr>
          <a:xfrm>
            <a:off x="6468922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E8733-A6B4-4169-A708-9C6CF00A3D2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>
            <a:off x="7293170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9354CC-62DF-4192-A9C5-3EC00B803CB1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>
            <a:off x="5956055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97DD7F-0BF8-4206-892B-6B4FC168394B}"/>
              </a:ext>
            </a:extLst>
          </p:cNvPr>
          <p:cNvSpPr txBox="1"/>
          <p:nvPr/>
        </p:nvSpPr>
        <p:spPr>
          <a:xfrm>
            <a:off x="6174149" y="6253576"/>
            <a:ext cx="160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test-branch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08B124-1AE2-4AC2-826D-F7FE81F79DA0}"/>
              </a:ext>
            </a:extLst>
          </p:cNvPr>
          <p:cNvSpPr/>
          <p:nvPr/>
        </p:nvSpPr>
        <p:spPr>
          <a:xfrm>
            <a:off x="9294253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C22EDA-CC92-428C-8A1C-BE14EA9A605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H="1">
            <a:off x="8509577" y="4815121"/>
            <a:ext cx="905384" cy="6535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E2BF22-C1A9-40D8-BADA-C8BA9227362E}"/>
              </a:ext>
            </a:extLst>
          </p:cNvPr>
          <p:cNvCxnSpPr>
            <a:cxnSpLocks/>
            <a:stCxn id="20" idx="2"/>
            <a:endCxn id="8" idx="6"/>
          </p:cNvCxnSpPr>
          <p:nvPr/>
        </p:nvCxnSpPr>
        <p:spPr>
          <a:xfrm flipH="1">
            <a:off x="5827266" y="4523705"/>
            <a:ext cx="3466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38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4692-482B-49E4-BA41-36C3CAFC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let you refer to specific commits from repo’s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FC48-E18C-4863-A769-133B2A77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>
            <a:normAutofit/>
          </a:bodyPr>
          <a:lstStyle/>
          <a:p>
            <a:r>
              <a:rPr lang="en-US" dirty="0"/>
              <a:t>Git history can start to get rather complicated</a:t>
            </a:r>
          </a:p>
          <a:p>
            <a:pPr lvl="1"/>
            <a:r>
              <a:rPr lang="en-US" dirty="0"/>
              <a:t>What if you want to point to something other than the Head of Main?</a:t>
            </a:r>
          </a:p>
          <a:p>
            <a:pPr lvl="1"/>
            <a:endParaRPr lang="en-US" dirty="0"/>
          </a:p>
          <a:p>
            <a:r>
              <a:rPr lang="en-US" dirty="0"/>
              <a:t>Tags are alternative names given to specified commits</a:t>
            </a:r>
          </a:p>
          <a:p>
            <a:pPr lvl="1"/>
            <a:r>
              <a:rPr lang="en-US" dirty="0"/>
              <a:t>Can be reverted to</a:t>
            </a:r>
          </a:p>
          <a:p>
            <a:pPr lvl="1"/>
            <a:r>
              <a:rPr lang="en-US" dirty="0"/>
              <a:t>Can be compared against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Usually for major versions</a:t>
            </a:r>
            <a:br>
              <a:rPr lang="en-US" dirty="0"/>
            </a:br>
            <a:r>
              <a:rPr lang="en-US" dirty="0"/>
              <a:t>of your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5598B-7356-4EF4-9427-FB78C647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8196" name="Picture 4" descr="Quick Tip: How To Delete a Git Tag">
            <a:extLst>
              <a:ext uri="{FF2B5EF4-FFF2-40B4-BE49-F238E27FC236}">
                <a16:creationId xmlns:a16="http://schemas.microsoft.com/office/drawing/2014/main" id="{3CAA389F-E1CE-4092-9072-266BEB667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76" y="3429000"/>
            <a:ext cx="5015524" cy="284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33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0CE6-58B7-46C7-9C8E-8481D2D2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commit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E930-C402-42E1-9605-5990C980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https://github.com/tov/ge211/network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https://github.com/tock/tock/network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9D5F8-B0E4-46A4-9A71-37F8C8DB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1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b="1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2591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distributed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one (or more!) server repositories</a:t>
            </a:r>
          </a:p>
          <a:p>
            <a:r>
              <a:rPr lang="en-US" dirty="0"/>
              <a:t>Each user will also have their own local repository clone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2" descr="Distributed version control">
            <a:extLst>
              <a:ext uri="{FF2B5EF4-FFF2-40B4-BE49-F238E27FC236}">
                <a16:creationId xmlns:a16="http://schemas.microsoft.com/office/drawing/2014/main" id="{322D06EF-C88E-4A47-817A-130232E7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68" y="2251187"/>
            <a:ext cx="5093652" cy="39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42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B8F2763-E5EB-4D23-81D5-C38C8618AA08}"/>
              </a:ext>
            </a:extLst>
          </p:cNvPr>
          <p:cNvSpPr/>
          <p:nvPr/>
        </p:nvSpPr>
        <p:spPr>
          <a:xfrm>
            <a:off x="393701" y="3429000"/>
            <a:ext cx="7480300" cy="2927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splits the local computer into several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D9EE-330C-43B2-A58A-AA974BF2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993900"/>
          </a:xfrm>
        </p:spPr>
        <p:txBody>
          <a:bodyPr/>
          <a:lstStyle/>
          <a:p>
            <a:r>
              <a:rPr lang="en-US" dirty="0"/>
              <a:t>Local computer repo</a:t>
            </a:r>
          </a:p>
          <a:p>
            <a:pPr lvl="1"/>
            <a:r>
              <a:rPr lang="en-US" dirty="0"/>
              <a:t>A copy of the repo from the cloud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Might have various local commits/branches that aren’t on the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3581400"/>
            <a:ext cx="1943100" cy="25908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3581400"/>
            <a:ext cx="1943100" cy="25908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3568700"/>
            <a:ext cx="1943100" cy="2590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3581400"/>
            <a:ext cx="1943100" cy="2590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Working Directory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06650-78BE-4D91-AE79-DF7856497925}"/>
              </a:ext>
            </a:extLst>
          </p:cNvPr>
          <p:cNvCxnSpPr>
            <a:cxnSpLocks/>
          </p:cNvCxnSpPr>
          <p:nvPr/>
        </p:nvCxnSpPr>
        <p:spPr>
          <a:xfrm>
            <a:off x="2226844" y="57277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85A8E-F195-4C47-BB8C-6F13E9C74FF1}"/>
              </a:ext>
            </a:extLst>
          </p:cNvPr>
          <p:cNvCxnSpPr>
            <a:cxnSpLocks/>
          </p:cNvCxnSpPr>
          <p:nvPr/>
        </p:nvCxnSpPr>
        <p:spPr>
          <a:xfrm>
            <a:off x="4741444" y="57404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6B7AC-48C4-4B93-B2DC-50E1E5E90431}"/>
              </a:ext>
            </a:extLst>
          </p:cNvPr>
          <p:cNvCxnSpPr>
            <a:cxnSpLocks/>
          </p:cNvCxnSpPr>
          <p:nvPr/>
        </p:nvCxnSpPr>
        <p:spPr>
          <a:xfrm flipV="1">
            <a:off x="7243344" y="5727700"/>
            <a:ext cx="3005556" cy="1270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74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B8F2763-E5EB-4D23-81D5-C38C8618AA08}"/>
              </a:ext>
            </a:extLst>
          </p:cNvPr>
          <p:cNvSpPr/>
          <p:nvPr/>
        </p:nvSpPr>
        <p:spPr>
          <a:xfrm>
            <a:off x="393701" y="3429000"/>
            <a:ext cx="7480300" cy="2927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splits the local computer into several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D9EE-330C-43B2-A58A-AA974BF2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993900"/>
          </a:xfrm>
        </p:spPr>
        <p:txBody>
          <a:bodyPr/>
          <a:lstStyle/>
          <a:p>
            <a:r>
              <a:rPr lang="en-US" dirty="0"/>
              <a:t>Staging Area</a:t>
            </a:r>
          </a:p>
          <a:p>
            <a:pPr lvl="1"/>
            <a:r>
              <a:rPr lang="en-US" dirty="0"/>
              <a:t>Where files are held that are ready to be committed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 selects files that are ready to commit and first adds them to staging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3581400"/>
            <a:ext cx="1943100" cy="25908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3581400"/>
            <a:ext cx="1943100" cy="25908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3568700"/>
            <a:ext cx="1943100" cy="2590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3581400"/>
            <a:ext cx="1943100" cy="2590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Working Directory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06650-78BE-4D91-AE79-DF7856497925}"/>
              </a:ext>
            </a:extLst>
          </p:cNvPr>
          <p:cNvCxnSpPr>
            <a:cxnSpLocks/>
          </p:cNvCxnSpPr>
          <p:nvPr/>
        </p:nvCxnSpPr>
        <p:spPr>
          <a:xfrm>
            <a:off x="2226844" y="57277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85A8E-F195-4C47-BB8C-6F13E9C74FF1}"/>
              </a:ext>
            </a:extLst>
          </p:cNvPr>
          <p:cNvCxnSpPr>
            <a:cxnSpLocks/>
          </p:cNvCxnSpPr>
          <p:nvPr/>
        </p:nvCxnSpPr>
        <p:spPr>
          <a:xfrm>
            <a:off x="4741444" y="57404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6B7AC-48C4-4B93-B2DC-50E1E5E90431}"/>
              </a:ext>
            </a:extLst>
          </p:cNvPr>
          <p:cNvCxnSpPr>
            <a:cxnSpLocks/>
          </p:cNvCxnSpPr>
          <p:nvPr/>
        </p:nvCxnSpPr>
        <p:spPr>
          <a:xfrm flipV="1">
            <a:off x="7243344" y="5727700"/>
            <a:ext cx="3005556" cy="1270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F083-1FAB-43F2-A983-729C6D30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Guides for learning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1008-1867-4D60-B43F-671F34F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Git commits and branches</a:t>
            </a:r>
          </a:p>
          <a:p>
            <a:pPr lvl="1"/>
            <a:r>
              <a:rPr lang="en-US" dirty="0">
                <a:hlinkClick r:id="rId2"/>
              </a:rPr>
              <a:t>https://learngitbranching.js.org/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 git commands</a:t>
            </a:r>
          </a:p>
          <a:p>
            <a:pPr lvl="1"/>
            <a:r>
              <a:rPr lang="en-US" dirty="0">
                <a:hlinkClick r:id="rId3"/>
              </a:rPr>
              <a:t>https://education.github.com/git-cheat-sheet-education.pdf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Learning more about Git</a:t>
            </a:r>
          </a:p>
          <a:p>
            <a:pPr lvl="1"/>
            <a:r>
              <a:rPr lang="en-US" dirty="0">
                <a:hlinkClick r:id="rId4"/>
              </a:rPr>
              <a:t>https://www.atlassian.com/git/tutorials/learn-git-with-bitbucket-cloud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https://git-scm.com/book/en/v2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B619-7832-4309-94E0-0702D2D3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6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B8F2763-E5EB-4D23-81D5-C38C8618AA08}"/>
              </a:ext>
            </a:extLst>
          </p:cNvPr>
          <p:cNvSpPr/>
          <p:nvPr/>
        </p:nvSpPr>
        <p:spPr>
          <a:xfrm>
            <a:off x="393701" y="3429000"/>
            <a:ext cx="7480300" cy="2927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splits the local computer into several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D9EE-330C-43B2-A58A-AA974BF2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993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Directory</a:t>
            </a:r>
          </a:p>
          <a:p>
            <a:pPr lvl="1"/>
            <a:r>
              <a:rPr lang="en-US" dirty="0"/>
              <a:t>Files actually in use on the local computer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Initially matches a commit in the repo</a:t>
            </a:r>
          </a:p>
          <a:p>
            <a:pPr lvl="2"/>
            <a:r>
              <a:rPr lang="en-US" dirty="0"/>
              <a:t>Might include local edits that haven’t been staged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3581400"/>
            <a:ext cx="1943100" cy="25908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3581400"/>
            <a:ext cx="1943100" cy="25908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3568700"/>
            <a:ext cx="1943100" cy="2590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3581400"/>
            <a:ext cx="1943100" cy="2590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Working Directory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06650-78BE-4D91-AE79-DF7856497925}"/>
              </a:ext>
            </a:extLst>
          </p:cNvPr>
          <p:cNvCxnSpPr>
            <a:cxnSpLocks/>
          </p:cNvCxnSpPr>
          <p:nvPr/>
        </p:nvCxnSpPr>
        <p:spPr>
          <a:xfrm>
            <a:off x="2226844" y="57277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85A8E-F195-4C47-BB8C-6F13E9C74FF1}"/>
              </a:ext>
            </a:extLst>
          </p:cNvPr>
          <p:cNvCxnSpPr>
            <a:cxnSpLocks/>
          </p:cNvCxnSpPr>
          <p:nvPr/>
        </p:nvCxnSpPr>
        <p:spPr>
          <a:xfrm>
            <a:off x="4741444" y="57404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6B7AC-48C4-4B93-B2DC-50E1E5E90431}"/>
              </a:ext>
            </a:extLst>
          </p:cNvPr>
          <p:cNvCxnSpPr>
            <a:cxnSpLocks/>
          </p:cNvCxnSpPr>
          <p:nvPr/>
        </p:nvCxnSpPr>
        <p:spPr>
          <a:xfrm flipV="1">
            <a:off x="7243344" y="5727700"/>
            <a:ext cx="3005556" cy="1270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46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892828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D89249-8A06-4864-92FD-FF9C25EA3121}"/>
              </a:ext>
            </a:extLst>
          </p:cNvPr>
          <p:cNvSpPr/>
          <p:nvPr/>
        </p:nvSpPr>
        <p:spPr>
          <a:xfrm flipH="1">
            <a:off x="3936658" y="3396457"/>
            <a:ext cx="3093452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 --staged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A07297-011D-49B6-AAA0-43A1C108669F}"/>
              </a:ext>
            </a:extLst>
          </p:cNvPr>
          <p:cNvSpPr/>
          <p:nvPr/>
        </p:nvSpPr>
        <p:spPr>
          <a:xfrm flipH="1">
            <a:off x="1366075" y="3393282"/>
            <a:ext cx="226945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435102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D89249-8A06-4864-92FD-FF9C25EA3121}"/>
              </a:ext>
            </a:extLst>
          </p:cNvPr>
          <p:cNvSpPr/>
          <p:nvPr/>
        </p:nvSpPr>
        <p:spPr>
          <a:xfrm flipH="1">
            <a:off x="3936658" y="3396457"/>
            <a:ext cx="3093452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 --staged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A07297-011D-49B6-AAA0-43A1C108669F}"/>
              </a:ext>
            </a:extLst>
          </p:cNvPr>
          <p:cNvSpPr/>
          <p:nvPr/>
        </p:nvSpPr>
        <p:spPr>
          <a:xfrm flipH="1">
            <a:off x="1366075" y="3393282"/>
            <a:ext cx="226945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4D7BC8-F33A-4A8C-8EC0-7CAD69E634E2}"/>
              </a:ext>
            </a:extLst>
          </p:cNvPr>
          <p:cNvSpPr/>
          <p:nvPr/>
        </p:nvSpPr>
        <p:spPr>
          <a:xfrm rot="19290462" flipH="1">
            <a:off x="3734155" y="4979158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175CE59-0AFA-4AED-AF54-58A7846A1D0E}"/>
              </a:ext>
            </a:extLst>
          </p:cNvPr>
          <p:cNvSpPr/>
          <p:nvPr/>
        </p:nvSpPr>
        <p:spPr>
          <a:xfrm flipH="1">
            <a:off x="1374431" y="4360069"/>
            <a:ext cx="565567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762945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B4F5E58-0B39-4A51-84D2-58E65DA50B94}"/>
              </a:ext>
            </a:extLst>
          </p:cNvPr>
          <p:cNvSpPr/>
          <p:nvPr/>
        </p:nvSpPr>
        <p:spPr>
          <a:xfrm rot="19290462" flipH="1">
            <a:off x="3734155" y="4979158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93CDEAB5-65E0-4A9B-AB1D-1C94FEBE1CAF}"/>
              </a:ext>
            </a:extLst>
          </p:cNvPr>
          <p:cNvSpPr/>
          <p:nvPr/>
        </p:nvSpPr>
        <p:spPr>
          <a:xfrm rot="19290462" flipH="1">
            <a:off x="6067615" y="4979158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4A3BF5D1-31A3-4B09-B43D-59852F281B2D}"/>
              </a:ext>
            </a:extLst>
          </p:cNvPr>
          <p:cNvSpPr/>
          <p:nvPr/>
        </p:nvSpPr>
        <p:spPr>
          <a:xfrm flipH="1">
            <a:off x="1374430" y="4360069"/>
            <a:ext cx="952216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pull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F0665AD-A661-41D3-977C-06E8E62445F0}"/>
              </a:ext>
            </a:extLst>
          </p:cNvPr>
          <p:cNvSpPr/>
          <p:nvPr/>
        </p:nvSpPr>
        <p:spPr>
          <a:xfrm>
            <a:off x="6350000" y="3175000"/>
            <a:ext cx="4233776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push</a:t>
            </a:r>
          </a:p>
        </p:txBody>
      </p:sp>
    </p:spTree>
    <p:extLst>
      <p:ext uri="{BB962C8B-B14F-4D97-AF65-F5344CB8AC3E}">
        <p14:creationId xmlns:p14="http://schemas.microsoft.com/office/powerpoint/2010/main" val="2703681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630A-C0F3-4725-82C8-68188081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your file revisions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B994-D826-4C26-8B3D-0B05FD40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these commands will fail rather than overwrite changes in your working directory or staging area</a:t>
            </a:r>
          </a:p>
          <a:p>
            <a:endParaRPr lang="en-US" dirty="0"/>
          </a:p>
          <a:p>
            <a:r>
              <a:rPr lang="en-US" dirty="0"/>
              <a:t>Exception: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restore</a:t>
            </a:r>
            <a:r>
              <a:rPr lang="en-US" dirty="0"/>
              <a:t> will overwrite whatever is in your Working Directory with the version from the Staging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1209-BF17-4165-B35E-5D01E63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50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D341-E8F2-43FC-9BFA-15626CBF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7D13-0295-46FE-B5BD-D988199E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</a:p>
          <a:p>
            <a:pPr lvl="1"/>
            <a:r>
              <a:rPr lang="en-US" dirty="0"/>
              <a:t>Makes a local repo that’s a copy of some remote server repo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/>
              <a:t>Lists all modified Working Directory files</a:t>
            </a:r>
          </a:p>
          <a:p>
            <a:pPr lvl="1"/>
            <a:r>
              <a:rPr lang="en-US" dirty="0"/>
              <a:t>Lists all files currently in the Staging Area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diff</a:t>
            </a:r>
          </a:p>
          <a:p>
            <a:pPr lvl="1"/>
            <a:r>
              <a:rPr lang="en-US" dirty="0"/>
              <a:t>Lists all modifications from the Staging Area for all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diff FILE</a:t>
            </a:r>
            <a:r>
              <a:rPr lang="en-US" dirty="0"/>
              <a:t> lists differences for a single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C6E43-69B1-43F5-ACB0-C9AE7FC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78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226E-76D4-4A68-A6DA-D8428298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F946-DB16-40C8-A96E-DC08A588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</a:p>
          <a:p>
            <a:pPr lvl="1"/>
            <a:r>
              <a:rPr lang="en-US" dirty="0"/>
              <a:t>Creates a new branch with a parent of the current commit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  <a:p>
            <a:pPr lvl="1"/>
            <a:r>
              <a:rPr lang="en-US" dirty="0"/>
              <a:t>Changes which commit or branch is the current one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lvl="1"/>
            <a:r>
              <a:rPr lang="en-US" dirty="0"/>
              <a:t>Lists commit history previous to the current commit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 -N</a:t>
            </a:r>
            <a:r>
              <a:rPr lang="en-US" dirty="0"/>
              <a:t> lists details from the last N commits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5E1D-DBD3-4BA0-9916-C8E62B37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524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174A-D3E7-487C-9B00-DD3D763D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6655-5B93-4144-971C-3DBD0DDC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https://github.com/brghena/git-example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Clone the repo</a:t>
            </a:r>
          </a:p>
          <a:p>
            <a:pPr lvl="1"/>
            <a:r>
              <a:rPr lang="en-US" dirty="0"/>
              <a:t>Check the log of commits</a:t>
            </a:r>
          </a:p>
          <a:p>
            <a:pPr lvl="1"/>
            <a:r>
              <a:rPr lang="en-US" dirty="0"/>
              <a:t>Diff what changed in those commits</a:t>
            </a:r>
          </a:p>
          <a:p>
            <a:pPr lvl="1"/>
            <a:endParaRPr lang="en-US" dirty="0"/>
          </a:p>
          <a:p>
            <a:r>
              <a:rPr lang="en-US" dirty="0"/>
              <a:t>Make some modifications</a:t>
            </a:r>
          </a:p>
          <a:p>
            <a:pPr lvl="1"/>
            <a:r>
              <a:rPr lang="en-US" dirty="0"/>
              <a:t>Demonstrate adding and restoring</a:t>
            </a:r>
          </a:p>
          <a:p>
            <a:pPr lvl="1"/>
            <a:endParaRPr lang="en-US" dirty="0"/>
          </a:p>
          <a:p>
            <a:r>
              <a:rPr lang="en-US" dirty="0"/>
              <a:t>Commit files</a:t>
            </a:r>
          </a:p>
          <a:p>
            <a:pPr lvl="1"/>
            <a:endParaRPr lang="en-US" dirty="0"/>
          </a:p>
          <a:p>
            <a:r>
              <a:rPr lang="en-US" dirty="0"/>
              <a:t>Push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4AF92-DFC3-4747-BAC6-933A6990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4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F083-1FAB-43F2-A983-729C6D30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Guides for learning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1008-1867-4D60-B43F-671F34F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Git commits and branches</a:t>
            </a:r>
          </a:p>
          <a:p>
            <a:pPr lvl="1"/>
            <a:r>
              <a:rPr lang="en-US" dirty="0">
                <a:hlinkClick r:id="rId2"/>
              </a:rPr>
              <a:t>https://learngitbranching.js.org/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 git commands</a:t>
            </a:r>
          </a:p>
          <a:p>
            <a:pPr lvl="1"/>
            <a:r>
              <a:rPr lang="en-US" dirty="0">
                <a:hlinkClick r:id="rId3"/>
              </a:rPr>
              <a:t>https://education.github.com/git-cheat-sheet-education.pdf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Learning more about Git</a:t>
            </a:r>
          </a:p>
          <a:p>
            <a:pPr lvl="1"/>
            <a:r>
              <a:rPr lang="en-US" dirty="0">
                <a:hlinkClick r:id="rId4"/>
              </a:rPr>
              <a:t>https://www.atlassian.com/git/tutorials/learn-git-with-bitbucket-cloud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https://git-scm.com/book/en/v2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B619-7832-4309-94E0-0702D2D3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300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b="1" dirty="0"/>
              <a:t>Using </a:t>
            </a:r>
            <a:r>
              <a:rPr lang="en-US" b="1" dirty="0" err="1"/>
              <a:t>Github</a:t>
            </a:r>
            <a:endParaRPr lang="en-US" b="1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877409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website that hosts remote repos</a:t>
            </a:r>
          </a:p>
          <a:p>
            <a:pPr lvl="1"/>
            <a:r>
              <a:rPr lang="en-US" dirty="0"/>
              <a:t>Can be the one shared cloud repo that everyone pulls from and pushes to</a:t>
            </a:r>
          </a:p>
          <a:p>
            <a:pPr lvl="1"/>
            <a:r>
              <a:rPr lang="en-US" dirty="0"/>
              <a:t>Could just be a copy of that repo for public access</a:t>
            </a:r>
          </a:p>
          <a:p>
            <a:pPr lvl="1"/>
            <a:endParaRPr lang="en-US" dirty="0"/>
          </a:p>
          <a:p>
            <a:r>
              <a:rPr lang="en-US" dirty="0"/>
              <a:t>There are many websites that provide this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Bitbucket</a:t>
            </a:r>
          </a:p>
          <a:p>
            <a:pPr lvl="1"/>
            <a:r>
              <a:rPr lang="en-US" dirty="0"/>
              <a:t>Gitlab</a:t>
            </a:r>
          </a:p>
          <a:p>
            <a:pPr lvl="1"/>
            <a:endParaRPr lang="en-US" dirty="0"/>
          </a:p>
          <a:p>
            <a:r>
              <a:rPr lang="en-US" dirty="0"/>
              <a:t>Often provide additional features as well</a:t>
            </a:r>
          </a:p>
          <a:p>
            <a:pPr lvl="1"/>
            <a:r>
              <a:rPr lang="en-US" dirty="0"/>
              <a:t>Viewing history of the repo in a GUI</a:t>
            </a:r>
          </a:p>
          <a:p>
            <a:pPr lvl="1"/>
            <a:r>
              <a:rPr lang="en-US" dirty="0"/>
              <a:t>Managing community input about a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854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BA4E-290A-4CA0-83D3-2F9DB16B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A20B-F50D-46EF-B87D-1226B673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 hosted by </a:t>
            </a:r>
            <a:r>
              <a:rPr lang="en-US" dirty="0" err="1"/>
              <a:t>Github</a:t>
            </a:r>
            <a:r>
              <a:rPr lang="en-US" dirty="0"/>
              <a:t> can be Public or Private</a:t>
            </a:r>
          </a:p>
          <a:p>
            <a:pPr lvl="1"/>
            <a:r>
              <a:rPr lang="en-US" dirty="0"/>
              <a:t>Public repos are accessible by anyone</a:t>
            </a:r>
          </a:p>
          <a:p>
            <a:pPr lvl="1"/>
            <a:r>
              <a:rPr lang="en-US" dirty="0"/>
              <a:t>Private repos are accessible by only specified users</a:t>
            </a:r>
          </a:p>
          <a:p>
            <a:pPr lvl="1"/>
            <a:endParaRPr lang="en-US" dirty="0"/>
          </a:p>
          <a:p>
            <a:r>
              <a:rPr lang="en-US" dirty="0"/>
              <a:t>Generally, want to make repos Public if possible</a:t>
            </a:r>
          </a:p>
          <a:p>
            <a:pPr lvl="1"/>
            <a:r>
              <a:rPr lang="en-US" dirty="0"/>
              <a:t>That’s how you share neat work with others and build off of their work</a:t>
            </a:r>
          </a:p>
          <a:p>
            <a:pPr lvl="1"/>
            <a:endParaRPr lang="en-US" dirty="0"/>
          </a:p>
          <a:p>
            <a:r>
              <a:rPr lang="en-US" dirty="0"/>
              <a:t>Specifically, make sure any class files are in Private repos</a:t>
            </a:r>
          </a:p>
          <a:p>
            <a:pPr lvl="1"/>
            <a:r>
              <a:rPr lang="en-US" dirty="0"/>
              <a:t>Otherwise, you could be accused of academic dishonesty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9C19-498F-47EC-BBCB-F6AE9836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666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FEFE-80B3-4BF9-A114-1AFD5CA4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7BBB-EE57-4542-8B22-80E3275D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Requests are a feature of hosting websites</a:t>
            </a:r>
          </a:p>
          <a:p>
            <a:pPr lvl="1"/>
            <a:r>
              <a:rPr lang="en-US" dirty="0"/>
              <a:t>Literally: a request for the remote repo to pull from your copy</a:t>
            </a:r>
          </a:p>
          <a:p>
            <a:pPr lvl="1"/>
            <a:endParaRPr lang="en-US" dirty="0"/>
          </a:p>
          <a:p>
            <a:r>
              <a:rPr lang="en-US" dirty="0"/>
              <a:t>Repo maintainers can review pull requests, comment on them, make changes, and eventually pull them to add the commits to their project</a:t>
            </a:r>
          </a:p>
          <a:p>
            <a:pPr lvl="1"/>
            <a:endParaRPr lang="en-US" dirty="0"/>
          </a:p>
          <a:p>
            <a:r>
              <a:rPr lang="en-US" dirty="0"/>
              <a:t>These are how you contribute to open source projects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Copy their repo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changes to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Pull request so they can get your changes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A159-6F3A-4876-A105-E086F589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02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E825-06E7-4F48-9763-9E89646B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3345603" cy="1346200"/>
          </a:xfrm>
        </p:spPr>
        <p:txBody>
          <a:bodyPr>
            <a:normAutofit/>
          </a:bodyPr>
          <a:lstStyle/>
          <a:p>
            <a:r>
              <a:rPr lang="en-US" dirty="0"/>
              <a:t>Example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F5B6-08BE-4F2A-AF92-2D699E67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082800"/>
            <a:ext cx="2897605" cy="4089400"/>
          </a:xfrm>
        </p:spPr>
        <p:txBody>
          <a:bodyPr/>
          <a:lstStyle/>
          <a:p>
            <a:r>
              <a:rPr lang="en-US" dirty="0"/>
              <a:t>Adds a commit and explains why it is useful</a:t>
            </a:r>
          </a:p>
          <a:p>
            <a:pPr lvl="1"/>
            <a:endParaRPr lang="en-US" dirty="0"/>
          </a:p>
          <a:p>
            <a:r>
              <a:rPr lang="en-US" dirty="0"/>
              <a:t>Maintainer adds their own commit and then merges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829CA-A757-4A79-9C7B-D9C05DA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5583D-FE48-40C3-9664-BAD79058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99" y="228601"/>
            <a:ext cx="7627195" cy="594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F551E-B72B-46A0-84A6-E28D63AE3094}"/>
              </a:ext>
            </a:extLst>
          </p:cNvPr>
          <p:cNvSpPr txBox="1"/>
          <p:nvPr/>
        </p:nvSpPr>
        <p:spPr>
          <a:xfrm>
            <a:off x="681200" y="6169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https://github.com/tov/ge211/pull/4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2215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2A55-5FDE-4377-A4D8-C9ADAD8C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also hosts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A43E-90E7-4757-9C49-BC1E0A74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87113" cy="5029200"/>
          </a:xfrm>
        </p:spPr>
        <p:txBody>
          <a:bodyPr/>
          <a:lstStyle/>
          <a:p>
            <a:r>
              <a:rPr lang="en-US" dirty="0"/>
              <a:t>A release is</a:t>
            </a:r>
          </a:p>
          <a:p>
            <a:pPr lvl="1"/>
            <a:r>
              <a:rPr lang="en-US" dirty="0"/>
              <a:t>A tagged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Plus the built files that you want to distribute</a:t>
            </a:r>
          </a:p>
          <a:p>
            <a:pPr lvl="1"/>
            <a:endParaRPr lang="en-US" dirty="0"/>
          </a:p>
          <a:p>
            <a:r>
              <a:rPr lang="en-US" dirty="0"/>
              <a:t>Users can clone the repo and checkout the code for that particular release</a:t>
            </a:r>
          </a:p>
          <a:p>
            <a:r>
              <a:rPr lang="en-US" dirty="0"/>
              <a:t>Or, they can just download the pre-compiled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23BBB-8DB0-4240-B8ED-8EE2AE66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A669B-0A03-4CF0-A96E-047DC74B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94" y="1642813"/>
            <a:ext cx="5287113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1906E4-BCD2-4179-9EC1-03C665CC5B3B}"/>
              </a:ext>
            </a:extLst>
          </p:cNvPr>
          <p:cNvSpPr txBox="1"/>
          <p:nvPr/>
        </p:nvSpPr>
        <p:spPr>
          <a:xfrm>
            <a:off x="607595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https://github.com/tov/ge211/releases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0592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b="1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128796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when working on group projects</a:t>
            </a:r>
          </a:p>
          <a:p>
            <a:pPr lvl="1"/>
            <a:r>
              <a:rPr lang="en-US" dirty="0"/>
              <a:t>Don’t want to be working with old versions of the files</a:t>
            </a:r>
          </a:p>
          <a:p>
            <a:pPr lvl="1"/>
            <a:r>
              <a:rPr lang="en-US" dirty="0"/>
              <a:t>Might end up fixing the same bug someone else already did</a:t>
            </a:r>
          </a:p>
          <a:p>
            <a:pPr lvl="1"/>
            <a:endParaRPr lang="en-US" dirty="0"/>
          </a:p>
          <a:p>
            <a:r>
              <a:rPr lang="en-US" dirty="0"/>
              <a:t>Helps to avoid conflicts</a:t>
            </a:r>
          </a:p>
          <a:p>
            <a:pPr lvl="1"/>
            <a:r>
              <a:rPr lang="en-US" dirty="0"/>
              <a:t>If you’re working on the most up-to-date version of a file, you’ll only conflict if someone else modifies it while you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036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5ACB-1CFF-4D0A-B169-F674F671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should be a sensible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D6A5-9521-4C6B-BA8D-9214523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should include every file related to a change</a:t>
            </a:r>
          </a:p>
          <a:p>
            <a:pPr lvl="1"/>
            <a:r>
              <a:rPr lang="en-US" dirty="0"/>
              <a:t>And should NOT included files with unrelated changes</a:t>
            </a:r>
          </a:p>
          <a:p>
            <a:pPr lvl="1"/>
            <a:endParaRPr lang="en-US" dirty="0"/>
          </a:p>
          <a:p>
            <a:r>
              <a:rPr lang="en-US" dirty="0"/>
              <a:t>The goal is that any commit is valid and compiles</a:t>
            </a:r>
          </a:p>
          <a:p>
            <a:pPr lvl="1"/>
            <a:r>
              <a:rPr lang="en-US" dirty="0"/>
              <a:t>Otherwise collaborators will get upset when they pull…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Advanced users can re-write commits to combine or split them allowing them to fix this later</a:t>
            </a:r>
          </a:p>
          <a:p>
            <a:pPr lvl="1"/>
            <a:r>
              <a:rPr lang="en-US" dirty="0"/>
              <a:t>Git has all kinds of crazy features for rewriting local history before sending up to the remote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E717-9730-4F2C-9274-F390094D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736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9686-7AC6-4198-BE6B-939CBD9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commit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6B72-5D53-4AAD-8857-3BFEEB1E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and build system should be committed</a:t>
            </a:r>
          </a:p>
          <a:p>
            <a:endParaRPr lang="en-US" dirty="0"/>
          </a:p>
          <a:p>
            <a:r>
              <a:rPr lang="en-US" dirty="0"/>
              <a:t>Built artifacts should not be committed</a:t>
            </a:r>
          </a:p>
          <a:p>
            <a:pPr lvl="1"/>
            <a:r>
              <a:rPr lang="en-US" dirty="0"/>
              <a:t>.o files</a:t>
            </a:r>
          </a:p>
          <a:p>
            <a:pPr lvl="1"/>
            <a:r>
              <a:rPr lang="en-US" dirty="0"/>
              <a:t>Executables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user can regenerate them whenever they are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Non-text files don’t play well with version control</a:t>
            </a:r>
          </a:p>
          <a:p>
            <a:pPr lvl="2"/>
            <a:r>
              <a:rPr lang="en-US" dirty="0"/>
              <a:t>Can only detect if anything changed, not what</a:t>
            </a:r>
          </a:p>
          <a:p>
            <a:pPr lvl="2"/>
            <a:r>
              <a:rPr lang="en-US" dirty="0"/>
              <a:t>Often hard to compress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89AF-6C8A-4C9D-9CF7-C9C4F9A1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ideas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Undo/Redo in programs</a:t>
            </a:r>
          </a:p>
          <a:p>
            <a:pPr lvl="1"/>
            <a:r>
              <a:rPr lang="en-US" dirty="0"/>
              <a:t>Keeps track of prior actions and lets you go back to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Manual file renaming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I told you there was a better way?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425D0C-9BCE-465E-8849-FE841FF32588}"/>
              </a:ext>
            </a:extLst>
          </p:cNvPr>
          <p:cNvGrpSpPr/>
          <p:nvPr/>
        </p:nvGrpSpPr>
        <p:grpSpPr>
          <a:xfrm>
            <a:off x="1042473" y="3429000"/>
            <a:ext cx="1738648" cy="1695856"/>
            <a:chOff x="991673" y="3837904"/>
            <a:chExt cx="1738648" cy="169585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934C906-B730-4895-8314-A5AACE2778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DA76C5-CFF6-4820-AE5C-BEE3033E91F4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 Report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6959C-06B7-4725-B915-8B3E197C54DC}"/>
              </a:ext>
            </a:extLst>
          </p:cNvPr>
          <p:cNvGrpSpPr/>
          <p:nvPr/>
        </p:nvGrpSpPr>
        <p:grpSpPr>
          <a:xfrm>
            <a:off x="2933521" y="3429000"/>
            <a:ext cx="1738648" cy="1972855"/>
            <a:chOff x="991673" y="3837904"/>
            <a:chExt cx="1738648" cy="1972855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C93242B3-D582-4BE2-84AF-27051F7B9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30A7FB-8A12-4579-A21E-BF1F1567EE7A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v2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C0780F-14B1-4716-9090-7F8DF2117D9B}"/>
              </a:ext>
            </a:extLst>
          </p:cNvPr>
          <p:cNvGrpSpPr/>
          <p:nvPr/>
        </p:nvGrpSpPr>
        <p:grpSpPr>
          <a:xfrm>
            <a:off x="4824569" y="3429000"/>
            <a:ext cx="1738648" cy="1972855"/>
            <a:chOff x="991673" y="3837904"/>
            <a:chExt cx="1738648" cy="197285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95CBE51-3C46-4955-9F9E-6E4451641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B285C9-123B-415B-A10F-AB1C3441E39D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v3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2234F6-68C0-4BB7-8A4A-29B09EC71BAF}"/>
              </a:ext>
            </a:extLst>
          </p:cNvPr>
          <p:cNvGrpSpPr/>
          <p:nvPr/>
        </p:nvGrpSpPr>
        <p:grpSpPr>
          <a:xfrm>
            <a:off x="6709165" y="3429000"/>
            <a:ext cx="1738648" cy="1972855"/>
            <a:chOff x="991673" y="3837904"/>
            <a:chExt cx="1738648" cy="1972855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DE4426BF-055D-452D-B98A-2E5EF38C7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A8C01-A0A4-4C4A-A11A-2C61F2EC8BEF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final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31BE32-4D8C-4E3C-8A4E-A9027310A948}"/>
              </a:ext>
            </a:extLst>
          </p:cNvPr>
          <p:cNvGrpSpPr/>
          <p:nvPr/>
        </p:nvGrpSpPr>
        <p:grpSpPr>
          <a:xfrm>
            <a:off x="8600213" y="3429000"/>
            <a:ext cx="1738648" cy="1972855"/>
            <a:chOff x="991673" y="3837904"/>
            <a:chExt cx="1738648" cy="1972855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C5E27F90-95A6-468F-8A55-8272B81E4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67AE84-6367-4A9B-8B7F-D9F62C1F6A3A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final v2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B261-EC5B-4B40-90B5-0DAC56F9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.</a:t>
            </a:r>
            <a:r>
              <a:rPr lang="en-US" dirty="0" err="1"/>
              <a:t>gitignore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D4C5-99B6-4F1E-9FE2-23F38F6B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you to list which files should NEVER be committed</a:t>
            </a:r>
          </a:p>
          <a:p>
            <a:pPr lvl="1"/>
            <a:r>
              <a:rPr lang="en-US" dirty="0"/>
              <a:t>Example from one of my repos:</a:t>
            </a:r>
          </a:p>
          <a:p>
            <a:pPr lvl="2"/>
            <a:r>
              <a:rPr lang="en-US" dirty="0"/>
              <a:t>build/</a:t>
            </a:r>
          </a:p>
          <a:p>
            <a:pPr lvl="2"/>
            <a:r>
              <a:rPr lang="en-US" dirty="0"/>
              <a:t>*.pdf</a:t>
            </a:r>
          </a:p>
          <a:p>
            <a:pPr lvl="2"/>
            <a:r>
              <a:rPr lang="en-US" dirty="0"/>
              <a:t>*.</a:t>
            </a:r>
            <a:r>
              <a:rPr lang="en-US" dirty="0" err="1"/>
              <a:t>tgz</a:t>
            </a:r>
            <a:endParaRPr lang="en-US" dirty="0"/>
          </a:p>
          <a:p>
            <a:pPr lvl="2"/>
            <a:r>
              <a:rPr lang="en-US" dirty="0"/>
              <a:t>.</a:t>
            </a:r>
            <a:r>
              <a:rPr lang="en-US" dirty="0" err="1"/>
              <a:t>DS_Store</a:t>
            </a:r>
            <a:endParaRPr lang="en-US" dirty="0"/>
          </a:p>
          <a:p>
            <a:pPr lvl="2"/>
            <a:r>
              <a:rPr lang="en-US" dirty="0"/>
              <a:t>*~</a:t>
            </a:r>
          </a:p>
          <a:p>
            <a:pPr lvl="2"/>
            <a:r>
              <a:rPr lang="en-US" dirty="0"/>
              <a:t>.idea/</a:t>
            </a:r>
          </a:p>
          <a:p>
            <a:pPr lvl="2"/>
            <a:endParaRPr lang="en-US" dirty="0"/>
          </a:p>
          <a:p>
            <a:r>
              <a:rPr lang="en-US" dirty="0"/>
              <a:t>Definitely use these to keep accidents from happening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A7310-998A-44D5-A530-4C0FE31D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1627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8717-4562-46CA-B653-1513F9DA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force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153-3D38-45FA-ACCC-17245416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version control system doesn’t let you do something, there’s usually a good reason</a:t>
            </a:r>
          </a:p>
          <a:p>
            <a:endParaRPr lang="en-US" dirty="0"/>
          </a:p>
          <a:p>
            <a:r>
              <a:rPr lang="en-US" dirty="0"/>
              <a:t>Example: you cannot push commits that don’t align with the history of the branch in the remote repo</a:t>
            </a:r>
          </a:p>
          <a:p>
            <a:pPr lvl="1"/>
            <a:r>
              <a:rPr lang="en-US" dirty="0"/>
              <a:t>Because that would mess things up for anyone else using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know that no one else is using it, then you can force push to overwrite the old commits with the new 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2D43-1AFF-4B60-BAEA-32F7F38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3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462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B04B-CEEA-49DE-BBF2-1C11262B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You mean there’s a better way?</a:t>
            </a:r>
          </a:p>
        </p:txBody>
      </p:sp>
      <p:pic>
        <p:nvPicPr>
          <p:cNvPr id="3074" name="Picture 2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1C3E18F-EDA9-49A7-A513-93C389CD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982" y="1143000"/>
            <a:ext cx="6670026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693D5-BB9F-4D68-88AB-1F2720F0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4D8A-A3D8-41F4-B797-5E321149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better system: backup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AA00-AD20-4EC8-AD19-2696A4A2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system capable of doing the file rename for you</a:t>
            </a:r>
          </a:p>
          <a:p>
            <a:pPr lvl="1"/>
            <a:r>
              <a:rPr lang="en-US" dirty="0"/>
              <a:t>When you choose to “commit” the file, the system makes a backup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copies are kept with metadata</a:t>
            </a:r>
          </a:p>
          <a:p>
            <a:pPr lvl="2"/>
            <a:r>
              <a:rPr lang="en-US" dirty="0"/>
              <a:t>Examples:</a:t>
            </a:r>
          </a:p>
          <a:p>
            <a:pPr lvl="2"/>
            <a:r>
              <a:rPr lang="en-US" dirty="0"/>
              <a:t>What time was this version saved</a:t>
            </a:r>
          </a:p>
          <a:p>
            <a:pPr lvl="2"/>
            <a:r>
              <a:rPr lang="en-US" dirty="0"/>
              <a:t>Who made the changes to the file</a:t>
            </a:r>
          </a:p>
          <a:p>
            <a:pPr lvl="2"/>
            <a:r>
              <a:rPr lang="en-US" dirty="0"/>
              <a:t>Message from the user about what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E09A-7254-4617-86C4-34B169BE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C0A4-C4DD-4A2C-AF56-730A0422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some way to “revert” to an old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AAFD-E07D-45BF-8D27-B8F19786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Oh no! This most recent version broke something</a:t>
            </a:r>
          </a:p>
          <a:p>
            <a:endParaRPr lang="en-US" dirty="0"/>
          </a:p>
          <a:p>
            <a:r>
              <a:rPr lang="en-US" dirty="0"/>
              <a:t>Change back to a previous version of the file</a:t>
            </a:r>
          </a:p>
          <a:p>
            <a:pPr lvl="1"/>
            <a:r>
              <a:rPr lang="en-US" dirty="0"/>
              <a:t>Or maybe several versions ago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Might also ask to see what changed since previous version</a:t>
            </a:r>
          </a:p>
          <a:p>
            <a:pPr lvl="1"/>
            <a:r>
              <a:rPr lang="en-US" dirty="0"/>
              <a:t>One of those lines must be what broke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we do this depends on the file</a:t>
            </a:r>
          </a:p>
          <a:p>
            <a:pPr lvl="2"/>
            <a:r>
              <a:rPr lang="en-US" dirty="0"/>
              <a:t>Code: line-by-line comparison</a:t>
            </a:r>
          </a:p>
          <a:p>
            <a:pPr lvl="2"/>
            <a:r>
              <a:rPr lang="en-US" dirty="0"/>
              <a:t>Word documents: more complicated…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45B12-73F9-4B65-B107-2B5FE90D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567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439</TotalTime>
  <Words>2774</Words>
  <Application>Microsoft Office PowerPoint</Application>
  <PresentationFormat>Widescreen</PresentationFormat>
  <Paragraphs>677</Paragraphs>
  <Slides>62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62</vt:i4>
      </vt:variant>
    </vt:vector>
  </HeadingPairs>
  <TitlesOfParts>
    <vt:vector size="67" baseType="lpstr">
      <vt:lpstr>Arial</vt:lpstr>
      <vt:lpstr>Calibri</vt:lpstr>
      <vt:lpstr>Courier New</vt:lpstr>
      <vt:lpstr>Tahoma</vt:lpstr>
      <vt:lpstr>Class Slides</vt:lpstr>
      <vt:lpstr>Lecture 19 Git Version Control</vt:lpstr>
      <vt:lpstr>Administrivia</vt:lpstr>
      <vt:lpstr>Today’s Goals</vt:lpstr>
      <vt:lpstr>Guides for learning Git</vt:lpstr>
      <vt:lpstr>Outline</vt:lpstr>
      <vt:lpstr>Simplest ideas of version control</vt:lpstr>
      <vt:lpstr>You mean there’s a better way?</vt:lpstr>
      <vt:lpstr>Building a better system: backup naming</vt:lpstr>
      <vt:lpstr>Need some way to “revert” to an old version</vt:lpstr>
      <vt:lpstr>How do we survive tragic computer accidents?</vt:lpstr>
      <vt:lpstr>Improve reliability with cloud backups</vt:lpstr>
      <vt:lpstr>Version control on a grocery list</vt:lpstr>
      <vt:lpstr>Working on local copies of files</vt:lpstr>
      <vt:lpstr>Making a new version of a file</vt:lpstr>
      <vt:lpstr>Conflicts when editing files!</vt:lpstr>
      <vt:lpstr>Problem: simultaneous edits</vt:lpstr>
      <vt:lpstr>Fundamental version control operations</vt:lpstr>
      <vt:lpstr>Version Control Systems are essential</vt:lpstr>
      <vt:lpstr>Outline</vt:lpstr>
      <vt:lpstr>Version control terminology</vt:lpstr>
      <vt:lpstr>Older systems: Centralized version control</vt:lpstr>
      <vt:lpstr>Centralized version control systems</vt:lpstr>
      <vt:lpstr>Modern systems: Distributed version control</vt:lpstr>
      <vt:lpstr>Distributed version control systems</vt:lpstr>
      <vt:lpstr>Sidebar: what happened in 2005?</vt:lpstr>
      <vt:lpstr>Break + xkcd</vt:lpstr>
      <vt:lpstr>Outline</vt:lpstr>
      <vt:lpstr>Commits are the units of change in Git</vt:lpstr>
      <vt:lpstr>Every commit has a parent</vt:lpstr>
      <vt:lpstr>The commit history can branch</vt:lpstr>
      <vt:lpstr>Some parents have multiple children</vt:lpstr>
      <vt:lpstr>Branches may later merge back into Main</vt:lpstr>
      <vt:lpstr>Git’s true nature is a graph structure</vt:lpstr>
      <vt:lpstr>Tags let you refer to specific commits from repo’s history</vt:lpstr>
      <vt:lpstr>Example commit networks</vt:lpstr>
      <vt:lpstr>Outline</vt:lpstr>
      <vt:lpstr>Git is a distributed version control system</vt:lpstr>
      <vt:lpstr>Git splits the local computer into several parts </vt:lpstr>
      <vt:lpstr>Git splits the local computer into several parts </vt:lpstr>
      <vt:lpstr>Git splits the local computer into several parts </vt:lpstr>
      <vt:lpstr>Git commands modify files in different areas</vt:lpstr>
      <vt:lpstr>Git commands modify files in different areas</vt:lpstr>
      <vt:lpstr>Git commands modify files in different areas</vt:lpstr>
      <vt:lpstr>Git commands modify files in different areas</vt:lpstr>
      <vt:lpstr>Keeping your file revisions safe</vt:lpstr>
      <vt:lpstr>Other important commands</vt:lpstr>
      <vt:lpstr>Other important commands</vt:lpstr>
      <vt:lpstr>Git demo</vt:lpstr>
      <vt:lpstr>Break + Guides for learning Git</vt:lpstr>
      <vt:lpstr>Outline</vt:lpstr>
      <vt:lpstr>What is Github?</vt:lpstr>
      <vt:lpstr>Public and Private Repos</vt:lpstr>
      <vt:lpstr>Pull Requests</vt:lpstr>
      <vt:lpstr>Example Pull Request</vt:lpstr>
      <vt:lpstr>Github also hosts releases</vt:lpstr>
      <vt:lpstr>Outline</vt:lpstr>
      <vt:lpstr>Pull often</vt:lpstr>
      <vt:lpstr>Commits should be a sensible unit</vt:lpstr>
      <vt:lpstr>Don’t commit generated files</vt:lpstr>
      <vt:lpstr>Use .gitignore files</vt:lpstr>
      <vt:lpstr>Don’t force anything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 Git Version Control</dc:title>
  <dc:creator>Branden Ghena</dc:creator>
  <cp:lastModifiedBy>Branden Ghena</cp:lastModifiedBy>
  <cp:revision>42</cp:revision>
  <dcterms:created xsi:type="dcterms:W3CDTF">2021-11-23T03:01:17Z</dcterms:created>
  <dcterms:modified xsi:type="dcterms:W3CDTF">2022-03-08T19:38:46Z</dcterms:modified>
</cp:coreProperties>
</file>