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4"/>
  </p:notesMasterIdLst>
  <p:sldIdLst>
    <p:sldId id="256" r:id="rId2"/>
    <p:sldId id="388" r:id="rId3"/>
    <p:sldId id="440" r:id="rId4"/>
    <p:sldId id="257" r:id="rId5"/>
    <p:sldId id="438" r:id="rId6"/>
    <p:sldId id="437" r:id="rId7"/>
    <p:sldId id="264" r:id="rId8"/>
    <p:sldId id="348" r:id="rId9"/>
    <p:sldId id="441" r:id="rId10"/>
    <p:sldId id="383" r:id="rId11"/>
    <p:sldId id="393" r:id="rId12"/>
    <p:sldId id="389" r:id="rId13"/>
    <p:sldId id="392" r:id="rId14"/>
    <p:sldId id="395" r:id="rId15"/>
    <p:sldId id="391" r:id="rId16"/>
    <p:sldId id="396" r:id="rId17"/>
    <p:sldId id="442" r:id="rId18"/>
    <p:sldId id="394" r:id="rId19"/>
    <p:sldId id="390" r:id="rId20"/>
    <p:sldId id="398" r:id="rId21"/>
    <p:sldId id="397" r:id="rId22"/>
    <p:sldId id="416" r:id="rId23"/>
    <p:sldId id="417" r:id="rId24"/>
    <p:sldId id="434" r:id="rId25"/>
    <p:sldId id="443" r:id="rId26"/>
    <p:sldId id="444" r:id="rId27"/>
    <p:sldId id="402" r:id="rId28"/>
    <p:sldId id="403" r:id="rId29"/>
    <p:sldId id="401" r:id="rId30"/>
    <p:sldId id="400" r:id="rId31"/>
    <p:sldId id="399" r:id="rId32"/>
    <p:sldId id="412" r:id="rId33"/>
    <p:sldId id="404" r:id="rId34"/>
    <p:sldId id="405" r:id="rId35"/>
    <p:sldId id="439" r:id="rId36"/>
    <p:sldId id="406" r:id="rId37"/>
    <p:sldId id="414" r:id="rId38"/>
    <p:sldId id="415" r:id="rId39"/>
    <p:sldId id="408" r:id="rId40"/>
    <p:sldId id="409" r:id="rId41"/>
    <p:sldId id="410" r:id="rId42"/>
    <p:sldId id="411" r:id="rId43"/>
    <p:sldId id="413" r:id="rId44"/>
    <p:sldId id="435" r:id="rId45"/>
    <p:sldId id="387" r:id="rId46"/>
    <p:sldId id="418" r:id="rId47"/>
    <p:sldId id="428" r:id="rId48"/>
    <p:sldId id="419" r:id="rId49"/>
    <p:sldId id="427" r:id="rId50"/>
    <p:sldId id="421" r:id="rId51"/>
    <p:sldId id="426" r:id="rId52"/>
    <p:sldId id="429" r:id="rId53"/>
    <p:sldId id="422" r:id="rId54"/>
    <p:sldId id="423" r:id="rId55"/>
    <p:sldId id="424" r:id="rId56"/>
    <p:sldId id="433" r:id="rId57"/>
    <p:sldId id="425" r:id="rId58"/>
    <p:sldId id="430" r:id="rId59"/>
    <p:sldId id="432" r:id="rId60"/>
    <p:sldId id="431" r:id="rId61"/>
    <p:sldId id="420" r:id="rId62"/>
    <p:sldId id="43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8"/>
            <p14:sldId id="440"/>
            <p14:sldId id="257"/>
            <p14:sldId id="438"/>
            <p14:sldId id="437"/>
            <p14:sldId id="264"/>
          </p14:sldIdLst>
        </p14:section>
        <p14:section name="Why?" id="{B55B8E8C-5EAB-4A1E-A4E9-AE5E896E46FA}">
          <p14:sldIdLst>
            <p14:sldId id="348"/>
            <p14:sldId id="441"/>
            <p14:sldId id="383"/>
            <p14:sldId id="393"/>
            <p14:sldId id="389"/>
            <p14:sldId id="392"/>
            <p14:sldId id="395"/>
            <p14:sldId id="391"/>
            <p14:sldId id="396"/>
            <p14:sldId id="442"/>
            <p14:sldId id="394"/>
            <p14:sldId id="390"/>
            <p14:sldId id="398"/>
            <p14:sldId id="397"/>
            <p14:sldId id="416"/>
            <p14:sldId id="417"/>
          </p14:sldIdLst>
        </p14:section>
        <p14:section name="Course Overview" id="{7EAE6F89-7789-493D-B813-CB5DFBCCD66C}">
          <p14:sldIdLst>
            <p14:sldId id="434"/>
            <p14:sldId id="443"/>
            <p14:sldId id="444"/>
            <p14:sldId id="402"/>
            <p14:sldId id="403"/>
            <p14:sldId id="401"/>
            <p14:sldId id="400"/>
            <p14:sldId id="399"/>
            <p14:sldId id="412"/>
            <p14:sldId id="404"/>
            <p14:sldId id="405"/>
            <p14:sldId id="439"/>
            <p14:sldId id="406"/>
            <p14:sldId id="414"/>
            <p14:sldId id="415"/>
            <p14:sldId id="408"/>
            <p14:sldId id="409"/>
            <p14:sldId id="410"/>
            <p14:sldId id="411"/>
            <p14:sldId id="413"/>
          </p14:sldIdLst>
        </p14:section>
        <p14:section name="Unix Shell" id="{C3510FFC-A5E7-444E-978B-B3A01A702B4B}">
          <p14:sldIdLst>
            <p14:sldId id="435"/>
            <p14:sldId id="387"/>
            <p14:sldId id="418"/>
            <p14:sldId id="428"/>
            <p14:sldId id="419"/>
            <p14:sldId id="427"/>
            <p14:sldId id="421"/>
            <p14:sldId id="426"/>
            <p14:sldId id="429"/>
            <p14:sldId id="422"/>
            <p14:sldId id="423"/>
            <p14:sldId id="424"/>
            <p14:sldId id="433"/>
            <p14:sldId id="425"/>
            <p14:sldId id="430"/>
            <p14:sldId id="432"/>
            <p14:sldId id="431"/>
            <p14:sldId id="420"/>
          </p14:sldIdLst>
        </p14:section>
        <p14:section name="Wrapup" id="{29A7F866-9DA9-446B-8359-CE426CB89C7A}">
          <p14:sldIdLst>
            <p14:sldId id="4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9C3CBA-13C1-4E22-877E-169325F0C71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B68627-B1CE-48DC-AD22-364D68209134}">
      <dgm:prSet phldrT="[Text]"/>
      <dgm:spPr/>
      <dgm:t>
        <a:bodyPr/>
        <a:lstStyle/>
        <a:p>
          <a:r>
            <a:rPr lang="en-US" dirty="0"/>
            <a:t>Unix</a:t>
          </a:r>
        </a:p>
      </dgm:t>
    </dgm:pt>
    <dgm:pt modelId="{F7D202C1-CF02-405E-9967-5AFB84E95A29}" type="parTrans" cxnId="{F30CE917-AD64-4A3B-873E-7016BDFFD292}">
      <dgm:prSet/>
      <dgm:spPr/>
      <dgm:t>
        <a:bodyPr/>
        <a:lstStyle/>
        <a:p>
          <a:endParaRPr lang="en-US"/>
        </a:p>
      </dgm:t>
    </dgm:pt>
    <dgm:pt modelId="{76385AE9-0B0A-46FC-BDB9-020628F0E1A4}" type="sibTrans" cxnId="{F30CE917-AD64-4A3B-873E-7016BDFFD292}">
      <dgm:prSet/>
      <dgm:spPr/>
      <dgm:t>
        <a:bodyPr/>
        <a:lstStyle/>
        <a:p>
          <a:endParaRPr lang="en-US"/>
        </a:p>
      </dgm:t>
    </dgm:pt>
    <dgm:pt modelId="{05E28EFE-52FA-456D-A5D2-A9792F524408}">
      <dgm:prSet phldrT="[Text]"/>
      <dgm:spPr/>
      <dgm:t>
        <a:bodyPr/>
        <a:lstStyle/>
        <a:p>
          <a:r>
            <a:rPr lang="en-US" dirty="0"/>
            <a:t>Linux</a:t>
          </a:r>
        </a:p>
      </dgm:t>
    </dgm:pt>
    <dgm:pt modelId="{130BBA50-FD6D-4F9A-B30A-AE50324C89CD}" type="parTrans" cxnId="{3055A2C0-B205-4F74-A02D-6E2A02EFEA95}">
      <dgm:prSet/>
      <dgm:spPr/>
      <dgm:t>
        <a:bodyPr/>
        <a:lstStyle/>
        <a:p>
          <a:endParaRPr lang="en-US"/>
        </a:p>
      </dgm:t>
    </dgm:pt>
    <dgm:pt modelId="{11FCC6FD-8BC2-4BBE-9178-C916CAA319BE}" type="sibTrans" cxnId="{3055A2C0-B205-4F74-A02D-6E2A02EFEA95}">
      <dgm:prSet/>
      <dgm:spPr/>
      <dgm:t>
        <a:bodyPr/>
        <a:lstStyle/>
        <a:p>
          <a:endParaRPr lang="en-US"/>
        </a:p>
      </dgm:t>
    </dgm:pt>
    <dgm:pt modelId="{7C9BBCB0-E1A6-461E-8A00-287E90DD4B61}">
      <dgm:prSet phldrT="[Text]"/>
      <dgm:spPr/>
      <dgm:t>
        <a:bodyPr/>
        <a:lstStyle/>
        <a:p>
          <a:r>
            <a:rPr lang="en-US" dirty="0"/>
            <a:t>Android</a:t>
          </a:r>
        </a:p>
      </dgm:t>
    </dgm:pt>
    <dgm:pt modelId="{46F904ED-FDF2-4D28-A1F3-E28CDEB9764B}" type="parTrans" cxnId="{D267BDC0-C0E5-4BE5-A694-F50DE88700D9}">
      <dgm:prSet/>
      <dgm:spPr/>
      <dgm:t>
        <a:bodyPr/>
        <a:lstStyle/>
        <a:p>
          <a:endParaRPr lang="en-US"/>
        </a:p>
      </dgm:t>
    </dgm:pt>
    <dgm:pt modelId="{2AC3BB41-06B7-49F8-8DCF-8DBE6116C066}" type="sibTrans" cxnId="{D267BDC0-C0E5-4BE5-A694-F50DE88700D9}">
      <dgm:prSet/>
      <dgm:spPr/>
      <dgm:t>
        <a:bodyPr/>
        <a:lstStyle/>
        <a:p>
          <a:endParaRPr lang="en-US"/>
        </a:p>
      </dgm:t>
    </dgm:pt>
    <dgm:pt modelId="{11BCB94C-F1DE-4BBD-BAF9-A4E3B56B7BFF}">
      <dgm:prSet phldrT="[Text]"/>
      <dgm:spPr/>
      <dgm:t>
        <a:bodyPr/>
        <a:lstStyle/>
        <a:p>
          <a:r>
            <a:rPr lang="en-US" dirty="0"/>
            <a:t>BSD</a:t>
          </a:r>
        </a:p>
      </dgm:t>
    </dgm:pt>
    <dgm:pt modelId="{C389E8B9-C0F4-4A6E-A51B-4192745D68FD}" type="parTrans" cxnId="{2C792FC8-4BF8-4AF8-A3C2-7F3B7D99B9C9}">
      <dgm:prSet/>
      <dgm:spPr/>
      <dgm:t>
        <a:bodyPr/>
        <a:lstStyle/>
        <a:p>
          <a:endParaRPr lang="en-US"/>
        </a:p>
      </dgm:t>
    </dgm:pt>
    <dgm:pt modelId="{9657CC62-DCAF-4E7B-943C-815E9E96CD35}" type="sibTrans" cxnId="{2C792FC8-4BF8-4AF8-A3C2-7F3B7D99B9C9}">
      <dgm:prSet/>
      <dgm:spPr/>
      <dgm:t>
        <a:bodyPr/>
        <a:lstStyle/>
        <a:p>
          <a:endParaRPr lang="en-US"/>
        </a:p>
      </dgm:t>
    </dgm:pt>
    <dgm:pt modelId="{6F5A8C40-675E-4C8E-B6BA-39200C7DDC70}">
      <dgm:prSet phldrT="[Text]"/>
      <dgm:spPr/>
      <dgm:t>
        <a:bodyPr/>
        <a:lstStyle/>
        <a:p>
          <a:r>
            <a:rPr lang="en-US" dirty="0"/>
            <a:t>MacOS</a:t>
          </a:r>
        </a:p>
      </dgm:t>
    </dgm:pt>
    <dgm:pt modelId="{DA4FACBF-2491-4ADC-B55C-ADDB3138401A}" type="parTrans" cxnId="{3A59AE4B-1A7B-4145-BC40-643B8DBD2C72}">
      <dgm:prSet/>
      <dgm:spPr/>
      <dgm:t>
        <a:bodyPr/>
        <a:lstStyle/>
        <a:p>
          <a:endParaRPr lang="en-US"/>
        </a:p>
      </dgm:t>
    </dgm:pt>
    <dgm:pt modelId="{08A0C3D6-B3C3-4828-A83E-1A8AAC423F4F}" type="sibTrans" cxnId="{3A59AE4B-1A7B-4145-BC40-643B8DBD2C72}">
      <dgm:prSet/>
      <dgm:spPr/>
      <dgm:t>
        <a:bodyPr/>
        <a:lstStyle/>
        <a:p>
          <a:endParaRPr lang="en-US"/>
        </a:p>
      </dgm:t>
    </dgm:pt>
    <dgm:pt modelId="{7941261D-7889-4B11-B1AF-9694D4E6D8B1}">
      <dgm:prSet phldrT="[Text]"/>
      <dgm:spPr/>
      <dgm:t>
        <a:bodyPr/>
        <a:lstStyle/>
        <a:p>
          <a:r>
            <a:rPr lang="en-US" dirty="0"/>
            <a:t>iOS</a:t>
          </a:r>
        </a:p>
      </dgm:t>
    </dgm:pt>
    <dgm:pt modelId="{E00238CA-84D6-47B3-A4C1-F83F2739F2B0}" type="parTrans" cxnId="{AA5EFE03-961C-41FE-B604-6425000291B3}">
      <dgm:prSet/>
      <dgm:spPr/>
      <dgm:t>
        <a:bodyPr/>
        <a:lstStyle/>
        <a:p>
          <a:endParaRPr lang="en-US"/>
        </a:p>
      </dgm:t>
    </dgm:pt>
    <dgm:pt modelId="{56481952-821C-445D-BD98-F2EECA5BBD48}" type="sibTrans" cxnId="{AA5EFE03-961C-41FE-B604-6425000291B3}">
      <dgm:prSet/>
      <dgm:spPr/>
      <dgm:t>
        <a:bodyPr/>
        <a:lstStyle/>
        <a:p>
          <a:endParaRPr lang="en-US"/>
        </a:p>
      </dgm:t>
    </dgm:pt>
    <dgm:pt modelId="{E1511FA7-7A95-45B9-AB1F-E457437630C1}" type="pres">
      <dgm:prSet presAssocID="{3B9C3CBA-13C1-4E22-877E-169325F0C71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345CFB1-9D3A-4CDC-B031-023C862A5269}" type="pres">
      <dgm:prSet presAssocID="{4DB68627-B1CE-48DC-AD22-364D68209134}" presName="root1" presStyleCnt="0"/>
      <dgm:spPr/>
    </dgm:pt>
    <dgm:pt modelId="{20C94A57-3145-4C67-AB1E-372BD15D87A1}" type="pres">
      <dgm:prSet presAssocID="{4DB68627-B1CE-48DC-AD22-364D68209134}" presName="LevelOneTextNode" presStyleLbl="node0" presStyleIdx="0" presStyleCnt="1">
        <dgm:presLayoutVars>
          <dgm:chPref val="3"/>
        </dgm:presLayoutVars>
      </dgm:prSet>
      <dgm:spPr/>
    </dgm:pt>
    <dgm:pt modelId="{4E84C54C-087B-4A56-B6F7-67493F5B77CB}" type="pres">
      <dgm:prSet presAssocID="{4DB68627-B1CE-48DC-AD22-364D68209134}" presName="level2hierChild" presStyleCnt="0"/>
      <dgm:spPr/>
    </dgm:pt>
    <dgm:pt modelId="{5832CA0E-4C24-4DE2-9AD4-F2B5B20A869D}" type="pres">
      <dgm:prSet presAssocID="{130BBA50-FD6D-4F9A-B30A-AE50324C89CD}" presName="conn2-1" presStyleLbl="parChTrans1D2" presStyleIdx="0" presStyleCnt="2"/>
      <dgm:spPr/>
    </dgm:pt>
    <dgm:pt modelId="{285A20C8-10D0-4FBC-ABDB-FA440AFF08CD}" type="pres">
      <dgm:prSet presAssocID="{130BBA50-FD6D-4F9A-B30A-AE50324C89CD}" presName="connTx" presStyleLbl="parChTrans1D2" presStyleIdx="0" presStyleCnt="2"/>
      <dgm:spPr/>
    </dgm:pt>
    <dgm:pt modelId="{77A8A5B5-44D2-4FAF-BF61-61B08B59F82A}" type="pres">
      <dgm:prSet presAssocID="{05E28EFE-52FA-456D-A5D2-A9792F524408}" presName="root2" presStyleCnt="0"/>
      <dgm:spPr/>
    </dgm:pt>
    <dgm:pt modelId="{B7BD8605-71CF-4D4D-ADC5-AF7C8717834D}" type="pres">
      <dgm:prSet presAssocID="{05E28EFE-52FA-456D-A5D2-A9792F524408}" presName="LevelTwoTextNode" presStyleLbl="node2" presStyleIdx="0" presStyleCnt="2">
        <dgm:presLayoutVars>
          <dgm:chPref val="3"/>
        </dgm:presLayoutVars>
      </dgm:prSet>
      <dgm:spPr/>
    </dgm:pt>
    <dgm:pt modelId="{7E39FAD4-F2F4-4465-B681-FB268CDBDEB7}" type="pres">
      <dgm:prSet presAssocID="{05E28EFE-52FA-456D-A5D2-A9792F524408}" presName="level3hierChild" presStyleCnt="0"/>
      <dgm:spPr/>
    </dgm:pt>
    <dgm:pt modelId="{1EADD516-98A7-4D17-9B79-706FBEB14C19}" type="pres">
      <dgm:prSet presAssocID="{46F904ED-FDF2-4D28-A1F3-E28CDEB9764B}" presName="conn2-1" presStyleLbl="parChTrans1D3" presStyleIdx="0" presStyleCnt="3"/>
      <dgm:spPr/>
    </dgm:pt>
    <dgm:pt modelId="{50F4972F-78FD-455F-B2C8-5240CE9CDD3B}" type="pres">
      <dgm:prSet presAssocID="{46F904ED-FDF2-4D28-A1F3-E28CDEB9764B}" presName="connTx" presStyleLbl="parChTrans1D3" presStyleIdx="0" presStyleCnt="3"/>
      <dgm:spPr/>
    </dgm:pt>
    <dgm:pt modelId="{F49F3EB9-DA72-45E1-863D-654EB094BF7A}" type="pres">
      <dgm:prSet presAssocID="{7C9BBCB0-E1A6-461E-8A00-287E90DD4B61}" presName="root2" presStyleCnt="0"/>
      <dgm:spPr/>
    </dgm:pt>
    <dgm:pt modelId="{4F0C1CD1-0FB9-449C-824D-FDB07FEA18CB}" type="pres">
      <dgm:prSet presAssocID="{7C9BBCB0-E1A6-461E-8A00-287E90DD4B61}" presName="LevelTwoTextNode" presStyleLbl="node3" presStyleIdx="0" presStyleCnt="3">
        <dgm:presLayoutVars>
          <dgm:chPref val="3"/>
        </dgm:presLayoutVars>
      </dgm:prSet>
      <dgm:spPr/>
    </dgm:pt>
    <dgm:pt modelId="{9E38461C-7212-492B-9056-DC229C3EDA9A}" type="pres">
      <dgm:prSet presAssocID="{7C9BBCB0-E1A6-461E-8A00-287E90DD4B61}" presName="level3hierChild" presStyleCnt="0"/>
      <dgm:spPr/>
    </dgm:pt>
    <dgm:pt modelId="{3BEC696B-8C69-4661-B6F8-4810B995B816}" type="pres">
      <dgm:prSet presAssocID="{C389E8B9-C0F4-4A6E-A51B-4192745D68FD}" presName="conn2-1" presStyleLbl="parChTrans1D2" presStyleIdx="1" presStyleCnt="2"/>
      <dgm:spPr/>
    </dgm:pt>
    <dgm:pt modelId="{87154840-6C9B-4119-A5D1-7F398C59BE57}" type="pres">
      <dgm:prSet presAssocID="{C389E8B9-C0F4-4A6E-A51B-4192745D68FD}" presName="connTx" presStyleLbl="parChTrans1D2" presStyleIdx="1" presStyleCnt="2"/>
      <dgm:spPr/>
    </dgm:pt>
    <dgm:pt modelId="{86718A87-4AB6-4E65-BDB4-2C10419E7AA1}" type="pres">
      <dgm:prSet presAssocID="{11BCB94C-F1DE-4BBD-BAF9-A4E3B56B7BFF}" presName="root2" presStyleCnt="0"/>
      <dgm:spPr/>
    </dgm:pt>
    <dgm:pt modelId="{7761E655-F0BC-4EAA-BFEE-44F84EEE9351}" type="pres">
      <dgm:prSet presAssocID="{11BCB94C-F1DE-4BBD-BAF9-A4E3B56B7BFF}" presName="LevelTwoTextNode" presStyleLbl="node2" presStyleIdx="1" presStyleCnt="2">
        <dgm:presLayoutVars>
          <dgm:chPref val="3"/>
        </dgm:presLayoutVars>
      </dgm:prSet>
      <dgm:spPr/>
    </dgm:pt>
    <dgm:pt modelId="{2305EC49-59AC-4DC6-9B70-0D1A0733635E}" type="pres">
      <dgm:prSet presAssocID="{11BCB94C-F1DE-4BBD-BAF9-A4E3B56B7BFF}" presName="level3hierChild" presStyleCnt="0"/>
      <dgm:spPr/>
    </dgm:pt>
    <dgm:pt modelId="{2FA9425A-A028-459B-8037-93244EB5DCD9}" type="pres">
      <dgm:prSet presAssocID="{DA4FACBF-2491-4ADC-B55C-ADDB3138401A}" presName="conn2-1" presStyleLbl="parChTrans1D3" presStyleIdx="1" presStyleCnt="3"/>
      <dgm:spPr/>
    </dgm:pt>
    <dgm:pt modelId="{EF034C0B-21E6-4B08-A478-D503F5027FC7}" type="pres">
      <dgm:prSet presAssocID="{DA4FACBF-2491-4ADC-B55C-ADDB3138401A}" presName="connTx" presStyleLbl="parChTrans1D3" presStyleIdx="1" presStyleCnt="3"/>
      <dgm:spPr/>
    </dgm:pt>
    <dgm:pt modelId="{6ADF8D47-1726-433F-BFA8-A13F30F22923}" type="pres">
      <dgm:prSet presAssocID="{6F5A8C40-675E-4C8E-B6BA-39200C7DDC70}" presName="root2" presStyleCnt="0"/>
      <dgm:spPr/>
    </dgm:pt>
    <dgm:pt modelId="{162570E0-B3DC-4574-B36C-8059D8D1D9F4}" type="pres">
      <dgm:prSet presAssocID="{6F5A8C40-675E-4C8E-B6BA-39200C7DDC70}" presName="LevelTwoTextNode" presStyleLbl="node3" presStyleIdx="1" presStyleCnt="3">
        <dgm:presLayoutVars>
          <dgm:chPref val="3"/>
        </dgm:presLayoutVars>
      </dgm:prSet>
      <dgm:spPr/>
    </dgm:pt>
    <dgm:pt modelId="{00ACFF57-C79D-4A86-8960-1D53F53D8CEA}" type="pres">
      <dgm:prSet presAssocID="{6F5A8C40-675E-4C8E-B6BA-39200C7DDC70}" presName="level3hierChild" presStyleCnt="0"/>
      <dgm:spPr/>
    </dgm:pt>
    <dgm:pt modelId="{C693D71E-5F09-4B05-8811-FA1D3023CD49}" type="pres">
      <dgm:prSet presAssocID="{E00238CA-84D6-47B3-A4C1-F83F2739F2B0}" presName="conn2-1" presStyleLbl="parChTrans1D3" presStyleIdx="2" presStyleCnt="3"/>
      <dgm:spPr/>
    </dgm:pt>
    <dgm:pt modelId="{A2EED964-ACD9-435E-9274-672CD6CBD97E}" type="pres">
      <dgm:prSet presAssocID="{E00238CA-84D6-47B3-A4C1-F83F2739F2B0}" presName="connTx" presStyleLbl="parChTrans1D3" presStyleIdx="2" presStyleCnt="3"/>
      <dgm:spPr/>
    </dgm:pt>
    <dgm:pt modelId="{E5D4635E-F636-4289-A59C-8E39E9E66E71}" type="pres">
      <dgm:prSet presAssocID="{7941261D-7889-4B11-B1AF-9694D4E6D8B1}" presName="root2" presStyleCnt="0"/>
      <dgm:spPr/>
    </dgm:pt>
    <dgm:pt modelId="{5E1C34C7-86F8-44EE-9840-834210D0E534}" type="pres">
      <dgm:prSet presAssocID="{7941261D-7889-4B11-B1AF-9694D4E6D8B1}" presName="LevelTwoTextNode" presStyleLbl="node3" presStyleIdx="2" presStyleCnt="3">
        <dgm:presLayoutVars>
          <dgm:chPref val="3"/>
        </dgm:presLayoutVars>
      </dgm:prSet>
      <dgm:spPr/>
    </dgm:pt>
    <dgm:pt modelId="{E0B59AD4-5139-4941-940C-FFC099D27384}" type="pres">
      <dgm:prSet presAssocID="{7941261D-7889-4B11-B1AF-9694D4E6D8B1}" presName="level3hierChild" presStyleCnt="0"/>
      <dgm:spPr/>
    </dgm:pt>
  </dgm:ptLst>
  <dgm:cxnLst>
    <dgm:cxn modelId="{AA5EFE03-961C-41FE-B604-6425000291B3}" srcId="{11BCB94C-F1DE-4BBD-BAF9-A4E3B56B7BFF}" destId="{7941261D-7889-4B11-B1AF-9694D4E6D8B1}" srcOrd="1" destOrd="0" parTransId="{E00238CA-84D6-47B3-A4C1-F83F2739F2B0}" sibTransId="{56481952-821C-445D-BD98-F2EECA5BBD48}"/>
    <dgm:cxn modelId="{A4FA4416-3DAC-43A0-8AA8-73DBB00F8D58}" type="presOf" srcId="{DA4FACBF-2491-4ADC-B55C-ADDB3138401A}" destId="{EF034C0B-21E6-4B08-A478-D503F5027FC7}" srcOrd="1" destOrd="0" presId="urn:microsoft.com/office/officeart/2005/8/layout/hierarchy2"/>
    <dgm:cxn modelId="{F30CE917-AD64-4A3B-873E-7016BDFFD292}" srcId="{3B9C3CBA-13C1-4E22-877E-169325F0C716}" destId="{4DB68627-B1CE-48DC-AD22-364D68209134}" srcOrd="0" destOrd="0" parTransId="{F7D202C1-CF02-405E-9967-5AFB84E95A29}" sibTransId="{76385AE9-0B0A-46FC-BDB9-020628F0E1A4}"/>
    <dgm:cxn modelId="{9D8C841C-D696-49B8-A206-1B919C709B0A}" type="presOf" srcId="{C389E8B9-C0F4-4A6E-A51B-4192745D68FD}" destId="{3BEC696B-8C69-4661-B6F8-4810B995B816}" srcOrd="0" destOrd="0" presId="urn:microsoft.com/office/officeart/2005/8/layout/hierarchy2"/>
    <dgm:cxn modelId="{75BD2828-B281-45FE-97F2-16169210C561}" type="presOf" srcId="{46F904ED-FDF2-4D28-A1F3-E28CDEB9764B}" destId="{1EADD516-98A7-4D17-9B79-706FBEB14C19}" srcOrd="0" destOrd="0" presId="urn:microsoft.com/office/officeart/2005/8/layout/hierarchy2"/>
    <dgm:cxn modelId="{ED28FC36-5E58-4F8D-B132-3217F04B774B}" type="presOf" srcId="{11BCB94C-F1DE-4BBD-BAF9-A4E3B56B7BFF}" destId="{7761E655-F0BC-4EAA-BFEE-44F84EEE9351}" srcOrd="0" destOrd="0" presId="urn:microsoft.com/office/officeart/2005/8/layout/hierarchy2"/>
    <dgm:cxn modelId="{F5D9BA5D-B989-4F48-8EA5-93DF61E3023A}" type="presOf" srcId="{7C9BBCB0-E1A6-461E-8A00-287E90DD4B61}" destId="{4F0C1CD1-0FB9-449C-824D-FDB07FEA18CB}" srcOrd="0" destOrd="0" presId="urn:microsoft.com/office/officeart/2005/8/layout/hierarchy2"/>
    <dgm:cxn modelId="{D6D8AF46-817B-44F6-B2F5-027868CEBC66}" type="presOf" srcId="{130BBA50-FD6D-4F9A-B30A-AE50324C89CD}" destId="{5832CA0E-4C24-4DE2-9AD4-F2B5B20A869D}" srcOrd="0" destOrd="0" presId="urn:microsoft.com/office/officeart/2005/8/layout/hierarchy2"/>
    <dgm:cxn modelId="{3A59AE4B-1A7B-4145-BC40-643B8DBD2C72}" srcId="{11BCB94C-F1DE-4BBD-BAF9-A4E3B56B7BFF}" destId="{6F5A8C40-675E-4C8E-B6BA-39200C7DDC70}" srcOrd="0" destOrd="0" parTransId="{DA4FACBF-2491-4ADC-B55C-ADDB3138401A}" sibTransId="{08A0C3D6-B3C3-4828-A83E-1A8AAC423F4F}"/>
    <dgm:cxn modelId="{3428064F-78B1-4087-B886-1F29162F1F01}" type="presOf" srcId="{130BBA50-FD6D-4F9A-B30A-AE50324C89CD}" destId="{285A20C8-10D0-4FBC-ABDB-FA440AFF08CD}" srcOrd="1" destOrd="0" presId="urn:microsoft.com/office/officeart/2005/8/layout/hierarchy2"/>
    <dgm:cxn modelId="{6A582E76-F4B9-47C7-BF1C-10B1B33238FA}" type="presOf" srcId="{E00238CA-84D6-47B3-A4C1-F83F2739F2B0}" destId="{C693D71E-5F09-4B05-8811-FA1D3023CD49}" srcOrd="0" destOrd="0" presId="urn:microsoft.com/office/officeart/2005/8/layout/hierarchy2"/>
    <dgm:cxn modelId="{F1771B57-2761-42CB-B408-E4A185C76B2F}" type="presOf" srcId="{E00238CA-84D6-47B3-A4C1-F83F2739F2B0}" destId="{A2EED964-ACD9-435E-9274-672CD6CBD97E}" srcOrd="1" destOrd="0" presId="urn:microsoft.com/office/officeart/2005/8/layout/hierarchy2"/>
    <dgm:cxn modelId="{C1B19D79-08ED-4697-94B8-4E19C664A681}" type="presOf" srcId="{6F5A8C40-675E-4C8E-B6BA-39200C7DDC70}" destId="{162570E0-B3DC-4574-B36C-8059D8D1D9F4}" srcOrd="0" destOrd="0" presId="urn:microsoft.com/office/officeart/2005/8/layout/hierarchy2"/>
    <dgm:cxn modelId="{1A003A82-E8A1-4470-A4B7-BA2CE3E0819E}" type="presOf" srcId="{05E28EFE-52FA-456D-A5D2-A9792F524408}" destId="{B7BD8605-71CF-4D4D-ADC5-AF7C8717834D}" srcOrd="0" destOrd="0" presId="urn:microsoft.com/office/officeart/2005/8/layout/hierarchy2"/>
    <dgm:cxn modelId="{E887548B-3512-42DA-837C-992355E3D7E0}" type="presOf" srcId="{C389E8B9-C0F4-4A6E-A51B-4192745D68FD}" destId="{87154840-6C9B-4119-A5D1-7F398C59BE57}" srcOrd="1" destOrd="0" presId="urn:microsoft.com/office/officeart/2005/8/layout/hierarchy2"/>
    <dgm:cxn modelId="{FCC4579F-25FD-4F8A-BFE5-BFA0103F21A5}" type="presOf" srcId="{46F904ED-FDF2-4D28-A1F3-E28CDEB9764B}" destId="{50F4972F-78FD-455F-B2C8-5240CE9CDD3B}" srcOrd="1" destOrd="0" presId="urn:microsoft.com/office/officeart/2005/8/layout/hierarchy2"/>
    <dgm:cxn modelId="{551B869F-EB63-414A-BE80-A5B6558A01D4}" type="presOf" srcId="{7941261D-7889-4B11-B1AF-9694D4E6D8B1}" destId="{5E1C34C7-86F8-44EE-9840-834210D0E534}" srcOrd="0" destOrd="0" presId="urn:microsoft.com/office/officeart/2005/8/layout/hierarchy2"/>
    <dgm:cxn modelId="{167B71A4-15C3-4FBB-8D6E-D586204E3668}" type="presOf" srcId="{3B9C3CBA-13C1-4E22-877E-169325F0C716}" destId="{E1511FA7-7A95-45B9-AB1F-E457437630C1}" srcOrd="0" destOrd="0" presId="urn:microsoft.com/office/officeart/2005/8/layout/hierarchy2"/>
    <dgm:cxn modelId="{3055A2C0-B205-4F74-A02D-6E2A02EFEA95}" srcId="{4DB68627-B1CE-48DC-AD22-364D68209134}" destId="{05E28EFE-52FA-456D-A5D2-A9792F524408}" srcOrd="0" destOrd="0" parTransId="{130BBA50-FD6D-4F9A-B30A-AE50324C89CD}" sibTransId="{11FCC6FD-8BC2-4BBE-9178-C916CAA319BE}"/>
    <dgm:cxn modelId="{D267BDC0-C0E5-4BE5-A694-F50DE88700D9}" srcId="{05E28EFE-52FA-456D-A5D2-A9792F524408}" destId="{7C9BBCB0-E1A6-461E-8A00-287E90DD4B61}" srcOrd="0" destOrd="0" parTransId="{46F904ED-FDF2-4D28-A1F3-E28CDEB9764B}" sibTransId="{2AC3BB41-06B7-49F8-8DCF-8DBE6116C066}"/>
    <dgm:cxn modelId="{FF2A9BC1-CECF-480C-95FC-35C64EF081FC}" type="presOf" srcId="{DA4FACBF-2491-4ADC-B55C-ADDB3138401A}" destId="{2FA9425A-A028-459B-8037-93244EB5DCD9}" srcOrd="0" destOrd="0" presId="urn:microsoft.com/office/officeart/2005/8/layout/hierarchy2"/>
    <dgm:cxn modelId="{2C792FC8-4BF8-4AF8-A3C2-7F3B7D99B9C9}" srcId="{4DB68627-B1CE-48DC-AD22-364D68209134}" destId="{11BCB94C-F1DE-4BBD-BAF9-A4E3B56B7BFF}" srcOrd="1" destOrd="0" parTransId="{C389E8B9-C0F4-4A6E-A51B-4192745D68FD}" sibTransId="{9657CC62-DCAF-4E7B-943C-815E9E96CD35}"/>
    <dgm:cxn modelId="{751970E2-8642-4BC0-940C-2B7BB808ACED}" type="presOf" srcId="{4DB68627-B1CE-48DC-AD22-364D68209134}" destId="{20C94A57-3145-4C67-AB1E-372BD15D87A1}" srcOrd="0" destOrd="0" presId="urn:microsoft.com/office/officeart/2005/8/layout/hierarchy2"/>
    <dgm:cxn modelId="{D3EED4A1-451A-493D-8E5A-89F637ECA7CF}" type="presParOf" srcId="{E1511FA7-7A95-45B9-AB1F-E457437630C1}" destId="{A345CFB1-9D3A-4CDC-B031-023C862A5269}" srcOrd="0" destOrd="0" presId="urn:microsoft.com/office/officeart/2005/8/layout/hierarchy2"/>
    <dgm:cxn modelId="{34B86BC1-AEE5-4387-910C-4A2051D76AF7}" type="presParOf" srcId="{A345CFB1-9D3A-4CDC-B031-023C862A5269}" destId="{20C94A57-3145-4C67-AB1E-372BD15D87A1}" srcOrd="0" destOrd="0" presId="urn:microsoft.com/office/officeart/2005/8/layout/hierarchy2"/>
    <dgm:cxn modelId="{94A91686-B86D-42DD-8D0E-6E9938FB6C9A}" type="presParOf" srcId="{A345CFB1-9D3A-4CDC-B031-023C862A5269}" destId="{4E84C54C-087B-4A56-B6F7-67493F5B77CB}" srcOrd="1" destOrd="0" presId="urn:microsoft.com/office/officeart/2005/8/layout/hierarchy2"/>
    <dgm:cxn modelId="{8D3F276C-D5D3-4119-9BC2-6768F3F782C6}" type="presParOf" srcId="{4E84C54C-087B-4A56-B6F7-67493F5B77CB}" destId="{5832CA0E-4C24-4DE2-9AD4-F2B5B20A869D}" srcOrd="0" destOrd="0" presId="urn:microsoft.com/office/officeart/2005/8/layout/hierarchy2"/>
    <dgm:cxn modelId="{F8AEBC3E-8DDE-48A4-9ED9-821F1ECEE2C1}" type="presParOf" srcId="{5832CA0E-4C24-4DE2-9AD4-F2B5B20A869D}" destId="{285A20C8-10D0-4FBC-ABDB-FA440AFF08CD}" srcOrd="0" destOrd="0" presId="urn:microsoft.com/office/officeart/2005/8/layout/hierarchy2"/>
    <dgm:cxn modelId="{C4129D8E-2A61-459B-BD48-FF6FCCAE6940}" type="presParOf" srcId="{4E84C54C-087B-4A56-B6F7-67493F5B77CB}" destId="{77A8A5B5-44D2-4FAF-BF61-61B08B59F82A}" srcOrd="1" destOrd="0" presId="urn:microsoft.com/office/officeart/2005/8/layout/hierarchy2"/>
    <dgm:cxn modelId="{1B8D112F-C490-45E1-A1E9-7AE3E6126B3E}" type="presParOf" srcId="{77A8A5B5-44D2-4FAF-BF61-61B08B59F82A}" destId="{B7BD8605-71CF-4D4D-ADC5-AF7C8717834D}" srcOrd="0" destOrd="0" presId="urn:microsoft.com/office/officeart/2005/8/layout/hierarchy2"/>
    <dgm:cxn modelId="{2441FB20-FB84-433D-8812-79730789EB9C}" type="presParOf" srcId="{77A8A5B5-44D2-4FAF-BF61-61B08B59F82A}" destId="{7E39FAD4-F2F4-4465-B681-FB268CDBDEB7}" srcOrd="1" destOrd="0" presId="urn:microsoft.com/office/officeart/2005/8/layout/hierarchy2"/>
    <dgm:cxn modelId="{7566B065-6279-4B38-AC09-5471102D810D}" type="presParOf" srcId="{7E39FAD4-F2F4-4465-B681-FB268CDBDEB7}" destId="{1EADD516-98A7-4D17-9B79-706FBEB14C19}" srcOrd="0" destOrd="0" presId="urn:microsoft.com/office/officeart/2005/8/layout/hierarchy2"/>
    <dgm:cxn modelId="{C5828410-064C-49DD-865C-E69DE7979F6E}" type="presParOf" srcId="{1EADD516-98A7-4D17-9B79-706FBEB14C19}" destId="{50F4972F-78FD-455F-B2C8-5240CE9CDD3B}" srcOrd="0" destOrd="0" presId="urn:microsoft.com/office/officeart/2005/8/layout/hierarchy2"/>
    <dgm:cxn modelId="{7758D359-88B0-455E-8E0F-C8684441A896}" type="presParOf" srcId="{7E39FAD4-F2F4-4465-B681-FB268CDBDEB7}" destId="{F49F3EB9-DA72-45E1-863D-654EB094BF7A}" srcOrd="1" destOrd="0" presId="urn:microsoft.com/office/officeart/2005/8/layout/hierarchy2"/>
    <dgm:cxn modelId="{1F582F4D-44FD-40B5-86C3-C9EE343BE2C5}" type="presParOf" srcId="{F49F3EB9-DA72-45E1-863D-654EB094BF7A}" destId="{4F0C1CD1-0FB9-449C-824D-FDB07FEA18CB}" srcOrd="0" destOrd="0" presId="urn:microsoft.com/office/officeart/2005/8/layout/hierarchy2"/>
    <dgm:cxn modelId="{4C6760C5-3784-4AA9-8D7A-3168EB07D2CD}" type="presParOf" srcId="{F49F3EB9-DA72-45E1-863D-654EB094BF7A}" destId="{9E38461C-7212-492B-9056-DC229C3EDA9A}" srcOrd="1" destOrd="0" presId="urn:microsoft.com/office/officeart/2005/8/layout/hierarchy2"/>
    <dgm:cxn modelId="{23F9E515-3A48-4E28-9F44-AAEF8CFD8EB6}" type="presParOf" srcId="{4E84C54C-087B-4A56-B6F7-67493F5B77CB}" destId="{3BEC696B-8C69-4661-B6F8-4810B995B816}" srcOrd="2" destOrd="0" presId="urn:microsoft.com/office/officeart/2005/8/layout/hierarchy2"/>
    <dgm:cxn modelId="{DA8B6AE4-0037-4477-9E08-31C3AB3AEAC2}" type="presParOf" srcId="{3BEC696B-8C69-4661-B6F8-4810B995B816}" destId="{87154840-6C9B-4119-A5D1-7F398C59BE57}" srcOrd="0" destOrd="0" presId="urn:microsoft.com/office/officeart/2005/8/layout/hierarchy2"/>
    <dgm:cxn modelId="{1431BF66-F42D-4E37-A419-AB6D08C5CB64}" type="presParOf" srcId="{4E84C54C-087B-4A56-B6F7-67493F5B77CB}" destId="{86718A87-4AB6-4E65-BDB4-2C10419E7AA1}" srcOrd="3" destOrd="0" presId="urn:microsoft.com/office/officeart/2005/8/layout/hierarchy2"/>
    <dgm:cxn modelId="{9054D529-F012-407F-AF7B-EA7D5BE87882}" type="presParOf" srcId="{86718A87-4AB6-4E65-BDB4-2C10419E7AA1}" destId="{7761E655-F0BC-4EAA-BFEE-44F84EEE9351}" srcOrd="0" destOrd="0" presId="urn:microsoft.com/office/officeart/2005/8/layout/hierarchy2"/>
    <dgm:cxn modelId="{638CA3F0-1D85-4155-A680-5949026249EA}" type="presParOf" srcId="{86718A87-4AB6-4E65-BDB4-2C10419E7AA1}" destId="{2305EC49-59AC-4DC6-9B70-0D1A0733635E}" srcOrd="1" destOrd="0" presId="urn:microsoft.com/office/officeart/2005/8/layout/hierarchy2"/>
    <dgm:cxn modelId="{14F424D0-3179-4F3E-BC08-51B7E375AC84}" type="presParOf" srcId="{2305EC49-59AC-4DC6-9B70-0D1A0733635E}" destId="{2FA9425A-A028-459B-8037-93244EB5DCD9}" srcOrd="0" destOrd="0" presId="urn:microsoft.com/office/officeart/2005/8/layout/hierarchy2"/>
    <dgm:cxn modelId="{137ECF54-353F-4868-AE55-9A603DE7E10F}" type="presParOf" srcId="{2FA9425A-A028-459B-8037-93244EB5DCD9}" destId="{EF034C0B-21E6-4B08-A478-D503F5027FC7}" srcOrd="0" destOrd="0" presId="urn:microsoft.com/office/officeart/2005/8/layout/hierarchy2"/>
    <dgm:cxn modelId="{5C6F77EC-613C-4933-A89C-47BCE8F71E31}" type="presParOf" srcId="{2305EC49-59AC-4DC6-9B70-0D1A0733635E}" destId="{6ADF8D47-1726-433F-BFA8-A13F30F22923}" srcOrd="1" destOrd="0" presId="urn:microsoft.com/office/officeart/2005/8/layout/hierarchy2"/>
    <dgm:cxn modelId="{F9ADC3E0-2DFF-4796-9B93-0ED425AC6B46}" type="presParOf" srcId="{6ADF8D47-1726-433F-BFA8-A13F30F22923}" destId="{162570E0-B3DC-4574-B36C-8059D8D1D9F4}" srcOrd="0" destOrd="0" presId="urn:microsoft.com/office/officeart/2005/8/layout/hierarchy2"/>
    <dgm:cxn modelId="{8B943D4C-C253-4CE1-A2C5-C71CF5E3AB3C}" type="presParOf" srcId="{6ADF8D47-1726-433F-BFA8-A13F30F22923}" destId="{00ACFF57-C79D-4A86-8960-1D53F53D8CEA}" srcOrd="1" destOrd="0" presId="urn:microsoft.com/office/officeart/2005/8/layout/hierarchy2"/>
    <dgm:cxn modelId="{C5E7349B-9EE3-477B-9656-9C734F0BB77C}" type="presParOf" srcId="{2305EC49-59AC-4DC6-9B70-0D1A0733635E}" destId="{C693D71E-5F09-4B05-8811-FA1D3023CD49}" srcOrd="2" destOrd="0" presId="urn:microsoft.com/office/officeart/2005/8/layout/hierarchy2"/>
    <dgm:cxn modelId="{C456D2E8-8F77-4F28-9314-AF6A06F0D9FA}" type="presParOf" srcId="{C693D71E-5F09-4B05-8811-FA1D3023CD49}" destId="{A2EED964-ACD9-435E-9274-672CD6CBD97E}" srcOrd="0" destOrd="0" presId="urn:microsoft.com/office/officeart/2005/8/layout/hierarchy2"/>
    <dgm:cxn modelId="{CA837C4B-7C5A-4C74-B429-0B3FD93BFFF5}" type="presParOf" srcId="{2305EC49-59AC-4DC6-9B70-0D1A0733635E}" destId="{E5D4635E-F636-4289-A59C-8E39E9E66E71}" srcOrd="3" destOrd="0" presId="urn:microsoft.com/office/officeart/2005/8/layout/hierarchy2"/>
    <dgm:cxn modelId="{DEF09E50-4EE9-4DFC-A6FD-E1BF213E4163}" type="presParOf" srcId="{E5D4635E-F636-4289-A59C-8E39E9E66E71}" destId="{5E1C34C7-86F8-44EE-9840-834210D0E534}" srcOrd="0" destOrd="0" presId="urn:microsoft.com/office/officeart/2005/8/layout/hierarchy2"/>
    <dgm:cxn modelId="{DC96CD7C-F3EF-4C37-A78A-1DCD6FEC26DB}" type="presParOf" srcId="{E5D4635E-F636-4289-A59C-8E39E9E66E71}" destId="{E0B59AD4-5139-4941-940C-FFC099D2738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94A57-3145-4C67-AB1E-372BD15D87A1}">
      <dsp:nvSpPr>
        <dsp:cNvPr id="0" name=""/>
        <dsp:cNvSpPr/>
      </dsp:nvSpPr>
      <dsp:spPr>
        <a:xfrm>
          <a:off x="3577" y="754591"/>
          <a:ext cx="1523999" cy="76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Unix</a:t>
          </a:r>
        </a:p>
      </dsp:txBody>
      <dsp:txXfrm>
        <a:off x="25895" y="776909"/>
        <a:ext cx="1479363" cy="717363"/>
      </dsp:txXfrm>
    </dsp:sp>
    <dsp:sp modelId="{5832CA0E-4C24-4DE2-9AD4-F2B5B20A869D}">
      <dsp:nvSpPr>
        <dsp:cNvPr id="0" name=""/>
        <dsp:cNvSpPr/>
      </dsp:nvSpPr>
      <dsp:spPr>
        <a:xfrm rot="18770822">
          <a:off x="1384171" y="781666"/>
          <a:ext cx="896413" cy="50625"/>
        </a:xfrm>
        <a:custGeom>
          <a:avLst/>
          <a:gdLst/>
          <a:ahLst/>
          <a:cxnLst/>
          <a:rect l="0" t="0" r="0" b="0"/>
          <a:pathLst>
            <a:path>
              <a:moveTo>
                <a:pt x="0" y="25312"/>
              </a:moveTo>
              <a:lnTo>
                <a:pt x="896413" y="25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9967" y="784568"/>
        <a:ext cx="44820" cy="44820"/>
      </dsp:txXfrm>
    </dsp:sp>
    <dsp:sp modelId="{B7BD8605-71CF-4D4D-ADC5-AF7C8717834D}">
      <dsp:nvSpPr>
        <dsp:cNvPr id="0" name=""/>
        <dsp:cNvSpPr/>
      </dsp:nvSpPr>
      <dsp:spPr>
        <a:xfrm>
          <a:off x="2137177" y="97366"/>
          <a:ext cx="1523999" cy="76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Linux</a:t>
          </a:r>
        </a:p>
      </dsp:txBody>
      <dsp:txXfrm>
        <a:off x="2159495" y="119684"/>
        <a:ext cx="1479363" cy="717363"/>
      </dsp:txXfrm>
    </dsp:sp>
    <dsp:sp modelId="{1EADD516-98A7-4D17-9B79-706FBEB14C19}">
      <dsp:nvSpPr>
        <dsp:cNvPr id="0" name=""/>
        <dsp:cNvSpPr/>
      </dsp:nvSpPr>
      <dsp:spPr>
        <a:xfrm>
          <a:off x="3661177" y="453054"/>
          <a:ext cx="609599" cy="50625"/>
        </a:xfrm>
        <a:custGeom>
          <a:avLst/>
          <a:gdLst/>
          <a:ahLst/>
          <a:cxnLst/>
          <a:rect l="0" t="0" r="0" b="0"/>
          <a:pathLst>
            <a:path>
              <a:moveTo>
                <a:pt x="0" y="25312"/>
              </a:moveTo>
              <a:lnTo>
                <a:pt x="609599" y="25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0737" y="463126"/>
        <a:ext cx="30479" cy="30479"/>
      </dsp:txXfrm>
    </dsp:sp>
    <dsp:sp modelId="{4F0C1CD1-0FB9-449C-824D-FDB07FEA18CB}">
      <dsp:nvSpPr>
        <dsp:cNvPr id="0" name=""/>
        <dsp:cNvSpPr/>
      </dsp:nvSpPr>
      <dsp:spPr>
        <a:xfrm>
          <a:off x="4270777" y="97366"/>
          <a:ext cx="1523999" cy="76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Android</a:t>
          </a:r>
        </a:p>
      </dsp:txBody>
      <dsp:txXfrm>
        <a:off x="4293095" y="119684"/>
        <a:ext cx="1479363" cy="717363"/>
      </dsp:txXfrm>
    </dsp:sp>
    <dsp:sp modelId="{3BEC696B-8C69-4661-B6F8-4810B995B816}">
      <dsp:nvSpPr>
        <dsp:cNvPr id="0" name=""/>
        <dsp:cNvSpPr/>
      </dsp:nvSpPr>
      <dsp:spPr>
        <a:xfrm rot="2829178">
          <a:off x="1384171" y="1438891"/>
          <a:ext cx="896413" cy="50625"/>
        </a:xfrm>
        <a:custGeom>
          <a:avLst/>
          <a:gdLst/>
          <a:ahLst/>
          <a:cxnLst/>
          <a:rect l="0" t="0" r="0" b="0"/>
          <a:pathLst>
            <a:path>
              <a:moveTo>
                <a:pt x="0" y="25312"/>
              </a:moveTo>
              <a:lnTo>
                <a:pt x="896413" y="25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9967" y="1441793"/>
        <a:ext cx="44820" cy="44820"/>
      </dsp:txXfrm>
    </dsp:sp>
    <dsp:sp modelId="{7761E655-F0BC-4EAA-BFEE-44F84EEE9351}">
      <dsp:nvSpPr>
        <dsp:cNvPr id="0" name=""/>
        <dsp:cNvSpPr/>
      </dsp:nvSpPr>
      <dsp:spPr>
        <a:xfrm>
          <a:off x="2137177" y="1411816"/>
          <a:ext cx="1523999" cy="76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BSD</a:t>
          </a:r>
        </a:p>
      </dsp:txBody>
      <dsp:txXfrm>
        <a:off x="2159495" y="1434134"/>
        <a:ext cx="1479363" cy="717363"/>
      </dsp:txXfrm>
    </dsp:sp>
    <dsp:sp modelId="{2FA9425A-A028-459B-8037-93244EB5DCD9}">
      <dsp:nvSpPr>
        <dsp:cNvPr id="0" name=""/>
        <dsp:cNvSpPr/>
      </dsp:nvSpPr>
      <dsp:spPr>
        <a:xfrm rot="19457599">
          <a:off x="3590615" y="1548428"/>
          <a:ext cx="750724" cy="50625"/>
        </a:xfrm>
        <a:custGeom>
          <a:avLst/>
          <a:gdLst/>
          <a:ahLst/>
          <a:cxnLst/>
          <a:rect l="0" t="0" r="0" b="0"/>
          <a:pathLst>
            <a:path>
              <a:moveTo>
                <a:pt x="0" y="25312"/>
              </a:moveTo>
              <a:lnTo>
                <a:pt x="750724" y="25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7209" y="1554973"/>
        <a:ext cx="37536" cy="37536"/>
      </dsp:txXfrm>
    </dsp:sp>
    <dsp:sp modelId="{162570E0-B3DC-4574-B36C-8059D8D1D9F4}">
      <dsp:nvSpPr>
        <dsp:cNvPr id="0" name=""/>
        <dsp:cNvSpPr/>
      </dsp:nvSpPr>
      <dsp:spPr>
        <a:xfrm>
          <a:off x="4270777" y="973666"/>
          <a:ext cx="1523999" cy="76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MacOS</a:t>
          </a:r>
        </a:p>
      </dsp:txBody>
      <dsp:txXfrm>
        <a:off x="4293095" y="995984"/>
        <a:ext cx="1479363" cy="717363"/>
      </dsp:txXfrm>
    </dsp:sp>
    <dsp:sp modelId="{C693D71E-5F09-4B05-8811-FA1D3023CD49}">
      <dsp:nvSpPr>
        <dsp:cNvPr id="0" name=""/>
        <dsp:cNvSpPr/>
      </dsp:nvSpPr>
      <dsp:spPr>
        <a:xfrm rot="2142401">
          <a:off x="3590615" y="1986578"/>
          <a:ext cx="750724" cy="50625"/>
        </a:xfrm>
        <a:custGeom>
          <a:avLst/>
          <a:gdLst/>
          <a:ahLst/>
          <a:cxnLst/>
          <a:rect l="0" t="0" r="0" b="0"/>
          <a:pathLst>
            <a:path>
              <a:moveTo>
                <a:pt x="0" y="25312"/>
              </a:moveTo>
              <a:lnTo>
                <a:pt x="750724" y="25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7209" y="1993123"/>
        <a:ext cx="37536" cy="37536"/>
      </dsp:txXfrm>
    </dsp:sp>
    <dsp:sp modelId="{5E1C34C7-86F8-44EE-9840-834210D0E534}">
      <dsp:nvSpPr>
        <dsp:cNvPr id="0" name=""/>
        <dsp:cNvSpPr/>
      </dsp:nvSpPr>
      <dsp:spPr>
        <a:xfrm>
          <a:off x="4270777" y="1849966"/>
          <a:ext cx="1523999" cy="76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iOS</a:t>
          </a:r>
        </a:p>
      </dsp:txBody>
      <dsp:txXfrm>
        <a:off x="4293095" y="1872284"/>
        <a:ext cx="1479363" cy="717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tiff"/><Relationship Id="rId10" Type="http://schemas.openxmlformats.org/officeDocument/2006/relationships/image" Target="../media/image10.png"/><Relationship Id="rId4" Type="http://schemas.openxmlformats.org/officeDocument/2006/relationships/image" Target="../media/image4.tiff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lab/lab0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ainshell.com/" TargetMode="External"/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ldr.ostera.io/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- the most important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(1972), but nowhere near the first programming language</a:t>
            </a:r>
          </a:p>
          <a:p>
            <a:pPr lvl="1"/>
            <a:r>
              <a:rPr lang="en-US" dirty="0"/>
              <a:t>FORTRAN, LISP, ALGOL, COBOL, Basic, B, and many others came first</a:t>
            </a:r>
          </a:p>
          <a:p>
            <a:pPr lvl="1"/>
            <a:endParaRPr lang="en-US" dirty="0"/>
          </a:p>
          <a:p>
            <a:r>
              <a:rPr lang="en-US" dirty="0"/>
              <a:t>Right time, right place, right capability</a:t>
            </a:r>
          </a:p>
          <a:p>
            <a:pPr lvl="1"/>
            <a:r>
              <a:rPr lang="en-US" dirty="0"/>
              <a:t>Enables both low-level control and (relatively) high level thinking</a:t>
            </a:r>
          </a:p>
          <a:p>
            <a:pPr lvl="1"/>
            <a:r>
              <a:rPr lang="en-US" dirty="0"/>
              <a:t>Fast, efficient, and highly portable</a:t>
            </a:r>
          </a:p>
          <a:p>
            <a:pPr lvl="1"/>
            <a:endParaRPr lang="en-US" dirty="0"/>
          </a:p>
          <a:p>
            <a:r>
              <a:rPr lang="en-US" dirty="0"/>
              <a:t>Inspired everything that has come since</a:t>
            </a:r>
          </a:p>
          <a:p>
            <a:pPr lvl="1"/>
            <a:r>
              <a:rPr lang="en-US" dirty="0"/>
              <a:t>C syntax is copied partially or completely in MANY other languages</a:t>
            </a:r>
          </a:p>
          <a:p>
            <a:pPr lvl="1"/>
            <a:r>
              <a:rPr lang="en-US" dirty="0"/>
              <a:t>Lessons learned from using C inspired improvements to make programming easier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5648-8D5A-4429-9F30-A5CCCAE9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- an evolutionary addition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0D955-3E3D-4A38-9D44-737F7DFB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features on top of C</a:t>
            </a:r>
          </a:p>
          <a:p>
            <a:pPr lvl="1"/>
            <a:r>
              <a:rPr lang="en-US" dirty="0"/>
              <a:t>Most important: classes to support Object Oriented Programming</a:t>
            </a:r>
          </a:p>
          <a:p>
            <a:pPr lvl="1"/>
            <a:r>
              <a:rPr lang="en-US" dirty="0"/>
              <a:t>Also includes a significant amount of libraries that C does not</a:t>
            </a:r>
          </a:p>
          <a:p>
            <a:pPr lvl="1"/>
            <a:endParaRPr lang="en-US" dirty="0"/>
          </a:p>
          <a:p>
            <a:r>
              <a:rPr lang="en-US" dirty="0"/>
              <a:t>Enables more complicated software design</a:t>
            </a:r>
          </a:p>
          <a:p>
            <a:pPr lvl="1"/>
            <a:r>
              <a:rPr lang="en-US" dirty="0"/>
              <a:t>Manages which part of code can access which things at which times</a:t>
            </a:r>
          </a:p>
          <a:p>
            <a:pPr lvl="1"/>
            <a:r>
              <a:rPr lang="en-US" dirty="0"/>
              <a:t>Manages how things are named and referred to</a:t>
            </a:r>
          </a:p>
          <a:p>
            <a:pPr lvl="1"/>
            <a:r>
              <a:rPr lang="en-US" dirty="0"/>
              <a:t>Manages errors to help software respond to them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FE1E9-8EBF-44FE-9828-A1002809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5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54F4-02B6-4F0B-9BEA-14E7CF25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written in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97AA-86C6-423D-BB8C-4416B38E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major modern operating systems are partially or entirely C</a:t>
            </a:r>
          </a:p>
          <a:p>
            <a:pPr lvl="1"/>
            <a:r>
              <a:rPr lang="en-US" dirty="0"/>
              <a:t>Windows, Linux, MacOS, Android, iOS</a:t>
            </a:r>
          </a:p>
          <a:p>
            <a:pPr lvl="1"/>
            <a:endParaRPr lang="en-US" dirty="0"/>
          </a:p>
          <a:p>
            <a:r>
              <a:rPr lang="en-US" dirty="0"/>
              <a:t>Scientific computing (mix of C and C++)</a:t>
            </a:r>
          </a:p>
          <a:p>
            <a:pPr lvl="1"/>
            <a:r>
              <a:rPr lang="en-US" dirty="0"/>
              <a:t>Mathematica, MATLAB, various scientific libraries</a:t>
            </a:r>
          </a:p>
          <a:p>
            <a:pPr lvl="1"/>
            <a:endParaRPr lang="en-US" dirty="0"/>
          </a:p>
          <a:p>
            <a:r>
              <a:rPr lang="en-US" dirty="0"/>
              <a:t>Video game engines (often C++)</a:t>
            </a:r>
          </a:p>
          <a:p>
            <a:pPr lvl="1"/>
            <a:r>
              <a:rPr lang="en-US" dirty="0"/>
              <a:t>Unreal Engine, Unity, CryEngine</a:t>
            </a:r>
          </a:p>
          <a:p>
            <a:pPr lvl="1"/>
            <a:endParaRPr lang="en-US" dirty="0"/>
          </a:p>
          <a:p>
            <a:r>
              <a:rPr lang="en-US" dirty="0"/>
              <a:t>Embedded control systems (usually C, occasionally C++)</a:t>
            </a:r>
          </a:p>
          <a:p>
            <a:pPr lvl="1"/>
            <a:r>
              <a:rPr lang="en-US" dirty="0"/>
              <a:t>Cars, Airplanes, Satellites and Rovers, Thermostats, Webcams,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CCFB1-B3B8-492F-9E8C-430FC0C0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26C6-2281-4BED-BC24-B005F1FF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Upsides to C and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E1F1-9035-4771-BB81-ED8646A1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in charge of everything</a:t>
            </a:r>
          </a:p>
          <a:p>
            <a:pPr lvl="1"/>
            <a:r>
              <a:rPr lang="en-US" dirty="0"/>
              <a:t>You can do anything you want without constraints</a:t>
            </a:r>
          </a:p>
          <a:p>
            <a:pPr lvl="1"/>
            <a:endParaRPr lang="en-US" dirty="0"/>
          </a:p>
          <a:p>
            <a:r>
              <a:rPr lang="en-US" dirty="0"/>
              <a:t>Capable of directly interacting with hardware (“systems language”)</a:t>
            </a:r>
          </a:p>
          <a:p>
            <a:pPr lvl="1"/>
            <a:r>
              <a:rPr lang="en-US" dirty="0"/>
              <a:t>Grab exactly as much memory as you need and manage it yourself</a:t>
            </a:r>
          </a:p>
          <a:p>
            <a:pPr lvl="1"/>
            <a:r>
              <a:rPr lang="en-US" dirty="0"/>
              <a:t>Makes it incredibly fast (~100x faster than Python)</a:t>
            </a:r>
          </a:p>
          <a:p>
            <a:pPr lvl="1"/>
            <a:r>
              <a:rPr lang="en-US" dirty="0"/>
              <a:t>Makes it incredibly efficient (no memory is wasted)</a:t>
            </a:r>
          </a:p>
          <a:p>
            <a:pPr lvl="1"/>
            <a:endParaRPr lang="en-US" dirty="0"/>
          </a:p>
          <a:p>
            <a:r>
              <a:rPr lang="en-US" dirty="0"/>
              <a:t>These lead to the languages being very widely used</a:t>
            </a:r>
          </a:p>
          <a:p>
            <a:pPr lvl="1"/>
            <a:r>
              <a:rPr lang="en-US" dirty="0"/>
              <a:t>Top five programming languages for decades include C and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A71FB-0EE6-4C97-9CA3-E9406585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9BB0-DD9A-457B-8402-DC2162F7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to C and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822F-E1AF-493B-B4C2-B930D103D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are in charge of everything</a:t>
            </a:r>
          </a:p>
          <a:p>
            <a:pPr lvl="1"/>
            <a:r>
              <a:rPr lang="en-US" dirty="0"/>
              <a:t>And nothing is taken care of for you</a:t>
            </a:r>
          </a:p>
          <a:p>
            <a:pPr lvl="1"/>
            <a:endParaRPr lang="en-US" dirty="0"/>
          </a:p>
          <a:p>
            <a:r>
              <a:rPr lang="en-US" dirty="0"/>
              <a:t>Things you “can’t” do are </a:t>
            </a:r>
            <a:r>
              <a:rPr lang="en-US" sz="2000" b="1" dirty="0"/>
              <a:t>UNDEFINED BEHAVIOR</a:t>
            </a:r>
          </a:p>
          <a:p>
            <a:pPr lvl="1"/>
            <a:r>
              <a:rPr lang="en-US" dirty="0"/>
              <a:t>To enable portability, the languages just straight-up don’t say what happens if you violate the rules</a:t>
            </a:r>
          </a:p>
          <a:p>
            <a:pPr lvl="1"/>
            <a:r>
              <a:rPr lang="en-US" dirty="0"/>
              <a:t>The computer could do </a:t>
            </a:r>
            <a:r>
              <a:rPr lang="en-US" i="1" dirty="0"/>
              <a:t>anything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Backwards compatibility means features are only ever added</a:t>
            </a:r>
          </a:p>
          <a:p>
            <a:pPr lvl="1"/>
            <a:r>
              <a:rPr lang="en-US" dirty="0"/>
              <a:t>You’ll see this especially in C++, C just has less features total</a:t>
            </a:r>
          </a:p>
          <a:p>
            <a:pPr lvl="1"/>
            <a:r>
              <a:rPr lang="en-US" dirty="0"/>
              <a:t>C++ feels like a bunch of things stapled together</a:t>
            </a:r>
          </a:p>
          <a:p>
            <a:pPr lvl="2"/>
            <a:r>
              <a:rPr lang="en-US" dirty="0"/>
              <a:t>And there’s an amazing programming language hiding in there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6205D-D691-48E2-B576-7B6F4F14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8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314C-C244-4E36-AD62-177C156A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Analogies for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11926-A1AF-4E1D-B414-1DA103BEE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Racket</a:t>
            </a:r>
          </a:p>
          <a:p>
            <a:pPr lvl="1"/>
            <a:r>
              <a:rPr lang="en-US" dirty="0"/>
              <a:t>Generic beginner’s car that gets you places</a:t>
            </a:r>
          </a:p>
          <a:p>
            <a:pPr lvl="1"/>
            <a:endParaRPr lang="en-US" dirty="0"/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Great car you can drive without a license</a:t>
            </a:r>
          </a:p>
          <a:p>
            <a:pPr lvl="1"/>
            <a:r>
              <a:rPr lang="en-US" dirty="0"/>
              <a:t>Unless you want to go really fast or on bad terrain, might be good enough</a:t>
            </a:r>
          </a:p>
          <a:p>
            <a:pPr lvl="1"/>
            <a:endParaRPr lang="en-US" dirty="0"/>
          </a:p>
          <a:p>
            <a:r>
              <a:rPr lang="en-US" dirty="0"/>
              <a:t>C</a:t>
            </a:r>
          </a:p>
          <a:p>
            <a:pPr lvl="1"/>
            <a:r>
              <a:rPr lang="en-US" dirty="0"/>
              <a:t>A racing car that goes incredibly fast but breaks down every fifty miles</a:t>
            </a:r>
          </a:p>
          <a:p>
            <a:pPr lvl="1"/>
            <a:endParaRPr lang="en-US" dirty="0"/>
          </a:p>
          <a:p>
            <a:r>
              <a:rPr lang="en-US" dirty="0"/>
              <a:t>C++</a:t>
            </a:r>
          </a:p>
          <a:p>
            <a:pPr lvl="1"/>
            <a:r>
              <a:rPr lang="en-US" dirty="0"/>
              <a:t>A souped-up version of the C racing car with dozens of extra features that only breaks down every 250 miles</a:t>
            </a:r>
          </a:p>
          <a:p>
            <a:pPr lvl="1"/>
            <a:r>
              <a:rPr lang="en-US" dirty="0"/>
              <a:t>But when it breaks down, nobody can figure out what went wrong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000BF-5EA2-4807-8576-2F520115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14120-476E-4F29-9DF1-451BAEBC5327}"/>
              </a:ext>
            </a:extLst>
          </p:cNvPr>
          <p:cNvSpPr txBox="1"/>
          <p:nvPr/>
        </p:nvSpPr>
        <p:spPr>
          <a:xfrm>
            <a:off x="607595" y="6337658"/>
            <a:ext cx="736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http://users.cms.caltech.edu/~mvanier/hacking/rants/cars.html</a:t>
            </a:r>
          </a:p>
        </p:txBody>
      </p:sp>
    </p:spTree>
    <p:extLst>
      <p:ext uri="{BB962C8B-B14F-4D97-AF65-F5344CB8AC3E}">
        <p14:creationId xmlns:p14="http://schemas.microsoft.com/office/powerpoint/2010/main" val="378580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B4DF-4E5D-4BC9-81A9-BB94B680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why teach C and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A066-3A32-4A1F-AB29-BA4C950B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learn a lot more about programming</a:t>
            </a:r>
          </a:p>
          <a:p>
            <a:pPr lvl="1"/>
            <a:r>
              <a:rPr lang="en-US" dirty="0"/>
              <a:t>Syntax and ideas from C inspired a lot of other languages</a:t>
            </a:r>
          </a:p>
          <a:p>
            <a:pPr lvl="1"/>
            <a:r>
              <a:rPr lang="en-US" dirty="0"/>
              <a:t>Feels very different from Racket or Python</a:t>
            </a:r>
          </a:p>
          <a:p>
            <a:pPr lvl="1"/>
            <a:endParaRPr lang="en-US" dirty="0"/>
          </a:p>
          <a:p>
            <a:r>
              <a:rPr lang="en-US" dirty="0"/>
              <a:t>You’ll become a better programmer</a:t>
            </a:r>
          </a:p>
          <a:p>
            <a:pPr lvl="1"/>
            <a:r>
              <a:rPr lang="en-US" dirty="0"/>
              <a:t>You’re going to run into a lot of errors and problems in this class</a:t>
            </a:r>
          </a:p>
          <a:p>
            <a:pPr lvl="1"/>
            <a:r>
              <a:rPr lang="en-US" dirty="0"/>
              <a:t>Hopefully they teach you to better design and plan your code</a:t>
            </a:r>
          </a:p>
          <a:p>
            <a:pPr lvl="1"/>
            <a:endParaRPr lang="en-US" dirty="0"/>
          </a:p>
          <a:p>
            <a:r>
              <a:rPr lang="en-US" dirty="0"/>
              <a:t>Prepare you to dig deeper into computer systems</a:t>
            </a:r>
          </a:p>
          <a:p>
            <a:pPr lvl="1"/>
            <a:r>
              <a:rPr lang="en-US" dirty="0"/>
              <a:t>A “systems language” is needed to interact directly with hardware</a:t>
            </a:r>
          </a:p>
          <a:p>
            <a:pPr lvl="1"/>
            <a:r>
              <a:rPr lang="en-US" dirty="0"/>
              <a:t>Major options: Pascal, C, C++, Ada, Rust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BC849-12D1-4773-A735-73FF5B52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AA07-C726-44B8-9BA3-56E3630A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CS211 teach?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2E91B-856F-49E8-A08D-26FF85C5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and C++ Programming</a:t>
            </a:r>
          </a:p>
          <a:p>
            <a:endParaRPr lang="en-US" dirty="0"/>
          </a:p>
          <a:p>
            <a:r>
              <a:rPr lang="en-US" b="1" dirty="0"/>
              <a:t>Unix 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F108A-67AC-4A5E-AF64-F8FC1770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6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7109-8E0C-48EB-A2C3-8A9372DC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DE2F-246D-44B1-B049-D4CF5305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6865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wildly popular operating system in the 1970s and 80s</a:t>
            </a:r>
          </a:p>
          <a:p>
            <a:endParaRPr lang="en-US" dirty="0"/>
          </a:p>
          <a:p>
            <a:r>
              <a:rPr lang="en-US" dirty="0"/>
              <a:t>Today refers to the </a:t>
            </a:r>
            <a:r>
              <a:rPr lang="en-US" i="1" dirty="0"/>
              <a:t>family</a:t>
            </a:r>
            <a:r>
              <a:rPr lang="en-US" dirty="0"/>
              <a:t> of operating systems inspired or grown from Unix</a:t>
            </a:r>
          </a:p>
          <a:p>
            <a:pPr lvl="1"/>
            <a:r>
              <a:rPr lang="en-US" dirty="0"/>
              <a:t>Particular design style for “everything is a file”</a:t>
            </a:r>
          </a:p>
          <a:p>
            <a:pPr lvl="1"/>
            <a:r>
              <a:rPr lang="en-US" dirty="0"/>
              <a:t>Various tools the OS is expected to provide</a:t>
            </a:r>
          </a:p>
          <a:p>
            <a:pPr lvl="1"/>
            <a:r>
              <a:rPr lang="en-US" dirty="0"/>
              <a:t>Command line interface, also known as a “shell”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C91D3-E405-4083-9961-DCDA65F4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621A9D4-B90D-49D8-B96E-9D4CDA164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4492122"/>
              </p:ext>
            </p:extLst>
          </p:nvPr>
        </p:nvGraphicFramePr>
        <p:xfrm>
          <a:off x="1619876" y="3747621"/>
          <a:ext cx="5798355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5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EE56-361F-492F-8214-8BD070E0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and Unix were born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9384-D514-44C2-A2B0-65241D86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Operating systems used to be written in assembly</a:t>
            </a:r>
          </a:p>
          <a:p>
            <a:pPr lvl="1"/>
            <a:r>
              <a:rPr lang="en-US" sz="2000" dirty="0"/>
              <a:t>Basic instructions specific to a certain processor family (see CS213)</a:t>
            </a:r>
          </a:p>
          <a:p>
            <a:pPr lvl="1"/>
            <a:r>
              <a:rPr lang="en-US" sz="2000" dirty="0"/>
              <a:t>So supporting a new computer type meant rewriting all of your software</a:t>
            </a:r>
          </a:p>
          <a:p>
            <a:pPr lvl="1"/>
            <a:endParaRPr lang="en-US" sz="2000" dirty="0"/>
          </a:p>
          <a:p>
            <a:r>
              <a:rPr lang="en-US" sz="2400" dirty="0"/>
              <a:t>Unix development started in 1969 by Ken Thompson and Dennis Ritchie</a:t>
            </a:r>
          </a:p>
          <a:p>
            <a:pPr lvl="1"/>
            <a:r>
              <a:rPr lang="en-US" sz="2000" dirty="0"/>
              <a:t>Developed at Bell Labs, which was a computing research powerhouse</a:t>
            </a:r>
          </a:p>
          <a:p>
            <a:pPr lvl="1"/>
            <a:endParaRPr lang="en-US" sz="2000" dirty="0"/>
          </a:p>
          <a:p>
            <a:r>
              <a:rPr lang="en-US" sz="2400" dirty="0"/>
              <a:t>C language was created in 1972 by Dennis Ritchie to write Unix programs</a:t>
            </a:r>
          </a:p>
          <a:p>
            <a:pPr lvl="1"/>
            <a:r>
              <a:rPr lang="en-US" sz="2000" dirty="0"/>
              <a:t>And they quickly rewrote the whole OS in C as well</a:t>
            </a:r>
          </a:p>
          <a:p>
            <a:pPr lvl="1"/>
            <a:r>
              <a:rPr lang="en-US" sz="2000" dirty="0"/>
              <a:t>This made the OS simpler to modify and easier to </a:t>
            </a:r>
            <a:r>
              <a:rPr lang="en-US" sz="2000" b="1" dirty="0"/>
              <a:t>port</a:t>
            </a:r>
            <a:r>
              <a:rPr lang="en-US" sz="2000" dirty="0"/>
              <a:t> to new systems</a:t>
            </a:r>
          </a:p>
          <a:p>
            <a:pPr lvl="1"/>
            <a:r>
              <a:rPr lang="en-US" sz="2000" dirty="0"/>
              <a:t>Unix became </a:t>
            </a:r>
            <a:r>
              <a:rPr lang="en-US" sz="2000" i="1" dirty="0"/>
              <a:t>enormously</a:t>
            </a:r>
            <a:r>
              <a:rPr lang="en-US" sz="2000" dirty="0"/>
              <a:t> popular due in part to its portability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3E860-A250-41DD-892D-28419802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3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D914-2958-41F4-A20B-56BEF93C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CS211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1347-4FAC-4834-A24C-59B219738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Goal: become a </a:t>
            </a:r>
            <a:r>
              <a:rPr lang="en-US" b="1" dirty="0"/>
              <a:t>better</a:t>
            </a:r>
            <a:r>
              <a:rPr lang="en-US" dirty="0"/>
              <a:t> and </a:t>
            </a:r>
            <a:r>
              <a:rPr lang="en-US" b="1" dirty="0"/>
              <a:t>broader</a:t>
            </a:r>
            <a:r>
              <a:rPr lang="en-US" dirty="0"/>
              <a:t> programmer</a:t>
            </a:r>
          </a:p>
          <a:p>
            <a:endParaRPr lang="en-US" dirty="0"/>
          </a:p>
          <a:p>
            <a:r>
              <a:rPr lang="en-US" dirty="0"/>
              <a:t>First half</a:t>
            </a:r>
          </a:p>
          <a:p>
            <a:pPr lvl="1"/>
            <a:r>
              <a:rPr lang="en-US" dirty="0"/>
              <a:t>C programming</a:t>
            </a:r>
          </a:p>
          <a:p>
            <a:pPr lvl="1"/>
            <a:r>
              <a:rPr lang="en-US" dirty="0"/>
              <a:t>Unix shell</a:t>
            </a:r>
          </a:p>
          <a:p>
            <a:pPr lvl="1"/>
            <a:endParaRPr lang="en-US" dirty="0"/>
          </a:p>
          <a:p>
            <a:r>
              <a:rPr lang="en-US" dirty="0"/>
              <a:t>Second half</a:t>
            </a:r>
          </a:p>
          <a:p>
            <a:pPr lvl="1"/>
            <a:r>
              <a:rPr lang="en-US" dirty="0"/>
              <a:t>C++ programming</a:t>
            </a:r>
          </a:p>
          <a:p>
            <a:pPr lvl="1"/>
            <a:endParaRPr lang="en-US" dirty="0"/>
          </a:p>
          <a:p>
            <a:r>
              <a:rPr lang="en-US" dirty="0"/>
              <a:t>Introduces students to industry-standard languages and tools</a:t>
            </a:r>
          </a:p>
          <a:p>
            <a:r>
              <a:rPr lang="en-US" dirty="0"/>
              <a:t>Builds foundational software design skills at a medium scale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0D0C9-053A-4B6D-8B0A-EB8ACD01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4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3CFF-C8F0-473C-AFA9-9DF99FA9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66506-5C63-47DD-B583-160868793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interface to a computer</a:t>
            </a:r>
          </a:p>
          <a:p>
            <a:pPr lvl="1"/>
            <a:r>
              <a:rPr lang="en-US" dirty="0"/>
              <a:t>Compare to graphical interfaces that need a mouse</a:t>
            </a:r>
          </a:p>
          <a:p>
            <a:pPr lvl="1"/>
            <a:endParaRPr lang="en-US" dirty="0"/>
          </a:p>
          <a:p>
            <a:r>
              <a:rPr lang="en-US" dirty="0"/>
              <a:t>Necessary for remote interactions with many computers</a:t>
            </a:r>
          </a:p>
          <a:p>
            <a:pPr lvl="1"/>
            <a:r>
              <a:rPr lang="en-US" dirty="0"/>
              <a:t>Cloud servers</a:t>
            </a:r>
          </a:p>
          <a:p>
            <a:pPr lvl="1"/>
            <a:r>
              <a:rPr lang="en-US" dirty="0"/>
              <a:t>Specialized “headless” hardware</a:t>
            </a:r>
          </a:p>
          <a:p>
            <a:pPr lvl="1"/>
            <a:endParaRPr lang="en-US" dirty="0"/>
          </a:p>
          <a:p>
            <a:r>
              <a:rPr lang="en-US" dirty="0"/>
              <a:t>Can be incredibly efficient and powerful</a:t>
            </a:r>
          </a:p>
          <a:p>
            <a:pPr lvl="1"/>
            <a:r>
              <a:rPr lang="en-US" dirty="0"/>
              <a:t>Find all JPEG files in this folder and change to be PNGs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mogrify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–format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*.jpg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E132D-8885-4971-8B61-E9702284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9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8B74-ABE4-40BA-8813-9C3610FE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teach Unix 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2664-E1FA-4786-8C27-BC20A0A3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future classes are going to require you to work on a specialized computer that is shared by the class</a:t>
            </a:r>
          </a:p>
          <a:p>
            <a:pPr lvl="1"/>
            <a:r>
              <a:rPr lang="en-US" dirty="0"/>
              <a:t>More resources, specific capabilities, etc.</a:t>
            </a:r>
          </a:p>
          <a:p>
            <a:pPr lvl="1"/>
            <a:endParaRPr lang="en-US" dirty="0"/>
          </a:p>
          <a:p>
            <a:r>
              <a:rPr lang="en-US" dirty="0"/>
              <a:t>Add another basic computing tool to your skillset</a:t>
            </a:r>
          </a:p>
          <a:p>
            <a:pPr lvl="1"/>
            <a:r>
              <a:rPr lang="en-US" dirty="0"/>
              <a:t>You might not use shell every day</a:t>
            </a:r>
          </a:p>
          <a:p>
            <a:pPr lvl="1"/>
            <a:r>
              <a:rPr lang="en-US" dirty="0"/>
              <a:t>But maybe you might</a:t>
            </a:r>
          </a:p>
          <a:p>
            <a:pPr lvl="1"/>
            <a:endParaRPr lang="en-US" dirty="0"/>
          </a:p>
          <a:p>
            <a:r>
              <a:rPr lang="en-US" dirty="0"/>
              <a:t>You get to feel like a “hacker”</a:t>
            </a:r>
          </a:p>
          <a:p>
            <a:pPr lvl="1"/>
            <a:r>
              <a:rPr lang="en-US" dirty="0"/>
              <a:t>Shell isn’t the only way to be a</a:t>
            </a:r>
            <a:br>
              <a:rPr lang="en-US" dirty="0"/>
            </a:br>
            <a:r>
              <a:rPr lang="en-US" dirty="0"/>
              <a:t>programmer, but is a stereotypical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C1825-0657-476D-A318-98C2FF8D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7C64EF-2C69-45DF-87F7-43F17116F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3859" y="3797300"/>
            <a:ext cx="4546535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3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E6EB-8FF9-425B-9FAE-22F49930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why CS211?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6E43-8DBB-459D-91BD-03B45E127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going to make you a </a:t>
            </a:r>
            <a:r>
              <a:rPr lang="en-US" b="1" dirty="0"/>
              <a:t>much</a:t>
            </a:r>
            <a:r>
              <a:rPr lang="en-US" dirty="0"/>
              <a:t> better programmer</a:t>
            </a:r>
          </a:p>
          <a:p>
            <a:endParaRPr lang="en-US" dirty="0"/>
          </a:p>
          <a:p>
            <a:r>
              <a:rPr lang="en-US" dirty="0"/>
              <a:t>It’s going to teach you a bunch of new skills</a:t>
            </a:r>
          </a:p>
          <a:p>
            <a:endParaRPr lang="en-US" dirty="0"/>
          </a:p>
          <a:p>
            <a:r>
              <a:rPr lang="en-US" dirty="0"/>
              <a:t>It’s going to enable you to succeed in future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535F5-F6C9-45CD-9CC2-4056B177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42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20F9-DA05-4B99-A5BC-EF45B7FC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7CB7A-0E40-414F-8241-3FEBAEDC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Google Shape;442;p28">
            <a:extLst>
              <a:ext uri="{FF2B5EF4-FFF2-40B4-BE49-F238E27FC236}">
                <a16:creationId xmlns:a16="http://schemas.microsoft.com/office/drawing/2014/main" id="{0AC0A0D0-F875-48BD-9D33-2A3E13C839FE}"/>
              </a:ext>
            </a:extLst>
          </p:cNvPr>
          <p:cNvSpPr txBox="1"/>
          <p:nvPr/>
        </p:nvSpPr>
        <p:spPr>
          <a:xfrm rot="-5400000">
            <a:off x="1787975" y="3073249"/>
            <a:ext cx="1814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43;p28">
            <a:extLst>
              <a:ext uri="{FF2B5EF4-FFF2-40B4-BE49-F238E27FC236}">
                <a16:creationId xmlns:a16="http://schemas.microsoft.com/office/drawing/2014/main" id="{756FFEF1-FC0C-40C1-B4A3-352D7D6842E5}"/>
              </a:ext>
            </a:extLst>
          </p:cNvPr>
          <p:cNvSpPr txBox="1"/>
          <p:nvPr/>
        </p:nvSpPr>
        <p:spPr>
          <a:xfrm>
            <a:off x="4345328" y="5130224"/>
            <a:ext cx="2703384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(minutes)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444;p28">
            <a:extLst>
              <a:ext uri="{FF2B5EF4-FFF2-40B4-BE49-F238E27FC236}">
                <a16:creationId xmlns:a16="http://schemas.microsoft.com/office/drawing/2014/main" id="{A96B2BF7-6805-4FF3-885C-11474EE622F2}"/>
              </a:ext>
            </a:extLst>
          </p:cNvPr>
          <p:cNvCxnSpPr/>
          <p:nvPr/>
        </p:nvCxnSpPr>
        <p:spPr>
          <a:xfrm rot="-5400000">
            <a:off x="1610594" y="3022024"/>
            <a:ext cx="3031066" cy="158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8" name="Google Shape;445;p28">
            <a:extLst>
              <a:ext uri="{FF2B5EF4-FFF2-40B4-BE49-F238E27FC236}">
                <a16:creationId xmlns:a16="http://schemas.microsoft.com/office/drawing/2014/main" id="{965AFD12-0DC9-4322-9897-6414166F32A1}"/>
              </a:ext>
            </a:extLst>
          </p:cNvPr>
          <p:cNvCxnSpPr/>
          <p:nvPr/>
        </p:nvCxnSpPr>
        <p:spPr>
          <a:xfrm rot="10800000" flipH="1">
            <a:off x="3125333" y="4520624"/>
            <a:ext cx="5893594" cy="177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9" name="Google Shape;446;p28">
            <a:extLst>
              <a:ext uri="{FF2B5EF4-FFF2-40B4-BE49-F238E27FC236}">
                <a16:creationId xmlns:a16="http://schemas.microsoft.com/office/drawing/2014/main" id="{9DFBF7D9-559C-404A-B6AA-C568C9EEF8D3}"/>
              </a:ext>
            </a:extLst>
          </p:cNvPr>
          <p:cNvSpPr txBox="1"/>
          <p:nvPr/>
        </p:nvSpPr>
        <p:spPr>
          <a:xfrm>
            <a:off x="3075328" y="4503694"/>
            <a:ext cx="39265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447;p28">
            <a:extLst>
              <a:ext uri="{FF2B5EF4-FFF2-40B4-BE49-F238E27FC236}">
                <a16:creationId xmlns:a16="http://schemas.microsoft.com/office/drawing/2014/main" id="{8C63B879-60AF-4618-BA7A-DA4029611F1E}"/>
              </a:ext>
            </a:extLst>
          </p:cNvPr>
          <p:cNvSpPr txBox="1"/>
          <p:nvPr/>
        </p:nvSpPr>
        <p:spPr>
          <a:xfrm>
            <a:off x="4192928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48;p28">
            <a:extLst>
              <a:ext uri="{FF2B5EF4-FFF2-40B4-BE49-F238E27FC236}">
                <a16:creationId xmlns:a16="http://schemas.microsoft.com/office/drawing/2014/main" id="{C600BC4B-2DCC-4777-BE75-CE7469F51046}"/>
              </a:ext>
            </a:extLst>
          </p:cNvPr>
          <p:cNvSpPr txBox="1"/>
          <p:nvPr/>
        </p:nvSpPr>
        <p:spPr>
          <a:xfrm>
            <a:off x="48194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449;p28">
            <a:extLst>
              <a:ext uri="{FF2B5EF4-FFF2-40B4-BE49-F238E27FC236}">
                <a16:creationId xmlns:a16="http://schemas.microsoft.com/office/drawing/2014/main" id="{11DFBA70-578D-4FA1-BF59-90C2E9918BF0}"/>
              </a:ext>
            </a:extLst>
          </p:cNvPr>
          <p:cNvSpPr txBox="1"/>
          <p:nvPr/>
        </p:nvSpPr>
        <p:spPr>
          <a:xfrm>
            <a:off x="61910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50;p28">
            <a:extLst>
              <a:ext uri="{FF2B5EF4-FFF2-40B4-BE49-F238E27FC236}">
                <a16:creationId xmlns:a16="http://schemas.microsoft.com/office/drawing/2014/main" id="{8590C5C8-4365-4332-A927-91B75DB4B228}"/>
              </a:ext>
            </a:extLst>
          </p:cNvPr>
          <p:cNvSpPr txBox="1"/>
          <p:nvPr/>
        </p:nvSpPr>
        <p:spPr>
          <a:xfrm>
            <a:off x="6766794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451;p28">
            <a:extLst>
              <a:ext uri="{FF2B5EF4-FFF2-40B4-BE49-F238E27FC236}">
                <a16:creationId xmlns:a16="http://schemas.microsoft.com/office/drawing/2014/main" id="{15BBA685-0CD3-460A-BDDE-18F1CD5C2988}"/>
              </a:ext>
            </a:extLst>
          </p:cNvPr>
          <p:cNvSpPr txBox="1"/>
          <p:nvPr/>
        </p:nvSpPr>
        <p:spPr>
          <a:xfrm>
            <a:off x="79182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52;p28">
            <a:extLst>
              <a:ext uri="{FF2B5EF4-FFF2-40B4-BE49-F238E27FC236}">
                <a16:creationId xmlns:a16="http://schemas.microsoft.com/office/drawing/2014/main" id="{56FB8800-7789-49F3-8DB2-12A322D9E1F0}"/>
              </a:ext>
            </a:extLst>
          </p:cNvPr>
          <p:cNvSpPr txBox="1"/>
          <p:nvPr/>
        </p:nvSpPr>
        <p:spPr>
          <a:xfrm>
            <a:off x="85278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53;p28">
            <a:extLst>
              <a:ext uri="{FF2B5EF4-FFF2-40B4-BE49-F238E27FC236}">
                <a16:creationId xmlns:a16="http://schemas.microsoft.com/office/drawing/2014/main" id="{971EC48D-A408-4BCA-BAC0-BA22FAC9F869}"/>
              </a:ext>
            </a:extLst>
          </p:cNvPr>
          <p:cNvSpPr/>
          <p:nvPr/>
        </p:nvSpPr>
        <p:spPr>
          <a:xfrm>
            <a:off x="3159994" y="2079402"/>
            <a:ext cx="1550505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54;p28">
            <a:extLst>
              <a:ext uri="{FF2B5EF4-FFF2-40B4-BE49-F238E27FC236}">
                <a16:creationId xmlns:a16="http://schemas.microsoft.com/office/drawing/2014/main" id="{64217546-A91D-4DD5-9869-0B8FE811DACC}"/>
              </a:ext>
            </a:extLst>
          </p:cNvPr>
          <p:cNvSpPr/>
          <p:nvPr/>
        </p:nvSpPr>
        <p:spPr>
          <a:xfrm>
            <a:off x="4956460" y="2130202"/>
            <a:ext cx="1505534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55;p28">
            <a:extLst>
              <a:ext uri="{FF2B5EF4-FFF2-40B4-BE49-F238E27FC236}">
                <a16:creationId xmlns:a16="http://schemas.microsoft.com/office/drawing/2014/main" id="{EAA42BD9-9487-4B15-9615-0B698090AA82}"/>
              </a:ext>
            </a:extLst>
          </p:cNvPr>
          <p:cNvSpPr/>
          <p:nvPr/>
        </p:nvSpPr>
        <p:spPr>
          <a:xfrm>
            <a:off x="6732928" y="2164069"/>
            <a:ext cx="1540132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456;p28">
            <a:extLst>
              <a:ext uri="{FF2B5EF4-FFF2-40B4-BE49-F238E27FC236}">
                <a16:creationId xmlns:a16="http://schemas.microsoft.com/office/drawing/2014/main" id="{009EED70-AA6D-4DAF-A0D2-40B942685C49}"/>
              </a:ext>
            </a:extLst>
          </p:cNvPr>
          <p:cNvGrpSpPr/>
          <p:nvPr/>
        </p:nvGrpSpPr>
        <p:grpSpPr>
          <a:xfrm>
            <a:off x="3685347" y="2855785"/>
            <a:ext cx="2050305" cy="1599365"/>
            <a:chOff x="2760560" y="3026489"/>
            <a:chExt cx="2050305" cy="1599365"/>
          </a:xfrm>
        </p:grpSpPr>
        <p:sp>
          <p:nvSpPr>
            <p:cNvPr id="20" name="Google Shape;457;p28">
              <a:extLst>
                <a:ext uri="{FF2B5EF4-FFF2-40B4-BE49-F238E27FC236}">
                  <a16:creationId xmlns:a16="http://schemas.microsoft.com/office/drawing/2014/main" id="{3F12C08A-F4A9-403F-94BE-48DF9819154B}"/>
                </a:ext>
              </a:extLst>
            </p:cNvPr>
            <p:cNvSpPr txBox="1"/>
            <p:nvPr/>
          </p:nvSpPr>
          <p:spPr>
            <a:xfrm>
              <a:off x="2760560" y="3026489"/>
              <a:ext cx="2050305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Administrivia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stretch break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Google Shape;458;p28">
              <a:extLst>
                <a:ext uri="{FF2B5EF4-FFF2-40B4-BE49-F238E27FC236}">
                  <a16:creationId xmlns:a16="http://schemas.microsoft.com/office/drawing/2014/main" id="{DFF0E734-9F58-4370-A8E0-B3ED9155AA15}"/>
                </a:ext>
              </a:extLst>
            </p:cNvPr>
            <p:cNvCxnSpPr/>
            <p:nvPr/>
          </p:nvCxnSpPr>
          <p:spPr>
            <a:xfrm>
              <a:off x="3868785" y="3982391"/>
              <a:ext cx="1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2" name="Google Shape;459;p28">
            <a:extLst>
              <a:ext uri="{FF2B5EF4-FFF2-40B4-BE49-F238E27FC236}">
                <a16:creationId xmlns:a16="http://schemas.microsoft.com/office/drawing/2014/main" id="{A5F4E033-FC5D-4C5A-96AE-7FF9173A8C22}"/>
              </a:ext>
            </a:extLst>
          </p:cNvPr>
          <p:cNvGrpSpPr/>
          <p:nvPr/>
        </p:nvGrpSpPr>
        <p:grpSpPr>
          <a:xfrm>
            <a:off x="7651637" y="2855785"/>
            <a:ext cx="1373966" cy="1597105"/>
            <a:chOff x="6726850" y="3026489"/>
            <a:chExt cx="1373966" cy="1597105"/>
          </a:xfrm>
        </p:grpSpPr>
        <p:sp>
          <p:nvSpPr>
            <p:cNvPr id="23" name="Google Shape;460;p28">
              <a:extLst>
                <a:ext uri="{FF2B5EF4-FFF2-40B4-BE49-F238E27FC236}">
                  <a16:creationId xmlns:a16="http://schemas.microsoft.com/office/drawing/2014/main" id="{8A985508-3E37-442D-AFAB-C243900027C4}"/>
                </a:ext>
              </a:extLst>
            </p:cNvPr>
            <p:cNvSpPr txBox="1"/>
            <p:nvPr/>
          </p:nvSpPr>
          <p:spPr>
            <a:xfrm>
              <a:off x="6726850" y="3026489"/>
              <a:ext cx="13739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Summary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Bonus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" name="Google Shape;461;p28">
              <a:extLst>
                <a:ext uri="{FF2B5EF4-FFF2-40B4-BE49-F238E27FC236}">
                  <a16:creationId xmlns:a16="http://schemas.microsoft.com/office/drawing/2014/main" id="{7CE0B657-3641-437E-A0F7-614F85F073A0}"/>
                </a:ext>
              </a:extLst>
            </p:cNvPr>
            <p:cNvCxnSpPr/>
            <p:nvPr/>
          </p:nvCxnSpPr>
          <p:spPr>
            <a:xfrm rot="5400000">
              <a:off x="7095067" y="4368800"/>
              <a:ext cx="508000" cy="158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5" name="Google Shape;462;p28">
            <a:extLst>
              <a:ext uri="{FF2B5EF4-FFF2-40B4-BE49-F238E27FC236}">
                <a16:creationId xmlns:a16="http://schemas.microsoft.com/office/drawing/2014/main" id="{058D6880-F93F-488C-842F-9EBBEF094572}"/>
              </a:ext>
            </a:extLst>
          </p:cNvPr>
          <p:cNvGrpSpPr/>
          <p:nvPr/>
        </p:nvGrpSpPr>
        <p:grpSpPr>
          <a:xfrm>
            <a:off x="5735653" y="2855785"/>
            <a:ext cx="1517198" cy="1599365"/>
            <a:chOff x="3930333" y="2433822"/>
            <a:chExt cx="1517198" cy="1599365"/>
          </a:xfrm>
        </p:grpSpPr>
        <p:sp>
          <p:nvSpPr>
            <p:cNvPr id="26" name="Google Shape;463;p28">
              <a:extLst>
                <a:ext uri="{FF2B5EF4-FFF2-40B4-BE49-F238E27FC236}">
                  <a16:creationId xmlns:a16="http://schemas.microsoft.com/office/drawing/2014/main" id="{E7875A96-934F-4050-A67E-49F2C9CA5F9D}"/>
                </a:ext>
              </a:extLst>
            </p:cNvPr>
            <p:cNvSpPr txBox="1"/>
            <p:nvPr/>
          </p:nvSpPr>
          <p:spPr>
            <a:xfrm>
              <a:off x="3930333" y="2433822"/>
              <a:ext cx="151719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</a:t>
              </a:r>
              <a:b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Question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" name="Google Shape;464;p28">
              <a:extLst>
                <a:ext uri="{FF2B5EF4-FFF2-40B4-BE49-F238E27FC236}">
                  <a16:creationId xmlns:a16="http://schemas.microsoft.com/office/drawing/2014/main" id="{F6FCBE5A-2393-4A0C-AC06-A99E14DEFF88}"/>
                </a:ext>
              </a:extLst>
            </p:cNvPr>
            <p:cNvCxnSpPr/>
            <p:nvPr/>
          </p:nvCxnSpPr>
          <p:spPr>
            <a:xfrm>
              <a:off x="4688932" y="3389724"/>
              <a:ext cx="0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sp>
        <p:nvSpPr>
          <p:cNvPr id="28" name="Google Shape;465;p28">
            <a:extLst>
              <a:ext uri="{FF2B5EF4-FFF2-40B4-BE49-F238E27FC236}">
                <a16:creationId xmlns:a16="http://schemas.microsoft.com/office/drawing/2014/main" id="{9606D7C0-223B-49C8-96AF-D5D81472ADB6}"/>
              </a:ext>
            </a:extLst>
          </p:cNvPr>
          <p:cNvSpPr txBox="1"/>
          <p:nvPr/>
        </p:nvSpPr>
        <p:spPr>
          <a:xfrm>
            <a:off x="2402827" y="1899369"/>
            <a:ext cx="6286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45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b="1" dirty="0"/>
              <a:t>Course Overview</a:t>
            </a:r>
          </a:p>
          <a:p>
            <a:endParaRPr lang="en-US" dirty="0"/>
          </a:p>
          <a:p>
            <a:r>
              <a:rPr lang="en-US" dirty="0"/>
              <a:t>Unix Shell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54887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2042-31FB-462F-B0A0-D8E6237A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56A3-9333-4670-8558-BFE27575A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 (1)</a:t>
            </a:r>
          </a:p>
          <a:p>
            <a:pPr lvl="1"/>
            <a:r>
              <a:rPr lang="en-US" dirty="0"/>
              <a:t>Sherwin Shen</a:t>
            </a:r>
          </a:p>
          <a:p>
            <a:pPr lvl="2"/>
            <a:r>
              <a:rPr lang="en-US" dirty="0"/>
              <a:t>PhD student in Computer Science</a:t>
            </a:r>
          </a:p>
          <a:p>
            <a:pPr lvl="2"/>
            <a:endParaRPr lang="en-US" dirty="0"/>
          </a:p>
          <a:p>
            <a:r>
              <a:rPr lang="en-US" dirty="0"/>
              <a:t>PMs (12)</a:t>
            </a:r>
          </a:p>
          <a:p>
            <a:pPr lvl="1"/>
            <a:r>
              <a:rPr lang="en-US" dirty="0"/>
              <a:t>AJ </a:t>
            </a:r>
            <a:r>
              <a:rPr lang="en-US" dirty="0" err="1"/>
              <a:t>Hesby</a:t>
            </a:r>
            <a:r>
              <a:rPr lang="en-US" dirty="0"/>
              <a:t>		Alexander Redding</a:t>
            </a:r>
          </a:p>
          <a:p>
            <a:pPr lvl="1"/>
            <a:r>
              <a:rPr lang="en-US" dirty="0"/>
              <a:t>Antonio Rocha		Brian Gleason</a:t>
            </a:r>
          </a:p>
          <a:p>
            <a:pPr lvl="1"/>
            <a:r>
              <a:rPr lang="en-US" dirty="0"/>
              <a:t>Chris Song		</a:t>
            </a:r>
            <a:r>
              <a:rPr lang="en-US" dirty="0" err="1"/>
              <a:t>Danche</a:t>
            </a:r>
            <a:r>
              <a:rPr lang="en-US" dirty="0"/>
              <a:t> </a:t>
            </a:r>
            <a:r>
              <a:rPr lang="en-US" dirty="0" err="1"/>
              <a:t>Smilkova</a:t>
            </a:r>
            <a:endParaRPr lang="en-US" dirty="0"/>
          </a:p>
          <a:p>
            <a:pPr lvl="1"/>
            <a:r>
              <a:rPr lang="en-US" dirty="0"/>
              <a:t>Dilan Nair		Eli Barlow</a:t>
            </a:r>
          </a:p>
          <a:p>
            <a:pPr lvl="1"/>
            <a:r>
              <a:rPr lang="en-US" dirty="0"/>
              <a:t>John Sanchez		Mirage Modi</a:t>
            </a:r>
          </a:p>
          <a:p>
            <a:pPr lvl="1"/>
            <a:r>
              <a:rPr lang="en-US" dirty="0" err="1"/>
              <a:t>Naythen</a:t>
            </a:r>
            <a:r>
              <a:rPr lang="en-US" dirty="0"/>
              <a:t> Farr		Nick Baird</a:t>
            </a:r>
          </a:p>
          <a:p>
            <a:pPr lvl="1"/>
            <a:endParaRPr lang="en-US" dirty="0"/>
          </a:p>
          <a:p>
            <a:r>
              <a:rPr lang="en-US" dirty="0"/>
              <a:t>Their role: support student questions via office hours and </a:t>
            </a:r>
            <a:r>
              <a:rPr lang="en-US" dirty="0" err="1"/>
              <a:t>campuswire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8959F-9FFB-474E-8721-0DC420E0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42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BAA6-B2A2-411A-812D-4B8CAD1E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165F-29AA-4C10-9DD5-A47D4E598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Lectures: synchronous, recorded via Zoom (for now)</a:t>
            </a:r>
          </a:p>
          <a:p>
            <a:pPr lvl="1"/>
            <a:r>
              <a:rPr lang="en-US" dirty="0"/>
              <a:t>Please attend and ask questions!</a:t>
            </a:r>
          </a:p>
          <a:p>
            <a:pPr lvl="1"/>
            <a:r>
              <a:rPr lang="en-US" dirty="0"/>
              <a:t>Panopto tab on Canvas will have recordings (a few hours later)</a:t>
            </a:r>
          </a:p>
          <a:p>
            <a:pPr lvl="2"/>
            <a:r>
              <a:rPr lang="en-US" dirty="0"/>
              <a:t>This should still be true when we’re back in-person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2001D-964F-480E-9CA8-35F5CB99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3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C8C8-6D36-42E5-A4F8-FF9A87FC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FA7DF-F5B6-4BA2-9376-8FE504AE8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Small, guided practice sessions to help you learn</a:t>
            </a:r>
          </a:p>
          <a:p>
            <a:pPr lvl="1"/>
            <a:r>
              <a:rPr lang="en-US" dirty="0"/>
              <a:t>Teach you a new skill/language</a:t>
            </a:r>
          </a:p>
          <a:p>
            <a:pPr lvl="1"/>
            <a:endParaRPr lang="en-US" dirty="0"/>
          </a:p>
          <a:p>
            <a:r>
              <a:rPr lang="en-US" dirty="0"/>
              <a:t>Two parts</a:t>
            </a:r>
          </a:p>
          <a:p>
            <a:pPr lvl="1"/>
            <a:r>
              <a:rPr lang="en-US" b="1" dirty="0"/>
              <a:t>Lab guide</a:t>
            </a:r>
            <a:r>
              <a:rPr lang="en-US" dirty="0"/>
              <a:t> will walk you through doing some things</a:t>
            </a:r>
          </a:p>
          <a:p>
            <a:pPr lvl="1"/>
            <a:r>
              <a:rPr lang="en-US" b="1" dirty="0"/>
              <a:t>Lab assessment</a:t>
            </a:r>
            <a:r>
              <a:rPr lang="en-US" dirty="0"/>
              <a:t> on Canvas will ask a few short questions about it</a:t>
            </a:r>
          </a:p>
          <a:p>
            <a:pPr lvl="2"/>
            <a:r>
              <a:rPr lang="en-US" dirty="0"/>
              <a:t>Should be easy if you did the lab</a:t>
            </a:r>
          </a:p>
          <a:p>
            <a:pPr lvl="1"/>
            <a:endParaRPr lang="en-US" dirty="0"/>
          </a:p>
          <a:p>
            <a:r>
              <a:rPr lang="en-US" dirty="0"/>
              <a:t>These are not formal assignments or quizzes</a:t>
            </a:r>
          </a:p>
          <a:p>
            <a:pPr lvl="1"/>
            <a:r>
              <a:rPr lang="en-US" dirty="0"/>
              <a:t>You may work with others on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D2EE0-C35A-4FCF-9EF0-CA1B7138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60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0ADD-4CED-4021-BFA1-048DC2B9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30F9F-7CC3-42DD-AA69-FFC668C0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quizzes instead of a big exam</a:t>
            </a:r>
          </a:p>
          <a:p>
            <a:pPr lvl="1"/>
            <a:r>
              <a:rPr lang="en-US" dirty="0"/>
              <a:t>Should be four total</a:t>
            </a:r>
          </a:p>
          <a:p>
            <a:pPr lvl="1"/>
            <a:r>
              <a:rPr lang="en-US" dirty="0"/>
              <a:t>Each is roughly 15-20 minutes</a:t>
            </a:r>
          </a:p>
          <a:p>
            <a:pPr lvl="1"/>
            <a:endParaRPr lang="en-US" dirty="0"/>
          </a:p>
          <a:p>
            <a:r>
              <a:rPr lang="en-US" dirty="0"/>
              <a:t>Quizzes cover mainly material from the last two weeks</a:t>
            </a:r>
          </a:p>
          <a:p>
            <a:pPr lvl="1"/>
            <a:r>
              <a:rPr lang="en-US" dirty="0"/>
              <a:t>But build upon knowledge from the entire course</a:t>
            </a:r>
          </a:p>
          <a:p>
            <a:pPr lvl="1"/>
            <a:endParaRPr lang="en-US" dirty="0"/>
          </a:p>
          <a:p>
            <a:r>
              <a:rPr lang="en-US" dirty="0"/>
              <a:t>More details on these to come</a:t>
            </a:r>
          </a:p>
          <a:p>
            <a:pPr lvl="1"/>
            <a:r>
              <a:rPr lang="en-US" dirty="0"/>
              <a:t>We will hopefully be back in person for the first one…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EF1F1-E04D-4A42-85B7-22DF430D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5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4C30-0AF5-481E-9F52-850C537C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9C07-59A9-49E8-B8CE-797713E4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17705" cy="5029200"/>
          </a:xfrm>
        </p:spPr>
        <p:txBody>
          <a:bodyPr>
            <a:normAutofit/>
          </a:bodyPr>
          <a:lstStyle/>
          <a:p>
            <a:r>
              <a:rPr lang="en-US" dirty="0"/>
              <a:t>Programming assignments with about a week to complete it</a:t>
            </a:r>
          </a:p>
          <a:p>
            <a:pPr lvl="1"/>
            <a:r>
              <a:rPr lang="en-US" dirty="0"/>
              <a:t>This is where you’ll learn the most in class</a:t>
            </a:r>
          </a:p>
          <a:p>
            <a:pPr lvl="1"/>
            <a:endParaRPr lang="en-US" dirty="0"/>
          </a:p>
          <a:p>
            <a:r>
              <a:rPr lang="en-US" dirty="0"/>
              <a:t>First four are C, last two are C++</a:t>
            </a:r>
          </a:p>
          <a:p>
            <a:endParaRPr lang="en-US" dirty="0"/>
          </a:p>
          <a:p>
            <a:r>
              <a:rPr lang="en-US" dirty="0" err="1"/>
              <a:t>Homeworks</a:t>
            </a:r>
            <a:r>
              <a:rPr lang="en-US" dirty="0"/>
              <a:t> 1 and 5 are on your own</a:t>
            </a:r>
          </a:p>
          <a:p>
            <a:r>
              <a:rPr lang="en-US" dirty="0"/>
              <a:t>Other </a:t>
            </a:r>
            <a:r>
              <a:rPr lang="en-US" dirty="0" err="1"/>
              <a:t>homeworks</a:t>
            </a:r>
            <a:r>
              <a:rPr lang="en-US" dirty="0"/>
              <a:t> are with a partner of your choosing</a:t>
            </a:r>
          </a:p>
          <a:p>
            <a:pPr lvl="1"/>
            <a:r>
              <a:rPr lang="en-US" dirty="0"/>
              <a:t>We’ll put up a survey for those who want to be paired with a random partner</a:t>
            </a:r>
          </a:p>
          <a:p>
            <a:endParaRPr lang="en-US" dirty="0"/>
          </a:p>
          <a:p>
            <a:r>
              <a:rPr lang="en-US" dirty="0"/>
              <a:t>These are serious. Be careful about academic integrity on these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34D1C-2151-48E4-A9F6-193E2CB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2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D9E0-E932-41FB-9813-7B5CFBD4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F4CFE-BB12-4B91-8394-EF01702C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online for the next two weeks, but I fully expect to be back in person after that</a:t>
            </a:r>
          </a:p>
          <a:p>
            <a:pPr lvl="1"/>
            <a:r>
              <a:rPr lang="en-US" dirty="0"/>
              <a:t>Note: I’m not an expert in public health</a:t>
            </a:r>
          </a:p>
          <a:p>
            <a:pPr lvl="1"/>
            <a:endParaRPr lang="en-US" dirty="0"/>
          </a:p>
          <a:p>
            <a:r>
              <a:rPr lang="en-US" dirty="0"/>
              <a:t>For now, we’ll make the best of being online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14252-5FB2-4480-AE55-9C4D07BE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72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9B8C-4CE7-41BD-85C9-F99DA123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7DA9-D163-4195-8D79-490D01D1C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bigger homework, where you get to choose what you want to do</a:t>
            </a:r>
          </a:p>
          <a:p>
            <a:pPr lvl="1"/>
            <a:r>
              <a:rPr lang="en-US" dirty="0"/>
              <a:t>Done with a partner of your choosing</a:t>
            </a:r>
          </a:p>
          <a:p>
            <a:pPr lvl="1"/>
            <a:endParaRPr lang="en-US" dirty="0"/>
          </a:p>
          <a:p>
            <a:r>
              <a:rPr lang="en-US" dirty="0"/>
              <a:t>Make an “interactive program” (usually a game)</a:t>
            </a:r>
          </a:p>
          <a:p>
            <a:pPr lvl="1"/>
            <a:r>
              <a:rPr lang="en-US" dirty="0"/>
              <a:t>Examples: Pacman, Tetris, Two-dots, Checkers, Desert Bus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 your chance to do something interesting and fun!</a:t>
            </a:r>
          </a:p>
          <a:p>
            <a:r>
              <a:rPr lang="en-US" dirty="0"/>
              <a:t>Can be a significant amount of work though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7F7FE-2D50-485F-A972-F82F5E8C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35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68E6-56BD-4EF7-B64A-BC52E54B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composition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F8BF52-D9EC-4AB6-8116-0839B768A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07977"/>
              </p:ext>
            </p:extLst>
          </p:nvPr>
        </p:nvGraphicFramePr>
        <p:xfrm>
          <a:off x="1341839" y="1537335"/>
          <a:ext cx="5998120" cy="3015421"/>
        </p:xfrm>
        <a:graphic>
          <a:graphicData uri="http://schemas.openxmlformats.org/drawingml/2006/table">
            <a:tbl>
              <a:tblPr/>
              <a:tblGrid>
                <a:gridCol w="2179638">
                  <a:extLst>
                    <a:ext uri="{9D8B030D-6E8A-4147-A177-3AD203B41FA5}">
                      <a16:colId xmlns:a16="http://schemas.microsoft.com/office/drawing/2014/main" val="3862352000"/>
                    </a:ext>
                  </a:extLst>
                </a:gridCol>
                <a:gridCol w="1565275">
                  <a:extLst>
                    <a:ext uri="{9D8B030D-6E8A-4147-A177-3AD203B41FA5}">
                      <a16:colId xmlns:a16="http://schemas.microsoft.com/office/drawing/2014/main" val="2563663194"/>
                    </a:ext>
                  </a:extLst>
                </a:gridCol>
                <a:gridCol w="2253207">
                  <a:extLst>
                    <a:ext uri="{9D8B030D-6E8A-4147-A177-3AD203B41FA5}">
                      <a16:colId xmlns:a16="http://schemas.microsoft.com/office/drawing/2014/main" val="3826904226"/>
                    </a:ext>
                  </a:extLst>
                </a:gridCol>
              </a:tblGrid>
              <a:tr h="8005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  <a:endParaRPr lang="en-US" sz="4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  <a:endParaRPr lang="en-US" sz="4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Value</a:t>
                      </a:r>
                      <a:endParaRPr lang="en-US" sz="4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20691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Labs</a:t>
                      </a:r>
                      <a:endParaRPr lang="en-US" sz="4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4061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Quizzes</a:t>
                      </a:r>
                      <a:endParaRPr lang="en-US" sz="4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  <a:endParaRPr lang="en-US" sz="4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560848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Homework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440692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Final project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1373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05DC6-E2E5-4FB4-B4A1-256F6B24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4EB925C-AF13-4EA8-B27F-3A21EB5CF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2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5ADD-52DD-441B-9D7F-0EFF1453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homework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8EDF-7091-40E3-AEF3-F38A7E17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303" y="5698900"/>
            <a:ext cx="4536457" cy="489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* But really it’s up to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B9998-6DCA-4E6B-86EA-D784C9CB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4856C91-D86B-4CA1-89DC-AA112374B1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784247"/>
              </p:ext>
            </p:extLst>
          </p:nvPr>
        </p:nvGraphicFramePr>
        <p:xfrm>
          <a:off x="1009276" y="1335837"/>
          <a:ext cx="4594986" cy="4186325"/>
        </p:xfrm>
        <a:graphic>
          <a:graphicData uri="http://schemas.openxmlformats.org/drawingml/2006/table">
            <a:tbl>
              <a:tblPr/>
              <a:tblGrid>
                <a:gridCol w="2478088">
                  <a:extLst>
                    <a:ext uri="{9D8B030D-6E8A-4147-A177-3AD203B41FA5}">
                      <a16:colId xmlns:a16="http://schemas.microsoft.com/office/drawing/2014/main" val="3862352000"/>
                    </a:ext>
                  </a:extLst>
                </a:gridCol>
                <a:gridCol w="2116898">
                  <a:extLst>
                    <a:ext uri="{9D8B030D-6E8A-4147-A177-3AD203B41FA5}">
                      <a16:colId xmlns:a16="http://schemas.microsoft.com/office/drawing/2014/main" val="2563663194"/>
                    </a:ext>
                  </a:extLst>
                </a:gridCol>
              </a:tblGrid>
              <a:tr h="4512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Homework</a:t>
                      </a:r>
                      <a:endParaRPr lang="en-US" sz="3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Difficulty</a:t>
                      </a:r>
                      <a:endParaRPr lang="en-US" sz="3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20691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111218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4061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560848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137314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64204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Hw06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29787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Final Project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10ish*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65521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07C417-DC31-4752-8633-718A7FE57AEE}"/>
              </a:ext>
            </a:extLst>
          </p:cNvPr>
          <p:cNvCxnSpPr/>
          <p:nvPr/>
        </p:nvCxnSpPr>
        <p:spPr>
          <a:xfrm flipH="1">
            <a:off x="5808372" y="3992451"/>
            <a:ext cx="13780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7FFB98-2710-4BCF-B9A6-8B374612151B}"/>
              </a:ext>
            </a:extLst>
          </p:cNvPr>
          <p:cNvSpPr txBox="1"/>
          <p:nvPr/>
        </p:nvSpPr>
        <p:spPr>
          <a:xfrm>
            <a:off x="7186411" y="3299953"/>
            <a:ext cx="3996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Hw04 is the last in C</a:t>
            </a:r>
          </a:p>
          <a:p>
            <a:r>
              <a:rPr lang="en-US" sz="2800" i="1" dirty="0"/>
              <a:t>Then a one week break</a:t>
            </a:r>
          </a:p>
          <a:p>
            <a:r>
              <a:rPr lang="en-US" sz="2800" dirty="0"/>
              <a:t>Hw05 is the first in C++</a:t>
            </a:r>
          </a:p>
        </p:txBody>
      </p:sp>
    </p:spTree>
    <p:extLst>
      <p:ext uri="{BB962C8B-B14F-4D97-AF65-F5344CB8AC3E}">
        <p14:creationId xmlns:p14="http://schemas.microsoft.com/office/powerpoint/2010/main" val="1842325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D278-8138-4B51-9686-82A4F43D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C3B7-817A-4AF5-9EFD-BBA69C7E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submit </a:t>
            </a:r>
            <a:r>
              <a:rPr lang="en-US" i="1" dirty="0" err="1"/>
              <a:t>homeworks</a:t>
            </a:r>
            <a:r>
              <a:rPr lang="en-US" dirty="0"/>
              <a:t> late</a:t>
            </a:r>
          </a:p>
          <a:p>
            <a:pPr lvl="1"/>
            <a:r>
              <a:rPr lang="en-US" dirty="0"/>
              <a:t>Quizzes and labs cannot be submitted late</a:t>
            </a:r>
          </a:p>
          <a:p>
            <a:endParaRPr lang="en-US" dirty="0"/>
          </a:p>
          <a:p>
            <a:r>
              <a:rPr lang="en-US" dirty="0"/>
              <a:t>10% penalty to maximum grade per day late</a:t>
            </a:r>
          </a:p>
          <a:p>
            <a:pPr lvl="1"/>
            <a:r>
              <a:rPr lang="en-US" dirty="0"/>
              <a:t>Example: three days late means maximum grade is 70%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Final project has a sliding scale</a:t>
            </a:r>
          </a:p>
          <a:p>
            <a:pPr lvl="1"/>
            <a:r>
              <a:rPr lang="en-US" dirty="0"/>
              <a:t>90% for up to 24-hours late</a:t>
            </a:r>
          </a:p>
          <a:p>
            <a:pPr lvl="1"/>
            <a:r>
              <a:rPr lang="en-US" dirty="0"/>
              <a:t>60% and 30% for the two days after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DBE33-7350-49D0-8B04-A079AAA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8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CB6-BDD7-4528-ABCA-DCE6BC5E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Slip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D39A-226C-4BB9-BCC3-EB9CC376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Slip days let you turn in a homework late and receive no penalty</a:t>
            </a:r>
          </a:p>
          <a:p>
            <a:endParaRPr lang="en-US" dirty="0"/>
          </a:p>
          <a:p>
            <a:r>
              <a:rPr lang="en-US" dirty="0"/>
              <a:t>Each student gets </a:t>
            </a:r>
            <a:r>
              <a:rPr lang="en-US" b="1" dirty="0"/>
              <a:t>3 slip days</a:t>
            </a:r>
          </a:p>
          <a:p>
            <a:pPr lvl="1"/>
            <a:r>
              <a:rPr lang="en-US" dirty="0"/>
              <a:t>Apply to </a:t>
            </a:r>
            <a:r>
              <a:rPr lang="en-US" b="1" dirty="0" err="1"/>
              <a:t>homeworks</a:t>
            </a:r>
            <a:r>
              <a:rPr lang="en-US" b="1" dirty="0"/>
              <a:t> only</a:t>
            </a:r>
            <a:r>
              <a:rPr lang="en-US" dirty="0"/>
              <a:t> (not final project or labs)</a:t>
            </a:r>
          </a:p>
          <a:p>
            <a:pPr lvl="1"/>
            <a:r>
              <a:rPr lang="en-US" dirty="0"/>
              <a:t>You don’t need to tell us you’re using them, we’ll just automatically apply them at the end of the year</a:t>
            </a:r>
          </a:p>
          <a:p>
            <a:pPr lvl="1"/>
            <a:r>
              <a:rPr lang="en-US" dirty="0"/>
              <a:t>Be sure to coordinate about them on partner assignments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Turn in hw01 three days late</a:t>
            </a:r>
          </a:p>
          <a:p>
            <a:pPr lvl="1"/>
            <a:r>
              <a:rPr lang="en-US" dirty="0"/>
              <a:t>Turn in hw04 two days late and hw06 one day late</a:t>
            </a:r>
          </a:p>
          <a:p>
            <a:pPr lvl="1"/>
            <a:r>
              <a:rPr lang="en-US" dirty="0"/>
              <a:t>Turn in hw02 four days late with only a one-day penalty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0DE73-4280-4FE9-B1C5-7EA702FD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3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EE37-19C6-4F5C-9605-ADA1F3BF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support you for unexpected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8BD03-35AE-4F90-B9A6-D04041B8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be flexible with deadlines for problems outside of your control</a:t>
            </a:r>
          </a:p>
          <a:p>
            <a:pPr lvl="1"/>
            <a:r>
              <a:rPr lang="en-US" dirty="0"/>
              <a:t>Sick, family emergency, broken computer</a:t>
            </a:r>
          </a:p>
          <a:p>
            <a:pPr lvl="1"/>
            <a:r>
              <a:rPr lang="en-US" dirty="0"/>
              <a:t>Contact us (via </a:t>
            </a:r>
            <a:r>
              <a:rPr lang="en-US" dirty="0" err="1"/>
              <a:t>Campuswire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C80C8-D565-4272-A9F6-C0F1DCD8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82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86A1-2DDF-4185-B563-80CFA990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in CS211, three levels: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5A6D3-BD93-4A8E-9C35-BDAC7F043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Partner Collaboration</a:t>
            </a:r>
          </a:p>
          <a:p>
            <a:pPr lvl="1"/>
            <a:r>
              <a:rPr lang="en-US" dirty="0"/>
              <a:t>Your code and the other student’s code are identical because you share it and work on it together</a:t>
            </a:r>
          </a:p>
          <a:p>
            <a:pPr lvl="1"/>
            <a:r>
              <a:rPr lang="en-US" dirty="0"/>
              <a:t>ONLY for registered partners on specified </a:t>
            </a:r>
            <a:r>
              <a:rPr lang="en-US" dirty="0" err="1"/>
              <a:t>homeworks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Close Collaboration</a:t>
            </a:r>
          </a:p>
          <a:p>
            <a:pPr lvl="1"/>
            <a:r>
              <a:rPr lang="en-US" dirty="0"/>
              <a:t>You communicate about code however you see fit</a:t>
            </a:r>
          </a:p>
          <a:p>
            <a:pPr lvl="1"/>
            <a:r>
              <a:rPr lang="en-US" dirty="0"/>
              <a:t>ONLY acceptable for labs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Arms-Length Collaboration</a:t>
            </a:r>
          </a:p>
          <a:p>
            <a:pPr lvl="1"/>
            <a:r>
              <a:rPr lang="en-US" dirty="0"/>
              <a:t>You discuss problems and solutions at a high level</a:t>
            </a:r>
          </a:p>
          <a:p>
            <a:pPr lvl="1"/>
            <a:r>
              <a:rPr lang="en-US" dirty="0"/>
              <a:t>MAY NOT read, write, look at, record, or transcribe code</a:t>
            </a:r>
          </a:p>
          <a:p>
            <a:pPr lvl="1"/>
            <a:r>
              <a:rPr lang="en-US" dirty="0"/>
              <a:t>MAY NOT have the code up on screen during collaboration</a:t>
            </a:r>
          </a:p>
          <a:p>
            <a:pPr lvl="1"/>
            <a:r>
              <a:rPr lang="en-US" dirty="0"/>
              <a:t>MUST cite your sources, both arms-length collaborators and other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7CD92-A6F1-4C4B-BC68-AFB4898B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99FC6-B38A-4A04-8273-A9AB367885F1}"/>
              </a:ext>
            </a:extLst>
          </p:cNvPr>
          <p:cNvSpPr txBox="1"/>
          <p:nvPr/>
        </p:nvSpPr>
        <p:spPr>
          <a:xfrm>
            <a:off x="607595" y="6216134"/>
            <a:ext cx="596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to syllabus for the official version of this policy</a:t>
            </a:r>
          </a:p>
        </p:txBody>
      </p:sp>
    </p:spTree>
    <p:extLst>
      <p:ext uri="{BB962C8B-B14F-4D97-AF65-F5344CB8AC3E}">
        <p14:creationId xmlns:p14="http://schemas.microsoft.com/office/powerpoint/2010/main" val="2435937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B18D-C39B-4C74-A169-4A5668E3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Honesty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FFF9-86D4-4339-B13B-9A04175B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CS211, we take cheating very seriously</a:t>
            </a:r>
          </a:p>
          <a:p>
            <a:endParaRPr lang="en-US" dirty="0"/>
          </a:p>
          <a:p>
            <a:r>
              <a:rPr lang="en-US" dirty="0"/>
              <a:t>Cheating is when you:</a:t>
            </a:r>
          </a:p>
          <a:p>
            <a:pPr lvl="1"/>
            <a:r>
              <a:rPr lang="en-US" dirty="0"/>
              <a:t>Engage in an inappropriate level of collaboration</a:t>
            </a:r>
          </a:p>
          <a:p>
            <a:pPr lvl="2"/>
            <a:r>
              <a:rPr lang="en-US" dirty="0"/>
              <a:t>Such as look at another student’s code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Enable another student, </a:t>
            </a:r>
            <a:r>
              <a:rPr lang="en-US" i="1" dirty="0"/>
              <a:t>present or future</a:t>
            </a:r>
            <a:r>
              <a:rPr lang="en-US" dirty="0"/>
              <a:t>, to cheat</a:t>
            </a:r>
          </a:p>
          <a:p>
            <a:pPr lvl="2"/>
            <a:r>
              <a:rPr lang="en-US" dirty="0"/>
              <a:t>Such as letting a CS211 student read your code next year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Fail to cite your sources (friend, Stack Overflow, etc.)</a:t>
            </a:r>
          </a:p>
          <a:p>
            <a:pPr lvl="2"/>
            <a:r>
              <a:rPr lang="en-US" dirty="0"/>
              <a:t>Such as you get a big hint and don’t acknowledge where it came from in a code comment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485B6-AF4A-45C0-9D5E-132933A2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8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8347-161A-49D1-97CE-4A957CC0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Honesty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5C0D8-4B3E-46AE-962E-3A2C8BA04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Please do not cheat in CS211</a:t>
            </a:r>
            <a:endParaRPr lang="en-US" dirty="0"/>
          </a:p>
          <a:p>
            <a:pPr lvl="1"/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don’t write code, you won’t learn!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Cheating on code is super easy to catch!!</a:t>
            </a:r>
          </a:p>
          <a:p>
            <a:pPr lvl="1"/>
            <a:r>
              <a:rPr lang="en-US" dirty="0"/>
              <a:t>No, like really </a:t>
            </a:r>
            <a:r>
              <a:rPr lang="en-US" dirty="0" err="1"/>
              <a:t>really</a:t>
            </a:r>
            <a:r>
              <a:rPr lang="en-US" dirty="0"/>
              <a:t> easy</a:t>
            </a:r>
          </a:p>
          <a:p>
            <a:pPr lvl="1"/>
            <a:r>
              <a:rPr lang="en-US" dirty="0"/>
              <a:t>All suspected cheating is reported to the relevant dean for investigation</a:t>
            </a:r>
          </a:p>
          <a:p>
            <a:pPr lvl="1"/>
            <a:r>
              <a:rPr lang="en-US" dirty="0"/>
              <a:t>Last time I taught it was 8 cases</a:t>
            </a:r>
          </a:p>
          <a:p>
            <a:pPr lvl="1"/>
            <a:endParaRPr lang="en-US" dirty="0"/>
          </a:p>
          <a:p>
            <a:r>
              <a:rPr lang="en-US" dirty="0"/>
              <a:t>If you are unsure about a situation, ask the staff on </a:t>
            </a:r>
            <a:r>
              <a:rPr lang="en-US" dirty="0" err="1"/>
              <a:t>Campuswire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3D1A3-17C8-4C44-8BD7-557F3D40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5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FC8D-63A5-47E4-815F-151D0E8E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– </a:t>
            </a:r>
            <a:r>
              <a:rPr lang="en-US" dirty="0" err="1"/>
              <a:t>Campuswire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3EEF-2CCC-4273-8F48-7026ABC9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questions here</a:t>
            </a:r>
          </a:p>
          <a:p>
            <a:pPr lvl="1"/>
            <a:r>
              <a:rPr lang="en-US" dirty="0"/>
              <a:t>Staff and I monitor and answer questions</a:t>
            </a:r>
          </a:p>
          <a:p>
            <a:pPr lvl="1"/>
            <a:r>
              <a:rPr lang="en-US" dirty="0"/>
              <a:t>You can also answer each other! (or note that you have the same issue)</a:t>
            </a:r>
          </a:p>
          <a:p>
            <a:endParaRPr lang="en-US" dirty="0"/>
          </a:p>
          <a:p>
            <a:r>
              <a:rPr lang="en-US" dirty="0"/>
              <a:t>I’ll also post useful or interesting notes here</a:t>
            </a:r>
          </a:p>
          <a:p>
            <a:endParaRPr lang="en-US" dirty="0"/>
          </a:p>
          <a:p>
            <a:r>
              <a:rPr lang="en-US" dirty="0"/>
              <a:t>Do NOT email me. Post to </a:t>
            </a:r>
            <a:r>
              <a:rPr lang="en-US" dirty="0" err="1"/>
              <a:t>Campuswire</a:t>
            </a:r>
            <a:r>
              <a:rPr lang="en-US" dirty="0"/>
              <a:t> instead</a:t>
            </a:r>
          </a:p>
          <a:p>
            <a:pPr lvl="1"/>
            <a:r>
              <a:rPr lang="en-US" dirty="0"/>
              <a:t>I won’t see your email until way later and then I’ll feel guilty about 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89DDF-0B8C-4DFD-AF26-6BB2D131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2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8978-A2AA-46DE-B77F-0FF26CB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Branden Ghena (he/him)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B206-DCEC-45A2-8DC1-CFF880E4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Assistant Faculty of Instruction</a:t>
            </a:r>
          </a:p>
          <a:p>
            <a:r>
              <a:rPr lang="en-US" sz="2400" dirty="0"/>
              <a:t>Education</a:t>
            </a:r>
          </a:p>
          <a:p>
            <a:pPr lvl="1"/>
            <a:r>
              <a:rPr lang="en-US" sz="2000" dirty="0"/>
              <a:t>Undergrad: Michigan Tech</a:t>
            </a:r>
          </a:p>
          <a:p>
            <a:pPr lvl="1"/>
            <a:r>
              <a:rPr lang="en-US" sz="2000" dirty="0"/>
              <a:t>Master’s: University of Michigan</a:t>
            </a:r>
          </a:p>
          <a:p>
            <a:pPr lvl="1"/>
            <a:r>
              <a:rPr lang="en-US" sz="2000" dirty="0"/>
              <a:t>PhD: University of California, Berkeley</a:t>
            </a:r>
          </a:p>
          <a:p>
            <a:r>
              <a:rPr lang="en-US" sz="2400" dirty="0"/>
              <a:t>Research</a:t>
            </a:r>
          </a:p>
          <a:p>
            <a:pPr lvl="1"/>
            <a:r>
              <a:rPr lang="en-US" sz="2000" dirty="0"/>
              <a:t>Resource-constrained sensing systems</a:t>
            </a:r>
          </a:p>
          <a:p>
            <a:pPr lvl="1"/>
            <a:r>
              <a:rPr lang="en-US" sz="2000" dirty="0"/>
              <a:t>Low-energy wireless networks</a:t>
            </a:r>
          </a:p>
          <a:p>
            <a:pPr lvl="1"/>
            <a:r>
              <a:rPr lang="en-US" sz="2000" dirty="0"/>
              <a:t>Embedded operating systems</a:t>
            </a:r>
          </a:p>
          <a:p>
            <a:r>
              <a:rPr lang="en-US" sz="2400" dirty="0"/>
              <a:t>Teaching</a:t>
            </a:r>
          </a:p>
          <a:p>
            <a:pPr lvl="1"/>
            <a:r>
              <a:rPr lang="en-US" sz="2000" dirty="0"/>
              <a:t>Computer Systems</a:t>
            </a:r>
          </a:p>
          <a:p>
            <a:pPr lvl="2"/>
            <a:r>
              <a:rPr lang="en-US" sz="2000" dirty="0"/>
              <a:t>CS211: Fundamentals of Programming II</a:t>
            </a:r>
          </a:p>
          <a:p>
            <a:pPr lvl="2"/>
            <a:r>
              <a:rPr lang="en-US" sz="2000" dirty="0"/>
              <a:t>CS213: Intro to Computer Systems</a:t>
            </a:r>
          </a:p>
          <a:p>
            <a:pPr lvl="2"/>
            <a:r>
              <a:rPr lang="en-US" sz="2000" dirty="0"/>
              <a:t>CS343: Operating Systems</a:t>
            </a:r>
          </a:p>
          <a:p>
            <a:pPr lvl="2"/>
            <a:r>
              <a:rPr lang="en-US" sz="2000" dirty="0"/>
              <a:t>CE346: Microprocessor System Design</a:t>
            </a:r>
          </a:p>
          <a:p>
            <a:pPr lvl="2"/>
            <a:r>
              <a:rPr lang="en-US" sz="2000" dirty="0"/>
              <a:t>CS397: Wireless Protocols for the IoT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F3E89-93A6-4774-8D43-AA2D5F1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6" name="Google Shape;146;g5c617d92c5_1_0">
            <a:extLst>
              <a:ext uri="{FF2B5EF4-FFF2-40B4-BE49-F238E27FC236}">
                <a16:creationId xmlns:a16="http://schemas.microsoft.com/office/drawing/2014/main" id="{D2DC6C1D-38E0-4B59-A83C-1DE9328E46DD}"/>
              </a:ext>
            </a:extLst>
          </p:cNvPr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5040" y="228600"/>
            <a:ext cx="2311192" cy="147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7;g5c617d92c5_1_0">
            <a:extLst>
              <a:ext uri="{FF2B5EF4-FFF2-40B4-BE49-F238E27FC236}">
                <a16:creationId xmlns:a16="http://schemas.microsoft.com/office/drawing/2014/main" id="{0ED34F3A-FDD2-4273-925E-B2168437E6C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794" y="228600"/>
            <a:ext cx="2667600" cy="22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3458F9-36F1-4269-A022-EE12427AE4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1656" y="4185927"/>
            <a:ext cx="1588738" cy="8946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22DA6C-9979-43F5-9EA0-3691FD54C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9719" y="3126467"/>
            <a:ext cx="1590675" cy="952500"/>
          </a:xfrm>
          <a:prstGeom prst="rect">
            <a:avLst/>
          </a:prstGeom>
        </p:spPr>
      </p:pic>
      <p:pic>
        <p:nvPicPr>
          <p:cNvPr id="2054" name="Picture 6" descr="Parents' Ultimate Guide to Twitch | Common Sense Media">
            <a:extLst>
              <a:ext uri="{FF2B5EF4-FFF2-40B4-BE49-F238E27FC236}">
                <a16:creationId xmlns:a16="http://schemas.microsoft.com/office/drawing/2014/main" id="{1ED15ED4-DC3C-48B0-AE15-7880A8DF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97154" y="5187517"/>
            <a:ext cx="1583240" cy="94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0E3D32B-6636-4A01-97FE-11A7742C3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5040" y="3417898"/>
            <a:ext cx="2879766" cy="179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C150427-B83B-4115-B73A-4A663B32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5040" y="5581404"/>
            <a:ext cx="590796" cy="59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30CCB7-5A4C-4C15-8F91-A1AB4EF52D2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5040" y="1884181"/>
            <a:ext cx="2514829" cy="13724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C013C8-3BEB-403D-AFFD-01F09B8CD64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1397" y="5581405"/>
            <a:ext cx="2063410" cy="5907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059812-E4EE-49E5-BFE5-756752BF81F8}"/>
              </a:ext>
            </a:extLst>
          </p:cNvPr>
          <p:cNvSpPr txBox="1"/>
          <p:nvPr/>
        </p:nvSpPr>
        <p:spPr>
          <a:xfrm>
            <a:off x="9989718" y="2722396"/>
            <a:ext cx="15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Things I love</a:t>
            </a:r>
          </a:p>
        </p:txBody>
      </p:sp>
    </p:spTree>
    <p:extLst>
      <p:ext uri="{BB962C8B-B14F-4D97-AF65-F5344CB8AC3E}">
        <p14:creationId xmlns:p14="http://schemas.microsoft.com/office/powerpoint/2010/main" val="3885365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F121-CE24-4820-B1E2-A92C38B5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– 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A590-D958-476E-93B1-0E3D7573A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 hours are mostly hosted by the PMs and TA</a:t>
            </a:r>
          </a:p>
          <a:p>
            <a:pPr lvl="1"/>
            <a:r>
              <a:rPr lang="en-US" dirty="0" err="1"/>
              <a:t>Sruti</a:t>
            </a:r>
            <a:r>
              <a:rPr lang="en-US" dirty="0"/>
              <a:t> and I will have some too! Especially for higher-level questions</a:t>
            </a:r>
          </a:p>
          <a:p>
            <a:pPr lvl="1"/>
            <a:endParaRPr lang="en-US" dirty="0"/>
          </a:p>
          <a:p>
            <a:r>
              <a:rPr lang="en-US" dirty="0"/>
              <a:t>Schedule</a:t>
            </a:r>
          </a:p>
          <a:p>
            <a:pPr lvl="1"/>
            <a:r>
              <a:rPr lang="en-US" dirty="0"/>
              <a:t>We’re going to host a TON of office hours</a:t>
            </a:r>
          </a:p>
          <a:p>
            <a:pPr lvl="1"/>
            <a:r>
              <a:rPr lang="en-US" dirty="0"/>
              <a:t>Entirely remote for now (on </a:t>
            </a:r>
            <a:r>
              <a:rPr lang="en-US" dirty="0" err="1"/>
              <a:t>gather.town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Hopefully we can add some in-person hours later</a:t>
            </a:r>
          </a:p>
          <a:p>
            <a:pPr lvl="1"/>
            <a:r>
              <a:rPr lang="en-US" dirty="0"/>
              <a:t>Details to follow, schedule on Canvas homepage</a:t>
            </a:r>
          </a:p>
          <a:p>
            <a:pPr lvl="1"/>
            <a:endParaRPr lang="en-US" dirty="0"/>
          </a:p>
          <a:p>
            <a:r>
              <a:rPr lang="en-US" dirty="0"/>
              <a:t>Reminder: office hours are meant to augment the class</a:t>
            </a:r>
          </a:p>
          <a:p>
            <a:pPr lvl="2"/>
            <a:r>
              <a:rPr lang="en-US" dirty="0"/>
              <a:t>Attend them!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F7AB2-A6A5-456A-A3E8-41FDAF8C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8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B625-CB63-4AE8-AA56-C9779DAB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– Request a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7614-DD01-4ADF-8E2A-642E9DE11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is my side gig</a:t>
            </a:r>
          </a:p>
          <a:p>
            <a:endParaRPr lang="en-US" dirty="0"/>
          </a:p>
          <a:p>
            <a:r>
              <a:rPr lang="en-US" dirty="0"/>
              <a:t>My main job is helping students succeed</a:t>
            </a:r>
          </a:p>
          <a:p>
            <a:endParaRPr lang="en-US" dirty="0"/>
          </a:p>
          <a:p>
            <a:r>
              <a:rPr lang="en-US" dirty="0"/>
              <a:t>If you are struggling, reach out and I will meet with you</a:t>
            </a:r>
          </a:p>
          <a:p>
            <a:pPr lvl="1"/>
            <a:r>
              <a:rPr lang="en-US" dirty="0"/>
              <a:t>Course material</a:t>
            </a:r>
          </a:p>
          <a:p>
            <a:pPr lvl="1"/>
            <a:r>
              <a:rPr lang="en-US" dirty="0"/>
              <a:t>Homework</a:t>
            </a:r>
          </a:p>
          <a:p>
            <a:pPr lvl="1"/>
            <a:r>
              <a:rPr lang="en-US" dirty="0"/>
              <a:t>Other stuff going on in your life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00D39-26C4-4789-969F-324FCE80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010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54F3-A7C3-4DB4-B54F-B98CAF59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16F1-78AD-4345-8AAE-B237FAA6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assignments early and often!</a:t>
            </a:r>
          </a:p>
          <a:p>
            <a:endParaRPr lang="en-US" dirty="0"/>
          </a:p>
          <a:p>
            <a:r>
              <a:rPr lang="en-US" dirty="0"/>
              <a:t>If you find this course difficult, that’s because it </a:t>
            </a:r>
            <a:r>
              <a:rPr lang="en-US" b="1" dirty="0"/>
              <a:t>is</a:t>
            </a:r>
            <a:r>
              <a:rPr lang="en-US" dirty="0"/>
              <a:t> difficult.</a:t>
            </a:r>
          </a:p>
          <a:p>
            <a:r>
              <a:rPr lang="en-US" dirty="0"/>
              <a:t>However, nobody fails unless they give up.</a:t>
            </a:r>
          </a:p>
          <a:p>
            <a:r>
              <a:rPr lang="en-US" dirty="0"/>
              <a:t>You belong here and can succeed here.</a:t>
            </a:r>
          </a:p>
          <a:p>
            <a:r>
              <a:rPr lang="en-US" b="1" dirty="0"/>
              <a:t>Be kind to each other.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AEFE2-6CF2-4B41-A3C8-DFD02326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17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50C8C9-D965-46F1-A897-66CD992E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5310D-6136-41A5-82DA-13982371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43045-0714-46C0-B9B1-4AFFA995CE20}"/>
              </a:ext>
            </a:extLst>
          </p:cNvPr>
          <p:cNvSpPr txBox="1"/>
          <p:nvPr/>
        </p:nvSpPr>
        <p:spPr>
          <a:xfrm>
            <a:off x="607594" y="6352143"/>
            <a:ext cx="2740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https://xkcd.com/1053/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DAB8730-73FA-4B09-A556-695438BA6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3711" y="914400"/>
            <a:ext cx="7900566" cy="540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817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Course Overview</a:t>
            </a:r>
          </a:p>
          <a:p>
            <a:endParaRPr lang="en-US" dirty="0"/>
          </a:p>
          <a:p>
            <a:r>
              <a:rPr lang="en-US" b="1" dirty="0"/>
              <a:t>Unix Shell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29703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get a Unix 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MacOS or Linux computer</a:t>
            </a:r>
          </a:p>
          <a:p>
            <a:pPr lvl="1"/>
            <a:r>
              <a:rPr lang="en-US" dirty="0"/>
              <a:t>Or set up Windows Subsystem for Linux (WSL) on Windows</a:t>
            </a:r>
          </a:p>
          <a:p>
            <a:pPr lvl="1"/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Virtualbox</a:t>
            </a:r>
            <a:r>
              <a:rPr lang="en-US" dirty="0"/>
              <a:t> and Linux</a:t>
            </a:r>
          </a:p>
          <a:p>
            <a:pPr lvl="1"/>
            <a:r>
              <a:rPr lang="en-US" dirty="0"/>
              <a:t>Installing Ubuntu is free and only takes twenty minutes</a:t>
            </a:r>
          </a:p>
          <a:p>
            <a:pPr lvl="1"/>
            <a:endParaRPr lang="en-US" dirty="0"/>
          </a:p>
          <a:p>
            <a:r>
              <a:rPr lang="en-US" dirty="0"/>
              <a:t>Log in to a class server remotely!</a:t>
            </a:r>
          </a:p>
          <a:p>
            <a:pPr lvl="1"/>
            <a:r>
              <a:rPr lang="en-US" dirty="0"/>
              <a:t>This is what we’ll do for CS211</a:t>
            </a:r>
          </a:p>
          <a:p>
            <a:pPr lvl="1"/>
            <a:r>
              <a:rPr lang="en-US" dirty="0"/>
              <a:t>Lab01 teaches you how to do this (posted later today)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66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339A-9910-4FF8-B079-001EF153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F2CB-C0C5-4DEE-9DB1-7F7D41E2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Text-based commands</a:t>
            </a:r>
          </a:p>
          <a:p>
            <a:endParaRPr lang="en-US" dirty="0"/>
          </a:p>
          <a:p>
            <a:r>
              <a:rPr lang="en-US" dirty="0"/>
              <a:t>Positives</a:t>
            </a:r>
          </a:p>
          <a:p>
            <a:pPr lvl="1"/>
            <a:r>
              <a:rPr lang="en-US" dirty="0"/>
              <a:t>It’s easy to be precisely clear about what you want and how things are configured</a:t>
            </a:r>
          </a:p>
          <a:p>
            <a:pPr lvl="1"/>
            <a:endParaRPr lang="en-US" dirty="0"/>
          </a:p>
          <a:p>
            <a:r>
              <a:rPr lang="en-US" dirty="0"/>
              <a:t>Negatives</a:t>
            </a:r>
          </a:p>
          <a:p>
            <a:pPr lvl="1"/>
            <a:r>
              <a:rPr lang="en-US" dirty="0"/>
              <a:t>How do you remember everything?</a:t>
            </a:r>
          </a:p>
          <a:p>
            <a:pPr lvl="1"/>
            <a:endParaRPr lang="en-US" dirty="0"/>
          </a:p>
          <a:p>
            <a:r>
              <a:rPr lang="en-US" dirty="0"/>
              <a:t>Reality</a:t>
            </a:r>
          </a:p>
          <a:p>
            <a:pPr lvl="1"/>
            <a:r>
              <a:rPr lang="en-US" dirty="0"/>
              <a:t>There will be a few dozen commands you’ll memorize (after practice)</a:t>
            </a:r>
          </a:p>
          <a:p>
            <a:pPr lvl="1"/>
            <a:r>
              <a:rPr lang="en-US" dirty="0"/>
              <a:t>And you’ll learn how to look up everything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3C865-4A36-4D1F-81D0-B6BF517D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86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18894D-FF34-42DE-A30A-C9D2728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code demo!!!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B815F-00AB-4F0A-AE2A-62511959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296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FDC4-5E47-4658-9081-6A1277A6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moving between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8155-4369-43E1-9BE4-7685A5BC9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structure and moving through it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lvl="2"/>
            <a:r>
              <a:rPr lang="en-US" dirty="0"/>
              <a:t>Lists files in the current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pPr lvl="2"/>
            <a:r>
              <a:rPr lang="en-US" dirty="0"/>
              <a:t>Change directory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Prints the path of the current directory</a:t>
            </a:r>
          </a:p>
          <a:p>
            <a:pPr lvl="2"/>
            <a:endParaRPr lang="en-US" dirty="0"/>
          </a:p>
          <a:p>
            <a:r>
              <a:rPr lang="en-US" dirty="0"/>
              <a:t>Mis-typing something</a:t>
            </a:r>
          </a:p>
          <a:p>
            <a:pPr lvl="1"/>
            <a:r>
              <a:rPr lang="en-US" dirty="0"/>
              <a:t>“Command not found” means you tried to run something invalid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fish: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somecommandyoumistyped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command not found...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74AF-74F0-4AE6-B9DC-CD4BEA5C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2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9367-9E66-48C2-8DF4-EFD653D4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551D5-6860-4758-873B-FD66D861D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367867"/>
            <a:ext cx="10972800" cy="804333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>
                <a:cs typeface="Courier New" panose="02070309020205020404" pitchFamily="49" charset="0"/>
              </a:rPr>
              <a:t> is the path to user-installed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BC2CA-F623-4D58-9AAD-70C9E79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D105495-9DF2-410A-9443-360C5501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595" y="914400"/>
            <a:ext cx="904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7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66C3-21E2-4BD4-8457-B9DC8B75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Sruti</a:t>
            </a:r>
            <a:r>
              <a:rPr lang="en-US" dirty="0"/>
              <a:t> </a:t>
            </a:r>
            <a:r>
              <a:rPr lang="en-US" dirty="0" err="1"/>
              <a:t>Bhagavatula</a:t>
            </a:r>
            <a:r>
              <a:rPr lang="en-US" dirty="0"/>
              <a:t> (she/her)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82E35-33CF-457C-BF5C-3D3CD80CD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627940" cy="5029200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Assistant Professor of Instruction</a:t>
            </a:r>
          </a:p>
          <a:p>
            <a:pPr rtl="0" fontAlgn="base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BS: University of Illinois Chicago</a:t>
            </a: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MS/PhD: Carnegie Mellon University</a:t>
            </a:r>
          </a:p>
          <a:p>
            <a:pPr rtl="0" fontAlgn="base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Research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Spread of security and privacy information online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Measurement of security and privacy behavior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(Social networks, machine learning, IoT) + security/privacy</a:t>
            </a:r>
          </a:p>
          <a:p>
            <a:pPr rtl="0" fontAlgn="base">
              <a:spcBef>
                <a:spcPts val="11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Teaching</a:t>
            </a: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CS 211: Fundamentals of Programming II</a:t>
            </a:r>
          </a:p>
          <a:p>
            <a:pPr marL="742950" lvl="1" indent="-285750" rtl="0" fontAlgn="base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CS 397/497: Data Privacy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E5F86-4B5A-4F47-9E67-70B3689C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2684" y="6178765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1EDFBB-B757-4626-B6FA-C65DE6AC1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07747" y="1669717"/>
            <a:ext cx="1590306" cy="198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21EEC7E-37D4-46AE-8A12-0DC90CF2F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3193" y="2012322"/>
            <a:ext cx="1736896" cy="130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1726E96-C945-4C78-9EC5-E9632BA5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176979">
            <a:off x="8361114" y="4016558"/>
            <a:ext cx="1222544" cy="183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5E1A180B-FB56-4823-98F4-63A06F775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32168" y="4020248"/>
            <a:ext cx="1171667" cy="176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29B088-E6CB-434F-92CE-72230565B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50426">
            <a:off x="10561510" y="4138870"/>
            <a:ext cx="1210596" cy="182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F3AEA5D6-1A37-478E-B7E0-70B9FC931402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4EC9D-5689-4457-BF27-A13F9347606B}"/>
              </a:ext>
            </a:extLst>
          </p:cNvPr>
          <p:cNvSpPr txBox="1"/>
          <p:nvPr/>
        </p:nvSpPr>
        <p:spPr>
          <a:xfrm>
            <a:off x="8926659" y="1143000"/>
            <a:ext cx="216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My hobbies</a:t>
            </a:r>
          </a:p>
        </p:txBody>
      </p:sp>
    </p:spTree>
    <p:extLst>
      <p:ext uri="{BB962C8B-B14F-4D97-AF65-F5344CB8AC3E}">
        <p14:creationId xmlns:p14="http://schemas.microsoft.com/office/powerpoint/2010/main" val="25959029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2B12-F44A-430B-8BFE-D53786CA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1933-E0BD-49F5-AF25-10872E5C1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			the current directory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dirty="0"/>
              <a:t>			the parent of the current directory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../../</a:t>
            </a:r>
            <a:r>
              <a:rPr lang="en-US" dirty="0"/>
              <a:t>		the parent of the parent of the current directory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../../../</a:t>
            </a:r>
            <a:r>
              <a:rPr lang="en-US" dirty="0"/>
              <a:t>	and so on…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			the previous directory you were in before the current one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dirty="0"/>
              <a:t>			the home directory of the current user (your home)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~cs211</a:t>
            </a:r>
            <a:r>
              <a:rPr lang="en-US" dirty="0"/>
              <a:t>		the home directory of the user cs211</a:t>
            </a:r>
          </a:p>
          <a:p>
            <a:pPr marL="457200" lvl="1" indent="0">
              <a:buNone/>
            </a:pPr>
            <a:r>
              <a:rPr lang="en-US" sz="2000" dirty="0"/>
              <a:t>			(works for any user, but you’ll probably won’t interact with other users)</a:t>
            </a:r>
          </a:p>
          <a:p>
            <a:pPr marL="2743200" lvl="6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dirty="0"/>
              <a:t>			the root directory (analogous to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C:\</a:t>
            </a:r>
            <a:r>
              <a:rPr lang="en-US" sz="2600" dirty="0"/>
              <a:t> on windows)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CE49C-B0D3-4252-98EB-A0338F39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7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D22A-2E12-4510-B2E4-80D78D9F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vs absolute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845B-B8C3-4140-A18C-7F1F418DE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paths are relative to the current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../../code/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/../build/</a:t>
            </a:r>
          </a:p>
          <a:p>
            <a:pPr lvl="1"/>
            <a:endParaRPr lang="en-US" dirty="0"/>
          </a:p>
          <a:p>
            <a:r>
              <a:rPr lang="en-US" dirty="0"/>
              <a:t>Absolute paths have the full path name to the location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branden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branden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/cs213/code/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branden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/cs213/code/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/../build/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360D6-7FA8-4DF4-AD0C-388C2181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052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4268-B7C6-421E-A018-41E320C5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in path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87888-F4AE-422F-8DDC-E9FFA6C6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0972799" cy="5029200"/>
          </a:xfrm>
        </p:spPr>
        <p:txBody>
          <a:bodyPr/>
          <a:lstStyle/>
          <a:p>
            <a:r>
              <a:rPr lang="en-US" dirty="0"/>
              <a:t>Sometimes you’re not sure exactly what the name is</a:t>
            </a:r>
          </a:p>
          <a:p>
            <a:pPr lvl="1"/>
            <a:r>
              <a:rPr lang="en-US" dirty="0"/>
              <a:t>Or there might be multiple files that you want to interact with simultaneously</a:t>
            </a:r>
          </a:p>
          <a:p>
            <a:pPr lvl="1"/>
            <a:endParaRPr lang="en-US" dirty="0"/>
          </a:p>
          <a:p>
            <a:r>
              <a:rPr lang="en-US" dirty="0"/>
              <a:t>The wildcard symbol, *, replaces any number of characters in a path name</a:t>
            </a:r>
          </a:p>
          <a:p>
            <a:pPr lvl="1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/home/*/		</a:t>
            </a:r>
            <a:r>
              <a:rPr lang="en-US" dirty="0">
                <a:cs typeface="Courier New" panose="02070309020205020404" pitchFamily="49" charset="0"/>
              </a:rPr>
              <a:t>List all files in all user’s home directories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~/cs21*/		</a:t>
            </a:r>
            <a:r>
              <a:rPr lang="en-US" dirty="0">
                <a:cs typeface="Courier New" panose="02070309020205020404" pitchFamily="49" charset="0"/>
              </a:rPr>
              <a:t>List all files in any directory starting with cs21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code/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/*.c	</a:t>
            </a:r>
            <a:r>
              <a:rPr lang="en-US" dirty="0">
                <a:cs typeface="Courier New" panose="02070309020205020404" pitchFamily="49" charset="0"/>
              </a:rPr>
              <a:t>List all files that end with “.c” in code/</a:t>
            </a:r>
            <a:r>
              <a:rPr lang="en-US" dirty="0" err="1">
                <a:cs typeface="Courier New" panose="02070309020205020404" pitchFamily="49" charset="0"/>
              </a:rPr>
              <a:t>src</a:t>
            </a:r>
            <a:r>
              <a:rPr lang="en-US" dirty="0">
                <a:cs typeface="Courier New" panose="02070309020205020404" pitchFamily="49" charset="0"/>
              </a:rPr>
              <a:t>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07885-A301-4769-B963-84135EE3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69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F387-3955-4ECD-8B72-2E8EC70B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116B-77BD-4876-97A2-661B0EFE8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Typing takes </a:t>
            </a:r>
            <a:r>
              <a:rPr lang="en-US" dirty="0" err="1"/>
              <a:t>toooooooo</a:t>
            </a:r>
            <a:r>
              <a:rPr lang="en-US" dirty="0"/>
              <a:t> </a:t>
            </a:r>
            <a:r>
              <a:rPr lang="en-US" dirty="0" err="1"/>
              <a:t>looooooonnnnggg</a:t>
            </a:r>
            <a:endParaRPr lang="en-US" dirty="0"/>
          </a:p>
          <a:p>
            <a:pPr lvl="1"/>
            <a:r>
              <a:rPr lang="en-US" dirty="0"/>
              <a:t>Solution, let the computer guess what you’re trying to type</a:t>
            </a:r>
          </a:p>
          <a:p>
            <a:pPr lvl="1"/>
            <a:endParaRPr lang="en-US" dirty="0"/>
          </a:p>
          <a:p>
            <a:r>
              <a:rPr lang="en-US" dirty="0"/>
              <a:t>Pressing tab while part-way through typing just about anything in terminal will tab-complete it for you</a:t>
            </a:r>
          </a:p>
          <a:p>
            <a:pPr lvl="1"/>
            <a:r>
              <a:rPr lang="en-US" dirty="0"/>
              <a:t>As long as you have typed enough characters so that only one option remains, it will complete it</a:t>
            </a:r>
          </a:p>
          <a:p>
            <a:pPr lvl="1"/>
            <a:r>
              <a:rPr lang="en-US" dirty="0"/>
              <a:t>If multiple options remain, it will stop trying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EF625-080D-49B7-B593-D0B7E7AB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500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FB66-BAB4-4E9A-B9FB-F05202D8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2FCD-43B3-4366-B35A-D48F31925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</a:p>
          <a:p>
            <a:pPr lvl="1"/>
            <a:r>
              <a:rPr lang="en-US" dirty="0"/>
              <a:t>Opens the manual pages for a program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ls</a:t>
            </a:r>
          </a:p>
          <a:p>
            <a:endParaRPr lang="en-US" dirty="0"/>
          </a:p>
          <a:p>
            <a:r>
              <a:rPr lang="en-US" dirty="0"/>
              <a:t>Flags are configurations for a command that change what it does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–l </a:t>
            </a:r>
            <a:r>
              <a:rPr lang="en-US" dirty="0"/>
              <a:t>lists files in the current directory in a vertical list with details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–t</a:t>
            </a:r>
            <a:r>
              <a:rPr lang="en-US" dirty="0"/>
              <a:t> sorts the ls output by most recently modified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–l –t</a:t>
            </a:r>
            <a:r>
              <a:rPr lang="en-US" dirty="0"/>
              <a:t> does both</a:t>
            </a:r>
          </a:p>
          <a:p>
            <a:pPr lvl="1"/>
            <a:endParaRPr lang="en-US" dirty="0"/>
          </a:p>
          <a:p>
            <a:r>
              <a:rPr lang="en-US" dirty="0"/>
              <a:t>You can type multiple flags after a single dash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/>
              <a:t> is equivalent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–l –t</a:t>
            </a:r>
            <a:r>
              <a:rPr lang="en-US" dirty="0">
                <a:cs typeface="Courier New" panose="02070309020205020404" pitchFamily="49" charset="0"/>
              </a:rPr>
              <a:t> is equivalent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A6D1E-0571-4748-8D8B-4ED02BCF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990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61DA-DC26-414C-A806-14241FF0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8AB3-5904-422D-A5E4-E49213D1F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 –r “text” *</a:t>
            </a:r>
          </a:p>
          <a:p>
            <a:pPr lvl="1"/>
            <a:r>
              <a:rPr lang="en-US" dirty="0"/>
              <a:t>Explanation</a:t>
            </a:r>
          </a:p>
          <a:p>
            <a:pPr lvl="2"/>
            <a:r>
              <a:rPr lang="en-US" dirty="0"/>
              <a:t>Grep prints lines matching a pattern</a:t>
            </a:r>
          </a:p>
          <a:p>
            <a:pPr lvl="2"/>
            <a:r>
              <a:rPr lang="en-US" dirty="0"/>
              <a:t>The pattern in this case is “text”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</a:t>
            </a:r>
            <a:r>
              <a:rPr lang="en-US" dirty="0"/>
              <a:t> means search recursively, i.e. in this directory and all subdirectories</a:t>
            </a:r>
          </a:p>
          <a:p>
            <a:pPr lvl="2"/>
            <a:r>
              <a:rPr lang="en-US" dirty="0"/>
              <a:t>* means to search in any file in the current directory</a:t>
            </a:r>
          </a:p>
          <a:p>
            <a:pPr lvl="1"/>
            <a:r>
              <a:rPr lang="en-US" dirty="0"/>
              <a:t>Summary</a:t>
            </a:r>
          </a:p>
          <a:p>
            <a:pPr lvl="2"/>
            <a:r>
              <a:rPr lang="en-US" dirty="0"/>
              <a:t>Search all the files here and below for the word “text”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99B22-7AD0-4DD8-95CA-CB2261E3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574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6693-7CDF-40EF-8375-9F1D3270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E7F1-8C64-4415-ABFF-AD27B6E0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path</a:t>
            </a:r>
          </a:p>
          <a:p>
            <a:pPr lvl="1"/>
            <a:r>
              <a:rPr lang="en-US" dirty="0"/>
              <a:t>Prints out the contents of the file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path1 path2</a:t>
            </a:r>
          </a:p>
          <a:p>
            <a:pPr lvl="1"/>
            <a:r>
              <a:rPr lang="en-US" dirty="0"/>
              <a:t>Moves a file from path1 to path2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cp path1 path2</a:t>
            </a:r>
          </a:p>
          <a:p>
            <a:pPr lvl="1"/>
            <a:r>
              <a:rPr lang="en-US" dirty="0"/>
              <a:t>Copies a file from path1 to path2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 path</a:t>
            </a:r>
          </a:p>
          <a:p>
            <a:pPr lvl="1"/>
            <a:r>
              <a:rPr lang="en-US" dirty="0"/>
              <a:t>Deletes (removes)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79716-D954-474E-90C7-BD0F5B0D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02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4521-7025-4125-B4AE-52DD4C4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4119-7E14-4A2C-B28F-01306DC6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terminal text editors</a:t>
            </a:r>
          </a:p>
          <a:p>
            <a:pPr lvl="1"/>
            <a:r>
              <a:rPr lang="en-US" dirty="0"/>
              <a:t>And there are holy wars about why one is </a:t>
            </a:r>
            <a:r>
              <a:rPr lang="en-US" i="1" dirty="0"/>
              <a:t>best</a:t>
            </a:r>
          </a:p>
          <a:p>
            <a:pPr lvl="1"/>
            <a:r>
              <a:rPr lang="en-US" b="1" dirty="0"/>
              <a:t>There is no best. Just use whatever you like</a:t>
            </a:r>
          </a:p>
          <a:p>
            <a:pPr lvl="1"/>
            <a:endParaRPr lang="en-US" b="1" dirty="0"/>
          </a:p>
          <a:p>
            <a:r>
              <a:rPr lang="en-US" dirty="0"/>
              <a:t>Example editors</a:t>
            </a:r>
          </a:p>
          <a:p>
            <a:pPr lvl="1"/>
            <a:r>
              <a:rPr lang="en-US" dirty="0"/>
              <a:t>Vim, Emacs, Nano</a:t>
            </a:r>
          </a:p>
          <a:p>
            <a:pPr lvl="1"/>
            <a:endParaRPr lang="en-US" dirty="0"/>
          </a:p>
          <a:p>
            <a:r>
              <a:rPr lang="en-US" dirty="0"/>
              <a:t>In CS211, I’ll be teaching you using the Micro text editor</a:t>
            </a:r>
          </a:p>
          <a:p>
            <a:pPr lvl="1"/>
            <a:r>
              <a:rPr lang="en-US" dirty="0"/>
              <a:t>Occasionally I’ll open vim by accident. Someone yell at me when I do</a:t>
            </a:r>
          </a:p>
          <a:p>
            <a:pPr lvl="1"/>
            <a:r>
              <a:rPr lang="en-US" dirty="0"/>
              <a:t>https://micro-editor.github.io/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C6340-73C9-4396-B2FA-1DBDCAA8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953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760E-9955-4867-851A-1042D60F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with Micro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5EB2-DDB7-4057-8120-2FF26918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 filename</a:t>
            </a:r>
          </a:p>
          <a:p>
            <a:pPr lvl="1"/>
            <a:r>
              <a:rPr lang="en-US" dirty="0"/>
              <a:t>Opens micro, editing filename</a:t>
            </a:r>
          </a:p>
          <a:p>
            <a:pPr lvl="1"/>
            <a:endParaRPr lang="en-US" dirty="0"/>
          </a:p>
          <a:p>
            <a:r>
              <a:rPr lang="en-US" dirty="0"/>
              <a:t>Works just like any text editor you’ve used</a:t>
            </a:r>
          </a:p>
          <a:p>
            <a:pPr lvl="1"/>
            <a:r>
              <a:rPr lang="en-US" dirty="0"/>
              <a:t>Mouse moves the cursor around, as do the arrow keys</a:t>
            </a:r>
          </a:p>
          <a:p>
            <a:pPr lvl="1"/>
            <a:r>
              <a:rPr lang="en-US" dirty="0"/>
              <a:t>Typing makes text appear</a:t>
            </a:r>
          </a:p>
          <a:p>
            <a:pPr lvl="2"/>
            <a:r>
              <a:rPr lang="en-US" dirty="0"/>
              <a:t>(This isn’t true in some shell editors, </a:t>
            </a:r>
            <a:r>
              <a:rPr lang="en-US" sz="1200" dirty="0"/>
              <a:t>looking at you vim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r>
              <a:rPr lang="en-US" dirty="0"/>
              <a:t>Ctrl-s 	save the file</a:t>
            </a:r>
          </a:p>
          <a:p>
            <a:pPr lvl="1"/>
            <a:r>
              <a:rPr lang="en-US" dirty="0"/>
              <a:t>Ctrl-o	open a file</a:t>
            </a:r>
          </a:p>
          <a:p>
            <a:pPr lvl="1"/>
            <a:r>
              <a:rPr lang="en-US" dirty="0"/>
              <a:t>Ctrl-q	quit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B00DD-DD41-4575-8660-40DE43DC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77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0C50-A5EC-405A-9328-405C723A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C file if there’s enough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C496-8B98-4C2C-87FF-1DAE2080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Lab01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https://nu-cs211.github.io/cs211-files/lab/lab01.pdf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CEF11-ED68-40ED-B4D4-B436AB1E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0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85F9-E201-4ED8-A34B-603D441B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8CAF-A141-4CFC-909C-60CB1A5DB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/>
          <a:lstStyle/>
          <a:p>
            <a:r>
              <a:rPr lang="en-US" dirty="0"/>
              <a:t>Please ask questions!!!</a:t>
            </a:r>
          </a:p>
          <a:p>
            <a:pPr lvl="1"/>
            <a:r>
              <a:rPr lang="en-US" dirty="0"/>
              <a:t>It’s not just you who doesn’t understand something.</a:t>
            </a:r>
          </a:p>
          <a:p>
            <a:pPr lvl="1"/>
            <a:endParaRPr lang="en-US" dirty="0"/>
          </a:p>
          <a:p>
            <a:r>
              <a:rPr lang="en-US" dirty="0"/>
              <a:t>You can always ask questions verbally during class</a:t>
            </a:r>
          </a:p>
          <a:p>
            <a:pPr lvl="1"/>
            <a:r>
              <a:rPr lang="en-US" dirty="0"/>
              <a:t>Raise hand (in-person or virtually) or just speak up</a:t>
            </a:r>
          </a:p>
          <a:p>
            <a:pPr lvl="1"/>
            <a:endParaRPr lang="en-US" dirty="0"/>
          </a:p>
          <a:p>
            <a:r>
              <a:rPr lang="en-US" dirty="0"/>
              <a:t>Bonus option: send messages in chat</a:t>
            </a:r>
          </a:p>
          <a:p>
            <a:pPr lvl="1"/>
            <a:r>
              <a:rPr lang="en-US" dirty="0" err="1"/>
              <a:t>Sruti</a:t>
            </a:r>
            <a:r>
              <a:rPr lang="en-US" dirty="0"/>
              <a:t> will be watching and can answer if I don’t</a:t>
            </a:r>
          </a:p>
          <a:p>
            <a:pPr lvl="1"/>
            <a:r>
              <a:rPr lang="en-US" dirty="0"/>
              <a:t>We’ll have a chat system for questions when in-person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A2AAD-AC2A-4013-B193-96F6ED49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771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A394-E9A0-453F-B3BA-040522AD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overwhelmed!!!!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07DB4-B67B-4E48-A08C-2E692781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plenty of time to learn this</a:t>
            </a:r>
          </a:p>
          <a:p>
            <a:endParaRPr lang="en-US" dirty="0"/>
          </a:p>
          <a:p>
            <a:r>
              <a:rPr lang="en-US" dirty="0"/>
              <a:t>Lab01 guides you through the same kinds of commands I did today, step by step</a:t>
            </a:r>
          </a:p>
          <a:p>
            <a:endParaRPr lang="en-US" dirty="0"/>
          </a:p>
          <a:p>
            <a:r>
              <a:rPr lang="en-US" dirty="0"/>
              <a:t>Practice is the only thing that will really help</a:t>
            </a:r>
          </a:p>
          <a:p>
            <a:pPr lvl="1"/>
            <a:r>
              <a:rPr lang="en-US" dirty="0"/>
              <a:t>And CS211 will give you plenty of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09B5E-962B-4980-99E7-DDC18B9C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252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4B87-019B-4DAC-AAB9-7860234C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guides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6ADD7-56F2-4EBF-8752-C9161F66E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lecture notes on using the shell</a:t>
            </a:r>
          </a:p>
          <a:p>
            <a:pPr lvl="1"/>
            <a:r>
              <a:rPr lang="en-US" dirty="0">
                <a:hlinkClick r:id="rId2"/>
              </a:rPr>
              <a:t>https://swcarpentry.github.io/shell-novice/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Tool to explain various shell commands</a:t>
            </a:r>
          </a:p>
          <a:p>
            <a:pPr lvl="1"/>
            <a:r>
              <a:rPr lang="en-US" dirty="0">
                <a:hlinkClick r:id="rId3"/>
              </a:rPr>
              <a:t>https://explainshell.com/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Tool to explain how to use various shell commands</a:t>
            </a:r>
          </a:p>
          <a:p>
            <a:pPr lvl="1"/>
            <a:r>
              <a:rPr lang="en-US" dirty="0"/>
              <a:t>Just type the command into the box at the top</a:t>
            </a:r>
          </a:p>
          <a:p>
            <a:pPr lvl="1"/>
            <a:r>
              <a:rPr lang="en-US" dirty="0">
                <a:hlinkClick r:id="rId4"/>
              </a:rPr>
              <a:t>https://tldr.ostera.io/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0B347-23CC-46F2-83E4-7F2135E3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754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Course Overview</a:t>
            </a:r>
          </a:p>
          <a:p>
            <a:endParaRPr lang="en-US" dirty="0"/>
          </a:p>
          <a:p>
            <a:r>
              <a:rPr lang="en-US" dirty="0"/>
              <a:t>Unix Shell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0139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</a:t>
            </a:r>
            <a:r>
              <a:rPr lang="en-US" b="1" dirty="0"/>
              <a:t>why</a:t>
            </a:r>
            <a:r>
              <a:rPr lang="en-US" dirty="0"/>
              <a:t> we teach (and require) this class</a:t>
            </a:r>
          </a:p>
          <a:p>
            <a:endParaRPr lang="en-US" dirty="0"/>
          </a:p>
          <a:p>
            <a:r>
              <a:rPr lang="en-US" dirty="0"/>
              <a:t>Describe how this class is going to function</a:t>
            </a:r>
          </a:p>
          <a:p>
            <a:endParaRPr lang="en-US" dirty="0"/>
          </a:p>
          <a:p>
            <a:r>
              <a:rPr lang="en-US" dirty="0"/>
              <a:t>Introduction to working in Unix shell (command line)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Why?</a:t>
            </a:r>
          </a:p>
          <a:p>
            <a:endParaRPr lang="en-US" dirty="0"/>
          </a:p>
          <a:p>
            <a:r>
              <a:rPr lang="en-US" dirty="0"/>
              <a:t>Course Overview</a:t>
            </a:r>
          </a:p>
          <a:p>
            <a:endParaRPr lang="en-US" dirty="0"/>
          </a:p>
          <a:p>
            <a:r>
              <a:rPr lang="en-US" dirty="0"/>
              <a:t>Unix Shell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AA07-C726-44B8-9BA3-56E3630A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CS211 teach?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2E91B-856F-49E8-A08D-26FF85C5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 and C++ Programming</a:t>
            </a:r>
          </a:p>
          <a:p>
            <a:endParaRPr lang="en-US" dirty="0"/>
          </a:p>
          <a:p>
            <a:r>
              <a:rPr lang="en-US" dirty="0"/>
              <a:t>Unix 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F108A-67AC-4A5E-AF64-F8FC1770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4243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822</TotalTime>
  <Words>3467</Words>
  <Application>Microsoft Office PowerPoint</Application>
  <PresentationFormat>Widescreen</PresentationFormat>
  <Paragraphs>662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Courier New</vt:lpstr>
      <vt:lpstr>Tahoma</vt:lpstr>
      <vt:lpstr>Class Slides</vt:lpstr>
      <vt:lpstr>Lecture 01 Introduction</vt:lpstr>
      <vt:lpstr>Welcome to CS211</vt:lpstr>
      <vt:lpstr>Online classes</vt:lpstr>
      <vt:lpstr>Branden Ghena (he/him)</vt:lpstr>
      <vt:lpstr>Sruti Bhagavatula (she/her)</vt:lpstr>
      <vt:lpstr>Questions in class</vt:lpstr>
      <vt:lpstr>Today’s Goals</vt:lpstr>
      <vt:lpstr>Outline</vt:lpstr>
      <vt:lpstr>What does CS211 teach?</vt:lpstr>
      <vt:lpstr>C - the most important programming language</vt:lpstr>
      <vt:lpstr>C++ - an evolutionary addition to C</vt:lpstr>
      <vt:lpstr>Things written in C/C++</vt:lpstr>
      <vt:lpstr>Upsides to C and C++</vt:lpstr>
      <vt:lpstr>Downsides to C and C++</vt:lpstr>
      <vt:lpstr>Analogies for programming languages</vt:lpstr>
      <vt:lpstr>So why teach C and C++?</vt:lpstr>
      <vt:lpstr>What does CS211 teach?</vt:lpstr>
      <vt:lpstr>Unix</vt:lpstr>
      <vt:lpstr>C and Unix were born together</vt:lpstr>
      <vt:lpstr>Unix shell</vt:lpstr>
      <vt:lpstr>So why teach Unix shell?</vt:lpstr>
      <vt:lpstr>So, why CS211?</vt:lpstr>
      <vt:lpstr>Architecture of a lecture</vt:lpstr>
      <vt:lpstr>Outline</vt:lpstr>
      <vt:lpstr>Course Staff</vt:lpstr>
      <vt:lpstr>Lectures</vt:lpstr>
      <vt:lpstr>Labs</vt:lpstr>
      <vt:lpstr>Quizzes</vt:lpstr>
      <vt:lpstr>Homeworks</vt:lpstr>
      <vt:lpstr>Final Project</vt:lpstr>
      <vt:lpstr>Grade composition</vt:lpstr>
      <vt:lpstr>Relative homework difficulties</vt:lpstr>
      <vt:lpstr>Late Policy</vt:lpstr>
      <vt:lpstr>Slip Days</vt:lpstr>
      <vt:lpstr>We can support you for unexpected problems</vt:lpstr>
      <vt:lpstr>Collaboration in CS211, three levels:</vt:lpstr>
      <vt:lpstr>Academic Honesty</vt:lpstr>
      <vt:lpstr>Academic Honesty</vt:lpstr>
      <vt:lpstr>Getting Help – Campuswire</vt:lpstr>
      <vt:lpstr>Getting Help – Office Hours</vt:lpstr>
      <vt:lpstr>Getting Help – Request a Meeting</vt:lpstr>
      <vt:lpstr>Advice</vt:lpstr>
      <vt:lpstr>Break + relevant xkcd</vt:lpstr>
      <vt:lpstr>Outline</vt:lpstr>
      <vt:lpstr>How do you get a Unix shell?</vt:lpstr>
      <vt:lpstr>Command line interfaces</vt:lpstr>
      <vt:lpstr>Live code demo!!!</vt:lpstr>
      <vt:lpstr>Commands for moving between directories</vt:lpstr>
      <vt:lpstr>Directory structure in Linux</vt:lpstr>
      <vt:lpstr>Special paths</vt:lpstr>
      <vt:lpstr>Relative vs absolute paths</vt:lpstr>
      <vt:lpstr>Wildcard in path names</vt:lpstr>
      <vt:lpstr>Tab Completion</vt:lpstr>
      <vt:lpstr>Command flags</vt:lpstr>
      <vt:lpstr>Searching for things</vt:lpstr>
      <vt:lpstr>Working with files</vt:lpstr>
      <vt:lpstr>Editing files</vt:lpstr>
      <vt:lpstr>Editing with Micro</vt:lpstr>
      <vt:lpstr>Build a C file if there’s enough time</vt:lpstr>
      <vt:lpstr>Don’t be overwhelmed!!!!</vt:lpstr>
      <vt:lpstr>Helpful guides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 Introduction</dc:title>
  <dc:creator>Branden Ghena</dc:creator>
  <cp:lastModifiedBy>Branden Ghena</cp:lastModifiedBy>
  <cp:revision>49</cp:revision>
  <dcterms:created xsi:type="dcterms:W3CDTF">2021-09-19T18:55:23Z</dcterms:created>
  <dcterms:modified xsi:type="dcterms:W3CDTF">2022-01-04T19:50:48Z</dcterms:modified>
</cp:coreProperties>
</file>