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8"/>
  </p:notesMasterIdLst>
  <p:sldIdLst>
    <p:sldId id="256" r:id="rId2"/>
    <p:sldId id="520" r:id="rId3"/>
    <p:sldId id="596" r:id="rId4"/>
    <p:sldId id="594" r:id="rId5"/>
    <p:sldId id="666" r:id="rId6"/>
    <p:sldId id="665" r:id="rId7"/>
    <p:sldId id="264" r:id="rId8"/>
    <p:sldId id="571" r:id="rId9"/>
    <p:sldId id="564" r:id="rId10"/>
    <p:sldId id="466" r:id="rId11"/>
    <p:sldId id="513" r:id="rId12"/>
    <p:sldId id="514" r:id="rId13"/>
    <p:sldId id="519" r:id="rId14"/>
    <p:sldId id="515" r:id="rId15"/>
    <p:sldId id="565" r:id="rId16"/>
    <p:sldId id="522" r:id="rId17"/>
    <p:sldId id="394" r:id="rId18"/>
    <p:sldId id="397" r:id="rId19"/>
    <p:sldId id="389" r:id="rId20"/>
    <p:sldId id="395" r:id="rId21"/>
    <p:sldId id="396" r:id="rId22"/>
    <p:sldId id="398" r:id="rId23"/>
    <p:sldId id="523" r:id="rId24"/>
    <p:sldId id="400" r:id="rId25"/>
    <p:sldId id="399" r:id="rId26"/>
    <p:sldId id="402" r:id="rId27"/>
    <p:sldId id="597" r:id="rId28"/>
    <p:sldId id="566" r:id="rId29"/>
    <p:sldId id="391" r:id="rId30"/>
    <p:sldId id="518" r:id="rId31"/>
    <p:sldId id="521" r:id="rId32"/>
    <p:sldId id="524" r:id="rId33"/>
    <p:sldId id="533" r:id="rId34"/>
    <p:sldId id="525" r:id="rId35"/>
    <p:sldId id="526" r:id="rId36"/>
    <p:sldId id="527" r:id="rId37"/>
    <p:sldId id="528" r:id="rId38"/>
    <p:sldId id="529" r:id="rId39"/>
    <p:sldId id="530" r:id="rId40"/>
    <p:sldId id="531" r:id="rId41"/>
    <p:sldId id="532" r:id="rId42"/>
    <p:sldId id="662" r:id="rId43"/>
    <p:sldId id="667" r:id="rId44"/>
    <p:sldId id="567" r:id="rId45"/>
    <p:sldId id="454" r:id="rId46"/>
    <p:sldId id="385" r:id="rId47"/>
    <p:sldId id="535" r:id="rId48"/>
    <p:sldId id="536" r:id="rId49"/>
    <p:sldId id="595" r:id="rId50"/>
    <p:sldId id="541" r:id="rId51"/>
    <p:sldId id="544" r:id="rId52"/>
    <p:sldId id="545" r:id="rId53"/>
    <p:sldId id="547" r:id="rId54"/>
    <p:sldId id="548" r:id="rId55"/>
    <p:sldId id="549" r:id="rId56"/>
    <p:sldId id="537" r:id="rId57"/>
    <p:sldId id="550" r:id="rId58"/>
    <p:sldId id="551" r:id="rId59"/>
    <p:sldId id="553" r:id="rId60"/>
    <p:sldId id="538" r:id="rId61"/>
    <p:sldId id="539" r:id="rId62"/>
    <p:sldId id="552" r:id="rId63"/>
    <p:sldId id="590" r:id="rId64"/>
    <p:sldId id="591" r:id="rId65"/>
    <p:sldId id="598" r:id="rId66"/>
    <p:sldId id="599" r:id="rId67"/>
    <p:sldId id="600" r:id="rId68"/>
    <p:sldId id="601" r:id="rId69"/>
    <p:sldId id="568" r:id="rId70"/>
    <p:sldId id="540" r:id="rId71"/>
    <p:sldId id="557" r:id="rId72"/>
    <p:sldId id="554" r:id="rId73"/>
    <p:sldId id="534" r:id="rId74"/>
    <p:sldId id="558" r:id="rId75"/>
    <p:sldId id="572" r:id="rId76"/>
    <p:sldId id="575" r:id="rId77"/>
    <p:sldId id="559" r:id="rId78"/>
    <p:sldId id="569" r:id="rId79"/>
    <p:sldId id="561" r:id="rId80"/>
    <p:sldId id="563" r:id="rId81"/>
    <p:sldId id="578" r:id="rId82"/>
    <p:sldId id="579" r:id="rId83"/>
    <p:sldId id="580" r:id="rId84"/>
    <p:sldId id="581" r:id="rId85"/>
    <p:sldId id="582" r:id="rId86"/>
    <p:sldId id="583" r:id="rId87"/>
    <p:sldId id="584" r:id="rId88"/>
    <p:sldId id="585" r:id="rId89"/>
    <p:sldId id="586" r:id="rId90"/>
    <p:sldId id="587" r:id="rId91"/>
    <p:sldId id="588" r:id="rId92"/>
    <p:sldId id="589" r:id="rId93"/>
    <p:sldId id="560" r:id="rId94"/>
    <p:sldId id="592" r:id="rId95"/>
    <p:sldId id="593" r:id="rId96"/>
    <p:sldId id="570" r:id="rId9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20"/>
            <p14:sldId id="596"/>
            <p14:sldId id="594"/>
            <p14:sldId id="666"/>
            <p14:sldId id="665"/>
            <p14:sldId id="264"/>
            <p14:sldId id="571"/>
          </p14:sldIdLst>
        </p14:section>
        <p14:section name="Separate Compilation" id="{B55B8E8C-5EAB-4A1E-A4E9-AE5E896E46FA}">
          <p14:sldIdLst>
            <p14:sldId id="564"/>
            <p14:sldId id="466"/>
            <p14:sldId id="513"/>
            <p14:sldId id="514"/>
            <p14:sldId id="519"/>
            <p14:sldId id="515"/>
          </p14:sldIdLst>
        </p14:section>
        <p14:section name="C Pre-processor" id="{BA744A37-D2D7-4B37-B0A6-FA9DCFDF6CD6}">
          <p14:sldIdLst>
            <p14:sldId id="565"/>
            <p14:sldId id="522"/>
            <p14:sldId id="394"/>
            <p14:sldId id="397"/>
            <p14:sldId id="389"/>
            <p14:sldId id="395"/>
            <p14:sldId id="396"/>
            <p14:sldId id="398"/>
            <p14:sldId id="523"/>
            <p14:sldId id="400"/>
            <p14:sldId id="399"/>
            <p14:sldId id="402"/>
            <p14:sldId id="597"/>
          </p14:sldIdLst>
        </p14:section>
        <p14:section name="Makefiles" id="{ED53C18C-9914-439E-BCED-32ED140D3BCD}">
          <p14:sldIdLst>
            <p14:sldId id="566"/>
            <p14:sldId id="391"/>
            <p14:sldId id="518"/>
            <p14:sldId id="521"/>
            <p14:sldId id="524"/>
            <p14:sldId id="533"/>
            <p14:sldId id="525"/>
            <p14:sldId id="526"/>
            <p14:sldId id="527"/>
            <p14:sldId id="528"/>
            <p14:sldId id="529"/>
            <p14:sldId id="530"/>
            <p14:sldId id="531"/>
            <p14:sldId id="532"/>
            <p14:sldId id="662"/>
            <p14:sldId id="667"/>
          </p14:sldIdLst>
        </p14:section>
        <p14:section name="What are pointers" id="{C22FF45C-DC97-4776-AF3E-CC43AD729145}">
          <p14:sldIdLst>
            <p14:sldId id="567"/>
            <p14:sldId id="454"/>
            <p14:sldId id="385"/>
            <p14:sldId id="535"/>
            <p14:sldId id="536"/>
            <p14:sldId id="595"/>
            <p14:sldId id="541"/>
            <p14:sldId id="544"/>
            <p14:sldId id="545"/>
            <p14:sldId id="547"/>
            <p14:sldId id="548"/>
            <p14:sldId id="549"/>
            <p14:sldId id="537"/>
            <p14:sldId id="550"/>
            <p14:sldId id="551"/>
            <p14:sldId id="553"/>
            <p14:sldId id="538"/>
            <p14:sldId id="539"/>
            <p14:sldId id="552"/>
            <p14:sldId id="590"/>
            <p14:sldId id="591"/>
            <p14:sldId id="598"/>
            <p14:sldId id="599"/>
            <p14:sldId id="600"/>
            <p14:sldId id="601"/>
          </p14:sldIdLst>
        </p14:section>
        <p14:section name="Why are pointers" id="{4A263F98-05C8-45D9-ABFB-B6228742C704}">
          <p14:sldIdLst>
            <p14:sldId id="568"/>
            <p14:sldId id="540"/>
            <p14:sldId id="557"/>
            <p14:sldId id="554"/>
            <p14:sldId id="534"/>
            <p14:sldId id="558"/>
            <p14:sldId id="572"/>
            <p14:sldId id="575"/>
            <p14:sldId id="559"/>
          </p14:sldIdLst>
        </p14:section>
        <p14:section name="Variable lifetimes" id="{0A4A4785-DB78-4289-8A94-9CAE7751863A}">
          <p14:sldIdLst>
            <p14:sldId id="569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</p14:sldIdLst>
        </p14:section>
        <p14:section name="Wrapup" id="{29A7F866-9DA9-446B-8359-CE426CB89C7A}">
          <p14:sldIdLst>
            <p14:sldId id="5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dirty="0"/>
              <a:t>Build System + Pointers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issues</a:t>
            </a:r>
          </a:p>
          <a:p>
            <a:pPr lvl="1"/>
            <a:r>
              <a:rPr lang="en-US" dirty="0"/>
              <a:t>Big programs take a very long time to compile</a:t>
            </a:r>
          </a:p>
          <a:p>
            <a:pPr lvl="1"/>
            <a:r>
              <a:rPr lang="en-US" dirty="0"/>
              <a:t>How can we reuse our functions in multiple programs?</a:t>
            </a:r>
          </a:p>
          <a:p>
            <a:pPr lvl="1"/>
            <a:endParaRPr lang="en-US" dirty="0"/>
          </a:p>
          <a:p>
            <a:r>
              <a:rPr lang="en-US" dirty="0"/>
              <a:t>Let’s focus on that second issue. It would be nice to: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Write some functions in one file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Call those functions from multiple programs (other files)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9E355A-3554-4A11-8EE0-A9F1C8D1B957}"/>
              </a:ext>
            </a:extLst>
          </p:cNvPr>
          <p:cNvSpPr/>
          <p:nvPr/>
        </p:nvSpPr>
        <p:spPr>
          <a:xfrm>
            <a:off x="1571223" y="5214802"/>
            <a:ext cx="2640169" cy="1030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Source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A3DF78-98EC-4FBD-AB61-C9BDE2BF9CD5}"/>
              </a:ext>
            </a:extLst>
          </p:cNvPr>
          <p:cNvSpPr/>
          <p:nvPr/>
        </p:nvSpPr>
        <p:spPr>
          <a:xfrm>
            <a:off x="6892345" y="5214802"/>
            <a:ext cx="2640169" cy="103031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Machine Code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3B2DE3-9C53-4520-A87C-FDC83BF90E65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211392" y="5729957"/>
            <a:ext cx="268095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7A9E363-3358-421E-93C9-17F98E617C65}"/>
              </a:ext>
            </a:extLst>
          </p:cNvPr>
          <p:cNvSpPr txBox="1"/>
          <p:nvPr/>
        </p:nvSpPr>
        <p:spPr>
          <a:xfrm>
            <a:off x="4470043" y="5206737"/>
            <a:ext cx="2163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compilation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222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B3F26-F2E2-44E4-8F0D-E4B12ACE9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1EDC9-02DB-447D-960C-3FFA7A5226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write code in any number of different C files</a:t>
            </a:r>
          </a:p>
          <a:p>
            <a:pPr lvl="1"/>
            <a:r>
              <a:rPr lang="en-US" dirty="0"/>
              <a:t>And combine them together while compiling</a:t>
            </a:r>
          </a:p>
          <a:p>
            <a:pPr lvl="1"/>
            <a:endParaRPr lang="en-US" dirty="0"/>
          </a:p>
          <a:p>
            <a:r>
              <a:rPr lang="en-US" dirty="0"/>
              <a:t>But we need some way to tell C code in one file about the existence of C code in another file</a:t>
            </a:r>
          </a:p>
          <a:p>
            <a:pPr lvl="1"/>
            <a:r>
              <a:rPr lang="en-US" dirty="0"/>
              <a:t>Solution: header files (.h)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Header files list all the publicly available functions and variables from a C file</a:t>
            </a:r>
          </a:p>
          <a:p>
            <a:pPr lvl="2"/>
            <a:r>
              <a:rPr lang="en-US" dirty="0"/>
              <a:t>Usually, there is a .c and .h file for various libraries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Header files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-ed at the top of your C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5F7DC-E569-48FA-9384-E55FC19B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427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3D74B-0C28-4201-9F56-1E8B0278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multiple C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7CE2C-AA87-4EA0-9394-D463022FC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 file is compiled separately</a:t>
            </a:r>
          </a:p>
          <a:p>
            <a:r>
              <a:rPr lang="en-US" dirty="0"/>
              <a:t>Then combine multiple together into a single program</a:t>
            </a:r>
          </a:p>
          <a:p>
            <a:endParaRPr lang="en-US" dirty="0"/>
          </a:p>
          <a:p>
            <a:r>
              <a:rPr lang="en-US" dirty="0"/>
              <a:t>Compilers have a middle step: object files (.o)</a:t>
            </a:r>
          </a:p>
          <a:p>
            <a:pPr lvl="1"/>
            <a:r>
              <a:rPr lang="en-US" dirty="0"/>
              <a:t>Still not human readable</a:t>
            </a:r>
          </a:p>
          <a:p>
            <a:pPr lvl="1"/>
            <a:r>
              <a:rPr lang="en-US" dirty="0"/>
              <a:t>Meant to be joined together into a single executable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EE078-1932-4F12-9AD4-5401614DE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22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8F193-5782-4A54-BB91-4128CC1E8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 project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2D36-9C0B-4383-95A1-59E1A21BA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Various code that actually runs your project</a:t>
            </a:r>
          </a:p>
          <a:p>
            <a:r>
              <a:rPr lang="en-US" dirty="0"/>
              <a:t>test/</a:t>
            </a:r>
          </a:p>
          <a:p>
            <a:pPr lvl="1"/>
            <a:r>
              <a:rPr lang="en-US" dirty="0"/>
              <a:t>Various code that tests your files in </a:t>
            </a:r>
            <a:r>
              <a:rPr lang="en-US" dirty="0" err="1"/>
              <a:t>src</a:t>
            </a:r>
            <a:r>
              <a:rPr lang="en-US" dirty="0"/>
              <a:t>/</a:t>
            </a:r>
          </a:p>
          <a:p>
            <a:pPr lvl="1"/>
            <a:endParaRPr lang="en-US" dirty="0"/>
          </a:p>
          <a:p>
            <a:r>
              <a:rPr lang="en-US" dirty="0"/>
              <a:t>We separate code in </a:t>
            </a:r>
            <a:r>
              <a:rPr lang="en-US" dirty="0" err="1"/>
              <a:t>src</a:t>
            </a:r>
            <a:r>
              <a:rPr lang="en-US" dirty="0"/>
              <a:t>/ into two categories</a:t>
            </a:r>
          </a:p>
          <a:p>
            <a:pPr lvl="1"/>
            <a:r>
              <a:rPr lang="en-US" dirty="0"/>
              <a:t>The executable, which has a main() function and not much else</a:t>
            </a:r>
          </a:p>
          <a:p>
            <a:pPr lvl="2"/>
            <a:r>
              <a:rPr lang="en-US" dirty="0"/>
              <a:t>Named whatever your executable is, but with a .c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overlapped.c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Libraries which have both .c and .h files</a:t>
            </a:r>
          </a:p>
          <a:p>
            <a:pPr lvl="2"/>
            <a:r>
              <a:rPr lang="en-US" dirty="0"/>
              <a:t>Example: </a:t>
            </a:r>
            <a:r>
              <a:rPr lang="en-US" dirty="0" err="1"/>
              <a:t>circle.c</a:t>
            </a:r>
            <a:r>
              <a:rPr lang="en-US" dirty="0"/>
              <a:t> and </a:t>
            </a:r>
            <a:r>
              <a:rPr lang="en-US" dirty="0" err="1"/>
              <a:t>circle.h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2FC411-D671-4DBF-8C10-A5CDF8A3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116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B90C37F0-40CA-4E91-815E-4F12A24C1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/>
          <a:lstStyle/>
          <a:p>
            <a:r>
              <a:rPr lang="en-US" dirty="0"/>
              <a:t>Example of multiple compilation</a:t>
            </a:r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CFE087B-601F-49EA-9CD8-7BACE2ED6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582" y="1143000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BA4AF-3406-4721-89C4-FF1B55C22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269E5A-B241-461C-A512-471413D608C7}"/>
              </a:ext>
            </a:extLst>
          </p:cNvPr>
          <p:cNvSpPr txBox="1"/>
          <p:nvPr/>
        </p:nvSpPr>
        <p:spPr>
          <a:xfrm>
            <a:off x="9697793" y="316468"/>
            <a:ext cx="198334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example_project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67874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b="1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193009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B71A4-349D-4590-86A4-9A2C6FA80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pre-processor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E94B8-9479-444E-8E50-44B7F6D7E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Reads in the text of your source code</a:t>
            </a:r>
          </a:p>
          <a:p>
            <a:endParaRPr lang="en-US" dirty="0"/>
          </a:p>
          <a:p>
            <a:r>
              <a:rPr lang="en-US" dirty="0"/>
              <a:t>Does some initial text-based manipulations to the code</a:t>
            </a:r>
          </a:p>
          <a:p>
            <a:pPr lvl="1"/>
            <a:r>
              <a:rPr lang="en-US" dirty="0"/>
              <a:t>Prepares everything for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108939-BC17-4036-8092-342AF6CF9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4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FD14A-D35D-4013-9D65-28F4266A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reads files from the top 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ADE03-B8B1-45C0-97EF-26BA5AB95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First important thing to know about the pre-processor/compiler</a:t>
            </a:r>
          </a:p>
          <a:p>
            <a:pPr lvl="1"/>
            <a:r>
              <a:rPr lang="en-US" dirty="0"/>
              <a:t>They read from the top of the file down</a:t>
            </a:r>
          </a:p>
          <a:p>
            <a:pPr lvl="1"/>
            <a:r>
              <a:rPr lang="en-US" dirty="0"/>
              <a:t>Functions that don’t exist when you try to call them are an error</a:t>
            </a:r>
          </a:p>
          <a:p>
            <a:pPr lvl="1"/>
            <a:endParaRPr lang="en-US" dirty="0"/>
          </a:p>
          <a:p>
            <a:r>
              <a:rPr lang="en-US" dirty="0"/>
              <a:t>How would we write this code then?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a();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24C2A-0654-4EBC-A10F-609E08024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9701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092E-D504-4BF2-9951-7B252ACC0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declaration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C0474-6A62-47AF-B8E0-145BA8A46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inform the compiler about functions that will later be defined</a:t>
            </a:r>
          </a:p>
          <a:p>
            <a:pPr lvl="1"/>
            <a:r>
              <a:rPr lang="en-US" dirty="0"/>
              <a:t>You are telling the C compiler: “here’s what this other function looks like, you’ll get details about how it works later”</a:t>
            </a:r>
          </a:p>
          <a:p>
            <a:pPr lvl="1"/>
            <a:r>
              <a:rPr lang="en-US" dirty="0"/>
              <a:t>Very useful for libraries that you are using</a:t>
            </a:r>
          </a:p>
          <a:p>
            <a:pPr lvl="1"/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declaration</a:t>
            </a:r>
            <a:r>
              <a:rPr lang="en-US" dirty="0"/>
              <a:t> in C includes the return type, name, and argument types</a:t>
            </a: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a(int, float);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read_circle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 function </a:t>
            </a:r>
            <a:r>
              <a:rPr lang="en-US" b="1" dirty="0"/>
              <a:t>definition</a:t>
            </a:r>
            <a:r>
              <a:rPr lang="en-US" dirty="0"/>
              <a:t> in C also includes the body of the function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3DA4D-DA18-4E98-877C-F78293C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78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are collections of declarations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could manually type out the declaration for each function you want to use at the top of your C file</a:t>
            </a:r>
          </a:p>
          <a:p>
            <a:pPr lvl="1"/>
            <a:endParaRPr lang="en-US" dirty="0"/>
          </a:p>
          <a:p>
            <a:r>
              <a:rPr lang="en-US" dirty="0"/>
              <a:t>Instead, we create “Header files” (.h) that hold all the function declarations for functions in the associated .c file</a:t>
            </a:r>
          </a:p>
          <a:p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  <a:r>
              <a:rPr lang="en-US" dirty="0"/>
              <a:t>-ing a header file tells the pre-processor to paste its contents</a:t>
            </a:r>
          </a:p>
          <a:p>
            <a:pPr lvl="1"/>
            <a:r>
              <a:rPr lang="en-US" dirty="0"/>
              <a:t>The same as if you had typed them in the top of the file yourself</a:t>
            </a:r>
          </a:p>
          <a:p>
            <a:pPr lvl="1"/>
            <a:r>
              <a:rPr lang="en-US" dirty="0"/>
              <a:t>Leads to weird errors sometimes if you mess up a header file</a:t>
            </a:r>
          </a:p>
          <a:p>
            <a:pPr lvl="1"/>
            <a:r>
              <a:rPr lang="en-US" dirty="0"/>
              <a:t>Be sure to only include header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6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ADEAB-5D54-4B79-9363-26F7DDE8E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F00AF-9EB7-426B-AA64-658F1813F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Office hours are up and running</a:t>
            </a:r>
          </a:p>
          <a:p>
            <a:pPr lvl="1"/>
            <a:r>
              <a:rPr lang="en-US" dirty="0"/>
              <a:t>Be sure to use the office hours queue on Canvas</a:t>
            </a:r>
          </a:p>
          <a:p>
            <a:pPr lvl="1"/>
            <a:endParaRPr lang="en-US" dirty="0"/>
          </a:p>
          <a:p>
            <a:r>
              <a:rPr lang="en-US" dirty="0" err="1"/>
              <a:t>Campuswire</a:t>
            </a:r>
            <a:r>
              <a:rPr lang="en-US" dirty="0"/>
              <a:t> access (where you ask questions)</a:t>
            </a:r>
          </a:p>
          <a:p>
            <a:pPr lvl="1"/>
            <a:r>
              <a:rPr lang="en-US" dirty="0"/>
              <a:t>If you do not have access to </a:t>
            </a:r>
            <a:r>
              <a:rPr lang="en-US" dirty="0" err="1"/>
              <a:t>campuswire</a:t>
            </a:r>
            <a:r>
              <a:rPr lang="en-US" dirty="0"/>
              <a:t>, email me ASAP</a:t>
            </a:r>
          </a:p>
          <a:p>
            <a:pPr lvl="1"/>
            <a:endParaRPr lang="en-US" dirty="0"/>
          </a:p>
          <a:p>
            <a:r>
              <a:rPr lang="en-US" dirty="0" err="1"/>
              <a:t>Gradescope</a:t>
            </a:r>
            <a:r>
              <a:rPr lang="en-US" dirty="0"/>
              <a:t> access (where you submit code)</a:t>
            </a:r>
          </a:p>
          <a:p>
            <a:pPr lvl="1"/>
            <a:r>
              <a:rPr lang="en-US" dirty="0"/>
              <a:t>Be sure to make a </a:t>
            </a:r>
            <a:r>
              <a:rPr lang="en-US" dirty="0" err="1"/>
              <a:t>Gradescope</a:t>
            </a:r>
            <a:r>
              <a:rPr lang="en-US" dirty="0"/>
              <a:t> account ASAP</a:t>
            </a:r>
          </a:p>
          <a:p>
            <a:pPr lvl="2"/>
            <a:r>
              <a:rPr lang="en-US" dirty="0"/>
              <a:t>You should have gotten an email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0E0259-1A65-4848-B7D0-588117D91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032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47D4C-3E5A-4DC0-927C-2479215D9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else can the pre-processor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05DD3-8D3C-48F1-8FC2-BAEB4F2B9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</a:t>
            </a:r>
          </a:p>
          <a:p>
            <a:pPr lvl="1"/>
            <a:r>
              <a:rPr lang="en-US" dirty="0"/>
              <a:t>Text substitutions made by the pre-processor</a:t>
            </a:r>
          </a:p>
          <a:p>
            <a:endParaRPr lang="en-US" dirty="0"/>
          </a:p>
          <a:p>
            <a:r>
              <a:rPr lang="en-US" dirty="0"/>
              <a:t>Compile-time code inclusion</a:t>
            </a:r>
          </a:p>
          <a:p>
            <a:pPr lvl="1"/>
            <a:r>
              <a:rPr lang="en-US" dirty="0"/>
              <a:t>Determine which code is actually compiled based on flags</a:t>
            </a:r>
          </a:p>
          <a:p>
            <a:endParaRPr lang="en-US" dirty="0"/>
          </a:p>
          <a:p>
            <a:r>
              <a:rPr lang="en-US" dirty="0"/>
              <a:t>Pragma</a:t>
            </a:r>
          </a:p>
          <a:p>
            <a:pPr lvl="1"/>
            <a:r>
              <a:rPr lang="en-US" dirty="0"/>
              <a:t>Special commands to the compiler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062C1-7DF9-4696-9170-8E6A9EA96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103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B7453-965F-470F-8913-03EE39D0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macros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396C04-8937-4B4F-9E5F-9E4C08C59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NAME_OF_MACRO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value_of_macro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Examples: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LENGTH 20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FAIL_MESSAGE “There was an error!\n”</a:t>
            </a:r>
          </a:p>
          <a:p>
            <a:pPr marL="914400" lvl="2" indent="0">
              <a:buNone/>
            </a:pPr>
            <a:endParaRPr lang="en-US" dirty="0"/>
          </a:p>
          <a:p>
            <a:r>
              <a:rPr lang="en-US" dirty="0"/>
              <a:t>The pre-processor pastes the text of the “value” wherever it finds the macro “name” in the source code</a:t>
            </a:r>
          </a:p>
          <a:p>
            <a:pPr lvl="1"/>
            <a:r>
              <a:rPr lang="en-US" dirty="0"/>
              <a:t>Useful for defining values that will be used in code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Again, be careful about weird bugs 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91182A-50D7-4CF6-BA2C-8326691EF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545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F8BF8-743F-4E5B-A156-0AEE7381A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2119E-90C4-4428-92EF-4F8AB598E9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Macros can be used as functions as well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DEBUG(msg)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(msg)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#define MIN(a, b) ((a &lt; b) ? a : b)</a:t>
            </a:r>
          </a:p>
          <a:p>
            <a:endParaRPr lang="en-US" dirty="0"/>
          </a:p>
          <a:p>
            <a:r>
              <a:rPr lang="en-US" dirty="0"/>
              <a:t>Generally, avoid this</a:t>
            </a:r>
          </a:p>
          <a:p>
            <a:pPr lvl="1"/>
            <a:r>
              <a:rPr lang="en-US" dirty="0"/>
              <a:t>You could just write a C function to do the operation instead</a:t>
            </a:r>
          </a:p>
          <a:p>
            <a:pPr lvl="2"/>
            <a:r>
              <a:rPr lang="en-US" dirty="0"/>
              <a:t>And the compiler will check this for errors better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It can be tricky to get right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0966E-3F68-4342-A12E-645DC535D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33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5809D-B889-4E9C-B9DC-E5BC80DA7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macro function trickiness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20362-DDE2-4961-B5D2-032E007AD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ADD(3,4)*5; // Expects 7*5=35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pre-processor will expand this to: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int x = 3+4*5; // Expects 7*5=35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Extra parentheses around the macro value prevent this issue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#define ADD(a, b)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61034-4B58-46E9-9734-61CB3342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9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C95F-8164-406B-A455-F51B9E5FA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Ifdef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15048C-7F7C-471D-89DB-A1494DA90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pre-processor evaluates the statement before compilation and either includes or removes the text</a:t>
            </a:r>
          </a:p>
          <a:p>
            <a:pPr lvl="1"/>
            <a:r>
              <a:rPr lang="en-US" dirty="0"/>
              <a:t>Useful because the code literally does not exist if removed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 DEBUG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(“Debug message here\n”);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endParaRPr lang="en-US" dirty="0"/>
          </a:p>
          <a:p>
            <a:r>
              <a:rPr lang="en-US" dirty="0"/>
              <a:t>Ifdef hell: when you can’t figure out which C code is actually being compiled due to too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E606EE-428D-45A4-8C43-EB8664A8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1472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A601-C383-4897-AEB9-EE15FBAD2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Pragma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FED937-5C13-4BAE-8C96-7B2F018BC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Pragmas tell the C compiler to do something</a:t>
            </a:r>
          </a:p>
          <a:p>
            <a:pPr lvl="1"/>
            <a:r>
              <a:rPr lang="en-US" dirty="0"/>
              <a:t>Turn on/off warnings</a:t>
            </a:r>
          </a:p>
          <a:p>
            <a:pPr lvl="1"/>
            <a:r>
              <a:rPr lang="en-US" dirty="0"/>
              <a:t>Various compiler tricks that are important for low-level OS code</a:t>
            </a:r>
          </a:p>
          <a:p>
            <a:pPr lvl="1"/>
            <a:endParaRPr lang="en-US" dirty="0"/>
          </a:p>
          <a:p>
            <a:r>
              <a:rPr lang="en-US" dirty="0"/>
              <a:t>Most common 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</a:t>
            </a:r>
            <a:r>
              <a:rPr lang="en-US" dirty="0"/>
              <a:t> once at the top of each header</a:t>
            </a:r>
          </a:p>
          <a:p>
            <a:pPr lvl="1"/>
            <a:r>
              <a:rPr lang="en-US" dirty="0"/>
              <a:t>Tells the compiler to track this file and only paste it in a given C file once</a:t>
            </a:r>
          </a:p>
          <a:p>
            <a:pPr lvl="1"/>
            <a:r>
              <a:rPr lang="en-US" dirty="0"/>
              <a:t>Otherwise could end up with a bunch of different copies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Old C code uses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#ifdef</a:t>
            </a:r>
            <a:r>
              <a:rPr lang="en-US" dirty="0"/>
              <a:t> at the top of header files for the same task</a:t>
            </a:r>
          </a:p>
          <a:p>
            <a:pPr lvl="2"/>
            <a:r>
              <a:rPr lang="en-US" dirty="0"/>
              <a:t>Paired with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  <a:r>
              <a:rPr lang="en-US" dirty="0"/>
              <a:t> at the very bottom of the file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B2BE70-8F54-4B7C-B23D-C0742CCFF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909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D25F1-29F7-457B-9BC4-E942A1366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20F3E-BA88-4665-BDAA-BDB7DC85F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–E flag tells the compiler to only run the pre-processor</a:t>
            </a:r>
          </a:p>
          <a:p>
            <a:endParaRPr lang="en-US" dirty="0"/>
          </a:p>
          <a:p>
            <a:r>
              <a:rPr lang="en-US" dirty="0"/>
              <a:t>In homework01</a:t>
            </a:r>
          </a:p>
          <a:p>
            <a:pPr lvl="1"/>
            <a:r>
              <a:rPr lang="en-US" dirty="0"/>
              <a:t>cc –E </a:t>
            </a:r>
            <a:r>
              <a:rPr lang="en-US" dirty="0" err="1"/>
              <a:t>src</a:t>
            </a:r>
            <a:r>
              <a:rPr lang="en-US" dirty="0"/>
              <a:t>/</a:t>
            </a:r>
            <a:r>
              <a:rPr lang="en-US" dirty="0" err="1"/>
              <a:t>overlapped.c</a:t>
            </a:r>
            <a:r>
              <a:rPr lang="en-US" dirty="0"/>
              <a:t> –o </a:t>
            </a:r>
            <a:r>
              <a:rPr lang="en-US" dirty="0" err="1"/>
              <a:t>overlapped.i</a:t>
            </a:r>
            <a:endParaRPr lang="en-US" dirty="0"/>
          </a:p>
          <a:p>
            <a:pPr lvl="2"/>
            <a:r>
              <a:rPr lang="en-US" dirty="0"/>
              <a:t>Note that header files are included</a:t>
            </a:r>
          </a:p>
          <a:p>
            <a:pPr lvl="2"/>
            <a:r>
              <a:rPr lang="en-US" dirty="0"/>
              <a:t>Note that some functions are only definitions right now</a:t>
            </a:r>
          </a:p>
          <a:p>
            <a:endParaRPr lang="en-US" dirty="0"/>
          </a:p>
          <a:p>
            <a:r>
              <a:rPr lang="en-US" dirty="0"/>
              <a:t>Example of macro substitution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7BAF2-B88F-4463-ADE5-91CAD06D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1BE1C-78B2-4075-B3AF-2C674190AED6}"/>
              </a:ext>
            </a:extLst>
          </p:cNvPr>
          <p:cNvSpPr txBox="1"/>
          <p:nvPr/>
        </p:nvSpPr>
        <p:spPr>
          <a:xfrm>
            <a:off x="9337184" y="316468"/>
            <a:ext cx="25886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preprocessor_example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4306630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53AB-BE0F-4014-B698-97E934D7D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95F4B-A5C9-46F1-890A-91435E77C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Coming soon in class</a:t>
            </a:r>
          </a:p>
          <a:p>
            <a:pPr lvl="1"/>
            <a:r>
              <a:rPr lang="en-US" dirty="0"/>
              <a:t>Lecture</a:t>
            </a:r>
          </a:p>
          <a:p>
            <a:pPr lvl="2"/>
            <a:r>
              <a:rPr lang="en-US" dirty="0"/>
              <a:t>Pointers (today)</a:t>
            </a:r>
          </a:p>
          <a:p>
            <a:pPr lvl="2"/>
            <a:r>
              <a:rPr lang="en-US" dirty="0"/>
              <a:t>Arrays and Strings (Thursday)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Lab</a:t>
            </a:r>
          </a:p>
          <a:p>
            <a:pPr lvl="2"/>
            <a:r>
              <a:rPr lang="en-US" dirty="0"/>
              <a:t>String manipulation (prep for Homework 2)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Homework</a:t>
            </a:r>
          </a:p>
          <a:p>
            <a:pPr lvl="2"/>
            <a:r>
              <a:rPr lang="en-US" dirty="0"/>
              <a:t>Program for text replacement in strings</a:t>
            </a:r>
          </a:p>
          <a:p>
            <a:pPr lvl="2"/>
            <a:r>
              <a:rPr lang="en-US" dirty="0"/>
              <a:t>Swaps all instances of a character with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43E5CB-D2F3-4A98-AE54-A0DADEA50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784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b="1" dirty="0" err="1"/>
              <a:t>Makefiles</a:t>
            </a:r>
            <a:endParaRPr lang="en-US" b="1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6111310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New problem, how do you remember all these steps?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D2BAC2B7-BFD0-4059-B255-70E38F491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782" y="1120775"/>
            <a:ext cx="6936826" cy="5029200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F1CC71-E09C-4786-AE4E-C368AE39FE20}"/>
              </a:ext>
            </a:extLst>
          </p:cNvPr>
          <p:cNvSpPr txBox="1"/>
          <p:nvPr/>
        </p:nvSpPr>
        <p:spPr>
          <a:xfrm>
            <a:off x="7959144" y="2575775"/>
            <a:ext cx="34360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And this doesn’t even include various flags we give to the compiler, such as the location of the 211.h library</a:t>
            </a:r>
          </a:p>
        </p:txBody>
      </p:sp>
    </p:spTree>
    <p:extLst>
      <p:ext uri="{BB962C8B-B14F-4D97-AF65-F5344CB8AC3E}">
        <p14:creationId xmlns:p14="http://schemas.microsoft.com/office/powerpoint/2010/main" val="266235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00528-7F7A-4B1E-870F-DE2651772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8916-D90A-400D-97DA-92506A83A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1 due on Thursday</a:t>
            </a:r>
          </a:p>
          <a:p>
            <a:endParaRPr lang="en-US" dirty="0"/>
          </a:p>
          <a:p>
            <a:r>
              <a:rPr lang="en-US" dirty="0"/>
              <a:t>Self-eval for Homework 1 due on Sunday</a:t>
            </a:r>
          </a:p>
          <a:p>
            <a:pPr lvl="1"/>
            <a:r>
              <a:rPr lang="en-US" dirty="0"/>
              <a:t>Will be released after the homework is due</a:t>
            </a:r>
          </a:p>
          <a:p>
            <a:pPr lvl="1"/>
            <a:r>
              <a:rPr lang="en-US" dirty="0"/>
              <a:t>If you submit homework late, complete self-eval ASAP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Goal: make sure you’re writing tests for your code</a:t>
            </a:r>
          </a:p>
          <a:p>
            <a:pPr lvl="2"/>
            <a:r>
              <a:rPr lang="en-US" dirty="0"/>
              <a:t>We’ll ask you about whether you wrote certain tests or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5B188E-FF0B-4273-B121-95744F1B0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76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8F3FB-0CFB-4DD7-9A00-F0C62E51B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Simplifying multiple compilation with Make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F1C98-0F5D-4F3F-AA7C-FFAD89EC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is a tool for building programs out of multiple source files</a:t>
            </a:r>
          </a:p>
          <a:p>
            <a:pPr lvl="1"/>
            <a:r>
              <a:rPr lang="en-US" dirty="0"/>
              <a:t>Allows you to specify goals and requirements as “rules”</a:t>
            </a:r>
          </a:p>
          <a:p>
            <a:pPr lvl="1"/>
            <a:r>
              <a:rPr lang="en-US" dirty="0"/>
              <a:t>And then runs the compiler to fulfill those</a:t>
            </a:r>
          </a:p>
          <a:p>
            <a:pPr lvl="1"/>
            <a:endParaRPr lang="en-US" dirty="0"/>
          </a:p>
          <a:p>
            <a:r>
              <a:rPr lang="en-US" dirty="0"/>
              <a:t>To build a file named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 </a:t>
            </a:r>
            <a:r>
              <a:rPr lang="en-US" dirty="0"/>
              <a:t>using make, you run: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4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4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endParaRPr lang="en-US" dirty="0">
              <a:solidFill>
                <a:srgbClr val="586E7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looks around the current directory for a file named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which specifies the various rules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We’ll provide the </a:t>
            </a:r>
            <a:r>
              <a:rPr lang="en-US" dirty="0" err="1">
                <a:cs typeface="Courier New" panose="02070309020205020404" pitchFamily="49" charset="0"/>
              </a:rPr>
              <a:t>Makefile</a:t>
            </a:r>
            <a:r>
              <a:rPr lang="en-US" dirty="0">
                <a:cs typeface="Courier New" panose="02070309020205020404" pitchFamily="49" charset="0"/>
              </a:rPr>
              <a:t> for you in this class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you’ll have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>
                <a:cs typeface="Courier New" panose="02070309020205020404" pitchFamily="49" charset="0"/>
              </a:rPr>
              <a:t> to compile your programs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E1922B-A56B-43C7-8235-BEA4EACF9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7293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rule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rule has a goal and pre-requisites for the goal</a:t>
            </a:r>
          </a:p>
          <a:p>
            <a:pPr lvl="1"/>
            <a:r>
              <a:rPr lang="en-US" dirty="0"/>
              <a:t>And then specifies commands to create the goal given the pre-requisites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goal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⟨</a:t>
            </a:r>
            <a:r>
              <a:rPr lang="en-US" sz="2800" b="0" u="none" strike="noStrike" baseline="0" dirty="0" err="1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prereqs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⟨</a:t>
            </a:r>
            <a:r>
              <a:rPr lang="en-US" sz="2800" b="0" u="none" strike="noStrike" baseline="0" dirty="0">
                <a:solidFill>
                  <a:srgbClr val="6D71C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commands</a:t>
            </a:r>
            <a:r>
              <a:rPr lang="en-US" sz="2800" b="0" u="none" strike="noStrike" baseline="0" dirty="0">
                <a:solidFill>
                  <a:srgbClr val="586E7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⟩</a:t>
            </a:r>
          </a:p>
          <a:p>
            <a:pPr marL="457200" lvl="1" indent="0">
              <a:buNone/>
            </a:pPr>
            <a:r>
              <a:rPr lang="en-US" sz="2800" b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...</a:t>
            </a: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Example:</a:t>
            </a:r>
          </a:p>
          <a:p>
            <a:pPr marL="457200" lvl="1" indent="0">
              <a:buNone/>
            </a:pPr>
            <a:r>
              <a:rPr lang="en-U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hello: </a:t>
            </a:r>
            <a:r>
              <a:rPr lang="en-U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‑o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s-ES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2669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Take a look at these if you want to understand the </a:t>
            </a:r>
            <a:r>
              <a:rPr lang="en-US" dirty="0" err="1"/>
              <a:t>Makefile</a:t>
            </a:r>
            <a:r>
              <a:rPr lang="en-US" dirty="0"/>
              <a:t> for the interact and </a:t>
            </a:r>
            <a:r>
              <a:rPr lang="en-US" dirty="0" err="1"/>
              <a:t>posn_test</a:t>
            </a:r>
            <a:r>
              <a:rPr lang="en-US" dirty="0"/>
              <a:t> programs from today’s lecture files</a:t>
            </a:r>
          </a:p>
          <a:p>
            <a:pPr lvl="1"/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~cs211/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/03_pointers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8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These rules encode the dependency diagram from a few slides back (but with preprocessing and translation combined)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431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Good programmers are lazy and hate repetition. So much repetition here!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interact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interact.o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08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You don’t have to repeat the goal in each recipe</a:t>
            </a:r>
          </a:p>
          <a:p>
            <a:pPr lvl="1"/>
            <a:r>
              <a:rPr lang="en-US" dirty="0"/>
              <a:t>It’s better to use the special variable $@ instead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interact.o posn.o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interact.c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775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Similarly, $^ is a variable that stands for the prerequisites</a:t>
            </a:r>
          </a:p>
          <a:p>
            <a:pPr lvl="1"/>
            <a:r>
              <a:rPr lang="en-US" dirty="0"/>
              <a:t>Or $&lt; when you only want the </a:t>
            </a:r>
            <a:r>
              <a:rPr lang="en-US" i="1" dirty="0"/>
              <a:t>first</a:t>
            </a:r>
            <a:r>
              <a:rPr lang="en-US" dirty="0"/>
              <a:t> prerequisite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8249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Now note that the bottom three compilation rules are the same except for the filename. We can replace them with a pattern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posn.c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$@ $&lt;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812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This pattern says we can build any .o file from a matching .c file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posn.h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266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That pattern is pretty generic except for the reliance on </a:t>
            </a:r>
            <a:r>
              <a:rPr lang="en-US" dirty="0" err="1"/>
              <a:t>posn.h</a:t>
            </a:r>
            <a:endParaRPr lang="en-US" dirty="0"/>
          </a:p>
          <a:p>
            <a:pPr lvl="1"/>
            <a:r>
              <a:rPr lang="en-US" dirty="0"/>
              <a:t>Let’s break that out into a separate rule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cc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181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35FC1-CBD4-4AD7-BDDC-01B235E18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Gradescope</a:t>
            </a:r>
            <a:r>
              <a:rPr lang="en-US" dirty="0"/>
              <a:t>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28FB9-6EAF-4C62-BC2F-32290D4D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Submitting code from terminal</a:t>
            </a:r>
          </a:p>
          <a:p>
            <a:pPr lvl="1"/>
            <a:endParaRPr lang="en-US" dirty="0"/>
          </a:p>
          <a:p>
            <a:r>
              <a:rPr lang="en-US" dirty="0"/>
              <a:t>Seeing results in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Be sure to either follow link or navigate to assignment again</a:t>
            </a:r>
          </a:p>
          <a:p>
            <a:pPr lvl="1"/>
            <a:endParaRPr lang="en-US" dirty="0"/>
          </a:p>
          <a:p>
            <a:r>
              <a:rPr lang="en-US" dirty="0"/>
              <a:t>Can submit as many times as you want</a:t>
            </a:r>
          </a:p>
          <a:p>
            <a:pPr lvl="1"/>
            <a:r>
              <a:rPr lang="en-US" dirty="0"/>
              <a:t>We may later rate-limit your submissions</a:t>
            </a:r>
          </a:p>
          <a:p>
            <a:pPr lvl="1"/>
            <a:r>
              <a:rPr lang="en-US" dirty="0"/>
              <a:t>Later assignments WILL have hidden tests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 the tests you fail on </a:t>
            </a:r>
            <a:r>
              <a:rPr lang="en-US" dirty="0" err="1"/>
              <a:t>Gradescope</a:t>
            </a:r>
            <a:r>
              <a:rPr lang="en-US" dirty="0"/>
              <a:t> to write your own tests!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F3FBF-72D3-433D-ADD9-336B958D4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3681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And we really ought to make the compiler used a variable</a:t>
            </a:r>
          </a:p>
          <a:p>
            <a:pPr lvl="1"/>
            <a:r>
              <a:rPr lang="en-US" dirty="0"/>
              <a:t>Then others could change it out if desired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910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3ABE1-FBC7-4671-BC44-A925B96FF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Bonus: </a:t>
            </a:r>
            <a:r>
              <a:rPr lang="en-US" dirty="0" err="1"/>
              <a:t>Makefile</a:t>
            </a:r>
            <a:r>
              <a:rPr lang="en-US" dirty="0"/>
              <a:t> for building interact and </a:t>
            </a:r>
            <a:r>
              <a:rPr lang="en-US" dirty="0" err="1"/>
              <a:t>posn_test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BB42C-17CD-465B-B0CE-D40B37E72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228090" cy="5029200"/>
          </a:xfrm>
        </p:spPr>
        <p:txBody>
          <a:bodyPr>
            <a:normAutofit/>
          </a:bodyPr>
          <a:lstStyle/>
          <a:p>
            <a:r>
              <a:rPr lang="en-US" dirty="0"/>
              <a:t>Finally, there are often compiler options we want to pass in</a:t>
            </a:r>
          </a:p>
          <a:p>
            <a:pPr lvl="1"/>
            <a:r>
              <a:rPr lang="en-US" dirty="0"/>
              <a:t>Here are the standard variables for holding those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interact: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interact.o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posn_test.o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0" i="0" u="none" strike="noStrike" baseline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posn.o</a:t>
            </a: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$(CC) ‑o $@ $^ $(CFLAGS) $(LDFLAGS)</a:t>
            </a:r>
            <a:b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.o: %.c</a:t>
            </a:r>
          </a:p>
          <a:p>
            <a:pPr marL="457200" lvl="1" indent="0">
              <a:buNone/>
            </a:pP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$(CC)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‑c ‑o </a:t>
            </a:r>
            <a:r>
              <a:rPr lang="en-US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$@</a:t>
            </a:r>
            <a: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 $&lt; $(CPPFLAGS) $(CFLAGS)</a:t>
            </a:r>
          </a:p>
          <a:p>
            <a:pPr marL="457200" lvl="1" indent="0">
              <a:buNone/>
            </a:pPr>
            <a:endParaRPr lang="pt-B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interact.o posn_test.o posn.o: posn.h</a:t>
            </a:r>
            <a:br>
              <a:rPr lang="pt-BR" sz="20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pt-BR" sz="2000" b="0" i="0" u="none" strike="noStrike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A26DF-FB01-4526-BB86-2B283195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759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8C4-0696-4E04-A4B1-7F7E525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Make, rather than calling the compiler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AC39-2499-49D9-A31D-BB2076B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our tool for compiling programs</a:t>
            </a:r>
          </a:p>
          <a:p>
            <a:pPr lvl="1"/>
            <a:r>
              <a:rPr lang="en-US" dirty="0"/>
              <a:t>It has rules for how to build the programs using the compiler</a:t>
            </a:r>
          </a:p>
          <a:p>
            <a:pPr lvl="1"/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compile your programs manually</a:t>
            </a:r>
          </a:p>
          <a:p>
            <a:pPr lvl="1"/>
            <a:r>
              <a:rPr lang="en-US" dirty="0"/>
              <a:t>But you would need to know the proper flags for the compiler to do so</a:t>
            </a:r>
          </a:p>
          <a:p>
            <a:pPr lvl="1"/>
            <a:r>
              <a:rPr lang="en-US" dirty="0"/>
              <a:t>Some programs rely on class-specific libraries for testing and memory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a big pain, so just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instead</a:t>
            </a:r>
          </a:p>
          <a:p>
            <a:pPr lvl="2"/>
            <a:r>
              <a:rPr lang="en-US" dirty="0"/>
              <a:t>And if you’re curious, you can look at the </a:t>
            </a:r>
            <a:r>
              <a:rPr lang="en-US" dirty="0" err="1"/>
              <a:t>Makefile</a:t>
            </a:r>
            <a:r>
              <a:rPr lang="en-US" dirty="0"/>
              <a:t> to see what the flags we’re providing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10F3-68D4-4FAF-B8AE-ED78BEA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20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E3CF-23A0-42DB-B8B1-1B49CE480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SMBC 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79B5-55D2-4CCE-B95C-5F2F2DCB7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Saturday</a:t>
            </a:r>
            <a:br>
              <a:rPr lang="en-US" dirty="0"/>
            </a:br>
            <a:r>
              <a:rPr lang="en-US" dirty="0"/>
              <a:t>Morning</a:t>
            </a:r>
            <a:br>
              <a:rPr lang="en-US" dirty="0"/>
            </a:br>
            <a:r>
              <a:rPr lang="en-US" dirty="0"/>
              <a:t>Breakfast</a:t>
            </a:r>
            <a:br>
              <a:rPr lang="en-US" dirty="0"/>
            </a:br>
            <a:r>
              <a:rPr lang="en-US" dirty="0"/>
              <a:t>Cereal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3F0F6-F6B8-435A-B24F-56E4DE6B9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A33FF52-F60C-4243-B3E6-3A977D9E12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2490" y="260906"/>
            <a:ext cx="4438650" cy="6460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03A4EF-E1B7-4B30-9DD8-2467C65BA513}"/>
              </a:ext>
            </a:extLst>
          </p:cNvPr>
          <p:cNvSpPr txBox="1"/>
          <p:nvPr/>
        </p:nvSpPr>
        <p:spPr>
          <a:xfrm>
            <a:off x="421783" y="6260068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https://www.smbc-comics.com/comic/2011-02-17</a:t>
            </a:r>
          </a:p>
        </p:txBody>
      </p:sp>
    </p:spTree>
    <p:extLst>
      <p:ext uri="{BB962C8B-B14F-4D97-AF65-F5344CB8AC3E}">
        <p14:creationId xmlns:p14="http://schemas.microsoft.com/office/powerpoint/2010/main" val="3406338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05731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7F8E9-A874-4F2E-ACC9-E5C1197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Remember: values, objects,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AC699-9AAE-4D76-A8B1-4745871BE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Values</a:t>
            </a:r>
            <a:r>
              <a:rPr lang="en-US" dirty="0"/>
              <a:t> are the actual information we want to work with</a:t>
            </a:r>
          </a:p>
          <a:p>
            <a:pPr lvl="1"/>
            <a:r>
              <a:rPr lang="en-US" dirty="0"/>
              <a:t>Numbers, Strings, Images, etc.</a:t>
            </a:r>
          </a:p>
          <a:p>
            <a:pPr lvl="1"/>
            <a:r>
              <a:rPr lang="en-US" dirty="0"/>
              <a:t>Example: 3 is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value</a:t>
            </a:r>
          </a:p>
          <a:p>
            <a:pPr lvl="1"/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object</a:t>
            </a:r>
            <a:r>
              <a:rPr lang="en-US" dirty="0"/>
              <a:t> is a chunk of memory that can hold a value of a particular type.</a:t>
            </a:r>
          </a:p>
          <a:p>
            <a:pPr lvl="1"/>
            <a:r>
              <a:rPr lang="en-US" dirty="0"/>
              <a:t>Example: function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has a parameter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</a:t>
            </a:r>
          </a:p>
          <a:p>
            <a:pPr lvl="2"/>
            <a:r>
              <a:rPr lang="en-US" dirty="0"/>
              <a:t>Each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is called, a “fresh” object that can hold an int is “created”</a:t>
            </a:r>
          </a:p>
          <a:p>
            <a:pPr lvl="1"/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variable</a:t>
            </a:r>
            <a:r>
              <a:rPr lang="en-US" dirty="0"/>
              <a:t> is the name of an object</a:t>
            </a:r>
            <a:br>
              <a:rPr lang="en-US" dirty="0"/>
            </a:br>
            <a:endParaRPr lang="en-US" dirty="0"/>
          </a:p>
          <a:p>
            <a:r>
              <a:rPr lang="en-US" dirty="0"/>
              <a:t>Assigning to a variable changes the </a:t>
            </a:r>
            <a:r>
              <a:rPr lang="en-US" i="1" dirty="0"/>
              <a:t>value</a:t>
            </a:r>
            <a:r>
              <a:rPr lang="en-US" dirty="0"/>
              <a:t> stored in the object named by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FCE1D-7702-44BB-AED7-6C393F02F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413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24255"/>
              </p:ext>
            </p:extLst>
          </p:nvPr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844229"/>
              </p:ext>
            </p:extLst>
          </p:nvPr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993-3BB8-4A50-B5A5-BB31659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for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5192-6E26-43F2-A7EE-7F425BD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a family of types</a:t>
            </a:r>
          </a:p>
          <a:p>
            <a:pPr lvl="1"/>
            <a:r>
              <a:rPr lang="en-US" dirty="0"/>
              <a:t>Each pointer is an existing C type, followed by a *</a:t>
            </a:r>
          </a:p>
          <a:p>
            <a:pPr lvl="1"/>
            <a:endParaRPr lang="en-US" dirty="0"/>
          </a:p>
          <a:p>
            <a:r>
              <a:rPr lang="en-US" dirty="0"/>
              <a:t>To get the pointer to an existing variable, use the &amp; operator</a:t>
            </a:r>
          </a:p>
          <a:p>
            <a:pPr lvl="1"/>
            <a:r>
              <a:rPr lang="en-US" dirty="0"/>
              <a:t>Returns the address of that variable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int z = 5;</a:t>
            </a:r>
          </a:p>
          <a:p>
            <a:pPr marL="457200" lvl="1" indent="0">
              <a:buNone/>
            </a:pPr>
            <a:r>
              <a:rPr lang="en-US" dirty="0"/>
              <a:t>int* </a:t>
            </a:r>
            <a:r>
              <a:rPr lang="en-US" dirty="0" err="1"/>
              <a:t>z_pointer</a:t>
            </a:r>
            <a:r>
              <a:rPr lang="en-US" dirty="0"/>
              <a:t> = &amp;z;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40D9-A1E6-4FFA-964F-03742A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58913-EFA1-4A3A-BF8E-DE0891D51E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896142"/>
              </p:ext>
            </p:extLst>
          </p:nvPr>
        </p:nvGraphicFramePr>
        <p:xfrm>
          <a:off x="8117982" y="3633526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F515C-1733-4B1B-A6AB-21F3DEA074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6982203"/>
              </p:ext>
            </p:extLst>
          </p:nvPr>
        </p:nvGraphicFramePr>
        <p:xfrm>
          <a:off x="6284888" y="4869199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13A16-1674-451C-884B-C80FB7B4C30E}"/>
              </a:ext>
            </a:extLst>
          </p:cNvPr>
          <p:cNvCxnSpPr/>
          <p:nvPr/>
        </p:nvCxnSpPr>
        <p:spPr>
          <a:xfrm flipV="1">
            <a:off x="9839458" y="4151686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170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573721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???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59BC681-8B2E-49D6-B9B3-9D3D9E45BA33}"/>
              </a:ext>
            </a:extLst>
          </p:cNvPr>
          <p:cNvSpPr txBox="1"/>
          <p:nvPr/>
        </p:nvSpPr>
        <p:spPr>
          <a:xfrm>
            <a:off x="7509354" y="1691640"/>
            <a:ext cx="3832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initial value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en-US" dirty="0"/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719C3-7F8D-4FB0-89A5-E3D6587210AF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948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B0850B3-8CA7-424A-9A84-4DE917724174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57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DBA78-3159-45E8-B213-44992468B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err="1"/>
              <a:t>Gradescope</a:t>
            </a:r>
            <a:r>
              <a:rPr lang="en-US" dirty="0"/>
              <a:t>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E3147-B91F-45A0-8FAD-61BA02F5A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93828"/>
            <a:ext cx="10972800" cy="2178371"/>
          </a:xfrm>
        </p:spPr>
        <p:txBody>
          <a:bodyPr/>
          <a:lstStyle/>
          <a:p>
            <a:r>
              <a:rPr lang="en-US" dirty="0"/>
              <a:t>Failure is that Expected and Received Output did not match</a:t>
            </a:r>
          </a:p>
          <a:p>
            <a:pPr lvl="1"/>
            <a:endParaRPr lang="en-US" dirty="0"/>
          </a:p>
          <a:p>
            <a:r>
              <a:rPr lang="en-US" dirty="0"/>
              <a:t>You can duplicate this test locally, which is easier to fix!</a:t>
            </a:r>
          </a:p>
          <a:p>
            <a:pPr lvl="1"/>
            <a:r>
              <a:rPr lang="en-US" dirty="0"/>
              <a:t>Create a new test that 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overlapped_circles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{0,0,2}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{1,0,2}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5560C-3E20-4937-86B9-0568A5AE1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45F92F-4F90-4EC1-BBC3-BF4A1A5BF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5" y="1143000"/>
            <a:ext cx="7344851" cy="262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9866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3354605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8D2260B-ECFA-4961-8397-0495A9880493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43117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8068966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A530B6-F1B1-4332-A967-EC81E3270F4C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112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1963091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8AD84-D775-48FC-9CBF-507B4A3FAD1F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139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81892"/>
              </p:ext>
            </p:extLst>
          </p:nvPr>
        </p:nvGraphicFramePr>
        <p:xfrm>
          <a:off x="7418231" y="914400"/>
          <a:ext cx="3005072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25081A-D8EE-4673-9C1A-CAC18C5C8D9C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5601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468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b="0" i="0" u="none" strike="noStrike" baseline="0" dirty="0">
                          <a:solidFill>
                            <a:srgbClr val="07364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🐝</a:t>
                      </a: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E46F8D-3B17-4515-AE0D-639BFDF49C30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1239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809450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4684EF-4B03-4A5E-87F9-6A1F97F1EA57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3805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862B-F46D-4204-B7A7-E5A20FC52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Dereferencing a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3B502-7E36-44CC-87AC-C7583DBA9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can be used to read or modify the value in the object pointed at</a:t>
            </a:r>
          </a:p>
          <a:p>
            <a:endParaRPr lang="en-US" dirty="0"/>
          </a:p>
          <a:p>
            <a:r>
              <a:rPr lang="en-US" dirty="0"/>
              <a:t>The * operator is used for getting/setting the value in the object</a:t>
            </a:r>
          </a:p>
          <a:p>
            <a:pPr lvl="1"/>
            <a:r>
              <a:rPr lang="en-US" dirty="0"/>
              <a:t>This is called “dereferencing” the pointer</a:t>
            </a:r>
          </a:p>
          <a:p>
            <a:pPr lvl="1"/>
            <a:r>
              <a:rPr lang="en-US" dirty="0"/>
              <a:t>Not multiply in this context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my_int_pointer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15;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FE1AA-7340-4EFE-BC3A-C6342DA82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7253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 // still true!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/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-7.362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DA9E95-68DD-4693-9268-E2FB962501C8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030596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4FE9-7FE1-487B-A3A3-B72DC485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Longer pointer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97CB4-4D59-4637-8365-A48BCC2162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beta;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gamma;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beta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gamma = &amp;alpha;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test = (beta == gamma &amp;&amp; beta == &amp;alpha);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alpha = -7.362;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= (*beta &lt; 0);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*gamma = 14.3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0C889D-D077-44DE-A52D-CF34E9022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BA3EA05-9ADF-4FE3-8A70-33BFBD64B2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356104"/>
              </p:ext>
            </p:extLst>
          </p:nvPr>
        </p:nvGraphicFramePr>
        <p:xfrm>
          <a:off x="7418231" y="914400"/>
          <a:ext cx="3005072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2536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50253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alpha: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800" dirty="0"/>
                        <a:t>14.3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beta: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9992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gamma: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254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test: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true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5085580"/>
                  </a:ext>
                </a:extLst>
              </a:tr>
            </a:tbl>
          </a:graphicData>
        </a:graphic>
      </p:graphicFrame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ABCE93E-742E-4BC5-9468-5B72BFE2CE95}"/>
              </a:ext>
            </a:extLst>
          </p:cNvPr>
          <p:cNvSpPr/>
          <p:nvPr/>
        </p:nvSpPr>
        <p:spPr>
          <a:xfrm>
            <a:off x="9156880" y="1262130"/>
            <a:ext cx="1648496" cy="436909"/>
          </a:xfrm>
          <a:custGeom>
            <a:avLst/>
            <a:gdLst>
              <a:gd name="connsiteX0" fmla="*/ 0 w 1727077"/>
              <a:gd name="connsiteY0" fmla="*/ 558648 h 583433"/>
              <a:gd name="connsiteX1" fmla="*/ 1468191 w 1727077"/>
              <a:gd name="connsiteY1" fmla="*/ 558648 h 583433"/>
              <a:gd name="connsiteX2" fmla="*/ 1725769 w 1727077"/>
              <a:gd name="connsiteY2" fmla="*/ 301070 h 583433"/>
              <a:gd name="connsiteX3" fmla="*/ 1558344 w 1727077"/>
              <a:gd name="connsiteY3" fmla="*/ 30614 h 583433"/>
              <a:gd name="connsiteX4" fmla="*/ 1339403 w 1727077"/>
              <a:gd name="connsiteY4" fmla="*/ 17735 h 583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27077" h="583433">
                <a:moveTo>
                  <a:pt x="0" y="558648"/>
                </a:moveTo>
                <a:cubicBezTo>
                  <a:pt x="590281" y="580113"/>
                  <a:pt x="1180563" y="601578"/>
                  <a:pt x="1468191" y="558648"/>
                </a:cubicBezTo>
                <a:cubicBezTo>
                  <a:pt x="1755819" y="515718"/>
                  <a:pt x="1710744" y="389076"/>
                  <a:pt x="1725769" y="301070"/>
                </a:cubicBezTo>
                <a:cubicBezTo>
                  <a:pt x="1740794" y="213064"/>
                  <a:pt x="1622738" y="77836"/>
                  <a:pt x="1558344" y="30614"/>
                </a:cubicBezTo>
                <a:cubicBezTo>
                  <a:pt x="1493950" y="-16609"/>
                  <a:pt x="1416676" y="563"/>
                  <a:pt x="1339403" y="17735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7A469E0-3D63-41D1-ABE7-5CF6E0554BDD}"/>
              </a:ext>
            </a:extLst>
          </p:cNvPr>
          <p:cNvSpPr/>
          <p:nvPr/>
        </p:nvSpPr>
        <p:spPr>
          <a:xfrm>
            <a:off x="9208394" y="1080348"/>
            <a:ext cx="2018959" cy="1129093"/>
          </a:xfrm>
          <a:custGeom>
            <a:avLst/>
            <a:gdLst>
              <a:gd name="connsiteX0" fmla="*/ 0 w 2018959"/>
              <a:gd name="connsiteY0" fmla="*/ 1109060 h 1129093"/>
              <a:gd name="connsiteX1" fmla="*/ 1352282 w 2018959"/>
              <a:gd name="connsiteY1" fmla="*/ 1109060 h 1129093"/>
              <a:gd name="connsiteX2" fmla="*/ 1867437 w 2018959"/>
              <a:gd name="connsiteY2" fmla="*/ 1109060 h 1129093"/>
              <a:gd name="connsiteX3" fmla="*/ 1996226 w 2018959"/>
              <a:gd name="connsiteY3" fmla="*/ 838604 h 1129093"/>
              <a:gd name="connsiteX4" fmla="*/ 1983347 w 2018959"/>
              <a:gd name="connsiteY4" fmla="*/ 349207 h 1129093"/>
              <a:gd name="connsiteX5" fmla="*/ 1648496 w 2018959"/>
              <a:gd name="connsiteY5" fmla="*/ 52993 h 1129093"/>
              <a:gd name="connsiteX6" fmla="*/ 1262130 w 2018959"/>
              <a:gd name="connsiteY6" fmla="*/ 1477 h 1129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18959" h="1129093">
                <a:moveTo>
                  <a:pt x="0" y="1109060"/>
                </a:moveTo>
                <a:lnTo>
                  <a:pt x="1352282" y="1109060"/>
                </a:lnTo>
                <a:cubicBezTo>
                  <a:pt x="1663521" y="1109060"/>
                  <a:pt x="1760113" y="1154136"/>
                  <a:pt x="1867437" y="1109060"/>
                </a:cubicBezTo>
                <a:cubicBezTo>
                  <a:pt x="1974761" y="1063984"/>
                  <a:pt x="1976908" y="965246"/>
                  <a:pt x="1996226" y="838604"/>
                </a:cubicBezTo>
                <a:cubicBezTo>
                  <a:pt x="2015544" y="711962"/>
                  <a:pt x="2041302" y="480142"/>
                  <a:pt x="1983347" y="349207"/>
                </a:cubicBezTo>
                <a:cubicBezTo>
                  <a:pt x="1925392" y="218272"/>
                  <a:pt x="1768699" y="110948"/>
                  <a:pt x="1648496" y="52993"/>
                </a:cubicBezTo>
                <a:cubicBezTo>
                  <a:pt x="1528293" y="-4962"/>
                  <a:pt x="1395211" y="-1743"/>
                  <a:pt x="1262130" y="1477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C21A81-5568-4E3D-9854-2FACC3130432}"/>
              </a:ext>
            </a:extLst>
          </p:cNvPr>
          <p:cNvSpPr txBox="1"/>
          <p:nvPr/>
        </p:nvSpPr>
        <p:spPr>
          <a:xfrm>
            <a:off x="7611415" y="228600"/>
            <a:ext cx="39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r>
              <a:rPr lang="en-US" dirty="0" err="1"/>
              <a:t>longer_pointers.c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00905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CD294-6D8C-43BB-AE81-93FC724AE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 sure to actually test your code locally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BCB4-06A0-4447-9440-8FFCAEE9B4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running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compiles </a:t>
            </a:r>
            <a:r>
              <a:rPr lang="en-US" i="1" dirty="0"/>
              <a:t>and</a:t>
            </a:r>
            <a:r>
              <a:rPr lang="en-US" dirty="0"/>
              <a:t> runs tests</a:t>
            </a:r>
          </a:p>
          <a:p>
            <a:pPr lvl="1"/>
            <a:endParaRPr lang="en-US" dirty="0"/>
          </a:p>
          <a:p>
            <a:r>
              <a:rPr lang="en-US" dirty="0"/>
              <a:t>I’ll recompile my code every few lines</a:t>
            </a:r>
          </a:p>
          <a:p>
            <a:pPr lvl="1"/>
            <a:r>
              <a:rPr lang="en-US" dirty="0"/>
              <a:t>That way there are never too many bugs to fix at once</a:t>
            </a:r>
          </a:p>
          <a:p>
            <a:pPr lvl="1"/>
            <a:endParaRPr lang="en-US" dirty="0"/>
          </a:p>
          <a:p>
            <a:r>
              <a:rPr lang="en-US" dirty="0"/>
              <a:t>Then I make sure that I’m passing all the tests before uploading</a:t>
            </a:r>
          </a:p>
          <a:p>
            <a:pPr lvl="1"/>
            <a:r>
              <a:rPr lang="en-US" dirty="0"/>
              <a:t>And I add new tests whenever I see something weird I’m failing on </a:t>
            </a:r>
            <a:r>
              <a:rPr lang="en-US" dirty="0" err="1"/>
              <a:t>Gradescope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202C-5CB1-470D-A3E9-F01D51B9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261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36D-7C6B-4CA5-8AAF-14E449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5763-E367-4023-8622-288434FD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a pointer is a type</a:t>
            </a:r>
          </a:p>
          <a:p>
            <a:pPr lvl="1"/>
            <a:r>
              <a:rPr lang="en-US" dirty="0"/>
              <a:t>int*, char*, short*, bool*, double*, </a:t>
            </a:r>
            <a:r>
              <a:rPr lang="en-US" dirty="0" err="1"/>
              <a:t>size_t</a:t>
            </a:r>
            <a:r>
              <a:rPr lang="en-US" dirty="0"/>
              <a:t>*, etc.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carefully about whether the pointer is being modified or the value in the object it points to</a:t>
            </a:r>
          </a:p>
          <a:p>
            <a:pPr lvl="1"/>
            <a:r>
              <a:rPr lang="en-US" dirty="0" err="1"/>
              <a:t>my_pointer</a:t>
            </a:r>
            <a:r>
              <a:rPr lang="en-US" dirty="0"/>
              <a:t> = &amp;x; // modifies which object we are pointing at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my_pointer</a:t>
            </a:r>
            <a:r>
              <a:rPr lang="en-US" dirty="0"/>
              <a:t> = x; // modifies the value in the object we are pointing at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pointer variables are themselves variables</a:t>
            </a:r>
          </a:p>
          <a:p>
            <a:pPr lvl="1"/>
            <a:r>
              <a:rPr lang="en-US" dirty="0"/>
              <a:t>They have values: the address of the object being pointed at</a:t>
            </a:r>
          </a:p>
          <a:p>
            <a:pPr lvl="1"/>
            <a:r>
              <a:rPr lang="en-US" dirty="0"/>
              <a:t>They name objects: memory is allocated to hold the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5365-C993-4F39-B302-DF62110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36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463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3C048-4672-425A-ABEA-EBD2E9AAB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things that make pointers annoying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79CB2D-2035-456C-94B0-61616E3B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pointer types, the * doesn’t have to be next to the type</a:t>
            </a:r>
          </a:p>
          <a:p>
            <a:pPr lvl="1"/>
            <a:r>
              <a:rPr lang="en-US" dirty="0"/>
              <a:t>These three all mean exactly the same thing: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       x; // I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strongly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recommend you use this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*   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       *x;</a:t>
            </a:r>
          </a:p>
          <a:p>
            <a:pPr marL="1371600" lvl="2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The * operator also means multiplication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long w = *t * *v; // multiply values referenced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  // by the pointers t and v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E6557C-4A56-443F-874C-2F3ABAAC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842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You can define multiple variables at once in C</a:t>
            </a:r>
          </a:p>
          <a:p>
            <a:pPr marL="457200" lvl="1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x, y, radius;</a:t>
            </a:r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Equivalent code: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97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88A51-A2A3-4819-9711-61F3BAB76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Never define multiple variables at once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FA8B8-DBFD-4F73-8108-7491FF070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But this breaks when you’re using pointers</a:t>
            </a:r>
          </a:p>
          <a:p>
            <a:pPr marL="457200" lvl="1" indent="0">
              <a:buNone/>
            </a:pP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x, y, radius;</a:t>
            </a:r>
          </a:p>
          <a:p>
            <a:pPr marL="457200" lvl="1" indent="0">
              <a:buNone/>
            </a:pPr>
            <a:endParaRPr lang="en-US" sz="1800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dirty="0">
                <a:cs typeface="Courier New" panose="02070309020205020404" pitchFamily="49" charset="0"/>
              </a:rPr>
              <a:t>Equivalent code: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x;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y;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radius;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To write that line correctly, you need to write:</a:t>
            </a:r>
          </a:p>
          <a:p>
            <a:pPr marL="457200" lvl="1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*x, *y, *radius;  </a:t>
            </a:r>
            <a:r>
              <a:rPr lang="en-US" sz="1800" dirty="0">
                <a:cs typeface="Courier New" panose="02070309020205020404" pitchFamily="49" charset="0"/>
              </a:rPr>
              <a:t>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double * x, * y, * radius; </a:t>
            </a:r>
            <a:r>
              <a:rPr lang="en-US" sz="1800" dirty="0">
                <a:cs typeface="Courier New" panose="02070309020205020404" pitchFamily="49" charset="0"/>
              </a:rPr>
              <a:t>(spacing doesn’t matter)</a:t>
            </a:r>
            <a:br>
              <a:rPr lang="en-US" sz="1800" dirty="0">
                <a:cs typeface="Courier New" panose="02070309020205020404" pitchFamily="49" charset="0"/>
              </a:rPr>
            </a:br>
            <a:endParaRPr lang="en-US" sz="1800" dirty="0">
              <a:cs typeface="Courier New" panose="02070309020205020404" pitchFamily="49" charset="0"/>
            </a:endParaRPr>
          </a:p>
          <a:p>
            <a:r>
              <a:rPr lang="en-US" sz="2000" dirty="0">
                <a:cs typeface="Courier New" panose="02070309020205020404" pitchFamily="49" charset="0"/>
              </a:rPr>
              <a:t>Or just never ever declare multiple variables in the same line!</a:t>
            </a:r>
          </a:p>
          <a:p>
            <a:pPr lvl="1"/>
            <a:r>
              <a:rPr lang="en-US" sz="1600" dirty="0">
                <a:cs typeface="Courier New" panose="02070309020205020404" pitchFamily="49" charset="0"/>
              </a:rPr>
              <a:t>That’s the CS211 style rule</a:t>
            </a:r>
          </a:p>
          <a:p>
            <a:pPr marL="457200" lvl="1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99DA3-0F8A-4D1C-89FF-537406A44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2BAC7C3-813A-4F01-A19B-646727463CF0}"/>
              </a:ext>
            </a:extLst>
          </p:cNvPr>
          <p:cNvSpPr/>
          <p:nvPr/>
        </p:nvSpPr>
        <p:spPr>
          <a:xfrm>
            <a:off x="2965622" y="3021227"/>
            <a:ext cx="420130" cy="523792"/>
          </a:xfrm>
          <a:prstGeom prst="rightBrace">
            <a:avLst>
              <a:gd name="adj1" fmla="val 7793"/>
              <a:gd name="adj2" fmla="val 52359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13C0DD-5053-4C62-AC6D-F2A8E9428598}"/>
              </a:ext>
            </a:extLst>
          </p:cNvPr>
          <p:cNvSpPr txBox="1"/>
          <p:nvPr/>
        </p:nvSpPr>
        <p:spPr>
          <a:xfrm>
            <a:off x="3385752" y="3150973"/>
            <a:ext cx="21315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 pointers!!! 😱</a:t>
            </a:r>
          </a:p>
        </p:txBody>
      </p:sp>
    </p:spTree>
    <p:extLst>
      <p:ext uri="{BB962C8B-B14F-4D97-AF65-F5344CB8AC3E}">
        <p14:creationId xmlns:p14="http://schemas.microsoft.com/office/powerpoint/2010/main" val="4069019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58086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429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7		// points to value of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7331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86EEB-4623-4FCC-B0DA-4D658D9FC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0FEAF-0E6D-4A90-B7AB-5D838D448C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 a = 15;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b = &amp;a;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int* c = b;</a:t>
            </a:r>
          </a:p>
          <a:p>
            <a:pPr marL="457200" lvl="1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*c = 7;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the values of: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	= 7		// set by *c=7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*b	= 7		// points to value of 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	= &amp;a		// holds the address of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9B128-C204-4E8F-AB1D-B953A0653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8459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b="1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06362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Catch up on various C details</a:t>
            </a:r>
          </a:p>
          <a:p>
            <a:pPr lvl="1"/>
            <a:r>
              <a:rPr lang="en-US" dirty="0"/>
              <a:t>Compilation steps</a:t>
            </a:r>
          </a:p>
          <a:p>
            <a:pPr lvl="1"/>
            <a:r>
              <a:rPr lang="en-US" dirty="0"/>
              <a:t>Pre-processor</a:t>
            </a:r>
          </a:p>
          <a:p>
            <a:pPr lvl="1"/>
            <a:r>
              <a:rPr lang="en-US" dirty="0"/>
              <a:t>Make</a:t>
            </a:r>
          </a:p>
          <a:p>
            <a:pPr lvl="1"/>
            <a:endParaRPr lang="en-US" dirty="0"/>
          </a:p>
          <a:p>
            <a:r>
              <a:rPr lang="en-US" dirty="0"/>
              <a:t>Begin introducing pointers in C</a:t>
            </a:r>
          </a:p>
          <a:p>
            <a:pPr lvl="1"/>
            <a:r>
              <a:rPr lang="en-US" dirty="0"/>
              <a:t>Why do they exist?</a:t>
            </a:r>
          </a:p>
          <a:p>
            <a:pPr lvl="1"/>
            <a:r>
              <a:rPr lang="en-US" dirty="0"/>
              <a:t>What are they useful for?</a:t>
            </a:r>
          </a:p>
          <a:p>
            <a:pPr lvl="1"/>
            <a:r>
              <a:rPr lang="en-US" dirty="0"/>
              <a:t>How do we use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BA4-8857-4EA2-9B49-4603EB9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functions directly modify values inside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920-B88E-4C3F-BB7E-1CB90744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functions get a copy of the value inside the variable</a:t>
            </a:r>
          </a:p>
          <a:p>
            <a:endParaRPr lang="en-US" dirty="0"/>
          </a:p>
          <a:p>
            <a:r>
              <a:rPr lang="en-US" dirty="0"/>
              <a:t>With pointers, functions can directly modify the variable</a:t>
            </a:r>
          </a:p>
          <a:p>
            <a:pPr lvl="1"/>
            <a:r>
              <a:rPr lang="en-US" dirty="0"/>
              <a:t>The function gets a copy of the pointer to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7809-3322-4358-8F0F-8745933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30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27186-2F2D-4E8A-AF48-B89E73B47911}"/>
              </a:ext>
            </a:extLst>
          </p:cNvPr>
          <p:cNvSpPr txBox="1"/>
          <p:nvPr/>
        </p:nvSpPr>
        <p:spPr>
          <a:xfrm>
            <a:off x="8888709" y="306706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add_without_pointers.c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546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A5891D-B138-47B5-91E8-0EA426366F5E}"/>
              </a:ext>
            </a:extLst>
          </p:cNvPr>
          <p:cNvSpPr txBox="1"/>
          <p:nvPr/>
        </p:nvSpPr>
        <p:spPr>
          <a:xfrm>
            <a:off x="8888709" y="306706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add_with_pointers.c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D7F73-2BCE-469E-A13F-3CB2BC6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 of without/with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BDC1-C559-4A76-B749-AEA0E06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122-9804-41A7-8CFF-E5C6143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4F302-4845-4AE1-A12A-4E4528ADE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462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what if we want to pass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300" y="2665926"/>
            <a:ext cx="6640094" cy="350627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607595" y="2665926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E71B-D087-4F13-8B80-5A538281523D}"/>
              </a:ext>
            </a:extLst>
          </p:cNvPr>
          <p:cNvSpPr txBox="1"/>
          <p:nvPr/>
        </p:nvSpPr>
        <p:spPr>
          <a:xfrm>
            <a:off x="9025943" y="914400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29816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E65-D7DB-440D-8772-81336502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for pointers to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CDA-6CBD-47AA-917E-BFEE2C6B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end up using pointers to structs A LOT</a:t>
            </a:r>
          </a:p>
          <a:p>
            <a:endParaRPr lang="en-US" dirty="0"/>
          </a:p>
          <a:p>
            <a:r>
              <a:rPr lang="en-US" dirty="0"/>
              <a:t>It’s annoying to type (*struct).field all the time</a:t>
            </a:r>
          </a:p>
          <a:p>
            <a:pPr lvl="1"/>
            <a:r>
              <a:rPr lang="en-US" dirty="0"/>
              <a:t>So we made a shortcut. These two mean exactly the same thing: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(*struct).field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struct-&gt;field      </a:t>
            </a:r>
            <a:r>
              <a:rPr lang="en-US" dirty="0">
                <a:cs typeface="Courier New" panose="02070309020205020404" pitchFamily="49" charset="0"/>
              </a:rPr>
              <a:t>(that’s dash and greater than)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lvl="1"/>
            <a:r>
              <a:rPr lang="en-US" dirty="0"/>
              <a:t>This is known as “syntactic sugar”</a:t>
            </a:r>
          </a:p>
          <a:p>
            <a:pPr lvl="2"/>
            <a:r>
              <a:rPr lang="en-US" dirty="0"/>
              <a:t>Bonus syntax to make common things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018A-6616-4ADD-8967-8BBB2B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837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function to print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143000"/>
            <a:ext cx="7302500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“Plant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meters tall and ”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”has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needs to be 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8FE2-C0BE-4008-B526-D1A34FDE8E95}"/>
              </a:ext>
            </a:extLst>
          </p:cNvPr>
          <p:cNvSpPr txBox="1"/>
          <p:nvPr/>
        </p:nvSpPr>
        <p:spPr>
          <a:xfrm>
            <a:off x="9017715" y="248334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46712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Pointers also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simultaneously return the number of arguments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07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b="1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9333654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BA121-09D5-4083-BF65-7AED57192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files for today’s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7498E-FA9E-45E8-ABE0-57F28D7F2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/03_pointers.tgz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03_pointers/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614A3A-1B04-4381-B080-06403A982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9029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731807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33025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BC0B0E25-F935-4F10-A9BB-4926C056CD1D}"/>
              </a:ext>
            </a:extLst>
          </p:cNvPr>
          <p:cNvSpPr/>
          <p:nvPr/>
        </p:nvSpPr>
        <p:spPr>
          <a:xfrm>
            <a:off x="7467600" y="1501775"/>
            <a:ext cx="520700" cy="3937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417322"/>
              </p:ext>
            </p:extLst>
          </p:nvPr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232122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381795"/>
              </p:ext>
            </p:extLst>
          </p:nvPr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0315549"/>
              </p:ext>
            </p:extLst>
          </p:nvPr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1097014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0534573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961012"/>
              </p:ext>
            </p:extLst>
          </p:nvPr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D0C138-39A9-438E-ADCA-59B38BD52503}"/>
              </a:ext>
            </a:extLst>
          </p:cNvPr>
          <p:cNvSpPr txBox="1"/>
          <p:nvPr/>
        </p:nvSpPr>
        <p:spPr>
          <a:xfrm>
            <a:off x="8888709" y="286761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dangling_pointer.c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87BE9D1-C6B2-4A9E-8599-196844BE4198}"/>
              </a:ext>
            </a:extLst>
          </p:cNvPr>
          <p:cNvSpPr txBox="1"/>
          <p:nvPr/>
        </p:nvSpPr>
        <p:spPr>
          <a:xfrm>
            <a:off x="8888709" y="286761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dangling_pointer.c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Separate Compilation</a:t>
            </a:r>
          </a:p>
          <a:p>
            <a:r>
              <a:rPr lang="en-US" dirty="0"/>
              <a:t>C Pre-Processor</a:t>
            </a:r>
          </a:p>
          <a:p>
            <a:r>
              <a:rPr lang="en-US" dirty="0" err="1"/>
              <a:t>Makefiles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r>
              <a:rPr lang="en-US" dirty="0"/>
              <a:t>Variable lifetimes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9262465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1036</TotalTime>
  <Words>6295</Words>
  <Application>Microsoft Office PowerPoint</Application>
  <PresentationFormat>Widescreen</PresentationFormat>
  <Paragraphs>1068</Paragraphs>
  <Slides>96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101" baseType="lpstr">
      <vt:lpstr>Arial</vt:lpstr>
      <vt:lpstr>Calibri</vt:lpstr>
      <vt:lpstr>Courier New</vt:lpstr>
      <vt:lpstr>Tahoma</vt:lpstr>
      <vt:lpstr>Class Slides</vt:lpstr>
      <vt:lpstr>Lecture 03 Build System + Pointers</vt:lpstr>
      <vt:lpstr>Administrivia</vt:lpstr>
      <vt:lpstr>Administrivia</vt:lpstr>
      <vt:lpstr>Gradescope demo</vt:lpstr>
      <vt:lpstr>Example Gradescope output</vt:lpstr>
      <vt:lpstr>Be sure to actually test your code locally</vt:lpstr>
      <vt:lpstr>Today’s Goals</vt:lpstr>
      <vt:lpstr>Getting files for today’s lecture</vt:lpstr>
      <vt:lpstr>Outline</vt:lpstr>
      <vt:lpstr>Problems with compilation</vt:lpstr>
      <vt:lpstr>Solution: multiple C files</vt:lpstr>
      <vt:lpstr>Compiling multiple C files</vt:lpstr>
      <vt:lpstr>General C project layout</vt:lpstr>
      <vt:lpstr>Example of multiple compilation</vt:lpstr>
      <vt:lpstr>Outline</vt:lpstr>
      <vt:lpstr>C pre-processor</vt:lpstr>
      <vt:lpstr>C reads files from the top down</vt:lpstr>
      <vt:lpstr>Function declaration</vt:lpstr>
      <vt:lpstr>Header files are collections of declarations</vt:lpstr>
      <vt:lpstr>What else can the pre-processor do?</vt:lpstr>
      <vt:lpstr>C macros</vt:lpstr>
      <vt:lpstr>Macro functions</vt:lpstr>
      <vt:lpstr>Example of macro function trickiness</vt:lpstr>
      <vt:lpstr>Ifdef in C</vt:lpstr>
      <vt:lpstr>Pragma examples</vt:lpstr>
      <vt:lpstr>Examples</vt:lpstr>
      <vt:lpstr>Break + Administrivia</vt:lpstr>
      <vt:lpstr>Outline</vt:lpstr>
      <vt:lpstr>New problem, how do you remember all these steps?</vt:lpstr>
      <vt:lpstr>Simplifying multiple compilation with Make</vt:lpstr>
      <vt:lpstr>What does a make rule look like?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Bonus: Makefile for building interact and posn_test</vt:lpstr>
      <vt:lpstr>Always use Make, rather than calling the compiler yourself</vt:lpstr>
      <vt:lpstr>Break + SMBC Comic</vt:lpstr>
      <vt:lpstr>Outline</vt:lpstr>
      <vt:lpstr>Remember: values, objects, and variables</vt:lpstr>
      <vt:lpstr>Pointers are another type of value</vt:lpstr>
      <vt:lpstr>C syntax for pointers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Longer pointer example</vt:lpstr>
      <vt:lpstr>Dereferencing a pointer</vt:lpstr>
      <vt:lpstr>Longer pointer example</vt:lpstr>
      <vt:lpstr>Longer pointer example</vt:lpstr>
      <vt:lpstr>Possible pointer values</vt:lpstr>
      <vt:lpstr>Some things to remember about pointers</vt:lpstr>
      <vt:lpstr>C things that make pointers annoying</vt:lpstr>
      <vt:lpstr>C things that make pointers annoying</vt:lpstr>
      <vt:lpstr>Never define multiple variables at once</vt:lpstr>
      <vt:lpstr>Never define multiple variables at once</vt:lpstr>
      <vt:lpstr>Break + Question</vt:lpstr>
      <vt:lpstr>Break + Question</vt:lpstr>
      <vt:lpstr>Break + Question</vt:lpstr>
      <vt:lpstr>Break + Question</vt:lpstr>
      <vt:lpstr>Outline</vt:lpstr>
      <vt:lpstr>Pointers functions directly modify values inside variables</vt:lpstr>
      <vt:lpstr>Adding two to a variable WITHOUT pointers</vt:lpstr>
      <vt:lpstr>Adding two to a variable WITH pointers</vt:lpstr>
      <vt:lpstr>Side-by-side comparison of without/with pointers</vt:lpstr>
      <vt:lpstr>Another example: what if we want to pass a struct</vt:lpstr>
      <vt:lpstr>Shortcut for pointers to structs</vt:lpstr>
      <vt:lpstr>Adding a function to print the struct</vt:lpstr>
      <vt:lpstr>Scanf example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Pointers</dc:title>
  <dc:creator>Branden Ghena</dc:creator>
  <cp:lastModifiedBy>Branden Ghena</cp:lastModifiedBy>
  <cp:revision>115</cp:revision>
  <dcterms:created xsi:type="dcterms:W3CDTF">2021-09-27T16:29:08Z</dcterms:created>
  <dcterms:modified xsi:type="dcterms:W3CDTF">2022-01-13T18:51:29Z</dcterms:modified>
</cp:coreProperties>
</file>