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46"/>
  </p:notesMasterIdLst>
  <p:sldIdLst>
    <p:sldId id="256" r:id="rId2"/>
    <p:sldId id="763" r:id="rId3"/>
    <p:sldId id="784" r:id="rId4"/>
    <p:sldId id="264" r:id="rId5"/>
    <p:sldId id="783" r:id="rId6"/>
    <p:sldId id="777" r:id="rId7"/>
    <p:sldId id="679" r:id="rId8"/>
    <p:sldId id="680" r:id="rId9"/>
    <p:sldId id="561" r:id="rId10"/>
    <p:sldId id="753" r:id="rId11"/>
    <p:sldId id="385" r:id="rId12"/>
    <p:sldId id="756" r:id="rId13"/>
    <p:sldId id="757" r:id="rId14"/>
    <p:sldId id="766" r:id="rId15"/>
    <p:sldId id="759" r:id="rId16"/>
    <p:sldId id="760" r:id="rId17"/>
    <p:sldId id="761" r:id="rId18"/>
    <p:sldId id="767" r:id="rId19"/>
    <p:sldId id="774" r:id="rId20"/>
    <p:sldId id="778" r:id="rId21"/>
    <p:sldId id="764" r:id="rId22"/>
    <p:sldId id="779" r:id="rId23"/>
    <p:sldId id="387" r:id="rId24"/>
    <p:sldId id="772" r:id="rId25"/>
    <p:sldId id="773" r:id="rId26"/>
    <p:sldId id="775" r:id="rId27"/>
    <p:sldId id="780" r:id="rId28"/>
    <p:sldId id="755" r:id="rId29"/>
    <p:sldId id="762" r:id="rId30"/>
    <p:sldId id="768" r:id="rId31"/>
    <p:sldId id="769" r:id="rId32"/>
    <p:sldId id="770" r:id="rId33"/>
    <p:sldId id="781" r:id="rId34"/>
    <p:sldId id="660" r:id="rId35"/>
    <p:sldId id="370" r:id="rId36"/>
    <p:sldId id="373" r:id="rId37"/>
    <p:sldId id="372" r:id="rId38"/>
    <p:sldId id="371" r:id="rId39"/>
    <p:sldId id="365" r:id="rId40"/>
    <p:sldId id="375" r:id="rId41"/>
    <p:sldId id="402" r:id="rId42"/>
    <p:sldId id="408" r:id="rId43"/>
    <p:sldId id="409" r:id="rId44"/>
    <p:sldId id="401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763"/>
            <p14:sldId id="784"/>
            <p14:sldId id="264"/>
            <p14:sldId id="783"/>
          </p14:sldIdLst>
        </p14:section>
        <p14:section name="Dynamic Memory Allocation" id="{0FCA8F17-F50F-4191-9230-DCB0329E373D}">
          <p14:sldIdLst>
            <p14:sldId id="777"/>
            <p14:sldId id="679"/>
            <p14:sldId id="680"/>
            <p14:sldId id="561"/>
            <p14:sldId id="753"/>
            <p14:sldId id="385"/>
            <p14:sldId id="756"/>
            <p14:sldId id="757"/>
            <p14:sldId id="766"/>
            <p14:sldId id="759"/>
            <p14:sldId id="760"/>
            <p14:sldId id="761"/>
            <p14:sldId id="767"/>
            <p14:sldId id="774"/>
          </p14:sldIdLst>
        </p14:section>
        <p14:section name="Dynamic Memory Example" id="{6B7C363D-39B0-415D-BFC9-F3FE917AB899}">
          <p14:sldIdLst>
            <p14:sldId id="778"/>
            <p14:sldId id="764"/>
          </p14:sldIdLst>
        </p14:section>
        <p14:section name="Memory Sizes of Types" id="{BF6C0335-201F-42F7-8430-6714634FD979}">
          <p14:sldIdLst>
            <p14:sldId id="779"/>
            <p14:sldId id="387"/>
            <p14:sldId id="772"/>
            <p14:sldId id="773"/>
            <p14:sldId id="775"/>
          </p14:sldIdLst>
        </p14:section>
        <p14:section name="Ownership" id="{2CD24D4D-AEE5-41DC-ADE5-392B5D233CF1}">
          <p14:sldIdLst>
            <p14:sldId id="780"/>
            <p14:sldId id="755"/>
            <p14:sldId id="762"/>
            <p14:sldId id="768"/>
            <p14:sldId id="769"/>
            <p14:sldId id="770"/>
          </p14:sldIdLst>
        </p14:section>
        <p14:section name="Wrapup" id="{29A7F866-9DA9-446B-8359-CE426CB89C7A}">
          <p14:sldIdLst>
            <p14:sldId id="781"/>
          </p14:sldIdLst>
        </p14:section>
        <p14:section name="Bits and Bytes" id="{12A6C6BD-3F1A-42D1-8D1A-CF28D07E7395}">
          <p14:sldIdLst>
            <p14:sldId id="660"/>
            <p14:sldId id="370"/>
            <p14:sldId id="373"/>
            <p14:sldId id="372"/>
            <p14:sldId id="371"/>
            <p14:sldId id="365"/>
            <p14:sldId id="375"/>
            <p14:sldId id="402"/>
            <p14:sldId id="408"/>
            <p14:sldId id="409"/>
            <p14:sldId id="40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7440" autoAdjust="0"/>
  </p:normalViewPr>
  <p:slideViewPr>
    <p:cSldViewPr snapToGrid="0">
      <p:cViewPr varScale="1">
        <p:scale>
          <a:sx n="81" d="100"/>
          <a:sy n="81" d="100"/>
        </p:scale>
        <p:origin x="114" y="20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3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827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2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Mayans use a </a:t>
            </a:r>
            <a:r>
              <a:rPr lang="en-US" dirty="0" err="1"/>
              <a:t>vigesimal</a:t>
            </a:r>
            <a:r>
              <a:rPr lang="en-US" dirty="0"/>
              <a:t> system (base 20)</a:t>
            </a:r>
          </a:p>
          <a:p>
            <a:r>
              <a:rPr lang="en-US" dirty="0"/>
              <a:t>Decima</a:t>
            </a:r>
            <a:r>
              <a:rPr lang="en-US" baseline="0" dirty="0"/>
              <a:t>l system – developed in India, improved by Arab mathematicians and brought to the west by Pisano (in the 13</a:t>
            </a:r>
            <a:r>
              <a:rPr lang="en-US" baseline="30000" dirty="0"/>
              <a:t>th</a:t>
            </a:r>
            <a:r>
              <a:rPr lang="en-US" baseline="0" dirty="0"/>
              <a:t> century!)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372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41"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6DA34142-4057-4E41-8FAB-93DD5A2F5272}" type="datetime1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82BC-EFE8-41E4-A86B-07FC0B1457C3}" type="datetime1">
              <a:rPr lang="en-US" smtClean="0"/>
              <a:t>1/20/2022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1D5B-B5C1-4AF0-9BCF-12885203BE3F}" type="datetime1">
              <a:rPr lang="en-US" smtClean="0"/>
              <a:t>1/20/2022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0F0348-2F1A-4EE8-8A85-4721B86DEA66}" type="datetime1">
              <a:rPr lang="en-US" smtClean="0"/>
              <a:t>1/20/2022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27AB6CE-1AFC-4A94-BDA7-A76098728A1D}" type="datetime1">
              <a:rPr lang="en-US" smtClean="0"/>
              <a:t>1/20/2022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06</a:t>
            </a:r>
            <a:br>
              <a:rPr lang="en-US" dirty="0"/>
            </a:br>
            <a:r>
              <a:rPr lang="en-US" dirty="0"/>
              <a:t>Dynamic Memory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CS211 – Fundamentals of Computer Programming II</a:t>
            </a:r>
          </a:p>
          <a:p>
            <a:r>
              <a:rPr lang="en-US" dirty="0"/>
              <a:t>Branden Ghena – Fall 2021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9C8337-0804-4F14-931E-8B64EF5974B3}"/>
              </a:ext>
            </a:extLst>
          </p:cNvPr>
          <p:cNvSpPr txBox="1"/>
          <p:nvPr/>
        </p:nvSpPr>
        <p:spPr>
          <a:xfrm>
            <a:off x="607595" y="5511800"/>
            <a:ext cx="10972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Slides adapted from:</a:t>
            </a:r>
            <a:br>
              <a:rPr lang="en-US" sz="1600" dirty="0"/>
            </a:br>
            <a:r>
              <a:rPr lang="en-US" sz="1600" dirty="0"/>
              <a:t>Jesse Tov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6B610-BD65-442B-9E50-3E62DBBA8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Relating memory sections back to lifetimes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A84BE-9962-4EB5-8F9B-3696DE852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Stack memory has the lifetime of the “scope”</a:t>
            </a:r>
          </a:p>
          <a:p>
            <a:pPr lvl="1"/>
            <a:r>
              <a:rPr lang="en-US" dirty="0"/>
              <a:t>From { to }</a:t>
            </a:r>
          </a:p>
          <a:p>
            <a:pPr lvl="1"/>
            <a:r>
              <a:rPr lang="en-US" dirty="0"/>
              <a:t>Local variables are here</a:t>
            </a:r>
          </a:p>
          <a:p>
            <a:pPr lvl="1"/>
            <a:endParaRPr lang="en-US" dirty="0"/>
          </a:p>
          <a:p>
            <a:r>
              <a:rPr lang="en-US" dirty="0"/>
              <a:t>Static memory has the lifetime of the process</a:t>
            </a:r>
          </a:p>
          <a:p>
            <a:pPr lvl="1"/>
            <a:r>
              <a:rPr lang="en-US" dirty="0"/>
              <a:t>From the start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  <a:r>
              <a:rPr lang="en-US" dirty="0"/>
              <a:t> until it returns</a:t>
            </a:r>
          </a:p>
          <a:p>
            <a:pPr lvl="1"/>
            <a:r>
              <a:rPr lang="en-US" dirty="0"/>
              <a:t>Strings are here</a:t>
            </a:r>
          </a:p>
          <a:p>
            <a:pPr lvl="1"/>
            <a:endParaRPr lang="en-US" dirty="0"/>
          </a:p>
          <a:p>
            <a:r>
              <a:rPr lang="en-US" dirty="0"/>
              <a:t>What if you want memory that outlives a function, but doesn’t live for the entire duration of the program</a:t>
            </a:r>
          </a:p>
          <a:p>
            <a:pPr lvl="1"/>
            <a:r>
              <a:rPr lang="en-US" dirty="0"/>
              <a:t>Heap memory! Claim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malloc()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6CA6FD-0440-4952-812B-FAC83456C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684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Allocate memory with malloc()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b="0" i="0" u="none" strike="noStrike" baseline="0" dirty="0">
                <a:solidFill>
                  <a:srgbClr val="268C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u="none" strike="noStrike" baseline="0" dirty="0" err="1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Requests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dirty="0"/>
              <a:t> bytes of memory from the heap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Returns a pointer to this new </a:t>
            </a:r>
            <a:r>
              <a:rPr lang="en-US" b="1" dirty="0"/>
              <a:t>object</a:t>
            </a:r>
          </a:p>
          <a:p>
            <a:pPr lvl="2"/>
            <a:r>
              <a:rPr lang="en-US" dirty="0"/>
              <a:t>Not associated with any variable (sort of like string literals)</a:t>
            </a:r>
          </a:p>
          <a:p>
            <a:pPr lvl="2"/>
            <a:r>
              <a:rPr lang="en-US" dirty="0"/>
              <a:t>It has no value by default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The object persists until it is manually deallocated</a:t>
            </a:r>
          </a:p>
          <a:p>
            <a:pPr lvl="2"/>
            <a:r>
              <a:rPr lang="en-US" dirty="0"/>
              <a:t>Deallocated through a call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free()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995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5935A-721C-46C4-9A6E-37A84C922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Malloc return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9BD52-122A-47AD-9183-5B5E117E8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b="0" i="0" u="none" strike="noStrike" baseline="0" dirty="0">
                <a:solidFill>
                  <a:srgbClr val="268C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u="none" strike="noStrike" baseline="0" dirty="0" err="1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size)</a:t>
            </a:r>
          </a:p>
          <a:p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void*</a:t>
            </a:r>
            <a:r>
              <a:rPr lang="en-US" dirty="0"/>
              <a:t> is a special pointer type in C</a:t>
            </a:r>
          </a:p>
          <a:p>
            <a:pPr lvl="1"/>
            <a:r>
              <a:rPr lang="en-US" dirty="0"/>
              <a:t>“A pointer to nothing” (or to </a:t>
            </a:r>
            <a:r>
              <a:rPr lang="en-US" i="1" dirty="0"/>
              <a:t>anything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Must be cast into the desired type before dereferencing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(int*)malloc(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(int));</a:t>
            </a:r>
          </a:p>
          <a:p>
            <a:pPr lvl="1"/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malloc()</a:t>
            </a:r>
            <a:r>
              <a:rPr lang="en-US" dirty="0"/>
              <a:t> can fail!!</a:t>
            </a:r>
          </a:p>
          <a:p>
            <a:pPr lvl="1"/>
            <a:r>
              <a:rPr lang="en-US" dirty="0"/>
              <a:t>The return value is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dirty="0"/>
              <a:t> if it was unable to allocate the memory</a:t>
            </a:r>
          </a:p>
          <a:p>
            <a:pPr lvl="1"/>
            <a:r>
              <a:rPr lang="en-US" dirty="0"/>
              <a:t>You always need to check the return value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malloc()</a:t>
            </a:r>
            <a:r>
              <a:rPr lang="en-US" dirty="0"/>
              <a:t> before using 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B6FA11-56CA-45C7-AA1E-1A28E340F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372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50ACC-45A9-43A3-8E6C-291891307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Deallocate memory with free()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A8E9A-5922-46D9-A189-77B566BE2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b="0" i="0" u="none" strike="noStrike" baseline="0" dirty="0">
                <a:solidFill>
                  <a:srgbClr val="268C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free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Returns the memory at the pointer to the heap</a:t>
            </a:r>
          </a:p>
          <a:p>
            <a:pPr lvl="1"/>
            <a:r>
              <a:rPr lang="en-US" dirty="0"/>
              <a:t>Only works if the memory address was given by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malloc()</a:t>
            </a:r>
          </a:p>
          <a:p>
            <a:pPr lvl="1"/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Must be called when you are finished with the memory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Or else you have a “memory leak”</a:t>
            </a:r>
          </a:p>
          <a:p>
            <a:pPr lvl="1"/>
            <a:endParaRPr lang="en-US" dirty="0"/>
          </a:p>
          <a:p>
            <a:r>
              <a:rPr lang="en-US" dirty="0"/>
              <a:t>Memory leaks occur when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malloc()</a:t>
            </a:r>
            <a:r>
              <a:rPr lang="en-US" dirty="0"/>
              <a:t>’d memory is not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free()</a:t>
            </a:r>
            <a:r>
              <a:rPr lang="en-US" dirty="0"/>
              <a:t>’d</a:t>
            </a:r>
          </a:p>
          <a:p>
            <a:pPr lvl="1"/>
            <a:r>
              <a:rPr lang="en-US" dirty="0"/>
              <a:t>Process slowly accumulates memory that it was given, but can’t access anymore</a:t>
            </a:r>
          </a:p>
          <a:p>
            <a:pPr lvl="1"/>
            <a:r>
              <a:rPr lang="en-US" dirty="0"/>
              <a:t>Keeps using more and more memory when it runs for a long time</a:t>
            </a:r>
          </a:p>
          <a:p>
            <a:pPr lvl="1"/>
            <a:r>
              <a:rPr lang="en-US" dirty="0"/>
              <a:t>Until the OS eventually has to kill 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EEC663-684D-4B54-9FD7-82E3151B0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2019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50ACC-45A9-43A3-8E6C-291891307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needs to be used carefully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A8E9A-5922-46D9-A189-77B566BE2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b="0" i="0" u="none" strike="noStrike" baseline="0" dirty="0">
                <a:solidFill>
                  <a:srgbClr val="268C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free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  <a:p>
            <a:r>
              <a:rPr lang="en-US" dirty="0"/>
              <a:t>If you pass in a pointer that wasn’t created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malloc()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UNDEFINED BEHAVIOR </a:t>
            </a:r>
            <a:r>
              <a:rPr lang="en-US" dirty="0"/>
              <a:t>(often a </a:t>
            </a:r>
            <a:r>
              <a:rPr lang="en-US" dirty="0" err="1"/>
              <a:t>segfault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This includes a pointer that has been modified from the one returned by malloc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free(NULL)</a:t>
            </a:r>
            <a:r>
              <a:rPr lang="en-US" dirty="0"/>
              <a:t> is fine though</a:t>
            </a:r>
          </a:p>
          <a:p>
            <a:pPr lvl="1"/>
            <a:endParaRPr lang="en-US" dirty="0"/>
          </a:p>
          <a:p>
            <a:r>
              <a:rPr lang="en-US" dirty="0"/>
              <a:t>Once memory is freed, it must NEVER be used again</a:t>
            </a:r>
          </a:p>
          <a:p>
            <a:pPr lvl="1"/>
            <a:r>
              <a:rPr lang="en-US" dirty="0"/>
              <a:t>Or else… </a:t>
            </a:r>
            <a:r>
              <a:rPr lang="en-US" b="1" dirty="0"/>
              <a:t>UNDEFINED BEHAVIOR</a:t>
            </a:r>
            <a:r>
              <a:rPr lang="en-US" dirty="0"/>
              <a:t> (surprise!)</a:t>
            </a:r>
          </a:p>
          <a:p>
            <a:pPr lvl="1"/>
            <a:r>
              <a:rPr lang="en-US" dirty="0"/>
              <a:t>Definitely don’t free it twice</a:t>
            </a:r>
          </a:p>
          <a:p>
            <a:pPr lvl="1"/>
            <a:endParaRPr lang="en-US" dirty="0"/>
          </a:p>
          <a:p>
            <a:r>
              <a:rPr lang="en-US" dirty="0" err="1"/>
              <a:t>AddressSanitizer</a:t>
            </a:r>
            <a:r>
              <a:rPr lang="en-US" dirty="0"/>
              <a:t> will helpfully crash your code in both of these cases!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EEC663-684D-4B54-9FD7-82E3151B0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2201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18262-656F-4B9C-9FEE-9EF8E72B2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for dynamic memory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74FAB-7CA0-425A-A53C-A55B04F5A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Every pointer returned by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malloc()</a:t>
            </a:r>
            <a:r>
              <a:rPr lang="en-US" dirty="0"/>
              <a:t> must be NULL-checked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Every object returned by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malloc()</a:t>
            </a:r>
            <a:r>
              <a:rPr lang="en-US" dirty="0">
                <a:cs typeface="Courier New" panose="02070309020205020404" pitchFamily="49" charset="0"/>
              </a:rPr>
              <a:t> must have its address passed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free()</a:t>
            </a:r>
            <a:r>
              <a:rPr lang="en-US" dirty="0">
                <a:cs typeface="Courier New" panose="02070309020205020404" pitchFamily="49" charset="0"/>
              </a:rPr>
              <a:t> exactly once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cs typeface="Courier New" panose="02070309020205020404" pitchFamily="49" charset="0"/>
              </a:rPr>
              <a:t>After an object is freed, it must not be accessed or freed again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cs typeface="Courier New" panose="02070309020205020404" pitchFamily="49" charset="0"/>
              </a:rPr>
              <a:t>An object not obtained from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malloc()</a:t>
            </a:r>
            <a:r>
              <a:rPr lang="en-US" dirty="0">
                <a:cs typeface="Courier New" panose="02070309020205020404" pitchFamily="49" charset="0"/>
              </a:rPr>
              <a:t> must not be freed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cs typeface="Courier New" panose="02070309020205020404" pitchFamily="49" charset="0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cs typeface="Courier New" panose="02070309020205020404" pitchFamily="49" charset="0"/>
            </a:endParaRPr>
          </a:p>
          <a:p>
            <a:pPr>
              <a:spcBef>
                <a:spcPts val="500"/>
              </a:spcBef>
              <a:defRPr/>
            </a:pPr>
            <a:r>
              <a:rPr lang="en-US" dirty="0">
                <a:cs typeface="Courier New" panose="02070309020205020404" pitchFamily="49" charset="0"/>
              </a:rPr>
              <a:t>Breaking any of these rules leads to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UNDEFINED BEHAVIOR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lvl="1"/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E067E0-CD2F-48B8-A1D1-73DD6DA72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6404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30145-7474-4136-B384-9D95792A4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Pros/cons of dynamic memory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D1571-BE8D-4C63-865A-E4AAA229D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You can create exactly as much memory as you want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It lives for exactly as long as you need it</a:t>
            </a:r>
          </a:p>
          <a:p>
            <a:pPr lvl="2"/>
            <a:r>
              <a:rPr lang="en-US" dirty="0"/>
              <a:t>Not tied to any particular function</a:t>
            </a:r>
          </a:p>
          <a:p>
            <a:pPr marL="457200" lvl="1" indent="0">
              <a:buNone/>
            </a:pPr>
            <a:br>
              <a:rPr lang="en-US" dirty="0"/>
            </a:br>
            <a:endParaRPr lang="en-US" dirty="0"/>
          </a:p>
          <a:p>
            <a:r>
              <a:rPr lang="en-US" dirty="0"/>
              <a:t>Cons</a:t>
            </a:r>
          </a:p>
          <a:p>
            <a:pPr lvl="1"/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UNDEFINED BEHAVIOR </a:t>
            </a:r>
            <a:r>
              <a:rPr kumimoji="0" lang="en-US" sz="240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everywhere</a:t>
            </a:r>
            <a:r>
              <a:rPr kumimoji="0" lang="en-US" sz="240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 if you’re not </a:t>
            </a:r>
            <a:r>
              <a:rPr kumimoji="0" lang="en-US" sz="240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carefu</a:t>
            </a:r>
            <a:r>
              <a:rPr lang="en-US" dirty="0">
                <a:solidFill>
                  <a:prstClr val="black"/>
                </a:solidFill>
                <a:latin typeface="Tahoma"/>
              </a:rPr>
              <a:t>l</a:t>
            </a:r>
            <a:br>
              <a:rPr lang="en-US" dirty="0">
                <a:solidFill>
                  <a:prstClr val="black"/>
                </a:solidFill>
                <a:latin typeface="Tahoma"/>
              </a:rPr>
            </a:br>
            <a:endParaRPr lang="en-US" dirty="0">
              <a:solidFill>
                <a:prstClr val="black"/>
              </a:solidFill>
              <a:latin typeface="Tahoma"/>
            </a:endParaRPr>
          </a:p>
          <a:p>
            <a:pPr lvl="1"/>
            <a:r>
              <a:rPr lang="en-US" dirty="0">
                <a:solidFill>
                  <a:prstClr val="black"/>
                </a:solidFill>
                <a:latin typeface="Tahoma"/>
              </a:rPr>
              <a:t>Must be sure to later 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free()</a:t>
            </a:r>
            <a:r>
              <a:rPr lang="en-US" dirty="0">
                <a:solidFill>
                  <a:prstClr val="black"/>
                </a:solidFill>
                <a:latin typeface="Tahoma"/>
              </a:rPr>
              <a:t> all memory given by 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malloc()</a:t>
            </a:r>
            <a:endParaRPr kumimoji="0" lang="en-US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C6EE78-5EBF-421C-A1EC-CDD697C6F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178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49AFE-F6A6-48A8-91EB-8BFA6B179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“dynamic memory family”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06859-025D-4250-9731-EB3E9F850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b="0" i="0" u="none" strike="noStrike" baseline="0" dirty="0" err="1">
                <a:solidFill>
                  <a:srgbClr val="268C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calloc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u="none" strike="noStrike" baseline="0" dirty="0" err="1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num,</a:t>
            </a:r>
            <a:r>
              <a:rPr lang="en-US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u="none" strike="noStrike" baseline="0" dirty="0" err="1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size)</a:t>
            </a:r>
          </a:p>
          <a:p>
            <a:pPr lvl="1"/>
            <a:r>
              <a:rPr lang="en-US" dirty="0"/>
              <a:t>Allocates a block of memory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dirty="0"/>
              <a:t> elements, each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dirty="0"/>
              <a:t> bytes</a:t>
            </a:r>
          </a:p>
          <a:p>
            <a:pPr lvl="1"/>
            <a:r>
              <a:rPr lang="en-US" dirty="0"/>
              <a:t>Zeros each element in the memory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dirty="0" err="1">
                <a:solidFill>
                  <a:srgbClr val="268C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</a:t>
            </a:r>
            <a:r>
              <a:rPr lang="en-US" b="0" i="0" u="none" strike="noStrike" baseline="0" dirty="0" err="1">
                <a:solidFill>
                  <a:srgbClr val="268C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void* </a:t>
            </a:r>
            <a:r>
              <a:rPr lang="en-US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u="none" strike="noStrike" baseline="0" dirty="0" err="1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size)</a:t>
            </a:r>
          </a:p>
          <a:p>
            <a:pPr lvl="1"/>
            <a:r>
              <a:rPr lang="en-US" dirty="0"/>
              <a:t>Changes the size of the memory block pointed to by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Might return the same pointer, might be a new pointer</a:t>
            </a:r>
          </a:p>
          <a:p>
            <a:pPr lvl="2"/>
            <a:r>
              <a:rPr lang="en-US" dirty="0"/>
              <a:t>Frees the old pointer if giving you a new one</a:t>
            </a:r>
          </a:p>
          <a:p>
            <a:pPr lvl="2"/>
            <a:r>
              <a:rPr lang="en-US" dirty="0"/>
              <a:t>Values in the memory are maintained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Can be used to increase the size of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malloc()</a:t>
            </a:r>
            <a:r>
              <a:rPr lang="en-US" dirty="0"/>
              <a:t>’d array!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84EBCA-4D78-47A9-BC6F-3CCC5497C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7034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3463A-8B33-4F41-9924-A944C27E7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93104-8BBC-41E8-B6E8-8EA81552A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int </a:t>
            </a:r>
            <a:r>
              <a:rPr lang="en-US" dirty="0" err="1"/>
              <a:t>testfunction</a:t>
            </a:r>
            <a:r>
              <a:rPr lang="en-US" dirty="0"/>
              <a:t> (int </a:t>
            </a:r>
            <a:r>
              <a:rPr lang="en-US" dirty="0" err="1"/>
              <a:t>i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  int* </a:t>
            </a:r>
            <a:r>
              <a:rPr lang="en-US" dirty="0" err="1"/>
              <a:t>ptr</a:t>
            </a:r>
            <a:r>
              <a:rPr lang="en-US" dirty="0"/>
              <a:t> = (int*)malloc(</a:t>
            </a:r>
            <a:r>
              <a:rPr lang="en-US" dirty="0" err="1"/>
              <a:t>sizeof</a:t>
            </a:r>
            <a:r>
              <a:rPr lang="en-US" dirty="0"/>
              <a:t>(int));</a:t>
            </a:r>
          </a:p>
          <a:p>
            <a:pPr marL="0" indent="0">
              <a:buNone/>
            </a:pPr>
            <a:r>
              <a:rPr lang="en-US" dirty="0"/>
              <a:t>    *</a:t>
            </a:r>
            <a:r>
              <a:rPr lang="en-US" dirty="0" err="1"/>
              <a:t>ptr</a:t>
            </a:r>
            <a:r>
              <a:rPr lang="en-US" dirty="0"/>
              <a:t> =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(“Before: %d\n”, *</a:t>
            </a:r>
            <a:r>
              <a:rPr lang="en-US" dirty="0" err="1"/>
              <a:t>ptr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free(</a:t>
            </a:r>
            <a:r>
              <a:rPr lang="en-US" dirty="0" err="1"/>
              <a:t>ptr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return *</a:t>
            </a:r>
            <a:r>
              <a:rPr lang="en-US" dirty="0" err="1"/>
              <a:t>ptr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int main(void) 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(“After: %d\n”, </a:t>
            </a:r>
            <a:r>
              <a:rPr lang="en-US" dirty="0" err="1"/>
              <a:t>testfunction</a:t>
            </a:r>
            <a:r>
              <a:rPr lang="en-US" dirty="0"/>
              <a:t>(5));</a:t>
            </a:r>
          </a:p>
          <a:p>
            <a:pPr marL="0" indent="0">
              <a:buNone/>
            </a:pPr>
            <a:r>
              <a:rPr lang="en-US" dirty="0"/>
              <a:t>    return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5D6E3F-7B71-433D-8C34-10369D1D9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5C453B-F3A4-46CF-B3A2-77B38D5E4CB5}"/>
              </a:ext>
            </a:extLst>
          </p:cNvPr>
          <p:cNvSpPr txBox="1"/>
          <p:nvPr/>
        </p:nvSpPr>
        <p:spPr>
          <a:xfrm>
            <a:off x="5712033" y="935099"/>
            <a:ext cx="622267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What values does this program print?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ADB05B-7AF2-4BC6-B949-CD59C0FF15CE}"/>
              </a:ext>
            </a:extLst>
          </p:cNvPr>
          <p:cNvSpPr txBox="1"/>
          <p:nvPr/>
        </p:nvSpPr>
        <p:spPr>
          <a:xfrm>
            <a:off x="10347467" y="218225"/>
            <a:ext cx="158723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testfunction.c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7947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3463A-8B33-4F41-9924-A944C27E7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93104-8BBC-41E8-B6E8-8EA81552A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int </a:t>
            </a:r>
            <a:r>
              <a:rPr lang="en-US" dirty="0" err="1"/>
              <a:t>testfunction</a:t>
            </a:r>
            <a:r>
              <a:rPr lang="en-US" dirty="0"/>
              <a:t> (int </a:t>
            </a:r>
            <a:r>
              <a:rPr lang="en-US" dirty="0" err="1"/>
              <a:t>i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  int* </a:t>
            </a:r>
            <a:r>
              <a:rPr lang="en-US" dirty="0" err="1"/>
              <a:t>ptr</a:t>
            </a:r>
            <a:r>
              <a:rPr lang="en-US" dirty="0"/>
              <a:t> = (int*)malloc(</a:t>
            </a:r>
            <a:r>
              <a:rPr lang="en-US" dirty="0" err="1"/>
              <a:t>sizeof</a:t>
            </a:r>
            <a:r>
              <a:rPr lang="en-US" dirty="0"/>
              <a:t>(int));</a:t>
            </a:r>
          </a:p>
          <a:p>
            <a:pPr marL="0" indent="0">
              <a:buNone/>
            </a:pPr>
            <a:r>
              <a:rPr lang="en-US" dirty="0"/>
              <a:t>    *</a:t>
            </a:r>
            <a:r>
              <a:rPr lang="en-US" dirty="0" err="1"/>
              <a:t>ptr</a:t>
            </a:r>
            <a:r>
              <a:rPr lang="en-US" dirty="0"/>
              <a:t> =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(“Before: %d\n”, *</a:t>
            </a:r>
            <a:r>
              <a:rPr lang="en-US" dirty="0" err="1"/>
              <a:t>ptr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free(</a:t>
            </a:r>
            <a:r>
              <a:rPr lang="en-US" dirty="0" err="1"/>
              <a:t>ptr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return *</a:t>
            </a:r>
            <a:r>
              <a:rPr lang="en-US" dirty="0" err="1"/>
              <a:t>ptr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int main(void) 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(“After: %d\n”, </a:t>
            </a:r>
            <a:r>
              <a:rPr lang="en-US" dirty="0" err="1"/>
              <a:t>testfunction</a:t>
            </a:r>
            <a:r>
              <a:rPr lang="en-US" dirty="0"/>
              <a:t>(5));</a:t>
            </a:r>
          </a:p>
          <a:p>
            <a:pPr marL="0" indent="0">
              <a:buNone/>
            </a:pPr>
            <a:r>
              <a:rPr lang="en-US" dirty="0"/>
              <a:t>    return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5D6E3F-7B71-433D-8C34-10369D1D9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5C453B-F3A4-46CF-B3A2-77B38D5E4CB5}"/>
              </a:ext>
            </a:extLst>
          </p:cNvPr>
          <p:cNvSpPr txBox="1"/>
          <p:nvPr/>
        </p:nvSpPr>
        <p:spPr>
          <a:xfrm>
            <a:off x="5712033" y="935099"/>
            <a:ext cx="6222670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What values does this program print?</a:t>
            </a:r>
          </a:p>
          <a:p>
            <a:endParaRPr lang="en-US" sz="2800" dirty="0"/>
          </a:p>
          <a:p>
            <a:r>
              <a:rPr lang="en-US" sz="2800" dirty="0"/>
              <a:t>It prints: “Before: 5\n”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After that: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UNDEFINED BEHAVIOR</a:t>
            </a:r>
          </a:p>
          <a:p>
            <a:r>
              <a:rPr lang="en-US" sz="2800" dirty="0"/>
              <a:t>	“use-after-free” error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E4D526-9703-463C-8DCA-533D3E8E2D89}"/>
              </a:ext>
            </a:extLst>
          </p:cNvPr>
          <p:cNvSpPr txBox="1"/>
          <p:nvPr/>
        </p:nvSpPr>
        <p:spPr>
          <a:xfrm>
            <a:off x="10347467" y="218225"/>
            <a:ext cx="158723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testfunction.c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024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A7CE2-196A-4A07-B517-A59FD569B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Administrivia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CF56F-9B1F-485C-A31A-52215606B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Homework 2 due today</a:t>
            </a:r>
          </a:p>
          <a:p>
            <a:pPr lvl="1"/>
            <a:r>
              <a:rPr lang="en-US" dirty="0"/>
              <a:t>Homework 2 self-eval opens tomorrow</a:t>
            </a:r>
          </a:p>
          <a:p>
            <a:pPr lvl="1"/>
            <a:r>
              <a:rPr lang="en-US" dirty="0"/>
              <a:t>Remember that you can use slip days</a:t>
            </a:r>
          </a:p>
          <a:p>
            <a:pPr lvl="1"/>
            <a:r>
              <a:rPr lang="en-US" dirty="0"/>
              <a:t>Make sure that at least the final submission has both partners on it</a:t>
            </a:r>
          </a:p>
          <a:p>
            <a:pPr lvl="1"/>
            <a:endParaRPr lang="en-US" dirty="0"/>
          </a:p>
          <a:p>
            <a:r>
              <a:rPr lang="en-US" dirty="0"/>
              <a:t>Lab04 will release later today</a:t>
            </a:r>
          </a:p>
          <a:p>
            <a:pPr lvl="1"/>
            <a:r>
              <a:rPr lang="en-US" dirty="0"/>
              <a:t>Practice with GDB, a debugging tool</a:t>
            </a:r>
          </a:p>
          <a:p>
            <a:pPr lvl="1"/>
            <a:endParaRPr lang="en-US" dirty="0"/>
          </a:p>
          <a:p>
            <a:r>
              <a:rPr lang="en-US" dirty="0"/>
              <a:t>Homework 3 will release late today</a:t>
            </a:r>
          </a:p>
          <a:p>
            <a:pPr lvl="1"/>
            <a:r>
              <a:rPr lang="en-US" dirty="0"/>
              <a:t>Create a system for counting votes</a:t>
            </a:r>
          </a:p>
          <a:p>
            <a:pPr lvl="1"/>
            <a:r>
              <a:rPr lang="en-US" dirty="0"/>
              <a:t>Uses dynamic memory allocation to hold the votes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55FCD9-7788-47D6-8F7F-2709DE705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7597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Dynamic Memory Allocation</a:t>
            </a:r>
          </a:p>
          <a:p>
            <a:pPr lvl="1"/>
            <a:r>
              <a:rPr lang="en-US" b="1" dirty="0"/>
              <a:t>Dynamic Memory Example</a:t>
            </a:r>
          </a:p>
          <a:p>
            <a:pPr lvl="1"/>
            <a:endParaRPr lang="en-US" dirty="0"/>
          </a:p>
          <a:p>
            <a:r>
              <a:rPr lang="en-US" dirty="0"/>
              <a:t>Memory Sizes of C Types</a:t>
            </a:r>
          </a:p>
          <a:p>
            <a:pPr lvl="1"/>
            <a:endParaRPr lang="en-US" dirty="0"/>
          </a:p>
          <a:p>
            <a:r>
              <a:rPr lang="en-US" dirty="0"/>
              <a:t>Ownership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1554158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A3D70-B1B9-4598-8863-E563FBFFC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coding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64C38-4185-41DF-A5CA-AF1F5A22A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cs typeface="Courier New" panose="02070309020205020404" pitchFamily="49" charset="0"/>
              </a:rPr>
              <a:t>Let’s write a program that uses dynamic memory to create uppercase versions of string literals</a:t>
            </a:r>
          </a:p>
          <a:p>
            <a:pPr lvl="1"/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Functions:</a:t>
            </a:r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char*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make_mutable_string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(const char*);</a:t>
            </a:r>
          </a:p>
          <a:p>
            <a:pPr lvl="1"/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void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uppercase_string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(char*);</a:t>
            </a:r>
          </a:p>
          <a:p>
            <a:pPr lvl="3"/>
            <a:r>
              <a:rPr lang="en-US" sz="2400" dirty="0"/>
              <a:t>Useful library function: </a:t>
            </a:r>
            <a:r>
              <a:rPr lang="en-US" sz="2400" dirty="0" err="1"/>
              <a:t>toupper</a:t>
            </a:r>
            <a:r>
              <a:rPr lang="en-US" sz="2400" dirty="0"/>
              <a:t>()</a:t>
            </a:r>
          </a:p>
          <a:p>
            <a:pPr lvl="1"/>
            <a:endParaRPr lang="en-US" sz="2800" dirty="0"/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void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print_and_destroy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(char*);</a:t>
            </a:r>
          </a:p>
          <a:p>
            <a:pPr lvl="1"/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int main(void)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67C5B8-3897-46FF-8F12-9334938A7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2D6DBF-BE25-41A2-A058-B60ADD7F090C}"/>
              </a:ext>
            </a:extLst>
          </p:cNvPr>
          <p:cNvSpPr txBox="1"/>
          <p:nvPr/>
        </p:nvSpPr>
        <p:spPr>
          <a:xfrm>
            <a:off x="6638307" y="254000"/>
            <a:ext cx="52488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dynamic_string_example.c</a:t>
            </a:r>
            <a:r>
              <a:rPr lang="en-US" dirty="0"/>
              <a:t> AND </a:t>
            </a:r>
            <a:r>
              <a:rPr lang="en-US" dirty="0" err="1"/>
              <a:t>toupper_starter.c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6389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Dynamic Memory Allocation</a:t>
            </a:r>
          </a:p>
          <a:p>
            <a:pPr lvl="1"/>
            <a:r>
              <a:rPr lang="en-US" dirty="0"/>
              <a:t>Dynamic Memory Example</a:t>
            </a:r>
          </a:p>
          <a:p>
            <a:pPr lvl="1"/>
            <a:endParaRPr lang="en-US" dirty="0"/>
          </a:p>
          <a:p>
            <a:r>
              <a:rPr lang="en-US" b="1" dirty="0"/>
              <a:t>Memory Sizes of C Types</a:t>
            </a:r>
          </a:p>
          <a:p>
            <a:pPr lvl="1"/>
            <a:endParaRPr lang="en-US" dirty="0"/>
          </a:p>
          <a:p>
            <a:r>
              <a:rPr lang="en-US" dirty="0"/>
              <a:t>Ownership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5339561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much memory do various types in C take?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Actually a complicated question</a:t>
            </a:r>
          </a:p>
          <a:p>
            <a:endParaRPr lang="en-US" dirty="0"/>
          </a:p>
          <a:p>
            <a:r>
              <a:rPr lang="en-US" dirty="0"/>
              <a:t>Many types in C are defined as a “minimum size”</a:t>
            </a:r>
          </a:p>
          <a:p>
            <a:pPr lvl="1"/>
            <a:r>
              <a:rPr lang="en-US" dirty="0"/>
              <a:t>Where they are bigger on some machines and smaller on others</a:t>
            </a:r>
          </a:p>
          <a:p>
            <a:pPr lvl="1"/>
            <a:endParaRPr lang="en-US" dirty="0"/>
          </a:p>
          <a:p>
            <a:r>
              <a:rPr lang="en-US" dirty="0"/>
              <a:t>HOWEVER, if you work on a modern 64-bit computer, you can </a:t>
            </a:r>
            <a:r>
              <a:rPr lang="en-US" i="1" dirty="0"/>
              <a:t>carefully</a:t>
            </a:r>
            <a:r>
              <a:rPr lang="en-US" dirty="0"/>
              <a:t> make some assumptions</a:t>
            </a:r>
          </a:p>
          <a:p>
            <a:pPr lvl="1"/>
            <a:r>
              <a:rPr lang="en-US" dirty="0"/>
              <a:t>And we’ll talk about those assumptions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9879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2EB3A-A1A7-4CAF-B6AE-88C84968F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sizes of C types on modern (64-bit) computers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447AC-6CD8-4CB7-8E4B-20966F5FA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1 byte</a:t>
            </a:r>
          </a:p>
          <a:p>
            <a:pPr lvl="1"/>
            <a:r>
              <a:rPr lang="en-US" dirty="0"/>
              <a:t>char, unsigned char, signed char</a:t>
            </a:r>
          </a:p>
          <a:p>
            <a:pPr lvl="1"/>
            <a:r>
              <a:rPr lang="en-US" dirty="0"/>
              <a:t>bool</a:t>
            </a:r>
          </a:p>
          <a:p>
            <a:pPr lvl="1"/>
            <a:endParaRPr lang="en-US" dirty="0"/>
          </a:p>
          <a:p>
            <a:r>
              <a:rPr lang="en-US" dirty="0"/>
              <a:t>2 bytes</a:t>
            </a:r>
          </a:p>
          <a:p>
            <a:pPr lvl="1"/>
            <a:r>
              <a:rPr lang="en-US" dirty="0"/>
              <a:t>short, unsigned short, signed short</a:t>
            </a:r>
          </a:p>
          <a:p>
            <a:pPr lvl="1"/>
            <a:endParaRPr lang="en-US" dirty="0"/>
          </a:p>
          <a:p>
            <a:r>
              <a:rPr lang="en-US" dirty="0"/>
              <a:t>4 bytes</a:t>
            </a:r>
          </a:p>
          <a:p>
            <a:pPr lvl="1"/>
            <a:r>
              <a:rPr lang="en-US" dirty="0"/>
              <a:t>int, unsigned int, signed int</a:t>
            </a:r>
          </a:p>
          <a:p>
            <a:pPr lvl="1"/>
            <a:r>
              <a:rPr lang="en-US" dirty="0"/>
              <a:t>float</a:t>
            </a:r>
          </a:p>
          <a:p>
            <a:pPr lvl="1"/>
            <a:endParaRPr lang="en-US" dirty="0"/>
          </a:p>
          <a:p>
            <a:r>
              <a:rPr lang="en-US" dirty="0"/>
              <a:t>8 bytes</a:t>
            </a:r>
          </a:p>
          <a:p>
            <a:pPr lvl="1"/>
            <a:r>
              <a:rPr lang="en-US" dirty="0"/>
              <a:t>long, unsigned long, signed long</a:t>
            </a:r>
          </a:p>
          <a:p>
            <a:pPr lvl="1"/>
            <a:r>
              <a:rPr lang="en-US" dirty="0"/>
              <a:t>double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Every pointer type!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3206B5-80B6-4F83-9C00-55F337958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3859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EA727-5A5A-4270-AF7B-49135AE11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more complex things?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CA4EE-3D27-4979-A4A9-06D765F85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  <a:p>
            <a:pPr lvl="1"/>
            <a:r>
              <a:rPr lang="en-US" dirty="0"/>
              <a:t>Easy!</a:t>
            </a:r>
          </a:p>
          <a:p>
            <a:pPr lvl="1"/>
            <a:r>
              <a:rPr lang="en-US" dirty="0"/>
              <a:t>Number of slots times the size of each slot</a:t>
            </a:r>
          </a:p>
          <a:p>
            <a:pPr lvl="1"/>
            <a:r>
              <a:rPr lang="en-US" dirty="0"/>
              <a:t>Example: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array[8]</a:t>
            </a:r>
            <a:r>
              <a:rPr lang="en-US" dirty="0"/>
              <a:t> is 32 bytes (8 slots * 4 bytes/slot)</a:t>
            </a:r>
          </a:p>
          <a:p>
            <a:pPr lvl="1"/>
            <a:endParaRPr lang="en-US" dirty="0"/>
          </a:p>
          <a:p>
            <a:r>
              <a:rPr lang="en-US" dirty="0"/>
              <a:t>Structs</a:t>
            </a:r>
          </a:p>
          <a:p>
            <a:pPr lvl="1"/>
            <a:r>
              <a:rPr lang="en-US" dirty="0"/>
              <a:t>Complicated! (we’ll explore more in CS213)</a:t>
            </a:r>
          </a:p>
          <a:p>
            <a:pPr lvl="1"/>
            <a:r>
              <a:rPr lang="en-US" dirty="0"/>
              <a:t>At least the size of every field inside it</a:t>
            </a:r>
          </a:p>
          <a:p>
            <a:pPr lvl="2"/>
            <a:r>
              <a:rPr lang="en-US" dirty="0"/>
              <a:t>Plus more depending on the order of the fields for efficiency reasons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890E19-C70B-41C0-9CB6-02DE0F2A8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8143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DB053-11D7-4D53-BC11-08CC2AB04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assume you know these sizes in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A8299-500F-4A52-AB7A-836799C8B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It’s hard to remember all of this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They could be different on a different computer system</a:t>
            </a:r>
          </a:p>
          <a:p>
            <a:pPr lvl="1"/>
            <a:r>
              <a:rPr lang="en-US" dirty="0"/>
              <a:t>Especially 32-bit systems, microcontrollers, or other special computers</a:t>
            </a:r>
          </a:p>
          <a:p>
            <a:pPr lvl="1"/>
            <a:endParaRPr lang="en-US" dirty="0"/>
          </a:p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to figure out the number of bytes a type is</a:t>
            </a:r>
          </a:p>
          <a:p>
            <a:pPr lvl="1"/>
            <a:r>
              <a:rPr lang="en-US" dirty="0"/>
              <a:t>Not a library function, actually an operator in C</a:t>
            </a:r>
          </a:p>
          <a:p>
            <a:pPr lvl="1"/>
            <a:r>
              <a:rPr lang="en-US" dirty="0"/>
              <a:t>Primarily used on types, but can be used on variables too</a:t>
            </a:r>
          </a:p>
          <a:p>
            <a:pPr lvl="2"/>
            <a:r>
              <a:rPr lang="en-US" dirty="0"/>
              <a:t>Results may sometimes be confusing though…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Example</a:t>
            </a: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(int)</a:t>
            </a: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(double)</a:t>
            </a: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(bool*)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64A19A-C62F-43F3-9E09-FAEB42502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5665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Dynamic Memory Allocation</a:t>
            </a:r>
          </a:p>
          <a:p>
            <a:pPr lvl="1"/>
            <a:r>
              <a:rPr lang="en-US" dirty="0"/>
              <a:t>Dynamic Memory Example</a:t>
            </a:r>
          </a:p>
          <a:p>
            <a:pPr lvl="1"/>
            <a:endParaRPr lang="en-US" dirty="0"/>
          </a:p>
          <a:p>
            <a:r>
              <a:rPr lang="en-US" dirty="0"/>
              <a:t>Memory Sizes of C Types</a:t>
            </a:r>
          </a:p>
          <a:p>
            <a:pPr lvl="1"/>
            <a:endParaRPr lang="en-US" dirty="0"/>
          </a:p>
          <a:p>
            <a:r>
              <a:rPr lang="en-US" b="1" dirty="0"/>
              <a:t>Ownership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40742916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Ownership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If all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malloc()</a:t>
            </a:r>
            <a:r>
              <a:rPr lang="en-US" dirty="0"/>
              <a:t>’d memory must later be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free()</a:t>
            </a:r>
            <a:r>
              <a:rPr lang="en-US" dirty="0"/>
              <a:t>’d</a:t>
            </a:r>
          </a:p>
          <a:p>
            <a:pPr lvl="1"/>
            <a:r>
              <a:rPr lang="en-US" dirty="0"/>
              <a:t>Then there must be some agreement on which function should free it</a:t>
            </a:r>
          </a:p>
          <a:p>
            <a:pPr lvl="1"/>
            <a:endParaRPr lang="en-US" dirty="0"/>
          </a:p>
          <a:p>
            <a:r>
              <a:rPr lang="en-US" dirty="0"/>
              <a:t>This concept is known as “ownership”</a:t>
            </a:r>
          </a:p>
          <a:p>
            <a:pPr lvl="1"/>
            <a:r>
              <a:rPr lang="en-US" dirty="0"/>
              <a:t>Ownership is unique. An object cannot have multiple owners</a:t>
            </a:r>
          </a:p>
          <a:p>
            <a:endParaRPr lang="en-US" dirty="0"/>
          </a:p>
          <a:p>
            <a:r>
              <a:rPr lang="en-US" dirty="0"/>
              <a:t>The part of the software that “owns” the memory must either: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Eventually free that memory</a:t>
            </a:r>
            <a:br>
              <a:rPr lang="en-US" dirty="0"/>
            </a:br>
            <a:br>
              <a:rPr lang="en-US" dirty="0"/>
            </a:br>
            <a:r>
              <a:rPr lang="en-US" dirty="0"/>
              <a:t>OR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Eventually transfer ownership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2914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C4A27-FF91-45AE-B332-BADD71C5D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Ownership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7A6BC-C7DE-457B-BB04-8FF58A72C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memory is passed into or out of a function, two options: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Ownership transfer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“Borrowing” the memory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Borrowing memory means that it can be accessed until the function returns</a:t>
            </a:r>
          </a:p>
          <a:p>
            <a:pPr lvl="1"/>
            <a:r>
              <a:rPr lang="en-US" dirty="0"/>
              <a:t>But the function won’t hold on to a pointer and try to access it later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Example:</a:t>
            </a: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only ever borrows memory. It never frees the memory or tries to access that memory again during future calls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0AED1C-475E-4A50-8D36-FC8D2C96C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448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2AF24-2E60-4A06-88B0-205489BD8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Administrivia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0A5AF-E257-4FAA-8759-4ADDDDF9B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Quiz next week Tuesday</a:t>
            </a:r>
          </a:p>
          <a:p>
            <a:pPr lvl="1"/>
            <a:r>
              <a:rPr lang="en-US" dirty="0"/>
              <a:t>In-person quiz taken during class time, after lecture</a:t>
            </a:r>
          </a:p>
          <a:p>
            <a:pPr lvl="1"/>
            <a:r>
              <a:rPr lang="en-US" dirty="0"/>
              <a:t>If you’ve got special circumstances, I’ll reach out ASAP</a:t>
            </a:r>
          </a:p>
          <a:p>
            <a:pPr lvl="1"/>
            <a:endParaRPr lang="en-US" dirty="0"/>
          </a:p>
          <a:p>
            <a:r>
              <a:rPr lang="en-US" dirty="0"/>
              <a:t>General format: 15 minutes to answer a few questions on paper</a:t>
            </a:r>
          </a:p>
          <a:p>
            <a:pPr lvl="1"/>
            <a:r>
              <a:rPr lang="en-US" dirty="0"/>
              <a:t>Usually 1-3 questions, which could each have multiple sub-parts</a:t>
            </a:r>
          </a:p>
          <a:p>
            <a:pPr lvl="1"/>
            <a:r>
              <a:rPr lang="en-US" dirty="0"/>
              <a:t>Goal is NOT to put you under time pressure</a:t>
            </a:r>
          </a:p>
          <a:p>
            <a:pPr lvl="2"/>
            <a:r>
              <a:rPr lang="en-US" dirty="0"/>
              <a:t>Should be plenty of time if you know what’s going on</a:t>
            </a:r>
          </a:p>
          <a:p>
            <a:pPr lvl="1"/>
            <a:r>
              <a:rPr lang="en-US" dirty="0"/>
              <a:t>Covers material from the last few weeks</a:t>
            </a:r>
          </a:p>
          <a:p>
            <a:pPr lvl="2"/>
            <a:r>
              <a:rPr lang="en-US" dirty="0"/>
              <a:t>So this one will focus on C: Syntax, Types, Pointers, Arrays, Strings, Memory</a:t>
            </a:r>
          </a:p>
          <a:p>
            <a:pPr lvl="2"/>
            <a:endParaRPr lang="en-US" dirty="0"/>
          </a:p>
          <a:p>
            <a:r>
              <a:rPr lang="en-US" dirty="0"/>
              <a:t>Be sure to bring a pencil</a:t>
            </a:r>
          </a:p>
          <a:p>
            <a:pPr lvl="1"/>
            <a:r>
              <a:rPr lang="en-US" dirty="0"/>
              <a:t>Or a pen if you’re feeling brave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2D9EB3-AC6C-4689-B65F-D21745BCC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6475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9F47F-6435-4BD0-ACBB-A2E726404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Ownership in our dynamic memory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FA9DB-AE2C-44DE-9C6E-037376786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char*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make_mutable_string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(const char*);</a:t>
            </a:r>
          </a:p>
          <a:p>
            <a:pPr lvl="1"/>
            <a:r>
              <a:rPr lang="en-US" sz="2800" dirty="0"/>
              <a:t>The caller takes ownership of the result</a:t>
            </a:r>
          </a:p>
          <a:p>
            <a:pPr lvl="2"/>
            <a:r>
              <a:rPr lang="en-US" sz="2800" dirty="0"/>
              <a:t>(This function creates memory, but is not in charge of freeing it)</a:t>
            </a:r>
          </a:p>
          <a:p>
            <a:pPr lvl="1"/>
            <a:endParaRPr lang="en-US" sz="2800" dirty="0"/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uppercase_string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(char*);</a:t>
            </a:r>
          </a:p>
          <a:p>
            <a:pPr lvl="1"/>
            <a:r>
              <a:rPr lang="en-US" sz="2800" dirty="0"/>
              <a:t>Borrows the string transiently</a:t>
            </a:r>
          </a:p>
          <a:p>
            <a:pPr lvl="2"/>
            <a:r>
              <a:rPr lang="en-US" sz="2800" dirty="0"/>
              <a:t>(Accesses it temporarily, but does not take ownership)</a:t>
            </a:r>
          </a:p>
          <a:p>
            <a:pPr lvl="1"/>
            <a:endParaRPr lang="en-US" sz="2800" dirty="0"/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print_and_destroy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(char*);</a:t>
            </a:r>
          </a:p>
          <a:p>
            <a:pPr lvl="1"/>
            <a:r>
              <a:rPr lang="en-US" sz="2800" dirty="0">
                <a:cs typeface="Courier New" panose="02070309020205020404" pitchFamily="49" charset="0"/>
              </a:rPr>
              <a:t>Takes ownership of the input string</a:t>
            </a:r>
          </a:p>
          <a:p>
            <a:pPr lvl="2"/>
            <a:r>
              <a:rPr lang="en-US" sz="2800" dirty="0">
                <a:cs typeface="Courier New" panose="02070309020205020404" pitchFamily="49" charset="0"/>
              </a:rPr>
              <a:t>(This function will free it)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A93A16-2E68-46B5-83E0-B9D02AD65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204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E7A0A-DDAF-4889-9019-0DDDE5B3E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Ownership is a 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5AF72-03CB-431A-A6B3-4C26CCB05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Nothing in the compiler will enforce ownership 😢</a:t>
            </a:r>
          </a:p>
          <a:p>
            <a:endParaRPr lang="en-US" dirty="0"/>
          </a:p>
          <a:p>
            <a:r>
              <a:rPr lang="en-US" dirty="0"/>
              <a:t>No way to know if a function takes ownership or borrows without reading the documentation</a:t>
            </a:r>
          </a:p>
          <a:p>
            <a:endParaRPr lang="en-US" dirty="0"/>
          </a:p>
          <a:p>
            <a:r>
              <a:rPr lang="en-US" dirty="0"/>
              <a:t>Ownership is a contract about how you promise to implement code</a:t>
            </a:r>
          </a:p>
          <a:p>
            <a:pPr lvl="1"/>
            <a:r>
              <a:rPr lang="en-US" dirty="0"/>
              <a:t>But if you follow it, it makes dynamic memory easier!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contract will be specified in the writeup for </a:t>
            </a:r>
            <a:r>
              <a:rPr lang="en-US" dirty="0" err="1"/>
              <a:t>homeworks</a:t>
            </a:r>
            <a:r>
              <a:rPr lang="en-US" dirty="0"/>
              <a:t> in CS211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F7D277-6415-439E-9440-163A9E779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3970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1A34-438F-4550-AC4E-5FB0EFB74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full ownership 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348BD-848F-4EC6-BB1E-EBC21A7DC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owner of a heap-allocated object is responsible for deallocating it</a:t>
            </a:r>
          </a:p>
          <a:p>
            <a:pPr lvl="1"/>
            <a:r>
              <a:rPr lang="en-US" dirty="0"/>
              <a:t>No one else may do so</a:t>
            </a:r>
          </a:p>
          <a:p>
            <a:pPr lvl="1"/>
            <a:endParaRPr lang="en-US" dirty="0"/>
          </a:p>
          <a:p>
            <a:r>
              <a:rPr lang="en-US" dirty="0"/>
              <a:t>Borrowers of an object may access or modify it</a:t>
            </a:r>
          </a:p>
          <a:p>
            <a:pPr lvl="1"/>
            <a:r>
              <a:rPr lang="en-US" dirty="0"/>
              <a:t>But they may not hold on to a reference to it or deallocate it</a:t>
            </a:r>
          </a:p>
          <a:p>
            <a:pPr lvl="1"/>
            <a:endParaRPr lang="en-US" dirty="0"/>
          </a:p>
          <a:p>
            <a:r>
              <a:rPr lang="en-US" dirty="0"/>
              <a:t>Passing or returning a pointer </a:t>
            </a:r>
            <a:r>
              <a:rPr lang="en-US" i="1" dirty="0"/>
              <a:t>may or may not</a:t>
            </a:r>
            <a:r>
              <a:rPr lang="en-US" dirty="0"/>
              <a:t> transfer ownership</a:t>
            </a:r>
          </a:p>
          <a:p>
            <a:pPr lvl="1"/>
            <a:r>
              <a:rPr lang="en-US" dirty="0"/>
              <a:t>If so, caller must have owned it previously and now give up ownership</a:t>
            </a:r>
          </a:p>
          <a:p>
            <a:pPr lvl="1"/>
            <a:r>
              <a:rPr lang="en-US" dirty="0"/>
              <a:t>If not, caller could also be borrowing. The new function is also borrowing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57ABC8-F5F7-4FE8-9751-F4EE5234A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2540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Dynamic Memory Allocation</a:t>
            </a:r>
          </a:p>
          <a:p>
            <a:pPr lvl="1"/>
            <a:r>
              <a:rPr lang="en-US" dirty="0"/>
              <a:t>Dynamic Memory Example</a:t>
            </a:r>
          </a:p>
          <a:p>
            <a:pPr lvl="1"/>
            <a:endParaRPr lang="en-US" dirty="0"/>
          </a:p>
          <a:p>
            <a:r>
              <a:rPr lang="en-US" dirty="0"/>
              <a:t>Memory Sizes of C Types</a:t>
            </a:r>
          </a:p>
          <a:p>
            <a:pPr lvl="1"/>
            <a:endParaRPr lang="en-US" dirty="0"/>
          </a:p>
          <a:p>
            <a:r>
              <a:rPr lang="en-US" dirty="0"/>
              <a:t>Ownership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8393146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Bonus: Bits and Bytes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40519531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Positional Numbering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position of a </a:t>
            </a:r>
            <a:r>
              <a:rPr lang="en-US" i="1" dirty="0"/>
              <a:t>numeral</a:t>
            </a:r>
            <a:r>
              <a:rPr lang="en-US" dirty="0"/>
              <a:t> (e.g., digit) determines its contribution to the overall number</a:t>
            </a:r>
          </a:p>
          <a:p>
            <a:pPr lvl="1"/>
            <a:r>
              <a:rPr lang="en-US" dirty="0"/>
              <a:t>Makes arithmetic simple (compared to, say, roman numerals)</a:t>
            </a:r>
          </a:p>
          <a:p>
            <a:pPr lvl="1"/>
            <a:r>
              <a:rPr lang="en-US" dirty="0"/>
              <a:t>Any number has one canonical representation</a:t>
            </a:r>
          </a:p>
          <a:p>
            <a:endParaRPr lang="en-US" dirty="0"/>
          </a:p>
          <a:p>
            <a:r>
              <a:rPr lang="en-US" dirty="0"/>
              <a:t>Example: base 10</a:t>
            </a:r>
          </a:p>
          <a:p>
            <a:pPr lvl="1"/>
            <a:r>
              <a:rPr lang="en-US" dirty="0"/>
              <a:t>10456</a:t>
            </a:r>
            <a:r>
              <a:rPr lang="en-US" baseline="-25000" dirty="0"/>
              <a:t>10</a:t>
            </a:r>
            <a:r>
              <a:rPr lang="en-US" dirty="0"/>
              <a:t> = 1*10</a:t>
            </a:r>
            <a:r>
              <a:rPr lang="en-US" baseline="30000" dirty="0"/>
              <a:t>4</a:t>
            </a:r>
            <a:r>
              <a:rPr lang="en-US" dirty="0"/>
              <a:t> + 0*10</a:t>
            </a:r>
            <a:r>
              <a:rPr lang="en-US" baseline="30000" dirty="0"/>
              <a:t>3</a:t>
            </a:r>
            <a:r>
              <a:rPr lang="en-US" dirty="0"/>
              <a:t> + 4*10</a:t>
            </a:r>
            <a:r>
              <a:rPr lang="en-US" baseline="30000" dirty="0"/>
              <a:t>2</a:t>
            </a:r>
            <a:r>
              <a:rPr lang="en-US" dirty="0"/>
              <a:t> + 5*10</a:t>
            </a:r>
            <a:r>
              <a:rPr lang="en-US" baseline="30000" dirty="0"/>
              <a:t>1</a:t>
            </a:r>
            <a:r>
              <a:rPr lang="en-US" dirty="0"/>
              <a:t> + 6*10</a:t>
            </a:r>
            <a:r>
              <a:rPr lang="en-US" baseline="30000" dirty="0"/>
              <a:t>0</a:t>
            </a:r>
          </a:p>
          <a:p>
            <a:endParaRPr lang="en-US" dirty="0"/>
          </a:p>
          <a:p>
            <a:r>
              <a:rPr lang="en-US" dirty="0"/>
              <a:t>Other bases are also possible</a:t>
            </a:r>
          </a:p>
          <a:p>
            <a:pPr lvl="1"/>
            <a:r>
              <a:rPr lang="en-US" dirty="0"/>
              <a:t>Base 2: 10010010</a:t>
            </a:r>
            <a:r>
              <a:rPr lang="en-US" baseline="-25000" dirty="0"/>
              <a:t>2</a:t>
            </a:r>
            <a:r>
              <a:rPr lang="en-US" dirty="0"/>
              <a:t> = 1*2</a:t>
            </a:r>
            <a:r>
              <a:rPr lang="en-US" baseline="30000" dirty="0"/>
              <a:t>7</a:t>
            </a:r>
            <a:r>
              <a:rPr lang="en-US" dirty="0"/>
              <a:t> + 1*2</a:t>
            </a:r>
            <a:r>
              <a:rPr lang="en-US" baseline="30000" dirty="0"/>
              <a:t>4</a:t>
            </a:r>
            <a:r>
              <a:rPr lang="en-US" dirty="0"/>
              <a:t> + 1*2</a:t>
            </a:r>
            <a:r>
              <a:rPr lang="en-US" baseline="30000" dirty="0"/>
              <a:t>1</a:t>
            </a:r>
            <a:r>
              <a:rPr lang="en-US" dirty="0"/>
              <a:t> = 146</a:t>
            </a:r>
            <a:r>
              <a:rPr lang="en-US" baseline="-25000" dirty="0"/>
              <a:t>10</a:t>
            </a:r>
            <a:endParaRPr lang="en-US" dirty="0"/>
          </a:p>
          <a:p>
            <a:pPr lvl="1"/>
            <a:r>
              <a:rPr lang="en-US" dirty="0"/>
              <a:t>Base 60, used by the Babylonians</a:t>
            </a:r>
          </a:p>
          <a:p>
            <a:pPr lvl="2"/>
            <a:r>
              <a:rPr lang="en-US" dirty="0"/>
              <a:t>The source of 60 seconds in a minute, 60 minutes in an hour</a:t>
            </a:r>
          </a:p>
          <a:p>
            <a:pPr lvl="2"/>
            <a:r>
              <a:rPr lang="en-US" dirty="0"/>
              <a:t>And 360 degrees in a circle</a:t>
            </a:r>
          </a:p>
          <a:p>
            <a:pPr lvl="1"/>
            <a:r>
              <a:rPr lang="en-US" dirty="0"/>
              <a:t>Base 20, used by the Maya and </a:t>
            </a:r>
            <a:r>
              <a:rPr lang="en-US" dirty="0" err="1"/>
              <a:t>Gauls</a:t>
            </a:r>
            <a:r>
              <a:rPr lang="en-US" dirty="0"/>
              <a:t> (bits remain in French today)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CE70BF-7131-4104-A5E1-C42E48097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3741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2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Computer Scientists use base 2 a </a:t>
            </a:r>
            <a:r>
              <a:rPr lang="en-US" b="1" i="1" dirty="0"/>
              <a:t>LOT</a:t>
            </a:r>
          </a:p>
          <a:p>
            <a:r>
              <a:rPr lang="en-US" dirty="0"/>
              <a:t>Let’s convert 134</a:t>
            </a:r>
            <a:r>
              <a:rPr lang="en-US" baseline="-25000" dirty="0"/>
              <a:t>10</a:t>
            </a:r>
            <a:r>
              <a:rPr lang="en-US" dirty="0"/>
              <a:t> to base 2</a:t>
            </a:r>
          </a:p>
          <a:p>
            <a:r>
              <a:rPr lang="en-US" dirty="0"/>
              <a:t>We need to decompose 134</a:t>
            </a:r>
            <a:r>
              <a:rPr lang="en-US" baseline="-25000" dirty="0"/>
              <a:t>10 </a:t>
            </a:r>
            <a:r>
              <a:rPr lang="en-US" dirty="0"/>
              <a:t>into a sum of powers of 2</a:t>
            </a:r>
          </a:p>
          <a:p>
            <a:pPr lvl="1"/>
            <a:r>
              <a:rPr lang="en-US" dirty="0"/>
              <a:t>Start with the largest power of 2 that is smaller or equal to 134</a:t>
            </a:r>
            <a:r>
              <a:rPr lang="en-US" baseline="-25000" dirty="0"/>
              <a:t>10</a:t>
            </a:r>
          </a:p>
          <a:p>
            <a:pPr lvl="1"/>
            <a:r>
              <a:rPr lang="en-US" dirty="0"/>
              <a:t>Subtract it, then repeat the process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75806" y="3429000"/>
            <a:ext cx="366959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>
                <a:latin typeface="Calibri" charset="0"/>
                <a:ea typeface="Calibri" charset="0"/>
                <a:cs typeface="Calibri" charset="0"/>
              </a:rPr>
              <a:t>134</a:t>
            </a:r>
            <a:r>
              <a:rPr lang="en-US" sz="3000" baseline="-25000" dirty="0">
                <a:latin typeface="Calibri" charset="0"/>
                <a:ea typeface="Calibri" charset="0"/>
                <a:cs typeface="Calibri" charset="0"/>
              </a:rPr>
              <a:t>10</a:t>
            </a:r>
            <a:r>
              <a:rPr lang="en-US" sz="3000" dirty="0">
                <a:latin typeface="Calibri" charset="0"/>
                <a:ea typeface="Calibri" charset="0"/>
                <a:cs typeface="Calibri" charset="0"/>
              </a:rPr>
              <a:t> – 128</a:t>
            </a:r>
            <a:r>
              <a:rPr lang="en-US" sz="3000" baseline="-25000" dirty="0">
                <a:latin typeface="Calibri" charset="0"/>
                <a:ea typeface="Calibri" charset="0"/>
                <a:cs typeface="Calibri" charset="0"/>
              </a:rPr>
              <a:t>10</a:t>
            </a:r>
            <a:r>
              <a:rPr lang="en-US" sz="3000" dirty="0">
                <a:latin typeface="Calibri" charset="0"/>
                <a:ea typeface="Calibri" charset="0"/>
                <a:cs typeface="Calibri" charset="0"/>
              </a:rPr>
              <a:t>        = 6</a:t>
            </a:r>
            <a:r>
              <a:rPr lang="en-US" sz="3000" baseline="-25000" dirty="0">
                <a:latin typeface="Calibri" charset="0"/>
                <a:ea typeface="Calibri" charset="0"/>
                <a:cs typeface="Calibri" charset="0"/>
              </a:rPr>
              <a:t>10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75806" y="3906798"/>
            <a:ext cx="366638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>
                <a:latin typeface="Calibri" charset="0"/>
                <a:ea typeface="Calibri" charset="0"/>
                <a:cs typeface="Calibri" charset="0"/>
              </a:rPr>
              <a:t>6</a:t>
            </a:r>
            <a:r>
              <a:rPr lang="en-US" sz="3000" baseline="-25000" dirty="0">
                <a:latin typeface="Calibri" charset="0"/>
                <a:ea typeface="Calibri" charset="0"/>
                <a:cs typeface="Calibri" charset="0"/>
              </a:rPr>
              <a:t>10</a:t>
            </a:r>
            <a:r>
              <a:rPr lang="en-US" sz="3000" dirty="0">
                <a:latin typeface="Calibri" charset="0"/>
                <a:ea typeface="Calibri" charset="0"/>
                <a:cs typeface="Calibri" charset="0"/>
              </a:rPr>
              <a:t> – 4</a:t>
            </a:r>
            <a:r>
              <a:rPr lang="en-US" sz="3000" baseline="-25000" dirty="0">
                <a:latin typeface="Calibri" charset="0"/>
                <a:ea typeface="Calibri" charset="0"/>
                <a:cs typeface="Calibri" charset="0"/>
              </a:rPr>
              <a:t>10</a:t>
            </a:r>
            <a:r>
              <a:rPr lang="en-US" sz="3000" dirty="0">
                <a:latin typeface="Calibri" charset="0"/>
                <a:ea typeface="Calibri" charset="0"/>
                <a:cs typeface="Calibri" charset="0"/>
              </a:rPr>
              <a:t>                 = 2</a:t>
            </a:r>
            <a:r>
              <a:rPr lang="en-US" sz="3000" baseline="-25000" dirty="0">
                <a:latin typeface="Calibri" charset="0"/>
                <a:ea typeface="Calibri" charset="0"/>
                <a:cs typeface="Calibri" charset="0"/>
              </a:rPr>
              <a:t>10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75806" y="4419600"/>
            <a:ext cx="366638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>
                <a:latin typeface="Calibri" charset="0"/>
                <a:ea typeface="Calibri" charset="0"/>
                <a:cs typeface="Calibri" charset="0"/>
              </a:rPr>
              <a:t>2</a:t>
            </a:r>
            <a:r>
              <a:rPr lang="en-US" sz="3000" baseline="-25000" dirty="0">
                <a:latin typeface="Calibri" charset="0"/>
                <a:ea typeface="Calibri" charset="0"/>
                <a:cs typeface="Calibri" charset="0"/>
              </a:rPr>
              <a:t>10</a:t>
            </a:r>
            <a:r>
              <a:rPr lang="en-US" sz="3000" dirty="0">
                <a:latin typeface="Calibri" charset="0"/>
                <a:ea typeface="Calibri" charset="0"/>
                <a:cs typeface="Calibri" charset="0"/>
              </a:rPr>
              <a:t> – 2</a:t>
            </a:r>
            <a:r>
              <a:rPr lang="en-US" sz="3000" baseline="-25000" dirty="0">
                <a:latin typeface="Calibri" charset="0"/>
                <a:ea typeface="Calibri" charset="0"/>
                <a:cs typeface="Calibri" charset="0"/>
              </a:rPr>
              <a:t>10</a:t>
            </a:r>
            <a:r>
              <a:rPr lang="en-US" sz="3000" dirty="0">
                <a:latin typeface="Calibri" charset="0"/>
                <a:ea typeface="Calibri" charset="0"/>
                <a:cs typeface="Calibri" charset="0"/>
              </a:rPr>
              <a:t>                 = 0</a:t>
            </a:r>
            <a:r>
              <a:rPr lang="en-US" sz="3000" baseline="-25000" dirty="0">
                <a:latin typeface="Calibri" charset="0"/>
                <a:ea typeface="Calibri" charset="0"/>
                <a:cs typeface="Calibri" charset="0"/>
              </a:rPr>
              <a:t>10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01800" y="5049798"/>
            <a:ext cx="89947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134</a:t>
            </a:r>
            <a:r>
              <a:rPr lang="en-US" sz="2800" baseline="-25000" dirty="0">
                <a:latin typeface="Calibri" charset="0"/>
                <a:ea typeface="Calibri" charset="0"/>
                <a:cs typeface="Calibri" charset="0"/>
              </a:rPr>
              <a:t>10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 = </a:t>
            </a:r>
            <a:r>
              <a:rPr lang="en-US" sz="2800" b="1" u="sng" dirty="0">
                <a:latin typeface="Calibri" charset="0"/>
                <a:ea typeface="Calibri" charset="0"/>
                <a:cs typeface="Calibri" charset="0"/>
              </a:rPr>
              <a:t>1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×128 + 0×64 + 0×32 + 0×16 + 0×8 + </a:t>
            </a:r>
            <a:r>
              <a:rPr lang="en-US" sz="2800" b="1" u="sng" dirty="0">
                <a:latin typeface="Calibri" charset="0"/>
                <a:ea typeface="Calibri" charset="0"/>
                <a:cs typeface="Calibri" charset="0"/>
              </a:rPr>
              <a:t>1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×4 + </a:t>
            </a:r>
            <a:r>
              <a:rPr lang="en-US" sz="2800" b="1" u="sng" dirty="0">
                <a:latin typeface="Calibri" charset="0"/>
                <a:ea typeface="Calibri" charset="0"/>
                <a:cs typeface="Calibri" charset="0"/>
              </a:rPr>
              <a:t>1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×2 + 0×1</a:t>
            </a:r>
            <a:endParaRPr lang="en-US" sz="2800" baseline="300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01801" y="6106418"/>
            <a:ext cx="2903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134</a:t>
            </a:r>
            <a:r>
              <a:rPr lang="en-US" sz="2800" baseline="-25000" dirty="0">
                <a:latin typeface="Calibri" charset="0"/>
                <a:ea typeface="Calibri" charset="0"/>
                <a:cs typeface="Calibri" charset="0"/>
              </a:rPr>
              <a:t>10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 = 10000110</a:t>
            </a:r>
            <a:r>
              <a:rPr lang="en-US" sz="2800" baseline="-25000" dirty="0">
                <a:latin typeface="Calibri" charset="0"/>
                <a:ea typeface="Calibri" charset="0"/>
                <a:cs typeface="Calibri" charset="0"/>
              </a:rPr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E90DCA-A439-984B-B4C9-8ABFD87C31C0}"/>
              </a:ext>
            </a:extLst>
          </p:cNvPr>
          <p:cNvSpPr txBox="1"/>
          <p:nvPr/>
        </p:nvSpPr>
        <p:spPr>
          <a:xfrm>
            <a:off x="1701800" y="5583198"/>
            <a:ext cx="90556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134</a:t>
            </a:r>
            <a:r>
              <a:rPr lang="en-US" sz="2800" baseline="-25000" dirty="0">
                <a:latin typeface="Calibri" charset="0"/>
                <a:ea typeface="Calibri" charset="0"/>
                <a:cs typeface="Calibri" charset="0"/>
              </a:rPr>
              <a:t>10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 = </a:t>
            </a:r>
            <a:r>
              <a:rPr lang="en-US" sz="2800" b="1" u="sng" dirty="0">
                <a:latin typeface="Calibri" charset="0"/>
                <a:ea typeface="Calibri" charset="0"/>
                <a:cs typeface="Calibri" charset="0"/>
              </a:rPr>
              <a:t>1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×2</a:t>
            </a:r>
            <a:r>
              <a:rPr lang="en-US" sz="2800" baseline="30000" dirty="0">
                <a:latin typeface="Calibri" charset="0"/>
                <a:ea typeface="Calibri" charset="0"/>
                <a:cs typeface="Calibri" charset="0"/>
              </a:rPr>
              <a:t>7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 + 0×2</a:t>
            </a:r>
            <a:r>
              <a:rPr lang="en-US" sz="2800" baseline="30000" dirty="0">
                <a:latin typeface="Calibri" charset="0"/>
                <a:ea typeface="Calibri" charset="0"/>
                <a:cs typeface="Calibri" charset="0"/>
              </a:rPr>
              <a:t>6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 + 0×2</a:t>
            </a:r>
            <a:r>
              <a:rPr lang="en-US" sz="2800" baseline="30000" dirty="0">
                <a:latin typeface="Calibri" charset="0"/>
                <a:ea typeface="Calibri" charset="0"/>
                <a:cs typeface="Calibri" charset="0"/>
              </a:rPr>
              <a:t>5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 + 0×2</a:t>
            </a:r>
            <a:r>
              <a:rPr lang="en-US" sz="2800" baseline="30000" dirty="0">
                <a:latin typeface="Calibri" charset="0"/>
                <a:ea typeface="Calibri" charset="0"/>
                <a:cs typeface="Calibri" charset="0"/>
              </a:rPr>
              <a:t>4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 + 0×2</a:t>
            </a:r>
            <a:r>
              <a:rPr lang="en-US" sz="2800" baseline="30000" dirty="0">
                <a:latin typeface="Calibri" charset="0"/>
                <a:ea typeface="Calibri" charset="0"/>
                <a:cs typeface="Calibri" charset="0"/>
              </a:rPr>
              <a:t>3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 + </a:t>
            </a:r>
            <a:r>
              <a:rPr lang="en-US" sz="2800" b="1" u="sng" dirty="0">
                <a:latin typeface="Calibri" charset="0"/>
                <a:ea typeface="Calibri" charset="0"/>
                <a:cs typeface="Calibri" charset="0"/>
              </a:rPr>
              <a:t>1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×2</a:t>
            </a:r>
            <a:r>
              <a:rPr lang="en-US" sz="2800" baseline="30000" dirty="0">
                <a:latin typeface="Calibri" charset="0"/>
                <a:ea typeface="Calibri" charset="0"/>
                <a:cs typeface="Calibri" charset="0"/>
              </a:rPr>
              <a:t>2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 + </a:t>
            </a:r>
            <a:r>
              <a:rPr lang="en-US" sz="2800" b="1" u="sng" dirty="0">
                <a:latin typeface="Calibri" charset="0"/>
                <a:ea typeface="Calibri" charset="0"/>
                <a:cs typeface="Calibri" charset="0"/>
              </a:rPr>
              <a:t>1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×2</a:t>
            </a:r>
            <a:r>
              <a:rPr lang="en-US" sz="2800" baseline="30000" dirty="0">
                <a:latin typeface="Calibri" charset="0"/>
                <a:ea typeface="Calibri" charset="0"/>
                <a:cs typeface="Calibri" charset="0"/>
              </a:rPr>
              <a:t>1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 + 0×2</a:t>
            </a:r>
            <a:r>
              <a:rPr lang="en-US" sz="2800" baseline="30000" dirty="0">
                <a:latin typeface="Calibri" charset="0"/>
                <a:ea typeface="Calibri" charset="0"/>
                <a:cs typeface="Calibri" charset="0"/>
              </a:rPr>
              <a:t>0</a:t>
            </a:r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4BD5F8AE-CFA7-4425-A913-4FED46F68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04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922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computers use Base 2</a:t>
            </a:r>
          </a:p>
        </p:txBody>
      </p:sp>
      <p:sp>
        <p:nvSpPr>
          <p:cNvPr id="592923" name="Rectangle 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Simple electronic implementation</a:t>
            </a:r>
          </a:p>
          <a:p>
            <a:pPr lvl="1"/>
            <a:r>
              <a:rPr lang="en-US" dirty="0"/>
              <a:t>Easy to store with bi-stable elements</a:t>
            </a:r>
          </a:p>
          <a:p>
            <a:pPr lvl="1"/>
            <a:r>
              <a:rPr lang="en-US" dirty="0"/>
              <a:t>Reliably transmitted on noisy and inaccurate wires 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r>
              <a:rPr lang="en-US" dirty="0"/>
              <a:t>Straightforward implementation of arithmetic functions</a:t>
            </a:r>
          </a:p>
          <a:p>
            <a:pPr lvl="1"/>
            <a:endParaRPr lang="en-US" dirty="0"/>
          </a:p>
          <a:p>
            <a:r>
              <a:rPr lang="en-US" dirty="0"/>
              <a:t>(Pretty much) all computers use base 2</a:t>
            </a:r>
            <a:endParaRPr lang="en-US" sz="2400" dirty="0"/>
          </a:p>
        </p:txBody>
      </p:sp>
      <p:grpSp>
        <p:nvGrpSpPr>
          <p:cNvPr id="592900" name="Group 4"/>
          <p:cNvGrpSpPr>
            <a:grpSpLocks/>
          </p:cNvGrpSpPr>
          <p:nvPr/>
        </p:nvGrpSpPr>
        <p:grpSpPr bwMode="auto">
          <a:xfrm>
            <a:off x="2741194" y="2362993"/>
            <a:ext cx="6705600" cy="2132013"/>
            <a:chOff x="192" y="2400"/>
            <a:chExt cx="4320" cy="1391"/>
          </a:xfrm>
        </p:grpSpPr>
        <p:sp>
          <p:nvSpPr>
            <p:cNvPr id="592901" name="Rectangle 5"/>
            <p:cNvSpPr>
              <a:spLocks noChangeArrowheads="1"/>
            </p:cNvSpPr>
            <p:nvPr/>
          </p:nvSpPr>
          <p:spPr bwMode="auto">
            <a:xfrm>
              <a:off x="768" y="3408"/>
              <a:ext cx="3744" cy="2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endParaRPr lang="en-US" dirty="0">
                <a:solidFill>
                  <a:schemeClr val="bg2"/>
                </a:solidFill>
                <a:latin typeface="Helvetica" pitchFamily="34" charset="0"/>
              </a:endParaRPr>
            </a:p>
          </p:txBody>
        </p:sp>
        <p:sp>
          <p:nvSpPr>
            <p:cNvPr id="592902" name="Rectangle 6"/>
            <p:cNvSpPr>
              <a:spLocks noChangeArrowheads="1"/>
            </p:cNvSpPr>
            <p:nvPr/>
          </p:nvSpPr>
          <p:spPr bwMode="auto">
            <a:xfrm>
              <a:off x="768" y="2784"/>
              <a:ext cx="3744" cy="2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endParaRPr lang="en-US" dirty="0">
                <a:solidFill>
                  <a:schemeClr val="bg2"/>
                </a:solidFill>
                <a:latin typeface="Helvetica" pitchFamily="34" charset="0"/>
              </a:endParaRPr>
            </a:p>
          </p:txBody>
        </p:sp>
        <p:sp>
          <p:nvSpPr>
            <p:cNvPr id="592903" name="Freeform 7"/>
            <p:cNvSpPr>
              <a:spLocks/>
            </p:cNvSpPr>
            <p:nvPr/>
          </p:nvSpPr>
          <p:spPr bwMode="auto">
            <a:xfrm>
              <a:off x="768" y="2884"/>
              <a:ext cx="3732" cy="716"/>
            </a:xfrm>
            <a:custGeom>
              <a:avLst/>
              <a:gdLst/>
              <a:ahLst/>
              <a:cxnLst>
                <a:cxn ang="0">
                  <a:pos x="0" y="706"/>
                </a:cxn>
                <a:cxn ang="0">
                  <a:pos x="157" y="653"/>
                </a:cxn>
                <a:cxn ang="0">
                  <a:pos x="294" y="643"/>
                </a:cxn>
                <a:cxn ang="0">
                  <a:pos x="547" y="685"/>
                </a:cxn>
                <a:cxn ang="0">
                  <a:pos x="768" y="653"/>
                </a:cxn>
                <a:cxn ang="0">
                  <a:pos x="894" y="632"/>
                </a:cxn>
                <a:cxn ang="0">
                  <a:pos x="1021" y="664"/>
                </a:cxn>
                <a:cxn ang="0">
                  <a:pos x="1178" y="674"/>
                </a:cxn>
                <a:cxn ang="0">
                  <a:pos x="1273" y="664"/>
                </a:cxn>
                <a:cxn ang="0">
                  <a:pos x="1305" y="653"/>
                </a:cxn>
                <a:cxn ang="0">
                  <a:pos x="1347" y="569"/>
                </a:cxn>
                <a:cxn ang="0">
                  <a:pos x="1463" y="253"/>
                </a:cxn>
                <a:cxn ang="0">
                  <a:pos x="1547" y="116"/>
                </a:cxn>
                <a:cxn ang="0">
                  <a:pos x="1642" y="53"/>
                </a:cxn>
                <a:cxn ang="0">
                  <a:pos x="1831" y="21"/>
                </a:cxn>
                <a:cxn ang="0">
                  <a:pos x="2031" y="32"/>
                </a:cxn>
                <a:cxn ang="0">
                  <a:pos x="2073" y="42"/>
                </a:cxn>
                <a:cxn ang="0">
                  <a:pos x="2252" y="11"/>
                </a:cxn>
                <a:cxn ang="0">
                  <a:pos x="2315" y="42"/>
                </a:cxn>
                <a:cxn ang="0">
                  <a:pos x="2389" y="53"/>
                </a:cxn>
                <a:cxn ang="0">
                  <a:pos x="2557" y="42"/>
                </a:cxn>
                <a:cxn ang="0">
                  <a:pos x="2620" y="64"/>
                </a:cxn>
                <a:cxn ang="0">
                  <a:pos x="2715" y="11"/>
                </a:cxn>
                <a:cxn ang="0">
                  <a:pos x="2768" y="0"/>
                </a:cxn>
                <a:cxn ang="0">
                  <a:pos x="3041" y="411"/>
                </a:cxn>
                <a:cxn ang="0">
                  <a:pos x="3157" y="643"/>
                </a:cxn>
                <a:cxn ang="0">
                  <a:pos x="3347" y="716"/>
                </a:cxn>
                <a:cxn ang="0">
                  <a:pos x="3441" y="706"/>
                </a:cxn>
                <a:cxn ang="0">
                  <a:pos x="3462" y="674"/>
                </a:cxn>
                <a:cxn ang="0">
                  <a:pos x="3578" y="653"/>
                </a:cxn>
              </a:cxnLst>
              <a:rect l="0" t="0" r="r" b="b"/>
              <a:pathLst>
                <a:path w="3578" h="716">
                  <a:moveTo>
                    <a:pt x="0" y="706"/>
                  </a:moveTo>
                  <a:cubicBezTo>
                    <a:pt x="54" y="694"/>
                    <a:pt x="101" y="657"/>
                    <a:pt x="157" y="653"/>
                  </a:cubicBezTo>
                  <a:cubicBezTo>
                    <a:pt x="202" y="649"/>
                    <a:pt x="248" y="646"/>
                    <a:pt x="294" y="643"/>
                  </a:cubicBezTo>
                  <a:cubicBezTo>
                    <a:pt x="377" y="658"/>
                    <a:pt x="462" y="670"/>
                    <a:pt x="547" y="685"/>
                  </a:cubicBezTo>
                  <a:cubicBezTo>
                    <a:pt x="628" y="655"/>
                    <a:pt x="660" y="660"/>
                    <a:pt x="768" y="653"/>
                  </a:cubicBezTo>
                  <a:cubicBezTo>
                    <a:pt x="792" y="648"/>
                    <a:pt x="875" y="632"/>
                    <a:pt x="894" y="632"/>
                  </a:cubicBezTo>
                  <a:cubicBezTo>
                    <a:pt x="938" y="632"/>
                    <a:pt x="977" y="659"/>
                    <a:pt x="1021" y="664"/>
                  </a:cubicBezTo>
                  <a:cubicBezTo>
                    <a:pt x="1073" y="669"/>
                    <a:pt x="1125" y="670"/>
                    <a:pt x="1178" y="674"/>
                  </a:cubicBezTo>
                  <a:cubicBezTo>
                    <a:pt x="1209" y="670"/>
                    <a:pt x="1241" y="669"/>
                    <a:pt x="1273" y="664"/>
                  </a:cubicBezTo>
                  <a:cubicBezTo>
                    <a:pt x="1284" y="662"/>
                    <a:pt x="1298" y="661"/>
                    <a:pt x="1305" y="653"/>
                  </a:cubicBezTo>
                  <a:cubicBezTo>
                    <a:pt x="1324" y="628"/>
                    <a:pt x="1329" y="595"/>
                    <a:pt x="1347" y="569"/>
                  </a:cubicBezTo>
                  <a:cubicBezTo>
                    <a:pt x="1416" y="462"/>
                    <a:pt x="1419" y="362"/>
                    <a:pt x="1463" y="253"/>
                  </a:cubicBezTo>
                  <a:cubicBezTo>
                    <a:pt x="1480" y="209"/>
                    <a:pt x="1520" y="153"/>
                    <a:pt x="1547" y="116"/>
                  </a:cubicBezTo>
                  <a:cubicBezTo>
                    <a:pt x="1568" y="86"/>
                    <a:pt x="1605" y="60"/>
                    <a:pt x="1642" y="53"/>
                  </a:cubicBezTo>
                  <a:cubicBezTo>
                    <a:pt x="1704" y="40"/>
                    <a:pt x="1831" y="21"/>
                    <a:pt x="1831" y="21"/>
                  </a:cubicBezTo>
                  <a:cubicBezTo>
                    <a:pt x="1897" y="24"/>
                    <a:pt x="1964" y="26"/>
                    <a:pt x="2031" y="32"/>
                  </a:cubicBezTo>
                  <a:cubicBezTo>
                    <a:pt x="2045" y="33"/>
                    <a:pt x="2058" y="42"/>
                    <a:pt x="2073" y="42"/>
                  </a:cubicBezTo>
                  <a:cubicBezTo>
                    <a:pt x="2130" y="42"/>
                    <a:pt x="2194" y="20"/>
                    <a:pt x="2252" y="11"/>
                  </a:cubicBezTo>
                  <a:cubicBezTo>
                    <a:pt x="2274" y="17"/>
                    <a:pt x="2292" y="35"/>
                    <a:pt x="2315" y="42"/>
                  </a:cubicBezTo>
                  <a:cubicBezTo>
                    <a:pt x="2338" y="49"/>
                    <a:pt x="2364" y="49"/>
                    <a:pt x="2389" y="53"/>
                  </a:cubicBezTo>
                  <a:cubicBezTo>
                    <a:pt x="2450" y="36"/>
                    <a:pt x="2493" y="31"/>
                    <a:pt x="2557" y="42"/>
                  </a:cubicBezTo>
                  <a:cubicBezTo>
                    <a:pt x="2578" y="49"/>
                    <a:pt x="2598" y="71"/>
                    <a:pt x="2620" y="64"/>
                  </a:cubicBezTo>
                  <a:cubicBezTo>
                    <a:pt x="2654" y="52"/>
                    <a:pt x="2679" y="18"/>
                    <a:pt x="2715" y="11"/>
                  </a:cubicBezTo>
                  <a:cubicBezTo>
                    <a:pt x="2732" y="7"/>
                    <a:pt x="2750" y="3"/>
                    <a:pt x="2768" y="0"/>
                  </a:cubicBezTo>
                  <a:cubicBezTo>
                    <a:pt x="2929" y="161"/>
                    <a:pt x="2957" y="167"/>
                    <a:pt x="3041" y="411"/>
                  </a:cubicBezTo>
                  <a:cubicBezTo>
                    <a:pt x="3071" y="498"/>
                    <a:pt x="3069" y="597"/>
                    <a:pt x="3157" y="643"/>
                  </a:cubicBezTo>
                  <a:cubicBezTo>
                    <a:pt x="3289" y="619"/>
                    <a:pt x="3221" y="590"/>
                    <a:pt x="3347" y="716"/>
                  </a:cubicBezTo>
                  <a:cubicBezTo>
                    <a:pt x="3378" y="712"/>
                    <a:pt x="3411" y="716"/>
                    <a:pt x="3441" y="706"/>
                  </a:cubicBezTo>
                  <a:cubicBezTo>
                    <a:pt x="3452" y="701"/>
                    <a:pt x="3452" y="681"/>
                    <a:pt x="3462" y="674"/>
                  </a:cubicBezTo>
                  <a:cubicBezTo>
                    <a:pt x="3489" y="652"/>
                    <a:pt x="3545" y="653"/>
                    <a:pt x="3578" y="653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04" name="Line 8"/>
            <p:cNvSpPr>
              <a:spLocks noChangeShapeType="1"/>
            </p:cNvSpPr>
            <p:nvPr/>
          </p:nvSpPr>
          <p:spPr bwMode="auto">
            <a:xfrm flipH="1">
              <a:off x="624" y="3648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05" name="Line 9"/>
            <p:cNvSpPr>
              <a:spLocks noChangeShapeType="1"/>
            </p:cNvSpPr>
            <p:nvPr/>
          </p:nvSpPr>
          <p:spPr bwMode="auto">
            <a:xfrm flipH="1">
              <a:off x="624" y="2784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06" name="Text Box 10"/>
            <p:cNvSpPr txBox="1">
              <a:spLocks noChangeArrowheads="1"/>
            </p:cNvSpPr>
            <p:nvPr/>
          </p:nvSpPr>
          <p:spPr bwMode="auto">
            <a:xfrm>
              <a:off x="192" y="3552"/>
              <a:ext cx="421" cy="23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>
                  <a:latin typeface="Helvetica" pitchFamily="34" charset="0"/>
                </a:rPr>
                <a:t>0.0V</a:t>
              </a:r>
            </a:p>
          </p:txBody>
        </p:sp>
        <p:sp>
          <p:nvSpPr>
            <p:cNvPr id="592907" name="Text Box 11"/>
            <p:cNvSpPr txBox="1">
              <a:spLocks noChangeArrowheads="1"/>
            </p:cNvSpPr>
            <p:nvPr/>
          </p:nvSpPr>
          <p:spPr bwMode="auto">
            <a:xfrm>
              <a:off x="192" y="3312"/>
              <a:ext cx="421" cy="23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>
                  <a:latin typeface="Helvetica" pitchFamily="34" charset="0"/>
                </a:rPr>
                <a:t>0.5V</a:t>
              </a:r>
            </a:p>
          </p:txBody>
        </p:sp>
        <p:sp>
          <p:nvSpPr>
            <p:cNvPr id="592908" name="Text Box 12"/>
            <p:cNvSpPr txBox="1">
              <a:spLocks noChangeArrowheads="1"/>
            </p:cNvSpPr>
            <p:nvPr/>
          </p:nvSpPr>
          <p:spPr bwMode="auto">
            <a:xfrm>
              <a:off x="192" y="2928"/>
              <a:ext cx="421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dirty="0">
                  <a:latin typeface="Helvetica" pitchFamily="34" charset="0"/>
                </a:rPr>
                <a:t>2.8V</a:t>
              </a:r>
            </a:p>
          </p:txBody>
        </p:sp>
        <p:sp>
          <p:nvSpPr>
            <p:cNvPr id="592909" name="Text Box 13"/>
            <p:cNvSpPr txBox="1">
              <a:spLocks noChangeArrowheads="1"/>
            </p:cNvSpPr>
            <p:nvPr/>
          </p:nvSpPr>
          <p:spPr bwMode="auto">
            <a:xfrm>
              <a:off x="192" y="2688"/>
              <a:ext cx="421" cy="23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>
                  <a:latin typeface="Helvetica" pitchFamily="34" charset="0"/>
                </a:rPr>
                <a:t>3.3V</a:t>
              </a:r>
            </a:p>
          </p:txBody>
        </p:sp>
        <p:sp>
          <p:nvSpPr>
            <p:cNvPr id="592910" name="Line 14"/>
            <p:cNvSpPr>
              <a:spLocks noChangeShapeType="1"/>
            </p:cNvSpPr>
            <p:nvPr/>
          </p:nvSpPr>
          <p:spPr bwMode="auto">
            <a:xfrm>
              <a:off x="768" y="2496"/>
              <a:ext cx="13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11" name="Line 15"/>
            <p:cNvSpPr>
              <a:spLocks noChangeShapeType="1"/>
            </p:cNvSpPr>
            <p:nvPr/>
          </p:nvSpPr>
          <p:spPr bwMode="auto">
            <a:xfrm>
              <a:off x="2352" y="2496"/>
              <a:ext cx="14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12" name="Line 16"/>
            <p:cNvSpPr>
              <a:spLocks noChangeShapeType="1"/>
            </p:cNvSpPr>
            <p:nvPr/>
          </p:nvSpPr>
          <p:spPr bwMode="auto">
            <a:xfrm>
              <a:off x="3984" y="2496"/>
              <a:ext cx="4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13" name="Line 17"/>
            <p:cNvSpPr>
              <a:spLocks noChangeShapeType="1"/>
            </p:cNvSpPr>
            <p:nvPr/>
          </p:nvSpPr>
          <p:spPr bwMode="auto">
            <a:xfrm>
              <a:off x="2160" y="2448"/>
              <a:ext cx="0" cy="10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14" name="Line 18"/>
            <p:cNvSpPr>
              <a:spLocks noChangeShapeType="1"/>
            </p:cNvSpPr>
            <p:nvPr/>
          </p:nvSpPr>
          <p:spPr bwMode="auto">
            <a:xfrm>
              <a:off x="2352" y="2448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15" name="Line 19"/>
            <p:cNvSpPr>
              <a:spLocks noChangeShapeType="1"/>
            </p:cNvSpPr>
            <p:nvPr/>
          </p:nvSpPr>
          <p:spPr bwMode="auto">
            <a:xfrm>
              <a:off x="3792" y="2448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16" name="Line 20"/>
            <p:cNvSpPr>
              <a:spLocks noChangeShapeType="1"/>
            </p:cNvSpPr>
            <p:nvPr/>
          </p:nvSpPr>
          <p:spPr bwMode="auto">
            <a:xfrm>
              <a:off x="3984" y="2448"/>
              <a:ext cx="0" cy="9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17" name="Text Box 21"/>
            <p:cNvSpPr txBox="1">
              <a:spLocks noChangeArrowheads="1"/>
            </p:cNvSpPr>
            <p:nvPr/>
          </p:nvSpPr>
          <p:spPr bwMode="auto">
            <a:xfrm>
              <a:off x="1296" y="2400"/>
              <a:ext cx="298" cy="239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>
                  <a:latin typeface="Helvetica" pitchFamily="34" charset="0"/>
                </a:rPr>
                <a:t>0</a:t>
              </a:r>
            </a:p>
          </p:txBody>
        </p:sp>
        <p:sp>
          <p:nvSpPr>
            <p:cNvPr id="592918" name="Text Box 22"/>
            <p:cNvSpPr txBox="1">
              <a:spLocks noChangeArrowheads="1"/>
            </p:cNvSpPr>
            <p:nvPr/>
          </p:nvSpPr>
          <p:spPr bwMode="auto">
            <a:xfrm>
              <a:off x="2832" y="2400"/>
              <a:ext cx="298" cy="239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>
                  <a:latin typeface="Helvetica" pitchFamily="34" charset="0"/>
                </a:rPr>
                <a:t>1</a:t>
              </a:r>
            </a:p>
          </p:txBody>
        </p:sp>
        <p:sp>
          <p:nvSpPr>
            <p:cNvPr id="592919" name="Text Box 23"/>
            <p:cNvSpPr txBox="1">
              <a:spLocks noChangeArrowheads="1"/>
            </p:cNvSpPr>
            <p:nvPr/>
          </p:nvSpPr>
          <p:spPr bwMode="auto">
            <a:xfrm>
              <a:off x="4128" y="2400"/>
              <a:ext cx="192" cy="239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>
                  <a:latin typeface="Helvetica" pitchFamily="34" charset="0"/>
                </a:rPr>
                <a:t>0</a:t>
              </a:r>
            </a:p>
          </p:txBody>
        </p:sp>
        <p:sp>
          <p:nvSpPr>
            <p:cNvPr id="592920" name="Line 24"/>
            <p:cNvSpPr>
              <a:spLocks noChangeShapeType="1"/>
            </p:cNvSpPr>
            <p:nvPr/>
          </p:nvSpPr>
          <p:spPr bwMode="auto">
            <a:xfrm flipH="1">
              <a:off x="624" y="3408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21" name="Line 25"/>
            <p:cNvSpPr>
              <a:spLocks noChangeShapeType="1"/>
            </p:cNvSpPr>
            <p:nvPr/>
          </p:nvSpPr>
          <p:spPr bwMode="auto">
            <a:xfrm flipH="1">
              <a:off x="624" y="3024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" name="Slide Number Placeholder 3">
            <a:extLst>
              <a:ext uri="{FF2B5EF4-FFF2-40B4-BE49-F238E27FC236}">
                <a16:creationId xmlns:a16="http://schemas.microsoft.com/office/drawing/2014/main" id="{33C6DD5A-5418-4A9D-A381-BCF311A3F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5043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8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don’t computers use Base 10?</a:t>
            </a:r>
          </a:p>
        </p:txBody>
      </p:sp>
      <p:sp>
        <p:nvSpPr>
          <p:cNvPr id="591877" name="Rectangle 5"/>
          <p:cNvSpPr>
            <a:spLocks noGrp="1" noChangeArrowheads="1"/>
          </p:cNvSpPr>
          <p:nvPr>
            <p:ph idx="1"/>
          </p:nvPr>
        </p:nvSpPr>
        <p:spPr>
          <a:xfrm>
            <a:off x="607595" y="1143000"/>
            <a:ext cx="8345905" cy="5029200"/>
          </a:xfrm>
        </p:spPr>
        <p:txBody>
          <a:bodyPr>
            <a:normAutofit/>
          </a:bodyPr>
          <a:lstStyle/>
          <a:p>
            <a:r>
              <a:rPr lang="en-US" dirty="0"/>
              <a:t>Because implementing it electronically is a pain</a:t>
            </a:r>
          </a:p>
          <a:p>
            <a:pPr lvl="1"/>
            <a:r>
              <a:rPr lang="en-US" dirty="0"/>
              <a:t>Hard to store</a:t>
            </a:r>
          </a:p>
          <a:p>
            <a:pPr lvl="2"/>
            <a:r>
              <a:rPr lang="en-US" sz="2000" dirty="0"/>
              <a:t>ENIAC (first general-purpose electronic computer) </a:t>
            </a:r>
            <a:br>
              <a:rPr lang="en-US" sz="2000" dirty="0"/>
            </a:br>
            <a:r>
              <a:rPr lang="en-US" sz="2000" dirty="0"/>
              <a:t>used 10 vacuum tubes / digit</a:t>
            </a:r>
          </a:p>
          <a:p>
            <a:pPr lvl="2"/>
            <a:endParaRPr lang="en-US" sz="2000" dirty="0"/>
          </a:p>
          <a:p>
            <a:pPr lvl="1"/>
            <a:r>
              <a:rPr lang="en-US" dirty="0"/>
              <a:t>Hard to transmit</a:t>
            </a:r>
          </a:p>
          <a:p>
            <a:pPr lvl="2"/>
            <a:r>
              <a:rPr lang="en-US" sz="2000" dirty="0"/>
              <a:t>Need high precision to encode</a:t>
            </a:r>
            <a:br>
              <a:rPr lang="en-US" sz="2000" dirty="0"/>
            </a:br>
            <a:r>
              <a:rPr lang="en-US" sz="2000" dirty="0"/>
              <a:t>10 signal levels on single wire</a:t>
            </a:r>
          </a:p>
          <a:p>
            <a:pPr lvl="2"/>
            <a:endParaRPr lang="en-US" sz="2000" dirty="0"/>
          </a:p>
          <a:p>
            <a:pPr lvl="1"/>
            <a:r>
              <a:rPr lang="en-US" dirty="0"/>
              <a:t>Messy to implement digital logic functions</a:t>
            </a:r>
          </a:p>
          <a:p>
            <a:pPr lvl="2"/>
            <a:r>
              <a:rPr lang="en-US" sz="2000" dirty="0"/>
              <a:t>Addition, multiplication, etc.</a:t>
            </a:r>
          </a:p>
        </p:txBody>
      </p:sp>
      <p:pic>
        <p:nvPicPr>
          <p:cNvPr id="591879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58100" y="2574131"/>
            <a:ext cx="4114800" cy="314086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</p:pic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3AF3A8EC-5F30-4D95-94DF-FF9A07AEA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098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16: Hexadecimal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594" y="1143000"/>
            <a:ext cx="8625299" cy="5029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Writing long sequences of 0s and 1s is tedious and error-prone</a:t>
            </a:r>
          </a:p>
          <a:p>
            <a:pPr lvl="1"/>
            <a:r>
              <a:rPr lang="en-US" dirty="0"/>
              <a:t>And takes up a lot of space on a page!</a:t>
            </a:r>
          </a:p>
          <a:p>
            <a:r>
              <a:rPr lang="en-US" dirty="0"/>
              <a:t>So we’ll often use base 16 (also called </a:t>
            </a:r>
            <a:r>
              <a:rPr lang="en-US" i="1" dirty="0"/>
              <a:t>hexadecimal</a:t>
            </a:r>
            <a:r>
              <a:rPr lang="en-US" dirty="0"/>
              <a:t>)</a:t>
            </a:r>
          </a:p>
          <a:p>
            <a:r>
              <a:rPr lang="en-US" dirty="0"/>
              <a:t>16 = 2</a:t>
            </a:r>
            <a:r>
              <a:rPr lang="en-US" baseline="30000" dirty="0"/>
              <a:t>4</a:t>
            </a:r>
            <a:r>
              <a:rPr lang="en-US" dirty="0"/>
              <a:t>, so every group of 4 bits becomes a hexadecimal digit (or </a:t>
            </a:r>
            <a:r>
              <a:rPr lang="en-US" i="1" dirty="0" err="1"/>
              <a:t>hexit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If we have a number of bits not divisible by 4, add 0s on the left (always ok, just like base 10)</a:t>
            </a:r>
          </a:p>
          <a:p>
            <a:r>
              <a:rPr lang="en-US" dirty="0"/>
              <a:t>Base 2 = 2 symbols (0, 1)</a:t>
            </a:r>
            <a:br>
              <a:rPr lang="en-US" dirty="0"/>
            </a:br>
            <a:r>
              <a:rPr lang="en-US" dirty="0"/>
              <a:t>Base 10 = 10 symbols (0-9)</a:t>
            </a:r>
            <a:br>
              <a:rPr lang="en-US" dirty="0"/>
            </a:br>
            <a:r>
              <a:rPr lang="en-US" dirty="0"/>
              <a:t>Base 16, need 16 symbols</a:t>
            </a:r>
          </a:p>
          <a:p>
            <a:pPr lvl="1"/>
            <a:r>
              <a:rPr lang="en-US" dirty="0"/>
              <a:t>Use letters A-F once we run out of decimal digits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9503997" y="450948"/>
          <a:ext cx="2209800" cy="515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b="1" dirty="0"/>
                        <a:t>Hex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Binary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1362076" y="6015336"/>
            <a:ext cx="43529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US" sz="2400" dirty="0"/>
              <a:t> 1 0 1 0 0 1 0 1 1 1 1 0 1 1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280484" y="6019801"/>
            <a:ext cx="11913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0x297B</a:t>
            </a:r>
          </a:p>
        </p:txBody>
      </p:sp>
      <p:cxnSp>
        <p:nvCxnSpPr>
          <p:cNvPr id="13" name="Straight Arrow Connector 12"/>
          <p:cNvCxnSpPr/>
          <p:nvPr/>
        </p:nvCxnSpPr>
        <p:spPr bwMode="auto">
          <a:xfrm>
            <a:off x="5791200" y="6248400"/>
            <a:ext cx="381000" cy="1588"/>
          </a:xfrm>
          <a:prstGeom prst="straightConnector1">
            <a:avLst/>
          </a:prstGeom>
          <a:solidFill>
            <a:schemeClr val="accent1"/>
          </a:solidFill>
          <a:ln w="28575" cap="sq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grpSp>
        <p:nvGrpSpPr>
          <p:cNvPr id="14" name="Group 13"/>
          <p:cNvGrpSpPr/>
          <p:nvPr/>
        </p:nvGrpSpPr>
        <p:grpSpPr>
          <a:xfrm>
            <a:off x="2514600" y="6019800"/>
            <a:ext cx="2082800" cy="533400"/>
            <a:chOff x="1219200" y="5105400"/>
            <a:chExt cx="1693334" cy="533400"/>
          </a:xfrm>
        </p:grpSpPr>
        <p:cxnSp>
          <p:nvCxnSpPr>
            <p:cNvPr id="15" name="Straight Connector 14"/>
            <p:cNvCxnSpPr/>
            <p:nvPr/>
          </p:nvCxnSpPr>
          <p:spPr bwMode="auto">
            <a:xfrm>
              <a:off x="2912534" y="5105400"/>
              <a:ext cx="0" cy="53340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  <a:headEnd type="none" w="sm" len="sm"/>
              <a:tailEnd type="none" w="sm" len="sm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auto">
            <a:xfrm>
              <a:off x="2057400" y="5105400"/>
              <a:ext cx="0" cy="53340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  <a:headEnd type="none" w="sm" len="sm"/>
              <a:tailEnd type="none" w="sm" len="sm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auto">
            <a:xfrm>
              <a:off x="1219200" y="5105400"/>
              <a:ext cx="0" cy="53340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  <a:headEnd type="none" w="sm" len="sm"/>
              <a:tailEnd type="none" w="sm" len="sm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8" name="Rectangle 17"/>
          <p:cNvSpPr/>
          <p:nvPr/>
        </p:nvSpPr>
        <p:spPr>
          <a:xfrm>
            <a:off x="1412082" y="6015336"/>
            <a:ext cx="6477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0 0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765784" y="6040515"/>
            <a:ext cx="3205160" cy="461665"/>
          </a:xfrm>
          <a:prstGeom prst="rect">
            <a:avLst/>
          </a:prstGeom>
          <a:solidFill>
            <a:srgbClr val="D3F2D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“0x” prefix = it’s in hex</a:t>
            </a:r>
          </a:p>
        </p:txBody>
      </p:sp>
      <p:sp>
        <p:nvSpPr>
          <p:cNvPr id="19" name="Slide Number Placeholder 3">
            <a:extLst>
              <a:ext uri="{FF2B5EF4-FFF2-40B4-BE49-F238E27FC236}">
                <a16:creationId xmlns:a16="http://schemas.microsoft.com/office/drawing/2014/main" id="{6EDF51DE-5267-4B20-ADF2-544A2E823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523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8" grpId="0"/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how dynamic memory works</a:t>
            </a:r>
          </a:p>
          <a:p>
            <a:pPr lvl="1"/>
            <a:r>
              <a:rPr lang="en-US" dirty="0"/>
              <a:t>And what to be careful about</a:t>
            </a:r>
          </a:p>
          <a:p>
            <a:pPr lvl="1"/>
            <a:endParaRPr lang="en-US" dirty="0"/>
          </a:p>
          <a:p>
            <a:r>
              <a:rPr lang="en-US" dirty="0"/>
              <a:t>Discuss related ideas:</a:t>
            </a:r>
          </a:p>
          <a:p>
            <a:pPr lvl="1"/>
            <a:r>
              <a:rPr lang="en-US" dirty="0"/>
              <a:t>How much memory do C types need?</a:t>
            </a:r>
          </a:p>
          <a:p>
            <a:pPr lvl="1"/>
            <a:r>
              <a:rPr lang="en-US" dirty="0"/>
              <a:t>How do we avoid common dynamic memory mistakes?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single bit doesn’t hold much information</a:t>
            </a:r>
          </a:p>
          <a:p>
            <a:pPr lvl="1"/>
            <a:r>
              <a:rPr lang="en-US" dirty="0"/>
              <a:t>Only two possible values: 0 and 1</a:t>
            </a:r>
          </a:p>
          <a:p>
            <a:pPr lvl="1"/>
            <a:r>
              <a:rPr lang="en-US" dirty="0"/>
              <a:t>So we’ll typically work with larger groups of bits</a:t>
            </a:r>
          </a:p>
          <a:p>
            <a:pPr lvl="1"/>
            <a:endParaRPr lang="en-US" dirty="0"/>
          </a:p>
          <a:p>
            <a:r>
              <a:rPr lang="en-US" dirty="0"/>
              <a:t>For convenience, we’ll refer to groups of 8 bits as </a:t>
            </a:r>
            <a:r>
              <a:rPr lang="en-US" b="1" i="1" dirty="0"/>
              <a:t>bytes</a:t>
            </a:r>
          </a:p>
          <a:p>
            <a:pPr lvl="1"/>
            <a:r>
              <a:rPr lang="en-US" dirty="0"/>
              <a:t>And usually work with multiples of 8 bits at a time</a:t>
            </a:r>
          </a:p>
          <a:p>
            <a:pPr lvl="1"/>
            <a:r>
              <a:rPr lang="en-US" dirty="0"/>
              <a:t>Conveniently, 8 bits = 2 </a:t>
            </a:r>
            <a:r>
              <a:rPr lang="en-US" dirty="0" err="1"/>
              <a:t>hexits</a:t>
            </a:r>
            <a:endParaRPr lang="en-US" dirty="0"/>
          </a:p>
          <a:p>
            <a:endParaRPr lang="en-US" dirty="0"/>
          </a:p>
          <a:p>
            <a:r>
              <a:rPr lang="en-US" dirty="0"/>
              <a:t>Some examples</a:t>
            </a:r>
          </a:p>
          <a:p>
            <a:pPr lvl="1"/>
            <a:r>
              <a:rPr lang="en-US" dirty="0"/>
              <a:t>1 byte: 0b01100111 = 0x67</a:t>
            </a:r>
          </a:p>
          <a:p>
            <a:pPr lvl="1"/>
            <a:r>
              <a:rPr lang="en-US" dirty="0"/>
              <a:t>2 bytes: 11000100  00101111</a:t>
            </a:r>
            <a:r>
              <a:rPr lang="en-US" baseline="-25000" dirty="0"/>
              <a:t>2</a:t>
            </a:r>
            <a:r>
              <a:rPr lang="en-US" dirty="0"/>
              <a:t> = 0xC42F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EA3AB9-5C56-4688-BF11-B6FB4B649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40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5DE5FF-1B99-47AD-96AB-2CF4A005808E}"/>
              </a:ext>
            </a:extLst>
          </p:cNvPr>
          <p:cNvSpPr txBox="1"/>
          <p:nvPr/>
        </p:nvSpPr>
        <p:spPr>
          <a:xfrm>
            <a:off x="6444984" y="4872115"/>
            <a:ext cx="3892816" cy="461665"/>
          </a:xfrm>
          <a:prstGeom prst="rect">
            <a:avLst/>
          </a:prstGeom>
          <a:solidFill>
            <a:srgbClr val="D3F2D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“0b” prefix = it’s in binary</a:t>
            </a:r>
          </a:p>
        </p:txBody>
      </p:sp>
    </p:spTree>
    <p:extLst>
      <p:ext uri="{BB962C8B-B14F-4D97-AF65-F5344CB8AC3E}">
        <p14:creationId xmlns:p14="http://schemas.microsoft.com/office/powerpoint/2010/main" val="11455220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51018-562E-4782-B552-DF05993C9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DDEB4-F281-4696-952B-98DDF1767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Convert 0x42 to decimal</a:t>
            </a:r>
          </a:p>
          <a:p>
            <a:endParaRPr lang="en-US" dirty="0"/>
          </a:p>
          <a:p>
            <a:r>
              <a:rPr lang="en-US" dirty="0"/>
              <a:t>Steps</a:t>
            </a:r>
          </a:p>
          <a:p>
            <a:pPr lvl="1"/>
            <a:r>
              <a:rPr lang="en-US" dirty="0"/>
              <a:t>Convert 0x42 to binary: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r>
              <a:rPr lang="en-US" dirty="0"/>
              <a:t>Convert binary to decimal: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B339B7-4093-4D58-9873-7F7B99A30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049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51018-562E-4782-B552-DF05993C9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DDEB4-F281-4696-952B-98DDF1767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Convert 0x42 to decimal</a:t>
            </a:r>
          </a:p>
          <a:p>
            <a:endParaRPr lang="en-US" dirty="0"/>
          </a:p>
          <a:p>
            <a:r>
              <a:rPr lang="en-US" dirty="0"/>
              <a:t>Steps</a:t>
            </a:r>
          </a:p>
          <a:p>
            <a:pPr lvl="1"/>
            <a:r>
              <a:rPr lang="en-US" dirty="0"/>
              <a:t>Convert 0x42 to binary:</a:t>
            </a:r>
          </a:p>
          <a:p>
            <a:pPr lvl="2"/>
            <a:r>
              <a:rPr lang="en-US" dirty="0"/>
              <a:t>0x4 -&gt; 0b0100	0x2 -&gt; 0b0010	0x42 -&gt; 0b 0100 0010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Convert binary to decimal:</a:t>
            </a:r>
          </a:p>
          <a:p>
            <a:pPr lvl="2"/>
            <a:r>
              <a:rPr lang="en-US" dirty="0"/>
              <a:t>1*2</a:t>
            </a:r>
            <a:r>
              <a:rPr lang="en-US" baseline="30000" dirty="0"/>
              <a:t>6</a:t>
            </a:r>
            <a:r>
              <a:rPr lang="en-US" baseline="-25000" dirty="0"/>
              <a:t> </a:t>
            </a:r>
            <a:r>
              <a:rPr lang="en-US" dirty="0"/>
              <a:t>+ 1*2</a:t>
            </a:r>
            <a:r>
              <a:rPr lang="en-US" baseline="30000" dirty="0"/>
              <a:t>1 </a:t>
            </a:r>
            <a:r>
              <a:rPr lang="en-US" dirty="0"/>
              <a:t>= 64 + 2 = 66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B339B7-4093-4D58-9873-7F7B99A30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7356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51018-562E-4782-B552-DF05993C9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DDEB4-F281-4696-952B-98DDF1767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Convert 0x42 to decimal</a:t>
            </a:r>
          </a:p>
          <a:p>
            <a:endParaRPr lang="en-US" dirty="0"/>
          </a:p>
          <a:p>
            <a:r>
              <a:rPr lang="en-US" dirty="0"/>
              <a:t>Critical thinking:</a:t>
            </a:r>
          </a:p>
          <a:p>
            <a:pPr lvl="1"/>
            <a:r>
              <a:rPr lang="en-US" dirty="0"/>
              <a:t>What are the maximum and minimum values?</a:t>
            </a:r>
          </a:p>
          <a:p>
            <a:pPr lvl="2"/>
            <a:r>
              <a:rPr lang="en-US" dirty="0"/>
              <a:t>Minimum 0	     (0x00)</a:t>
            </a:r>
          </a:p>
          <a:p>
            <a:pPr lvl="2"/>
            <a:r>
              <a:rPr lang="en-US" dirty="0"/>
              <a:t>Maximum 255  (0xFF)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How big is 0x42 out of 0xFF?</a:t>
            </a:r>
          </a:p>
          <a:p>
            <a:pPr lvl="2"/>
            <a:r>
              <a:rPr lang="en-US" dirty="0"/>
              <a:t>~25% (0x40, 0x80, 0xC0, 0x100)</a:t>
            </a:r>
          </a:p>
          <a:p>
            <a:pPr lvl="2"/>
            <a:r>
              <a:rPr lang="en-US" dirty="0"/>
              <a:t>So 255/4 ≈ 240/4 ≈ 60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B339B7-4093-4D58-9873-7F7B99A30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265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Big idea:</a:t>
            </a:r>
            <a:r>
              <a:rPr lang="en-US" dirty="0"/>
              <a:t> bits can be used to represent anything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11178005" cy="5029200"/>
          </a:xfrm>
        </p:spPr>
        <p:txBody>
          <a:bodyPr/>
          <a:lstStyle/>
          <a:p>
            <a:r>
              <a:rPr lang="en-US" dirty="0"/>
              <a:t>Depending on the context, the bits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11000011</a:t>
            </a:r>
            <a:r>
              <a:rPr lang="en-US" dirty="0"/>
              <a:t> could mean</a:t>
            </a:r>
          </a:p>
          <a:p>
            <a:pPr lvl="1"/>
            <a:r>
              <a:rPr lang="en-US" dirty="0"/>
              <a:t>The number 195</a:t>
            </a:r>
          </a:p>
          <a:p>
            <a:pPr lvl="1"/>
            <a:r>
              <a:rPr lang="en-US" dirty="0"/>
              <a:t>The number -61</a:t>
            </a:r>
          </a:p>
          <a:p>
            <a:pPr lvl="1"/>
            <a:r>
              <a:rPr lang="en-US" dirty="0"/>
              <a:t>The number -1.1875</a:t>
            </a:r>
          </a:p>
          <a:p>
            <a:pPr lvl="1"/>
            <a:r>
              <a:rPr lang="en-US" dirty="0"/>
              <a:t>The value </a:t>
            </a:r>
            <a:r>
              <a:rPr lang="en-US" dirty="0">
                <a:latin typeface="Consolas" panose="020B0609020204030204" pitchFamily="49" charset="0"/>
              </a:rPr>
              <a:t>True</a:t>
            </a:r>
          </a:p>
          <a:p>
            <a:pPr lvl="1"/>
            <a:r>
              <a:rPr lang="en-US" dirty="0"/>
              <a:t>The character ‘</a:t>
            </a:r>
            <a:r>
              <a:rPr lang="en-US" b="1" dirty="0"/>
              <a:t>├</a:t>
            </a:r>
            <a:r>
              <a:rPr lang="en-US" dirty="0"/>
              <a:t>’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  <a:r>
              <a:rPr lang="en-US" dirty="0"/>
              <a:t> x86 instruction</a:t>
            </a:r>
          </a:p>
          <a:p>
            <a:endParaRPr lang="en-US" dirty="0"/>
          </a:p>
          <a:p>
            <a:r>
              <a:rPr lang="en-US" dirty="0"/>
              <a:t>You have to know the </a:t>
            </a:r>
            <a:r>
              <a:rPr lang="en-US" b="1" dirty="0"/>
              <a:t>context</a:t>
            </a:r>
            <a:r>
              <a:rPr lang="en-US" dirty="0"/>
              <a:t> to make sense of any bits you have!</a:t>
            </a:r>
          </a:p>
          <a:p>
            <a:pPr lvl="1"/>
            <a:r>
              <a:rPr lang="en-US" dirty="0"/>
              <a:t>People and software they write determine what the bits actually mean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858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66EFB-5B32-4C52-B149-6BFC2F977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the code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7DA27-BB7C-4D05-AAC5-FFF5433C2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 ~/cs211/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		(or wherever you put stuff)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tar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xkvf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~cs211/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/06_dynamic.tgz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 06_dynamic/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5DF58D-B711-452A-B591-FB48C4D35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130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b="1" dirty="0"/>
              <a:t>Dynamic Memory Allocation</a:t>
            </a:r>
          </a:p>
          <a:p>
            <a:pPr lvl="1"/>
            <a:r>
              <a:rPr lang="en-US" dirty="0"/>
              <a:t>Dynamic Memory Example</a:t>
            </a:r>
          </a:p>
          <a:p>
            <a:pPr lvl="1"/>
            <a:endParaRPr lang="en-US" dirty="0"/>
          </a:p>
          <a:p>
            <a:r>
              <a:rPr lang="en-US" dirty="0"/>
              <a:t>Memory Sizes of C Types</a:t>
            </a:r>
          </a:p>
          <a:p>
            <a:pPr lvl="1"/>
            <a:endParaRPr lang="en-US" dirty="0"/>
          </a:p>
          <a:p>
            <a:r>
              <a:rPr lang="en-US" dirty="0"/>
              <a:t>Ownership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110888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5F45C-1676-4820-B72B-937AB9691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What is memory conceptually?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16540-2F48-46A8-9085-54CDD921A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2551735"/>
            <a:ext cx="10972800" cy="3620465"/>
          </a:xfrm>
        </p:spPr>
        <p:txBody>
          <a:bodyPr/>
          <a:lstStyle/>
          <a:p>
            <a:r>
              <a:rPr lang="en-US" dirty="0"/>
              <a:t>A nearly infinite series of slots that can be used to hold data</a:t>
            </a:r>
          </a:p>
          <a:p>
            <a:pPr lvl="1"/>
            <a:r>
              <a:rPr lang="en-US" dirty="0"/>
              <a:t>Units of memory are known as bytes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So 4 GB of RAM is memory with 4294967296 bytes</a:t>
            </a:r>
          </a:p>
          <a:p>
            <a:pPr lvl="2"/>
            <a:r>
              <a:rPr lang="en-US" dirty="0"/>
              <a:t>Typical variables take 1-8 bytes</a:t>
            </a:r>
          </a:p>
          <a:p>
            <a:pPr lvl="2"/>
            <a:endParaRPr lang="en-US" dirty="0"/>
          </a:p>
          <a:p>
            <a:r>
              <a:rPr lang="en-US" dirty="0"/>
              <a:t>Each slot in the memory has an index: a memory address</a:t>
            </a:r>
          </a:p>
          <a:p>
            <a:pPr lvl="1"/>
            <a:r>
              <a:rPr lang="en-US" dirty="0"/>
              <a:t>Pointers are the memory address of a variable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774446-7C91-4AA6-B1AD-3192157A0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5C868C5-3F04-4264-ABD7-66701564E33F}"/>
              </a:ext>
            </a:extLst>
          </p:cNvPr>
          <p:cNvGrpSpPr>
            <a:grpSpLocks/>
          </p:cNvGrpSpPr>
          <p:nvPr/>
        </p:nvGrpSpPr>
        <p:grpSpPr bwMode="auto">
          <a:xfrm>
            <a:off x="2354194" y="1357665"/>
            <a:ext cx="6424615" cy="968028"/>
            <a:chOff x="-2" y="171"/>
            <a:chExt cx="4047" cy="60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E561F3C-95F3-44A0-BFC1-DE600E2178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010CB52-C2B0-4403-8E12-C7A18D02A8D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82DF310-3A51-45AD-94A6-A924BD76E65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007734B-76CE-4701-8DA1-D24C6DBD365E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49BE8B4-C606-46EB-B5B0-040CDD55BF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18AF989-3475-4137-AC56-42EF794FD6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8" y="520"/>
              <a:ext cx="96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DFB19C3-94DB-4C7F-8149-0F55C87EC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85E0D22-4A06-4DEC-88C7-DB73943AC2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01F9187-9280-43D8-A3A7-E29013AABF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62AEB27-3A03-4411-9D50-0B87CA91C7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EEF6F3F-486B-476E-8336-38FADC33FF8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5688656-505B-4CFE-945E-8918AABD813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0965BB6-108F-454D-923C-6D38C7530B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2" y="484"/>
              <a:ext cx="968" cy="29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50800" tIns="50800" rIns="45720" bIns="50800">
              <a:prstTxWarp prst="textNoShape">
                <a:avLst/>
              </a:prstTxWarp>
            </a:bodyPr>
            <a:lstStyle/>
            <a:p>
              <a:pPr algn="ctr" eaLnBrk="1" hangingPunct="1">
                <a:lnSpc>
                  <a:spcPct val="90000"/>
                </a:lnSpc>
              </a:pPr>
              <a:r>
                <a:rPr lang="en-US" sz="2400" dirty="0"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• • •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33C82A9-05B0-4B8B-AF00-923B774EFFEF}"/>
                </a:ext>
              </a:extLst>
            </p:cNvPr>
            <p:cNvSpPr>
              <a:spLocks/>
            </p:cNvSpPr>
            <p:nvPr/>
          </p:nvSpPr>
          <p:spPr bwMode="auto">
            <a:xfrm rot="19020000">
              <a:off x="-2" y="171"/>
              <a:ext cx="589" cy="22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50800" tIns="50800" rIns="45720" bIns="50800">
              <a:prstTxWarp prst="textNoShape">
                <a:avLst/>
              </a:prstTxWarp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800" b="0" dirty="0"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00•••0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57435F7-50D9-478F-B510-DA39BBEB1B86}"/>
                </a:ext>
              </a:extLst>
            </p:cNvPr>
            <p:cNvSpPr>
              <a:spLocks/>
            </p:cNvSpPr>
            <p:nvPr/>
          </p:nvSpPr>
          <p:spPr bwMode="auto">
            <a:xfrm rot="19020000">
              <a:off x="3455" y="171"/>
              <a:ext cx="590" cy="22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50800" tIns="50800" rIns="45720" bIns="50800">
              <a:prstTxWarp prst="textNoShape">
                <a:avLst/>
              </a:prstTxWarp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800" b="0" dirty="0"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FF•••F</a:t>
              </a:r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AB6A4B6-EEFD-43B8-9407-4064F60BE826}"/>
              </a:ext>
            </a:extLst>
          </p:cNvPr>
          <p:cNvCxnSpPr/>
          <p:nvPr/>
        </p:nvCxnSpPr>
        <p:spPr>
          <a:xfrm>
            <a:off x="3154294" y="1725965"/>
            <a:ext cx="285115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7424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C memory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7325791" cy="50292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Stack Section</a:t>
            </a:r>
          </a:p>
          <a:p>
            <a:pPr lvl="1"/>
            <a:r>
              <a:rPr lang="en-US" dirty="0"/>
              <a:t>Local variables</a:t>
            </a:r>
          </a:p>
          <a:p>
            <a:pPr lvl="1"/>
            <a:r>
              <a:rPr lang="en-US" dirty="0"/>
              <a:t>Function arguments</a:t>
            </a:r>
          </a:p>
          <a:p>
            <a:pPr lvl="1"/>
            <a:endParaRPr lang="en-US" dirty="0"/>
          </a:p>
          <a:p>
            <a:r>
              <a:rPr lang="en-US" dirty="0"/>
              <a:t>Heap Section</a:t>
            </a:r>
          </a:p>
          <a:p>
            <a:pPr lvl="1"/>
            <a:r>
              <a:rPr lang="en-US" dirty="0"/>
              <a:t>Memory granted through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malloc()</a:t>
            </a:r>
          </a:p>
          <a:p>
            <a:pPr lvl="1"/>
            <a:endParaRPr lang="en-US" dirty="0"/>
          </a:p>
          <a:p>
            <a:r>
              <a:rPr lang="en-US" dirty="0"/>
              <a:t>Static Section (a.k.a. Data Section)</a:t>
            </a:r>
          </a:p>
          <a:p>
            <a:pPr lvl="1"/>
            <a:r>
              <a:rPr lang="en-US" dirty="0"/>
              <a:t>Global variables</a:t>
            </a:r>
          </a:p>
          <a:p>
            <a:pPr lvl="1"/>
            <a:r>
              <a:rPr lang="en-US" dirty="0"/>
              <a:t>Static function variables</a:t>
            </a:r>
          </a:p>
          <a:p>
            <a:pPr lvl="1"/>
            <a:r>
              <a:rPr lang="en-US" dirty="0"/>
              <a:t>Subsection with read-only data</a:t>
            </a:r>
          </a:p>
          <a:p>
            <a:pPr lvl="2"/>
            <a:r>
              <a:rPr lang="en-US" dirty="0"/>
              <a:t>Like string literals</a:t>
            </a:r>
          </a:p>
          <a:p>
            <a:pPr lvl="1"/>
            <a:endParaRPr lang="en-US" dirty="0"/>
          </a:p>
          <a:p>
            <a:r>
              <a:rPr lang="en-US" dirty="0"/>
              <a:t>Text Section (</a:t>
            </a:r>
            <a:r>
              <a:rPr lang="en-US" dirty="0" err="1"/>
              <a:t>a.k.a</a:t>
            </a:r>
            <a:r>
              <a:rPr lang="en-US" dirty="0"/>
              <a:t> Code Section)</a:t>
            </a:r>
          </a:p>
          <a:p>
            <a:pPr lvl="1"/>
            <a:r>
              <a:rPr lang="en-US" dirty="0"/>
              <a:t>Program 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E34BD14-55A9-479B-8FE6-6837852EA1A4}"/>
              </a:ext>
            </a:extLst>
          </p:cNvPr>
          <p:cNvGraphicFramePr>
            <a:graphicFrameLocks noGrp="1"/>
          </p:cNvGraphicFramePr>
          <p:nvPr/>
        </p:nvGraphicFramePr>
        <p:xfrm>
          <a:off x="9736428" y="1285922"/>
          <a:ext cx="1676400" cy="44131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5526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Stack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629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Heap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078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Static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78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Text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75B67052-7485-4B3B-BB69-93D7CAC6E0AD}"/>
              </a:ext>
            </a:extLst>
          </p:cNvPr>
          <p:cNvGrpSpPr/>
          <p:nvPr/>
        </p:nvGrpSpPr>
        <p:grpSpPr>
          <a:xfrm flipH="1">
            <a:off x="6606862" y="5237408"/>
            <a:ext cx="3024391" cy="923330"/>
            <a:chOff x="4425822" y="1676400"/>
            <a:chExt cx="1632079" cy="92333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1C02433-B46B-49C3-943B-98103A881319}"/>
                </a:ext>
              </a:extLst>
            </p:cNvPr>
            <p:cNvSpPr txBox="1"/>
            <p:nvPr/>
          </p:nvSpPr>
          <p:spPr>
            <a:xfrm>
              <a:off x="4724402" y="1676400"/>
              <a:ext cx="133349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Address  0x0000000000000000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00BCCB9-2731-43D5-BB8D-4080FD42FCE0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flipH="1">
              <a:off x="4425822" y="2138065"/>
              <a:ext cx="29858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38E90FE-BFDE-4457-94B4-885FC31F5658}"/>
              </a:ext>
            </a:extLst>
          </p:cNvPr>
          <p:cNvGrpSpPr/>
          <p:nvPr/>
        </p:nvGrpSpPr>
        <p:grpSpPr>
          <a:xfrm flipH="1">
            <a:off x="6735651" y="836175"/>
            <a:ext cx="2917913" cy="923330"/>
            <a:chOff x="4396892" y="1676400"/>
            <a:chExt cx="1661008" cy="92333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E50ADC5-BEBB-4866-8DFC-E8D31EE6E6FE}"/>
                </a:ext>
              </a:extLst>
            </p:cNvPr>
            <p:cNvSpPr txBox="1"/>
            <p:nvPr/>
          </p:nvSpPr>
          <p:spPr>
            <a:xfrm>
              <a:off x="4724400" y="1676400"/>
              <a:ext cx="13335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Address  0xFFFFFFFFFFFFFFFF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23E1476-CCE7-4302-B744-B5C968EDA1AB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4396892" y="2138065"/>
              <a:ext cx="32750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40732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933EB-BE84-488E-BDF2-39BD7006F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When is a pointer “valid”?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94C6E-E267-4FDC-BA9B-96A46DF17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If it is initialized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the variable it is referencing still has a valid lifetime</a:t>
            </a:r>
          </a:p>
          <a:p>
            <a:pPr lvl="1"/>
            <a:r>
              <a:rPr lang="en-US" dirty="0"/>
              <a:t>Variables “live” until the end of the scope they were created in</a:t>
            </a:r>
          </a:p>
          <a:p>
            <a:pPr lvl="1"/>
            <a:r>
              <a:rPr lang="en-US" dirty="0"/>
              <a:t>Scopes are defined by { }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Example:</a:t>
            </a:r>
          </a:p>
          <a:p>
            <a:pPr lvl="1"/>
            <a:endParaRPr lang="en-US" dirty="0"/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some_function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(void) {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a = 5;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E41671-4284-465F-84B1-554C316AF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</a:t>
            </a:fld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D759D21-CC80-4D08-8A02-0B9818D10564}"/>
              </a:ext>
            </a:extLst>
          </p:cNvPr>
          <p:cNvCxnSpPr/>
          <p:nvPr/>
        </p:nvCxnSpPr>
        <p:spPr>
          <a:xfrm flipH="1">
            <a:off x="1828800" y="5692462"/>
            <a:ext cx="215077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8888A32-7D0B-4A04-A34F-A716F0B5427A}"/>
              </a:ext>
            </a:extLst>
          </p:cNvPr>
          <p:cNvSpPr txBox="1"/>
          <p:nvPr/>
        </p:nvSpPr>
        <p:spPr>
          <a:xfrm>
            <a:off x="4031086" y="5460642"/>
            <a:ext cx="60273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800" dirty="0"/>
              <a:t> goes “out of scope” here</a:t>
            </a:r>
          </a:p>
          <a:p>
            <a:r>
              <a:rPr lang="en-US" sz="2800" dirty="0"/>
              <a:t>The variable stops being “alive”</a:t>
            </a:r>
          </a:p>
        </p:txBody>
      </p:sp>
    </p:spTree>
    <p:extLst>
      <p:ext uri="{BB962C8B-B14F-4D97-AF65-F5344CB8AC3E}">
        <p14:creationId xmlns:p14="http://schemas.microsoft.com/office/powerpoint/2010/main" val="118576021"/>
      </p:ext>
    </p:extLst>
  </p:cSld>
  <p:clrMapOvr>
    <a:masterClrMapping/>
  </p:clrMapOvr>
</p:sld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2027A3B-330E-4368-95A2-EF394796F5EF}" vid="{5C8A0662-5C76-4F95-A4FF-DAC7FB3CDF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cs211_template</Template>
  <TotalTime>404</TotalTime>
  <Words>2944</Words>
  <Application>Microsoft Office PowerPoint</Application>
  <PresentationFormat>Widescreen</PresentationFormat>
  <Paragraphs>580</Paragraphs>
  <Slides>44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3" baseType="lpstr">
      <vt:lpstr>Arial</vt:lpstr>
      <vt:lpstr>Calibri</vt:lpstr>
      <vt:lpstr>Consolas</vt:lpstr>
      <vt:lpstr>Courier New</vt:lpstr>
      <vt:lpstr>Courier New Bold</vt:lpstr>
      <vt:lpstr>Gill Sans</vt:lpstr>
      <vt:lpstr>Helvetica</vt:lpstr>
      <vt:lpstr>Tahoma</vt:lpstr>
      <vt:lpstr>Class Slides</vt:lpstr>
      <vt:lpstr>Lecture 06 Dynamic Memory</vt:lpstr>
      <vt:lpstr>Administrivia</vt:lpstr>
      <vt:lpstr>Administrivia</vt:lpstr>
      <vt:lpstr>Today’s Goals</vt:lpstr>
      <vt:lpstr>Getting the code for today</vt:lpstr>
      <vt:lpstr>Outline</vt:lpstr>
      <vt:lpstr>Review: What is memory conceptually?</vt:lpstr>
      <vt:lpstr>Review: C memory layout</vt:lpstr>
      <vt:lpstr>Review: When is a pointer “valid”?</vt:lpstr>
      <vt:lpstr>Relating memory sections back to lifetimes</vt:lpstr>
      <vt:lpstr>Allocate memory with malloc()</vt:lpstr>
      <vt:lpstr>Malloc return value</vt:lpstr>
      <vt:lpstr>Deallocate memory with free()</vt:lpstr>
      <vt:lpstr>Free needs to be used carefully</vt:lpstr>
      <vt:lpstr>Rules for dynamic memory allocation</vt:lpstr>
      <vt:lpstr>Pros/cons of dynamic memory allocation</vt:lpstr>
      <vt:lpstr>Other “dynamic memory family” functions</vt:lpstr>
      <vt:lpstr>Break + Question</vt:lpstr>
      <vt:lpstr>Break + Question</vt:lpstr>
      <vt:lpstr>Outline</vt:lpstr>
      <vt:lpstr>Live coding example</vt:lpstr>
      <vt:lpstr>Outline</vt:lpstr>
      <vt:lpstr>How much memory do various types in C take?</vt:lpstr>
      <vt:lpstr>Standard sizes of C types on modern (64-bit) computers</vt:lpstr>
      <vt:lpstr>What about more complex things?</vt:lpstr>
      <vt:lpstr>Don’t assume you know these sizes in code</vt:lpstr>
      <vt:lpstr>Outline</vt:lpstr>
      <vt:lpstr>Ownership idea</vt:lpstr>
      <vt:lpstr>Ownership questions</vt:lpstr>
      <vt:lpstr>Ownership in our dynamic memory example</vt:lpstr>
      <vt:lpstr>Ownership is a concept</vt:lpstr>
      <vt:lpstr>The full ownership protocol</vt:lpstr>
      <vt:lpstr>Outline</vt:lpstr>
      <vt:lpstr>Outline</vt:lpstr>
      <vt:lpstr>Positional Numbering Systems</vt:lpstr>
      <vt:lpstr>Base 2 Example</vt:lpstr>
      <vt:lpstr>Why computers use Base 2</vt:lpstr>
      <vt:lpstr>Why don’t computers use Base 10?</vt:lpstr>
      <vt:lpstr>Base 16: Hexadecimal</vt:lpstr>
      <vt:lpstr>Bytes</vt:lpstr>
      <vt:lpstr>Practice problem</vt:lpstr>
      <vt:lpstr>Practice problem</vt:lpstr>
      <vt:lpstr>Practice problem</vt:lpstr>
      <vt:lpstr>Big idea: bits can be used to represent anything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06 Dynamic Memory</dc:title>
  <dc:creator>Branden Ghena</dc:creator>
  <cp:lastModifiedBy>Branden Ghena</cp:lastModifiedBy>
  <cp:revision>58</cp:revision>
  <dcterms:created xsi:type="dcterms:W3CDTF">2021-10-06T20:16:12Z</dcterms:created>
  <dcterms:modified xsi:type="dcterms:W3CDTF">2022-01-20T19:32:29Z</dcterms:modified>
</cp:coreProperties>
</file>