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0"/>
  </p:notesMasterIdLst>
  <p:sldIdLst>
    <p:sldId id="256" r:id="rId2"/>
    <p:sldId id="828" r:id="rId3"/>
    <p:sldId id="839" r:id="rId4"/>
    <p:sldId id="264" r:id="rId5"/>
    <p:sldId id="840" r:id="rId6"/>
    <p:sldId id="385" r:id="rId7"/>
    <p:sldId id="819" r:id="rId8"/>
    <p:sldId id="820" r:id="rId9"/>
    <p:sldId id="821" r:id="rId10"/>
    <p:sldId id="823" r:id="rId11"/>
    <p:sldId id="841" r:id="rId12"/>
    <p:sldId id="370" r:id="rId13"/>
    <p:sldId id="829" r:id="rId14"/>
    <p:sldId id="373" r:id="rId15"/>
    <p:sldId id="372" r:id="rId16"/>
    <p:sldId id="371" r:id="rId17"/>
    <p:sldId id="830" r:id="rId18"/>
    <p:sldId id="365" r:id="rId19"/>
    <p:sldId id="375" r:id="rId20"/>
    <p:sldId id="402" r:id="rId21"/>
    <p:sldId id="408" r:id="rId22"/>
    <p:sldId id="831" r:id="rId23"/>
    <p:sldId id="409" r:id="rId24"/>
    <p:sldId id="842" r:id="rId25"/>
    <p:sldId id="411" r:id="rId26"/>
    <p:sldId id="401" r:id="rId27"/>
    <p:sldId id="472" r:id="rId28"/>
    <p:sldId id="469" r:id="rId29"/>
    <p:sldId id="473" r:id="rId30"/>
    <p:sldId id="396" r:id="rId31"/>
    <p:sldId id="475" r:id="rId32"/>
    <p:sldId id="832" r:id="rId33"/>
    <p:sldId id="476" r:id="rId34"/>
    <p:sldId id="477" r:id="rId35"/>
    <p:sldId id="354" r:id="rId36"/>
    <p:sldId id="479" r:id="rId37"/>
    <p:sldId id="480" r:id="rId38"/>
    <p:sldId id="843" r:id="rId39"/>
    <p:sldId id="772" r:id="rId40"/>
    <p:sldId id="353" r:id="rId41"/>
    <p:sldId id="413" r:id="rId42"/>
    <p:sldId id="837" r:id="rId43"/>
    <p:sldId id="383" r:id="rId44"/>
    <p:sldId id="833" r:id="rId45"/>
    <p:sldId id="838" r:id="rId46"/>
    <p:sldId id="492" r:id="rId47"/>
    <p:sldId id="486" r:id="rId48"/>
    <p:sldId id="84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28"/>
            <p14:sldId id="839"/>
            <p14:sldId id="264"/>
          </p14:sldIdLst>
        </p14:section>
        <p14:section name="Pointers to Pointers" id="{6194D98D-523E-4D71-842B-4A78646BDF7A}">
          <p14:sldIdLst>
            <p14:sldId id="840"/>
            <p14:sldId id="385"/>
            <p14:sldId id="819"/>
            <p14:sldId id="820"/>
            <p14:sldId id="821"/>
            <p14:sldId id="823"/>
          </p14:sldIdLst>
        </p14:section>
        <p14:section name="Bits and Bytes" id="{B55B8E8C-5EAB-4A1E-A4E9-AE5E896E46FA}">
          <p14:sldIdLst>
            <p14:sldId id="841"/>
            <p14:sldId id="370"/>
            <p14:sldId id="829"/>
            <p14:sldId id="373"/>
            <p14:sldId id="372"/>
            <p14:sldId id="371"/>
            <p14:sldId id="830"/>
            <p14:sldId id="365"/>
            <p14:sldId id="375"/>
            <p14:sldId id="402"/>
            <p14:sldId id="408"/>
            <p14:sldId id="831"/>
            <p14:sldId id="409"/>
          </p14:sldIdLst>
        </p14:section>
        <p14:section name="Integer Encodings" id="{A75A0407-40D9-4392-BF48-D7F255C37A1B}">
          <p14:sldIdLst>
            <p14:sldId id="842"/>
            <p14:sldId id="411"/>
            <p14:sldId id="401"/>
            <p14:sldId id="472"/>
            <p14:sldId id="469"/>
            <p14:sldId id="473"/>
            <p14:sldId id="396"/>
            <p14:sldId id="475"/>
            <p14:sldId id="832"/>
            <p14:sldId id="476"/>
            <p14:sldId id="477"/>
            <p14:sldId id="354"/>
            <p14:sldId id="479"/>
            <p14:sldId id="480"/>
          </p14:sldIdLst>
        </p14:section>
        <p14:section name="C Type Bounds" id="{43167592-987C-474F-A602-10C70DF3498F}">
          <p14:sldIdLst>
            <p14:sldId id="843"/>
            <p14:sldId id="772"/>
            <p14:sldId id="353"/>
            <p14:sldId id="413"/>
            <p14:sldId id="837"/>
            <p14:sldId id="383"/>
            <p14:sldId id="833"/>
            <p14:sldId id="838"/>
            <p14:sldId id="492"/>
            <p14:sldId id="486"/>
          </p14:sldIdLst>
        </p14:section>
        <p14:section name="Wrapup" id="{29A7F866-9DA9-446B-8359-CE426CB89C7A}">
          <p14:sldIdLst>
            <p14:sldId id="8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63" d="100"/>
          <a:sy n="63" d="100"/>
        </p:scale>
        <p:origin x="72" y="22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3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27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2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Mayans use a </a:t>
            </a:r>
            <a:r>
              <a:rPr lang="en-US" dirty="0" err="1"/>
              <a:t>vigesimal</a:t>
            </a:r>
            <a:r>
              <a:rPr lang="en-US" dirty="0"/>
              <a:t> system (base 20)</a:t>
            </a:r>
          </a:p>
          <a:p>
            <a:r>
              <a:rPr lang="en-US" dirty="0"/>
              <a:t>Decima</a:t>
            </a:r>
            <a:r>
              <a:rPr lang="en-US" baseline="0" dirty="0"/>
              <a:t>l system – developed in India, improved by Arab mathematicians and brought to the west by Pisano (in the 13</a:t>
            </a:r>
            <a:r>
              <a:rPr lang="en-US" baseline="30000" dirty="0"/>
              <a:t>th</a:t>
            </a:r>
            <a:r>
              <a:rPr lang="en-US" baseline="0" dirty="0"/>
              <a:t> century!)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72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249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7075"/>
            <a:ext cx="6375400" cy="3586163"/>
          </a:xfrm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6" y="4562476"/>
            <a:ext cx="5365749" cy="4319587"/>
          </a:xfrm>
          <a:noFill/>
          <a:ln w="9525"/>
        </p:spPr>
        <p:txBody>
          <a:bodyPr/>
          <a:lstStyle/>
          <a:p>
            <a:pPr eaLnBrk="1" hangingPunct="1"/>
            <a:r>
              <a:rPr lang="en-US" dirty="0"/>
              <a:t>Note the asymmetry on the 2’s-complement</a:t>
            </a:r>
            <a:r>
              <a:rPr lang="en-US" baseline="0" dirty="0"/>
              <a:t> range, a source of bugs; why the asymmetry? 0 is nonnegative which means it can represent one less positive number</a:t>
            </a:r>
          </a:p>
          <a:p>
            <a:pPr eaLnBrk="1" hangingPunct="1"/>
            <a:r>
              <a:rPr lang="en-US" baseline="0" dirty="0"/>
              <a:t>Note also that </a:t>
            </a:r>
            <a:r>
              <a:rPr lang="en-US" baseline="0" dirty="0" err="1"/>
              <a:t>UMax</a:t>
            </a:r>
            <a:r>
              <a:rPr lang="en-US" baseline="0" dirty="0"/>
              <a:t> is just over 2 </a:t>
            </a:r>
            <a:r>
              <a:rPr lang="en-US" baseline="0" dirty="0" err="1"/>
              <a:t>TMax</a:t>
            </a:r>
            <a:r>
              <a:rPr lang="en-US" baseline="0" dirty="0"/>
              <a:t> (</a:t>
            </a:r>
            <a:r>
              <a:rPr lang="en-US" baseline="0" dirty="0" err="1"/>
              <a:t>Umax</a:t>
            </a:r>
            <a:r>
              <a:rPr lang="en-US" baseline="0" dirty="0"/>
              <a:t> = 2*Tmax+1)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213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sz="5300" dirty="0"/>
              <a:t>Bits, Bytes, and Integer Encoding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45182-911C-4A58-88F3-94270BAEC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Also occurs in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9F388-7A7F-411D-9CAF-8786516F8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argv</a:t>
            </a:r>
            <a:r>
              <a:rPr lang="en-US" dirty="0"/>
              <a:t> is an array of strings</a:t>
            </a:r>
          </a:p>
          <a:p>
            <a:pPr lvl="1"/>
            <a:r>
              <a:rPr lang="en-US" dirty="0"/>
              <a:t>Strings are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</a:p>
          <a:p>
            <a:pPr lvl="1"/>
            <a:r>
              <a:rPr lang="en-US" dirty="0"/>
              <a:t>So </a:t>
            </a:r>
            <a:r>
              <a:rPr lang="en-US" dirty="0" err="1"/>
              <a:t>argv</a:t>
            </a:r>
            <a:r>
              <a:rPr lang="en-US" dirty="0"/>
              <a:t>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dirty="0">
                <a:cs typeface="Courier New" panose="02070309020205020404" pitchFamily="49" charset="0"/>
              </a:rPr>
              <a:t> is equivalent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7AFB0-2488-4A82-BBB2-4C00C5AB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524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b="1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5100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position of a </a:t>
            </a:r>
            <a:r>
              <a:rPr lang="en-US" i="1" dirty="0"/>
              <a:t>numeral</a:t>
            </a:r>
            <a:r>
              <a:rPr lang="en-US" dirty="0"/>
              <a:t> (e.g., digit) determines its contribution to the overall number</a:t>
            </a:r>
          </a:p>
          <a:p>
            <a:pPr lvl="1"/>
            <a:r>
              <a:rPr lang="en-US" dirty="0"/>
              <a:t>Makes arithmetic simple (compared to, say, roman numerals)</a:t>
            </a:r>
          </a:p>
          <a:p>
            <a:pPr lvl="1"/>
            <a:r>
              <a:rPr lang="en-US" dirty="0"/>
              <a:t>Any number has one canonical representation</a:t>
            </a:r>
          </a:p>
          <a:p>
            <a:endParaRPr lang="en-US" dirty="0"/>
          </a:p>
          <a:p>
            <a:r>
              <a:rPr lang="en-US" dirty="0"/>
              <a:t>Example: base 10</a:t>
            </a:r>
          </a:p>
          <a:p>
            <a:pPr lvl="1"/>
            <a:r>
              <a:rPr lang="en-US" dirty="0"/>
              <a:t>10456</a:t>
            </a:r>
            <a:r>
              <a:rPr lang="en-US" baseline="-25000" dirty="0"/>
              <a:t>10</a:t>
            </a:r>
            <a:r>
              <a:rPr lang="en-US" dirty="0"/>
              <a:t> = 1*10</a:t>
            </a:r>
            <a:r>
              <a:rPr lang="en-US" baseline="30000" dirty="0"/>
              <a:t>4</a:t>
            </a:r>
            <a:r>
              <a:rPr lang="en-US" dirty="0"/>
              <a:t>   +   0*10</a:t>
            </a:r>
            <a:r>
              <a:rPr lang="en-US" baseline="30000" dirty="0"/>
              <a:t>3</a:t>
            </a:r>
            <a:r>
              <a:rPr lang="en-US" dirty="0"/>
              <a:t>   + 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</a:p>
          <a:p>
            <a:pPr lvl="1"/>
            <a:endParaRPr lang="en-US" baseline="30000" dirty="0"/>
          </a:p>
          <a:p>
            <a:pPr lvl="1"/>
            <a:r>
              <a:rPr lang="en-US" dirty="0"/>
              <a:t>Usually, we leave out the zeros:</a:t>
            </a:r>
          </a:p>
          <a:p>
            <a:pPr lvl="2"/>
            <a:r>
              <a:rPr lang="en-US" dirty="0"/>
              <a:t>1*10</a:t>
            </a:r>
            <a:r>
              <a:rPr lang="en-US" baseline="30000" dirty="0"/>
              <a:t>4</a:t>
            </a:r>
            <a:r>
              <a:rPr lang="en-US" dirty="0"/>
              <a:t>   +  4*10</a:t>
            </a:r>
            <a:r>
              <a:rPr lang="en-US" baseline="30000" dirty="0"/>
              <a:t>2  </a:t>
            </a:r>
            <a:r>
              <a:rPr lang="en-US" dirty="0"/>
              <a:t> +   5*10</a:t>
            </a:r>
            <a:r>
              <a:rPr lang="en-US" baseline="30000" dirty="0"/>
              <a:t>1  </a:t>
            </a:r>
            <a:r>
              <a:rPr lang="en-US" dirty="0"/>
              <a:t> +   6*10</a:t>
            </a:r>
            <a:r>
              <a:rPr lang="en-US" baseline="30000" dirty="0"/>
              <a:t>0</a:t>
            </a:r>
            <a:endParaRPr lang="en-US" dirty="0"/>
          </a:p>
          <a:p>
            <a:endParaRPr lang="en-US" sz="24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3741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Positional Numbering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bases are also possible</a:t>
            </a:r>
          </a:p>
          <a:p>
            <a:pPr lvl="1"/>
            <a:r>
              <a:rPr lang="en-US" dirty="0"/>
              <a:t>Base 60, used by the Babylonians</a:t>
            </a:r>
          </a:p>
          <a:p>
            <a:pPr lvl="2"/>
            <a:r>
              <a:rPr lang="en-US" dirty="0"/>
              <a:t>The source of 60 seconds in a minute, 60 minutes in an hour</a:t>
            </a:r>
          </a:p>
          <a:p>
            <a:pPr lvl="2"/>
            <a:r>
              <a:rPr lang="en-US" dirty="0"/>
              <a:t>And 360 degrees in a circle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Base 20, used by the Maya and </a:t>
            </a:r>
            <a:r>
              <a:rPr lang="en-US" dirty="0" err="1"/>
              <a:t>Gauls</a:t>
            </a:r>
            <a:r>
              <a:rPr lang="en-US" dirty="0"/>
              <a:t> (bits remain in French today)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Base 2: 10010010</a:t>
            </a:r>
            <a:r>
              <a:rPr lang="en-US" baseline="-25000" dirty="0"/>
              <a:t>2</a:t>
            </a:r>
          </a:p>
          <a:p>
            <a:pPr marL="914400" lvl="2" indent="0">
              <a:buNone/>
            </a:pPr>
            <a:r>
              <a:rPr lang="en-US" dirty="0"/>
              <a:t>= 1*2</a:t>
            </a:r>
            <a:r>
              <a:rPr lang="en-US" baseline="30000" dirty="0"/>
              <a:t>7</a:t>
            </a:r>
            <a:r>
              <a:rPr lang="en-US" dirty="0"/>
              <a:t> + 1*2</a:t>
            </a:r>
            <a:r>
              <a:rPr lang="en-US" baseline="30000" dirty="0"/>
              <a:t>4</a:t>
            </a:r>
            <a:r>
              <a:rPr lang="en-US" dirty="0"/>
              <a:t> + 1*2</a:t>
            </a:r>
            <a:r>
              <a:rPr lang="en-US" baseline="30000" dirty="0"/>
              <a:t>1</a:t>
            </a:r>
          </a:p>
          <a:p>
            <a:pPr marL="914400" lvl="2" indent="0">
              <a:buNone/>
            </a:pPr>
            <a:r>
              <a:rPr lang="en-US" dirty="0"/>
              <a:t>= 128</a:t>
            </a:r>
            <a:r>
              <a:rPr lang="en-US" baseline="-25000" dirty="0"/>
              <a:t>10</a:t>
            </a:r>
            <a:r>
              <a:rPr lang="en-US" dirty="0"/>
              <a:t> + 16</a:t>
            </a:r>
            <a:r>
              <a:rPr lang="en-US" baseline="-25000" dirty="0"/>
              <a:t>10</a:t>
            </a:r>
            <a:r>
              <a:rPr lang="en-US" dirty="0"/>
              <a:t> + 2</a:t>
            </a:r>
            <a:r>
              <a:rPr lang="en-US" baseline="-25000" dirty="0"/>
              <a:t>10</a:t>
            </a:r>
          </a:p>
          <a:p>
            <a:pPr marL="914400" lvl="2" indent="0">
              <a:buNone/>
            </a:pPr>
            <a:r>
              <a:rPr lang="en-US" dirty="0"/>
              <a:t>= 146</a:t>
            </a:r>
            <a:r>
              <a:rPr lang="en-US" baseline="-25000" dirty="0"/>
              <a:t>10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E70BF-7131-4104-A5E1-C42E48097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3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2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Computer Scientists use base 2 a </a:t>
            </a:r>
            <a:r>
              <a:rPr lang="en-US" b="1" i="1" dirty="0"/>
              <a:t>LOT</a:t>
            </a:r>
          </a:p>
          <a:p>
            <a:r>
              <a:rPr lang="en-US" dirty="0"/>
              <a:t>Let’s convert 134</a:t>
            </a:r>
            <a:r>
              <a:rPr lang="en-US" baseline="-25000" dirty="0"/>
              <a:t>10</a:t>
            </a:r>
            <a:r>
              <a:rPr lang="en-US" dirty="0"/>
              <a:t> to base 2</a:t>
            </a:r>
          </a:p>
          <a:p>
            <a:r>
              <a:rPr lang="en-US" dirty="0"/>
              <a:t>We need to decompose 134</a:t>
            </a:r>
            <a:r>
              <a:rPr lang="en-US" baseline="-25000" dirty="0"/>
              <a:t>10 </a:t>
            </a:r>
            <a:r>
              <a:rPr lang="en-US" dirty="0"/>
              <a:t>into a sum of powers of 2</a:t>
            </a:r>
          </a:p>
          <a:p>
            <a:pPr lvl="1"/>
            <a:r>
              <a:rPr lang="en-US" dirty="0"/>
              <a:t>Start with the largest power of 2 that is smaller or equal to 134</a:t>
            </a:r>
            <a:r>
              <a:rPr lang="en-US" baseline="-25000" dirty="0"/>
              <a:t>10</a:t>
            </a:r>
          </a:p>
          <a:p>
            <a:pPr lvl="1"/>
            <a:r>
              <a:rPr lang="en-US" dirty="0"/>
              <a:t>Subtract it, then repeat the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975806" y="3429000"/>
            <a:ext cx="36695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128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= 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75806" y="3906798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4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975806" y="4419600"/>
            <a:ext cx="36663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– 2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3000" dirty="0">
                <a:latin typeface="Calibri" charset="0"/>
                <a:ea typeface="Calibri" charset="0"/>
                <a:cs typeface="Calibri" charset="0"/>
              </a:rPr>
              <a:t>                 = 0</a:t>
            </a:r>
            <a:r>
              <a:rPr lang="en-US" sz="30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701800" y="5049798"/>
            <a:ext cx="89947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×128 + 0×64 + 0×32 + 0×16 + 0×8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×4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 + 0×1</a:t>
            </a:r>
            <a:endParaRPr lang="en-US" sz="2800" baseline="300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01801" y="6106418"/>
            <a:ext cx="29033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10000110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E90DCA-A439-984B-B4C9-8ABFD87C31C0}"/>
              </a:ext>
            </a:extLst>
          </p:cNvPr>
          <p:cNvSpPr txBox="1"/>
          <p:nvPr/>
        </p:nvSpPr>
        <p:spPr>
          <a:xfrm>
            <a:off x="1701800" y="5583198"/>
            <a:ext cx="90556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134</a:t>
            </a:r>
            <a:r>
              <a:rPr lang="en-US" sz="28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=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7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6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5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4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</a:t>
            </a:r>
            <a:r>
              <a:rPr lang="en-US" sz="2800" b="1" u="sng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+ 0×2</a:t>
            </a:r>
            <a:r>
              <a:rPr lang="en-US" sz="2800" baseline="30000" dirty="0">
                <a:latin typeface="Calibri" charset="0"/>
                <a:ea typeface="Calibri" charset="0"/>
                <a:cs typeface="Calibri" charset="0"/>
              </a:rPr>
              <a:t>0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4BD5F8AE-CFA7-4425-A913-4FED46F6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E650BFC-24C1-4546-8971-49EEF01A3142}"/>
              </a:ext>
            </a:extLst>
          </p:cNvPr>
          <p:cNvGrpSpPr/>
          <p:nvPr/>
        </p:nvGrpSpPr>
        <p:grpSpPr>
          <a:xfrm>
            <a:off x="4780300" y="3449360"/>
            <a:ext cx="1442700" cy="1524238"/>
            <a:chOff x="4780300" y="3449360"/>
            <a:chExt cx="1442700" cy="1524238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F090F0D-4384-4D10-AEE1-7A98FBD80F23}"/>
                </a:ext>
              </a:extLst>
            </p:cNvPr>
            <p:cNvSpPr/>
            <p:nvPr/>
          </p:nvSpPr>
          <p:spPr>
            <a:xfrm>
              <a:off x="5194300" y="3449360"/>
              <a:ext cx="1028700" cy="533638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4FF20A75-508F-4AF2-AA35-8C7DB95EBCA0}"/>
                </a:ext>
              </a:extLst>
            </p:cNvPr>
            <p:cNvSpPr/>
            <p:nvPr/>
          </p:nvSpPr>
          <p:spPr>
            <a:xfrm>
              <a:off x="4780300" y="3989467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D049E2F-377B-450A-A2FE-F2D26EA76815}"/>
                </a:ext>
              </a:extLst>
            </p:cNvPr>
            <p:cNvSpPr/>
            <p:nvPr/>
          </p:nvSpPr>
          <p:spPr>
            <a:xfrm>
              <a:off x="4780300" y="4502269"/>
              <a:ext cx="668000" cy="471329"/>
            </a:xfrm>
            <a:prstGeom prst="roundRect">
              <a:avLst/>
            </a:prstGeom>
            <a:noFill/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3004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922" name="Rectangle 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computers use Base 2</a:t>
            </a:r>
          </a:p>
        </p:txBody>
      </p:sp>
      <p:sp>
        <p:nvSpPr>
          <p:cNvPr id="592923" name="Rectangle 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Simple electronic implementation</a:t>
            </a:r>
          </a:p>
          <a:p>
            <a:pPr lvl="1"/>
            <a:r>
              <a:rPr lang="en-US" dirty="0"/>
              <a:t>Easy to store with bi-stable elements</a:t>
            </a:r>
          </a:p>
          <a:p>
            <a:pPr lvl="1"/>
            <a:r>
              <a:rPr lang="en-US" dirty="0"/>
              <a:t>Reliably transmitted on noisy and inaccurate wires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2800" dirty="0"/>
          </a:p>
          <a:p>
            <a:pPr lvl="1"/>
            <a:endParaRPr lang="en-US" sz="2800" dirty="0"/>
          </a:p>
          <a:p>
            <a:r>
              <a:rPr lang="en-US" dirty="0"/>
              <a:t>Straightforward implementation of arithmetic functions</a:t>
            </a:r>
          </a:p>
          <a:p>
            <a:pPr lvl="1"/>
            <a:endParaRPr lang="en-US" dirty="0"/>
          </a:p>
          <a:p>
            <a:r>
              <a:rPr lang="en-US" dirty="0"/>
              <a:t>(Pretty much) all computers use base 2</a:t>
            </a:r>
            <a:endParaRPr lang="en-US" sz="2400" dirty="0"/>
          </a:p>
        </p:txBody>
      </p:sp>
      <p:grpSp>
        <p:nvGrpSpPr>
          <p:cNvPr id="592900" name="Group 4"/>
          <p:cNvGrpSpPr>
            <a:grpSpLocks/>
          </p:cNvGrpSpPr>
          <p:nvPr/>
        </p:nvGrpSpPr>
        <p:grpSpPr bwMode="auto">
          <a:xfrm>
            <a:off x="2741194" y="2362993"/>
            <a:ext cx="6705600" cy="2132013"/>
            <a:chOff x="192" y="2400"/>
            <a:chExt cx="4320" cy="1391"/>
          </a:xfrm>
        </p:grpSpPr>
        <p:sp>
          <p:nvSpPr>
            <p:cNvPr id="592901" name="Rectangle 5"/>
            <p:cNvSpPr>
              <a:spLocks noChangeArrowheads="1"/>
            </p:cNvSpPr>
            <p:nvPr/>
          </p:nvSpPr>
          <p:spPr bwMode="auto">
            <a:xfrm>
              <a:off x="768" y="3408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2" name="Rectangle 6"/>
            <p:cNvSpPr>
              <a:spLocks noChangeArrowheads="1"/>
            </p:cNvSpPr>
            <p:nvPr/>
          </p:nvSpPr>
          <p:spPr bwMode="auto">
            <a:xfrm>
              <a:off x="768" y="2784"/>
              <a:ext cx="3744" cy="24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endParaRPr lang="en-US" dirty="0">
                <a:solidFill>
                  <a:schemeClr val="bg2"/>
                </a:solidFill>
                <a:latin typeface="Helvetica" pitchFamily="34" charset="0"/>
              </a:endParaRPr>
            </a:p>
          </p:txBody>
        </p:sp>
        <p:sp>
          <p:nvSpPr>
            <p:cNvPr id="592903" name="Freeform 7"/>
            <p:cNvSpPr>
              <a:spLocks/>
            </p:cNvSpPr>
            <p:nvPr/>
          </p:nvSpPr>
          <p:spPr bwMode="auto">
            <a:xfrm>
              <a:off x="768" y="2884"/>
              <a:ext cx="3732" cy="716"/>
            </a:xfrm>
            <a:custGeom>
              <a:avLst/>
              <a:gdLst/>
              <a:ahLst/>
              <a:cxnLst>
                <a:cxn ang="0">
                  <a:pos x="0" y="706"/>
                </a:cxn>
                <a:cxn ang="0">
                  <a:pos x="157" y="653"/>
                </a:cxn>
                <a:cxn ang="0">
                  <a:pos x="294" y="643"/>
                </a:cxn>
                <a:cxn ang="0">
                  <a:pos x="547" y="685"/>
                </a:cxn>
                <a:cxn ang="0">
                  <a:pos x="768" y="653"/>
                </a:cxn>
                <a:cxn ang="0">
                  <a:pos x="894" y="632"/>
                </a:cxn>
                <a:cxn ang="0">
                  <a:pos x="1021" y="664"/>
                </a:cxn>
                <a:cxn ang="0">
                  <a:pos x="1178" y="674"/>
                </a:cxn>
                <a:cxn ang="0">
                  <a:pos x="1273" y="664"/>
                </a:cxn>
                <a:cxn ang="0">
                  <a:pos x="1305" y="653"/>
                </a:cxn>
                <a:cxn ang="0">
                  <a:pos x="1347" y="569"/>
                </a:cxn>
                <a:cxn ang="0">
                  <a:pos x="1463" y="253"/>
                </a:cxn>
                <a:cxn ang="0">
                  <a:pos x="1547" y="116"/>
                </a:cxn>
                <a:cxn ang="0">
                  <a:pos x="1642" y="53"/>
                </a:cxn>
                <a:cxn ang="0">
                  <a:pos x="1831" y="21"/>
                </a:cxn>
                <a:cxn ang="0">
                  <a:pos x="2031" y="32"/>
                </a:cxn>
                <a:cxn ang="0">
                  <a:pos x="2073" y="42"/>
                </a:cxn>
                <a:cxn ang="0">
                  <a:pos x="2252" y="11"/>
                </a:cxn>
                <a:cxn ang="0">
                  <a:pos x="2315" y="42"/>
                </a:cxn>
                <a:cxn ang="0">
                  <a:pos x="2389" y="53"/>
                </a:cxn>
                <a:cxn ang="0">
                  <a:pos x="2557" y="42"/>
                </a:cxn>
                <a:cxn ang="0">
                  <a:pos x="2620" y="64"/>
                </a:cxn>
                <a:cxn ang="0">
                  <a:pos x="2715" y="11"/>
                </a:cxn>
                <a:cxn ang="0">
                  <a:pos x="2768" y="0"/>
                </a:cxn>
                <a:cxn ang="0">
                  <a:pos x="3041" y="411"/>
                </a:cxn>
                <a:cxn ang="0">
                  <a:pos x="3157" y="643"/>
                </a:cxn>
                <a:cxn ang="0">
                  <a:pos x="3347" y="716"/>
                </a:cxn>
                <a:cxn ang="0">
                  <a:pos x="3441" y="706"/>
                </a:cxn>
                <a:cxn ang="0">
                  <a:pos x="3462" y="674"/>
                </a:cxn>
                <a:cxn ang="0">
                  <a:pos x="3578" y="653"/>
                </a:cxn>
              </a:cxnLst>
              <a:rect l="0" t="0" r="r" b="b"/>
              <a:pathLst>
                <a:path w="3578" h="716">
                  <a:moveTo>
                    <a:pt x="0" y="706"/>
                  </a:moveTo>
                  <a:cubicBezTo>
                    <a:pt x="54" y="694"/>
                    <a:pt x="101" y="657"/>
                    <a:pt x="157" y="653"/>
                  </a:cubicBezTo>
                  <a:cubicBezTo>
                    <a:pt x="202" y="649"/>
                    <a:pt x="248" y="646"/>
                    <a:pt x="294" y="643"/>
                  </a:cubicBezTo>
                  <a:cubicBezTo>
                    <a:pt x="377" y="658"/>
                    <a:pt x="462" y="670"/>
                    <a:pt x="547" y="685"/>
                  </a:cubicBezTo>
                  <a:cubicBezTo>
                    <a:pt x="628" y="655"/>
                    <a:pt x="660" y="660"/>
                    <a:pt x="768" y="653"/>
                  </a:cubicBezTo>
                  <a:cubicBezTo>
                    <a:pt x="792" y="648"/>
                    <a:pt x="875" y="632"/>
                    <a:pt x="894" y="632"/>
                  </a:cubicBezTo>
                  <a:cubicBezTo>
                    <a:pt x="938" y="632"/>
                    <a:pt x="977" y="659"/>
                    <a:pt x="1021" y="664"/>
                  </a:cubicBezTo>
                  <a:cubicBezTo>
                    <a:pt x="1073" y="669"/>
                    <a:pt x="1125" y="670"/>
                    <a:pt x="1178" y="674"/>
                  </a:cubicBezTo>
                  <a:cubicBezTo>
                    <a:pt x="1209" y="670"/>
                    <a:pt x="1241" y="669"/>
                    <a:pt x="1273" y="664"/>
                  </a:cubicBezTo>
                  <a:cubicBezTo>
                    <a:pt x="1284" y="662"/>
                    <a:pt x="1298" y="661"/>
                    <a:pt x="1305" y="653"/>
                  </a:cubicBezTo>
                  <a:cubicBezTo>
                    <a:pt x="1324" y="628"/>
                    <a:pt x="1329" y="595"/>
                    <a:pt x="1347" y="569"/>
                  </a:cubicBezTo>
                  <a:cubicBezTo>
                    <a:pt x="1416" y="462"/>
                    <a:pt x="1419" y="362"/>
                    <a:pt x="1463" y="253"/>
                  </a:cubicBezTo>
                  <a:cubicBezTo>
                    <a:pt x="1480" y="209"/>
                    <a:pt x="1520" y="153"/>
                    <a:pt x="1547" y="116"/>
                  </a:cubicBezTo>
                  <a:cubicBezTo>
                    <a:pt x="1568" y="86"/>
                    <a:pt x="1605" y="60"/>
                    <a:pt x="1642" y="53"/>
                  </a:cubicBezTo>
                  <a:cubicBezTo>
                    <a:pt x="1704" y="40"/>
                    <a:pt x="1831" y="21"/>
                    <a:pt x="1831" y="21"/>
                  </a:cubicBezTo>
                  <a:cubicBezTo>
                    <a:pt x="1897" y="24"/>
                    <a:pt x="1964" y="26"/>
                    <a:pt x="2031" y="32"/>
                  </a:cubicBezTo>
                  <a:cubicBezTo>
                    <a:pt x="2045" y="33"/>
                    <a:pt x="2058" y="42"/>
                    <a:pt x="2073" y="42"/>
                  </a:cubicBezTo>
                  <a:cubicBezTo>
                    <a:pt x="2130" y="42"/>
                    <a:pt x="2194" y="20"/>
                    <a:pt x="2252" y="11"/>
                  </a:cubicBezTo>
                  <a:cubicBezTo>
                    <a:pt x="2274" y="17"/>
                    <a:pt x="2292" y="35"/>
                    <a:pt x="2315" y="42"/>
                  </a:cubicBezTo>
                  <a:cubicBezTo>
                    <a:pt x="2338" y="49"/>
                    <a:pt x="2364" y="49"/>
                    <a:pt x="2389" y="53"/>
                  </a:cubicBezTo>
                  <a:cubicBezTo>
                    <a:pt x="2450" y="36"/>
                    <a:pt x="2493" y="31"/>
                    <a:pt x="2557" y="42"/>
                  </a:cubicBezTo>
                  <a:cubicBezTo>
                    <a:pt x="2578" y="49"/>
                    <a:pt x="2598" y="71"/>
                    <a:pt x="2620" y="64"/>
                  </a:cubicBezTo>
                  <a:cubicBezTo>
                    <a:pt x="2654" y="52"/>
                    <a:pt x="2679" y="18"/>
                    <a:pt x="2715" y="11"/>
                  </a:cubicBezTo>
                  <a:cubicBezTo>
                    <a:pt x="2732" y="7"/>
                    <a:pt x="2750" y="3"/>
                    <a:pt x="2768" y="0"/>
                  </a:cubicBezTo>
                  <a:cubicBezTo>
                    <a:pt x="2929" y="161"/>
                    <a:pt x="2957" y="167"/>
                    <a:pt x="3041" y="411"/>
                  </a:cubicBezTo>
                  <a:cubicBezTo>
                    <a:pt x="3071" y="498"/>
                    <a:pt x="3069" y="597"/>
                    <a:pt x="3157" y="643"/>
                  </a:cubicBezTo>
                  <a:cubicBezTo>
                    <a:pt x="3289" y="619"/>
                    <a:pt x="3221" y="590"/>
                    <a:pt x="3347" y="716"/>
                  </a:cubicBezTo>
                  <a:cubicBezTo>
                    <a:pt x="3378" y="712"/>
                    <a:pt x="3411" y="716"/>
                    <a:pt x="3441" y="706"/>
                  </a:cubicBezTo>
                  <a:cubicBezTo>
                    <a:pt x="3452" y="701"/>
                    <a:pt x="3452" y="681"/>
                    <a:pt x="3462" y="674"/>
                  </a:cubicBezTo>
                  <a:cubicBezTo>
                    <a:pt x="3489" y="652"/>
                    <a:pt x="3545" y="653"/>
                    <a:pt x="3578" y="653"/>
                  </a:cubicBezTo>
                </a:path>
              </a:pathLst>
            </a:custGeom>
            <a:noFill/>
            <a:ln w="25400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4" name="Line 8"/>
            <p:cNvSpPr>
              <a:spLocks noChangeShapeType="1"/>
            </p:cNvSpPr>
            <p:nvPr/>
          </p:nvSpPr>
          <p:spPr bwMode="auto">
            <a:xfrm flipH="1">
              <a:off x="624" y="364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5" name="Line 9"/>
            <p:cNvSpPr>
              <a:spLocks noChangeShapeType="1"/>
            </p:cNvSpPr>
            <p:nvPr/>
          </p:nvSpPr>
          <p:spPr bwMode="auto">
            <a:xfrm flipH="1">
              <a:off x="624" y="278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06" name="Text Box 10"/>
            <p:cNvSpPr txBox="1">
              <a:spLocks noChangeArrowheads="1"/>
            </p:cNvSpPr>
            <p:nvPr/>
          </p:nvSpPr>
          <p:spPr bwMode="auto">
            <a:xfrm>
              <a:off x="192" y="355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0.0V</a:t>
              </a:r>
            </a:p>
          </p:txBody>
        </p:sp>
        <p:sp>
          <p:nvSpPr>
            <p:cNvPr id="592907" name="Text Box 11"/>
            <p:cNvSpPr txBox="1">
              <a:spLocks noChangeArrowheads="1"/>
            </p:cNvSpPr>
            <p:nvPr/>
          </p:nvSpPr>
          <p:spPr bwMode="auto">
            <a:xfrm>
              <a:off x="192" y="3312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0.5V</a:t>
              </a:r>
            </a:p>
          </p:txBody>
        </p:sp>
        <p:sp>
          <p:nvSpPr>
            <p:cNvPr id="592908" name="Text Box 12"/>
            <p:cNvSpPr txBox="1">
              <a:spLocks noChangeArrowheads="1"/>
            </p:cNvSpPr>
            <p:nvPr/>
          </p:nvSpPr>
          <p:spPr bwMode="auto">
            <a:xfrm>
              <a:off x="192" y="2928"/>
              <a:ext cx="421" cy="24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dirty="0">
                  <a:latin typeface="Helvetica" pitchFamily="34" charset="0"/>
                </a:rPr>
                <a:t>2.8V</a:t>
              </a:r>
            </a:p>
          </p:txBody>
        </p:sp>
        <p:sp>
          <p:nvSpPr>
            <p:cNvPr id="592909" name="Text Box 13"/>
            <p:cNvSpPr txBox="1">
              <a:spLocks noChangeArrowheads="1"/>
            </p:cNvSpPr>
            <p:nvPr/>
          </p:nvSpPr>
          <p:spPr bwMode="auto">
            <a:xfrm>
              <a:off x="192" y="2688"/>
              <a:ext cx="421" cy="23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>
                  <a:latin typeface="Helvetica" pitchFamily="34" charset="0"/>
                </a:rPr>
                <a:t>3.3V</a:t>
              </a:r>
            </a:p>
          </p:txBody>
        </p:sp>
        <p:sp>
          <p:nvSpPr>
            <p:cNvPr id="592910" name="Line 14"/>
            <p:cNvSpPr>
              <a:spLocks noChangeShapeType="1"/>
            </p:cNvSpPr>
            <p:nvPr/>
          </p:nvSpPr>
          <p:spPr bwMode="auto">
            <a:xfrm>
              <a:off x="768" y="2496"/>
              <a:ext cx="1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1" name="Line 15"/>
            <p:cNvSpPr>
              <a:spLocks noChangeShapeType="1"/>
            </p:cNvSpPr>
            <p:nvPr/>
          </p:nvSpPr>
          <p:spPr bwMode="auto">
            <a:xfrm>
              <a:off x="2352" y="2496"/>
              <a:ext cx="144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2" name="Line 16"/>
            <p:cNvSpPr>
              <a:spLocks noChangeShapeType="1"/>
            </p:cNvSpPr>
            <p:nvPr/>
          </p:nvSpPr>
          <p:spPr bwMode="auto">
            <a:xfrm>
              <a:off x="3984" y="2496"/>
              <a:ext cx="4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3" name="Line 17"/>
            <p:cNvSpPr>
              <a:spLocks noChangeShapeType="1"/>
            </p:cNvSpPr>
            <p:nvPr/>
          </p:nvSpPr>
          <p:spPr bwMode="auto">
            <a:xfrm>
              <a:off x="2160" y="2448"/>
              <a:ext cx="0" cy="100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4" name="Line 18"/>
            <p:cNvSpPr>
              <a:spLocks noChangeShapeType="1"/>
            </p:cNvSpPr>
            <p:nvPr/>
          </p:nvSpPr>
          <p:spPr bwMode="auto">
            <a:xfrm>
              <a:off x="235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5" name="Line 19"/>
            <p:cNvSpPr>
              <a:spLocks noChangeShapeType="1"/>
            </p:cNvSpPr>
            <p:nvPr/>
          </p:nvSpPr>
          <p:spPr bwMode="auto">
            <a:xfrm>
              <a:off x="3792" y="2448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6" name="Line 20"/>
            <p:cNvSpPr>
              <a:spLocks noChangeShapeType="1"/>
            </p:cNvSpPr>
            <p:nvPr/>
          </p:nvSpPr>
          <p:spPr bwMode="auto">
            <a:xfrm>
              <a:off x="3984" y="2448"/>
              <a:ext cx="0" cy="9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17" name="Text Box 21"/>
            <p:cNvSpPr txBox="1">
              <a:spLocks noChangeArrowheads="1"/>
            </p:cNvSpPr>
            <p:nvPr/>
          </p:nvSpPr>
          <p:spPr bwMode="auto">
            <a:xfrm>
              <a:off x="1296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18" name="Text Box 22"/>
            <p:cNvSpPr txBox="1">
              <a:spLocks noChangeArrowheads="1"/>
            </p:cNvSpPr>
            <p:nvPr/>
          </p:nvSpPr>
          <p:spPr bwMode="auto">
            <a:xfrm>
              <a:off x="2832" y="2400"/>
              <a:ext cx="298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1</a:t>
              </a:r>
            </a:p>
          </p:txBody>
        </p:sp>
        <p:sp>
          <p:nvSpPr>
            <p:cNvPr id="592919" name="Text Box 23"/>
            <p:cNvSpPr txBox="1">
              <a:spLocks noChangeArrowheads="1"/>
            </p:cNvSpPr>
            <p:nvPr/>
          </p:nvSpPr>
          <p:spPr bwMode="auto">
            <a:xfrm>
              <a:off x="4128" y="2400"/>
              <a:ext cx="192" cy="239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eaLnBrk="0" hangingPunct="0"/>
              <a:r>
                <a:rPr lang="en-US">
                  <a:latin typeface="Helvetica" pitchFamily="34" charset="0"/>
                </a:rPr>
                <a:t>0</a:t>
              </a:r>
            </a:p>
          </p:txBody>
        </p:sp>
        <p:sp>
          <p:nvSpPr>
            <p:cNvPr id="592920" name="Line 24"/>
            <p:cNvSpPr>
              <a:spLocks noChangeShapeType="1"/>
            </p:cNvSpPr>
            <p:nvPr/>
          </p:nvSpPr>
          <p:spPr bwMode="auto">
            <a:xfrm flipH="1">
              <a:off x="624" y="3408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2921" name="Line 25"/>
            <p:cNvSpPr>
              <a:spLocks noChangeShapeType="1"/>
            </p:cNvSpPr>
            <p:nvPr/>
          </p:nvSpPr>
          <p:spPr bwMode="auto">
            <a:xfrm flipH="1">
              <a:off x="624" y="3024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33C6DD5A-5418-4A9D-A381-BCF311A3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504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87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computers use Base 10?</a:t>
            </a:r>
          </a:p>
        </p:txBody>
      </p:sp>
      <p:sp>
        <p:nvSpPr>
          <p:cNvPr id="591877" name="Rectangle 5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8345905" cy="5029200"/>
          </a:xfrm>
        </p:spPr>
        <p:txBody>
          <a:bodyPr>
            <a:normAutofit/>
          </a:bodyPr>
          <a:lstStyle/>
          <a:p>
            <a:r>
              <a:rPr lang="en-US" dirty="0"/>
              <a:t>Because implementing it electronically is a pain</a:t>
            </a:r>
          </a:p>
          <a:p>
            <a:pPr lvl="1"/>
            <a:r>
              <a:rPr lang="en-US" dirty="0"/>
              <a:t>Hard to store</a:t>
            </a:r>
          </a:p>
          <a:p>
            <a:pPr lvl="2"/>
            <a:r>
              <a:rPr lang="en-US" sz="2000" dirty="0"/>
              <a:t>ENIAC (first general-purpose electronic computer) </a:t>
            </a:r>
            <a:br>
              <a:rPr lang="en-US" sz="2000" dirty="0"/>
            </a:br>
            <a:r>
              <a:rPr lang="en-US" sz="2000" dirty="0"/>
              <a:t>used 10 vacuum tubes / digit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Hard to transmit</a:t>
            </a:r>
          </a:p>
          <a:p>
            <a:pPr lvl="2"/>
            <a:r>
              <a:rPr lang="en-US" sz="2000" dirty="0"/>
              <a:t>Need high precision to encode</a:t>
            </a:r>
            <a:br>
              <a:rPr lang="en-US" sz="2000" dirty="0"/>
            </a:br>
            <a:r>
              <a:rPr lang="en-US" sz="2000" dirty="0"/>
              <a:t>10 signal levels on single wire</a:t>
            </a:r>
          </a:p>
          <a:p>
            <a:pPr lvl="2"/>
            <a:endParaRPr lang="en-US" sz="2000" dirty="0"/>
          </a:p>
          <a:p>
            <a:pPr lvl="1"/>
            <a:r>
              <a:rPr lang="en-US" dirty="0"/>
              <a:t>Messy to implement digital logic functions</a:t>
            </a:r>
          </a:p>
          <a:p>
            <a:pPr lvl="2"/>
            <a:r>
              <a:rPr lang="en-US" sz="2000" dirty="0"/>
              <a:t>Addition, multiplication, etc.</a:t>
            </a:r>
          </a:p>
          <a:p>
            <a:pPr lvl="2"/>
            <a:r>
              <a:rPr lang="en-US" sz="2000" dirty="0"/>
              <a:t>(See CE203 for details)</a:t>
            </a:r>
          </a:p>
        </p:txBody>
      </p:sp>
      <p:pic>
        <p:nvPicPr>
          <p:cNvPr id="5918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58100" y="2574131"/>
            <a:ext cx="4114800" cy="314086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AF3A8EC-5F30-4D95-94DF-FF9A07AEA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09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Writing long sequences of 0s and 1s is tedious and error-prone</a:t>
            </a:r>
          </a:p>
          <a:p>
            <a:pPr lvl="1"/>
            <a:r>
              <a:rPr lang="en-US" dirty="0"/>
              <a:t>And takes up a lot of space on a page!</a:t>
            </a:r>
          </a:p>
          <a:p>
            <a:r>
              <a:rPr lang="en-US" dirty="0"/>
              <a:t>So we’ll often use base 16 (also called </a:t>
            </a:r>
            <a:r>
              <a:rPr lang="en-US" i="1" dirty="0"/>
              <a:t>hexadecimal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Base 2 = 2 symbols (0, 1)</a:t>
            </a:r>
            <a:br>
              <a:rPr lang="en-US" dirty="0"/>
            </a:br>
            <a:r>
              <a:rPr lang="en-US" dirty="0"/>
              <a:t>Base 10 = 10 symbols (0-9)</a:t>
            </a:r>
            <a:br>
              <a:rPr lang="en-US" dirty="0"/>
            </a:br>
            <a:r>
              <a:rPr lang="en-US" dirty="0"/>
              <a:t>Base 16, need 16 symbols</a:t>
            </a:r>
          </a:p>
          <a:p>
            <a:pPr lvl="1"/>
            <a:r>
              <a:rPr lang="en-US" dirty="0"/>
              <a:t>Use letters A-F once we run out of decimal digits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5806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16: Hexadecimal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7594" y="1143000"/>
            <a:ext cx="8625299" cy="5029200"/>
          </a:xfrm>
        </p:spPr>
        <p:txBody>
          <a:bodyPr>
            <a:normAutofit/>
          </a:bodyPr>
          <a:lstStyle/>
          <a:p>
            <a:r>
              <a:rPr lang="en-US" dirty="0"/>
              <a:t>16 = 2</a:t>
            </a:r>
            <a:r>
              <a:rPr lang="en-US" baseline="30000" dirty="0"/>
              <a:t>4</a:t>
            </a:r>
            <a:r>
              <a:rPr lang="en-US" dirty="0"/>
              <a:t>, so every group of 4 bits becomes a hexadecimal digit (or </a:t>
            </a:r>
            <a:r>
              <a:rPr lang="en-US" i="1" dirty="0" err="1"/>
              <a:t>hexit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If we have a number of bits not divisible by 4, add 0s on the left (always ok, just like base 10)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503997" y="450948"/>
          <a:ext cx="2209800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b="1" dirty="0"/>
                        <a:t>Hex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Decimal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Binary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0111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1011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/>
                        <a:t>1111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1273176" y="3907136"/>
            <a:ext cx="43529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65000"/>
                  </a:schemeClr>
                </a:solidFill>
              </a:rPr>
              <a:t>    </a:t>
            </a:r>
            <a:r>
              <a:rPr lang="en-US" sz="2400" dirty="0"/>
              <a:t> 1 0 1 0 0 1 0 1 1 1 1 0 1 1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191584" y="3911601"/>
            <a:ext cx="1191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0x297B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702300" y="4140200"/>
            <a:ext cx="381000" cy="1588"/>
          </a:xfrm>
          <a:prstGeom prst="straightConnector1">
            <a:avLst/>
          </a:prstGeom>
          <a:solidFill>
            <a:schemeClr val="accent1"/>
          </a:solidFill>
          <a:ln w="28575" cap="sq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</p:spPr>
      </p:cxnSp>
      <p:grpSp>
        <p:nvGrpSpPr>
          <p:cNvPr id="14" name="Group 13"/>
          <p:cNvGrpSpPr/>
          <p:nvPr/>
        </p:nvGrpSpPr>
        <p:grpSpPr>
          <a:xfrm>
            <a:off x="2425700" y="3911600"/>
            <a:ext cx="2082800" cy="533400"/>
            <a:chOff x="1219200" y="5105400"/>
            <a:chExt cx="1693334" cy="533400"/>
          </a:xfrm>
        </p:grpSpPr>
        <p:cxnSp>
          <p:nvCxnSpPr>
            <p:cNvPr id="15" name="Straight Connector 14"/>
            <p:cNvCxnSpPr/>
            <p:nvPr/>
          </p:nvCxnSpPr>
          <p:spPr bwMode="auto">
            <a:xfrm>
              <a:off x="2912534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>
              <a:off x="20574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auto">
            <a:xfrm>
              <a:off x="1219200" y="5105400"/>
              <a:ext cx="0" cy="53340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  <a:headEnd type="none" w="sm" len="sm"/>
              <a:tailEnd type="none" w="sm" len="sm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8" name="Rectangle 17"/>
          <p:cNvSpPr/>
          <p:nvPr/>
        </p:nvSpPr>
        <p:spPr>
          <a:xfrm>
            <a:off x="1323182" y="3907136"/>
            <a:ext cx="6477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0 0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30584" y="5037435"/>
            <a:ext cx="3205160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“0x” prefix = it’s in hex</a:t>
            </a:r>
          </a:p>
        </p:txBody>
      </p:sp>
      <p:sp>
        <p:nvSpPr>
          <p:cNvPr id="19" name="Slide Number Placeholder 3">
            <a:extLst>
              <a:ext uri="{FF2B5EF4-FFF2-40B4-BE49-F238E27FC236}">
                <a16:creationId xmlns:a16="http://schemas.microsoft.com/office/drawing/2014/main" id="{6EDF51DE-5267-4B20-ADF2-544A2E823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1523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8" grpId="0"/>
      <p:bldP spid="2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single bit doesn’t hold much information</a:t>
            </a:r>
          </a:p>
          <a:p>
            <a:pPr lvl="1"/>
            <a:r>
              <a:rPr lang="en-US" dirty="0"/>
              <a:t>Only two possible values: 0 and 1</a:t>
            </a:r>
          </a:p>
          <a:p>
            <a:pPr lvl="1"/>
            <a:r>
              <a:rPr lang="en-US" dirty="0"/>
              <a:t>So we’ll typically work with larger groups of bits</a:t>
            </a:r>
          </a:p>
          <a:p>
            <a:pPr lvl="1"/>
            <a:endParaRPr lang="en-US" dirty="0"/>
          </a:p>
          <a:p>
            <a:r>
              <a:rPr lang="en-US" dirty="0"/>
              <a:t>For convenience, we’ll refer to groups of 8 bits as </a:t>
            </a:r>
            <a:r>
              <a:rPr lang="en-US" b="1" i="1" dirty="0"/>
              <a:t>bytes</a:t>
            </a:r>
          </a:p>
          <a:p>
            <a:pPr lvl="1"/>
            <a:r>
              <a:rPr lang="en-US" dirty="0"/>
              <a:t>And usually work with multiples of 8 bits at a time</a:t>
            </a:r>
          </a:p>
          <a:p>
            <a:pPr lvl="1"/>
            <a:r>
              <a:rPr lang="en-US" dirty="0"/>
              <a:t>Conveniently, 8 bits = 2 </a:t>
            </a:r>
            <a:r>
              <a:rPr lang="en-US" dirty="0" err="1"/>
              <a:t>hexits</a:t>
            </a:r>
            <a:endParaRPr lang="en-US" dirty="0"/>
          </a:p>
          <a:p>
            <a:endParaRPr lang="en-US" dirty="0"/>
          </a:p>
          <a:p>
            <a:r>
              <a:rPr lang="en-US" dirty="0"/>
              <a:t>Some examples</a:t>
            </a:r>
          </a:p>
          <a:p>
            <a:pPr lvl="1"/>
            <a:r>
              <a:rPr lang="en-US" dirty="0"/>
              <a:t>1 byte: 0b01100111 = 0x67</a:t>
            </a:r>
          </a:p>
          <a:p>
            <a:pPr lvl="1"/>
            <a:r>
              <a:rPr lang="en-US" dirty="0"/>
              <a:t>2 bytes: 11000100  00101111</a:t>
            </a:r>
            <a:r>
              <a:rPr lang="en-US" baseline="-25000" dirty="0"/>
              <a:t>2</a:t>
            </a:r>
            <a:r>
              <a:rPr lang="en-US" dirty="0"/>
              <a:t> = 0xC42F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EA3AB9-5C56-4688-BF11-B6FB4B649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5DE5FF-1B99-47AD-96AB-2CF4A005808E}"/>
              </a:ext>
            </a:extLst>
          </p:cNvPr>
          <p:cNvSpPr txBox="1"/>
          <p:nvPr/>
        </p:nvSpPr>
        <p:spPr>
          <a:xfrm>
            <a:off x="6444984" y="4872115"/>
            <a:ext cx="3892816" cy="461665"/>
          </a:xfrm>
          <a:prstGeom prst="rect">
            <a:avLst/>
          </a:prstGeom>
          <a:solidFill>
            <a:srgbClr val="D3F2D3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“0b” prefix = it’s in binary</a:t>
            </a:r>
          </a:p>
        </p:txBody>
      </p:sp>
    </p:spTree>
    <p:extLst>
      <p:ext uri="{BB962C8B-B14F-4D97-AF65-F5344CB8AC3E}">
        <p14:creationId xmlns:p14="http://schemas.microsoft.com/office/powerpoint/2010/main" val="1145522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860-2731-42FA-AEFE-C295DDF4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2541-5CC7-4C18-8425-8447B227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4 due on Thursday</a:t>
            </a:r>
          </a:p>
          <a:p>
            <a:pPr lvl="1"/>
            <a:r>
              <a:rPr lang="en-US" dirty="0"/>
              <a:t>You can do it!</a:t>
            </a:r>
          </a:p>
          <a:p>
            <a:pPr lvl="1"/>
            <a:endParaRPr lang="en-US" dirty="0"/>
          </a:p>
          <a:p>
            <a:r>
              <a:rPr lang="en-US" dirty="0"/>
              <a:t>Remember that office hours get busy right before the deadline</a:t>
            </a:r>
          </a:p>
          <a:p>
            <a:pPr lvl="1"/>
            <a:r>
              <a:rPr lang="en-US" dirty="0"/>
              <a:t>It’ll be harder to get help and you’ll get less time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6735-F79C-417E-8788-71629620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768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4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7356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Convert 0x42 to binary:</a:t>
            </a:r>
          </a:p>
          <a:p>
            <a:pPr lvl="2"/>
            <a:r>
              <a:rPr lang="en-US" dirty="0"/>
              <a:t>0x4 -&gt; 0b0100	0x2 -&gt; 0b0010	0x42 -&gt; 0b 0100 0010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Convert binary to decimal:</a:t>
            </a:r>
          </a:p>
          <a:p>
            <a:pPr lvl="2"/>
            <a:r>
              <a:rPr lang="en-US" dirty="0"/>
              <a:t>1*2</a:t>
            </a:r>
            <a:r>
              <a:rPr lang="en-US" baseline="30000" dirty="0"/>
              <a:t>6</a:t>
            </a:r>
            <a:r>
              <a:rPr lang="en-US" baseline="-25000" dirty="0"/>
              <a:t> </a:t>
            </a:r>
            <a:r>
              <a:rPr lang="en-US" dirty="0"/>
              <a:t>+ 1*2</a:t>
            </a:r>
            <a:r>
              <a:rPr lang="en-US" baseline="30000" dirty="0"/>
              <a:t>1 </a:t>
            </a:r>
            <a:r>
              <a:rPr lang="en-US" dirty="0"/>
              <a:t>= 64 + 2 = 66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535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51018-562E-4782-B552-DF05993C9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DDEB4-F281-4696-952B-98DDF1767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Convert 0x42 to decimal</a:t>
            </a:r>
          </a:p>
          <a:p>
            <a:endParaRPr lang="en-US" dirty="0"/>
          </a:p>
          <a:p>
            <a:r>
              <a:rPr lang="en-US" dirty="0"/>
              <a:t>Critical thinking:</a:t>
            </a:r>
          </a:p>
          <a:p>
            <a:pPr lvl="1"/>
            <a:r>
              <a:rPr lang="en-US" dirty="0"/>
              <a:t>What are the maximum and minimum values?</a:t>
            </a:r>
          </a:p>
          <a:p>
            <a:pPr lvl="2"/>
            <a:r>
              <a:rPr lang="en-US" dirty="0"/>
              <a:t>Minimum 0	     (0x00)</a:t>
            </a:r>
          </a:p>
          <a:p>
            <a:pPr lvl="2"/>
            <a:r>
              <a:rPr lang="en-US" dirty="0"/>
              <a:t>Maximum 255  (0xFF)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How big is 0x42 out of 0xFF?</a:t>
            </a:r>
          </a:p>
          <a:p>
            <a:pPr lvl="2"/>
            <a:r>
              <a:rPr lang="en-US" dirty="0"/>
              <a:t>~25% (0x40, 0x80, 0xC0, 0x100)</a:t>
            </a:r>
          </a:p>
          <a:p>
            <a:pPr lvl="2"/>
            <a:r>
              <a:rPr lang="en-US" dirty="0"/>
              <a:t>So 255/4 ≈ 256/4 ≈ 64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B339B7-4093-4D58-9873-7F7B99A30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8265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b="1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374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These two lines of code are equivalent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97;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mychar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‘a’;</a:t>
            </a:r>
          </a:p>
          <a:p>
            <a:endParaRPr lang="en-US" dirty="0"/>
          </a:p>
          <a:p>
            <a:r>
              <a:rPr lang="en-US" dirty="0"/>
              <a:t>Per the ASCII table, the character ‘a’ has a decimal value 97</a:t>
            </a:r>
          </a:p>
          <a:p>
            <a:pPr lvl="1"/>
            <a:r>
              <a:rPr lang="en-US" dirty="0"/>
              <a:t>The character value and decimal value are equivalent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These two are also equivalent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‘c’ - ‘a’;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char diff = 99 - 97;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922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Big idea:</a:t>
            </a:r>
            <a:r>
              <a:rPr lang="en-US" dirty="0"/>
              <a:t> bits can be used to represent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8005" cy="5029200"/>
          </a:xfrm>
        </p:spPr>
        <p:txBody>
          <a:bodyPr/>
          <a:lstStyle/>
          <a:p>
            <a:r>
              <a:rPr lang="en-US" dirty="0"/>
              <a:t>Depending on the context, the bits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11000011</a:t>
            </a:r>
            <a:r>
              <a:rPr lang="en-US" dirty="0"/>
              <a:t> could mean</a:t>
            </a:r>
          </a:p>
          <a:p>
            <a:pPr lvl="1"/>
            <a:r>
              <a:rPr lang="en-US" dirty="0"/>
              <a:t>The number 195</a:t>
            </a:r>
          </a:p>
          <a:p>
            <a:pPr lvl="1"/>
            <a:r>
              <a:rPr lang="en-US" dirty="0"/>
              <a:t>The number -61</a:t>
            </a:r>
          </a:p>
          <a:p>
            <a:pPr lvl="1"/>
            <a:r>
              <a:rPr lang="en-US" dirty="0"/>
              <a:t>The number -1.1875</a:t>
            </a:r>
          </a:p>
          <a:p>
            <a:pPr lvl="1"/>
            <a:r>
              <a:rPr lang="en-US" dirty="0"/>
              <a:t>The value </a:t>
            </a:r>
            <a:r>
              <a:rPr lang="en-US" dirty="0">
                <a:latin typeface="Consolas" panose="020B0609020204030204" pitchFamily="49" charset="0"/>
              </a:rPr>
              <a:t>True</a:t>
            </a:r>
          </a:p>
          <a:p>
            <a:pPr lvl="1"/>
            <a:r>
              <a:rPr lang="en-US" dirty="0"/>
              <a:t>The character ‘</a:t>
            </a:r>
            <a:r>
              <a:rPr lang="en-US" b="1" dirty="0"/>
              <a:t>├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lang="en-US" dirty="0"/>
              <a:t> x86 instruction</a:t>
            </a:r>
          </a:p>
          <a:p>
            <a:endParaRPr lang="en-US" dirty="0"/>
          </a:p>
          <a:p>
            <a:r>
              <a:rPr lang="en-US" dirty="0"/>
              <a:t>You have to know the </a:t>
            </a:r>
            <a:r>
              <a:rPr lang="en-US" b="1" dirty="0"/>
              <a:t>context</a:t>
            </a:r>
            <a:r>
              <a:rPr lang="en-US" dirty="0"/>
              <a:t> to make sense of any bits you have!</a:t>
            </a:r>
          </a:p>
          <a:p>
            <a:pPr lvl="1"/>
            <a:r>
              <a:rPr lang="en-US" dirty="0"/>
              <a:t>People and software they write determine what the bits actually mean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58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A9A8-76D3-4238-A20F-FC4DACB9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Expressing C types in bits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7418D-2EED-4393-A12E-19B31B2A45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s-IS" dirty="0"/>
              <a:t>Two families of encodings to express those using bits</a:t>
            </a:r>
          </a:p>
          <a:p>
            <a:pPr lvl="1"/>
            <a:r>
              <a:rPr lang="is-IS" b="1" i="1" dirty="0"/>
              <a:t>Unsigned</a:t>
            </a:r>
            <a:r>
              <a:rPr lang="is-IS" dirty="0"/>
              <a:t> encoding for unsigned integers</a:t>
            </a:r>
          </a:p>
          <a:p>
            <a:pPr lvl="1"/>
            <a:r>
              <a:rPr lang="is-IS" b="1" i="1" dirty="0"/>
              <a:t>Two’s complement</a:t>
            </a:r>
            <a:r>
              <a:rPr lang="is-IS" dirty="0"/>
              <a:t> encoding for signed integers</a:t>
            </a:r>
          </a:p>
          <a:p>
            <a:pPr lvl="1"/>
            <a:endParaRPr lang="is-IS" dirty="0"/>
          </a:p>
          <a:p>
            <a:pPr lvl="1"/>
            <a:endParaRPr lang="is-IS" dirty="0"/>
          </a:p>
          <a:p>
            <a:r>
              <a:rPr lang="is-IS" dirty="0"/>
              <a:t>Size + encoding family determine which C type we’re representing</a:t>
            </a:r>
          </a:p>
          <a:p>
            <a:pPr lvl="1"/>
            <a:r>
              <a:rPr lang="is-IS" dirty="0"/>
              <a:t>Each type will use a fixed size (# of bits)</a:t>
            </a:r>
          </a:p>
          <a:p>
            <a:pPr lvl="2"/>
            <a:r>
              <a:rPr lang="is-IS" dirty="0"/>
              <a:t>For a given machine</a:t>
            </a:r>
          </a:p>
          <a:p>
            <a:pPr lvl="2"/>
            <a:r>
              <a:rPr lang="is-IS" dirty="0"/>
              <a:t>Fixed size is because computers are finite!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B268F4-37B2-449A-8705-A2A10D76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86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Unsigned integer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Just write out the number in binary</a:t>
            </a:r>
          </a:p>
          <a:p>
            <a:pPr lvl="1"/>
            <a:r>
              <a:rPr lang="en-US" dirty="0"/>
              <a:t>Works for 0 and all positive integers</a:t>
            </a:r>
          </a:p>
          <a:p>
            <a:endParaRPr lang="en-US" dirty="0"/>
          </a:p>
          <a:p>
            <a:r>
              <a:rPr lang="en-US" dirty="0"/>
              <a:t>Example: encode 104</a:t>
            </a:r>
            <a:r>
              <a:rPr lang="en-US" baseline="-25000" dirty="0"/>
              <a:t>10</a:t>
            </a:r>
            <a:r>
              <a:rPr lang="en-US" dirty="0"/>
              <a:t> as an </a:t>
            </a:r>
            <a:r>
              <a:rPr lang="en-US" b="1" dirty="0"/>
              <a:t>unsigned</a:t>
            </a:r>
            <a:r>
              <a:rPr lang="en-US" dirty="0"/>
              <a:t> 8-bit integer</a:t>
            </a:r>
          </a:p>
          <a:p>
            <a:pPr lvl="1"/>
            <a:r>
              <a:rPr lang="en-US" dirty="0"/>
              <a:t>104</a:t>
            </a:r>
            <a:r>
              <a:rPr lang="en-US" baseline="-25000" dirty="0"/>
              <a:t>10</a:t>
            </a:r>
            <a:r>
              <a:rPr lang="en-US" dirty="0"/>
              <a:t> = 0×2</a:t>
            </a:r>
            <a:r>
              <a:rPr lang="en-US" baseline="30000" dirty="0"/>
              <a:t>7</a:t>
            </a:r>
            <a:r>
              <a:rPr lang="en-US" dirty="0"/>
              <a:t> + 1×2</a:t>
            </a:r>
            <a:r>
              <a:rPr lang="en-US" baseline="30000" dirty="0"/>
              <a:t>6</a:t>
            </a:r>
            <a:r>
              <a:rPr lang="en-US" dirty="0"/>
              <a:t> + 1×2</a:t>
            </a:r>
            <a:r>
              <a:rPr lang="en-US" baseline="30000" dirty="0"/>
              <a:t>5</a:t>
            </a:r>
            <a:r>
              <a:rPr lang="en-US" dirty="0"/>
              <a:t> + 0×2</a:t>
            </a:r>
            <a:r>
              <a:rPr lang="en-US" baseline="30000" dirty="0"/>
              <a:t>4</a:t>
            </a:r>
            <a:r>
              <a:rPr lang="en-US" dirty="0"/>
              <a:t> + 1×2</a:t>
            </a:r>
            <a:r>
              <a:rPr lang="en-US" baseline="30000" dirty="0"/>
              <a:t>3</a:t>
            </a:r>
            <a:r>
              <a:rPr lang="en-US" dirty="0"/>
              <a:t> + 0×2</a:t>
            </a:r>
            <a:r>
              <a:rPr lang="en-US" baseline="30000" dirty="0"/>
              <a:t>2</a:t>
            </a:r>
            <a:r>
              <a:rPr lang="en-US" dirty="0"/>
              <a:t> + 0×2</a:t>
            </a:r>
            <a:r>
              <a:rPr lang="en-US" baseline="30000" dirty="0"/>
              <a:t>1</a:t>
            </a:r>
            <a:r>
              <a:rPr lang="en-US" dirty="0"/>
              <a:t> + 0×2</a:t>
            </a:r>
            <a:r>
              <a:rPr lang="en-US" baseline="30000" dirty="0"/>
              <a:t>0</a:t>
            </a:r>
            <a:br>
              <a:rPr lang="en-US" baseline="30000" dirty="0"/>
            </a:br>
            <a:r>
              <a:rPr lang="en-US" dirty="0"/>
              <a:t>           </a:t>
            </a:r>
            <a:br>
              <a:rPr lang="en-US" dirty="0"/>
            </a:br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pPr lvl="1"/>
            <a:endParaRPr lang="en-US" b="1" dirty="0">
              <a:latin typeface="Courier New" charset="0"/>
              <a:ea typeface="Courier New" charset="0"/>
              <a:cs typeface="Courier New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C445F-40F1-4D85-9933-55869197719C}"/>
              </a:ext>
            </a:extLst>
          </p:cNvPr>
          <p:cNvSpPr txBox="1"/>
          <p:nvPr/>
        </p:nvSpPr>
        <p:spPr>
          <a:xfrm>
            <a:off x="2295652" y="3553460"/>
            <a:ext cx="26436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01101000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9A7154-324F-4D12-801E-FFF06F6742DD}"/>
              </a:ext>
            </a:extLst>
          </p:cNvPr>
          <p:cNvSpPr txBox="1"/>
          <p:nvPr/>
        </p:nvSpPr>
        <p:spPr>
          <a:xfrm>
            <a:off x="2295652" y="4220905"/>
            <a:ext cx="16562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⇒ </a:t>
            </a:r>
            <a:r>
              <a:rPr lang="en-US" sz="3200" b="1" dirty="0">
                <a:latin typeface="Courier New" charset="0"/>
                <a:ea typeface="Courier New" charset="0"/>
                <a:cs typeface="Courier New" charset="0"/>
              </a:rPr>
              <a:t>0x68</a:t>
            </a:r>
            <a:endParaRPr lang="en-US" sz="3200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4BEB9332-3AEB-491A-B506-F63E1195C7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79900" y="5002213"/>
          <a:ext cx="3007468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2" name="Equation" r:id="rId3" imgW="2133600" imgH="596900" progId="Equation.3">
                  <p:embed/>
                </p:oleObj>
              </mc:Choice>
              <mc:Fallback>
                <p:oleObj name="Equation" r:id="rId3" imgW="2133600" imgH="596900" progId="Equation.3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4BEB9332-3AEB-491A-B506-F63E1195C7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79900" y="5002213"/>
                        <a:ext cx="3007468" cy="841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865271-0D6C-4D6D-A285-75020D47DABB}"/>
              </a:ext>
            </a:extLst>
          </p:cNvPr>
          <p:cNvSpPr txBox="1"/>
          <p:nvPr/>
        </p:nvSpPr>
        <p:spPr>
          <a:xfrm>
            <a:off x="2876550" y="5566331"/>
            <a:ext cx="2806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(Binary To Unsigned)</a:t>
            </a:r>
          </a:p>
        </p:txBody>
      </p:sp>
    </p:spTree>
    <p:extLst>
      <p:ext uri="{BB962C8B-B14F-4D97-AF65-F5344CB8AC3E}">
        <p14:creationId xmlns:p14="http://schemas.microsoft.com/office/powerpoint/2010/main" val="46065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E7646-17CB-43B5-B5EB-8C64F0EE4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unsigned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76E8-37AB-402E-BD92-286939AA3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 (we will call </a:t>
            </a:r>
            <a:r>
              <a:rPr lang="en-US" b="1" i="1" dirty="0" err="1"/>
              <a:t>UMin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all 0s bit pattern: 000</a:t>
            </a:r>
            <a:r>
              <a:rPr lang="is-IS" dirty="0"/>
              <a:t>…0, value of 0</a:t>
            </a:r>
          </a:p>
          <a:p>
            <a:pPr lvl="1"/>
            <a:endParaRPr lang="is-IS" dirty="0"/>
          </a:p>
          <a:p>
            <a:pPr lvl="1"/>
            <a:r>
              <a:rPr lang="is-IS" dirty="0"/>
              <a:t>Largest value (we will call </a:t>
            </a:r>
            <a:r>
              <a:rPr lang="is-IS" b="1" i="1" dirty="0"/>
              <a:t>UMax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all 1s bit pattern: 111...1, value of 2</a:t>
            </a:r>
            <a:r>
              <a:rPr lang="is-IS" baseline="30000" dirty="0"/>
              <a:t>w</a:t>
            </a:r>
            <a:r>
              <a:rPr lang="is-IS" dirty="0"/>
              <a:t> – 1</a:t>
            </a:r>
          </a:p>
          <a:p>
            <a:pPr lvl="2"/>
            <a:endParaRPr lang="is-IS" dirty="0"/>
          </a:p>
          <a:p>
            <a:pPr lvl="2"/>
            <a:r>
              <a:rPr lang="is-IS" dirty="0"/>
              <a:t>2</a:t>
            </a:r>
            <a:r>
              <a:rPr lang="is-IS" baseline="30000" dirty="0"/>
              <a:t>w</a:t>
            </a:r>
            <a:r>
              <a:rPr lang="is-IS" dirty="0"/>
              <a:t> – 1 = 1×2</a:t>
            </a:r>
            <a:r>
              <a:rPr lang="is-IS" baseline="30000" dirty="0"/>
              <a:t>w-1</a:t>
            </a:r>
            <a:r>
              <a:rPr lang="is-IS" dirty="0"/>
              <a:t> + 1×2</a:t>
            </a:r>
            <a:r>
              <a:rPr lang="en-US" baseline="30000" dirty="0"/>
              <a:t>w-</a:t>
            </a:r>
            <a:r>
              <a:rPr lang="is-IS" baseline="30000" dirty="0"/>
              <a:t>2</a:t>
            </a:r>
            <a:r>
              <a:rPr lang="is-IS" dirty="0"/>
              <a:t> + ... + 1×2</a:t>
            </a:r>
            <a:r>
              <a:rPr lang="is-IS" baseline="30000" dirty="0"/>
              <a:t>1</a:t>
            </a:r>
            <a:r>
              <a:rPr lang="is-IS" dirty="0"/>
              <a:t> + 1×2</a:t>
            </a:r>
            <a:r>
              <a:rPr lang="is-IS" baseline="30000" dirty="0"/>
              <a:t>0 </a:t>
            </a:r>
            <a:r>
              <a:rPr lang="is-IS" dirty="0"/>
              <a:t>= 11111...</a:t>
            </a:r>
          </a:p>
          <a:p>
            <a:pPr lvl="2"/>
            <a:endParaRPr lang="is-IS" dirty="0"/>
          </a:p>
          <a:p>
            <a:r>
              <a:rPr lang="is-IS" dirty="0"/>
              <a:t>Maximum 8-bit number = 2</a:t>
            </a:r>
            <a:r>
              <a:rPr lang="is-IS" baseline="30000" dirty="0"/>
              <a:t>8</a:t>
            </a:r>
            <a:r>
              <a:rPr lang="is-IS" dirty="0"/>
              <a:t>-1 = 256-1 = 255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0B34C0-B6DE-418D-B999-98BAD3FA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71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3860-2731-42FA-AEFE-C295DDF44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72541-5CC7-4C18-8425-8447B227B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lecture on Thursday</a:t>
            </a:r>
          </a:p>
          <a:p>
            <a:pPr lvl="1"/>
            <a:r>
              <a:rPr lang="en-US" dirty="0"/>
              <a:t>Take a nap instead so you can recharge</a:t>
            </a:r>
          </a:p>
          <a:p>
            <a:pPr lvl="1"/>
            <a:endParaRPr lang="en-US" dirty="0"/>
          </a:p>
          <a:p>
            <a:r>
              <a:rPr lang="en-US" dirty="0"/>
              <a:t>Next week starts C++ 🎉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D6735-F79C-417E-8788-71629620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87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2D67E-6156-4671-8725-FA94E81F5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7DE55-FE13-415B-ABC1-218BCC2CC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Good news: can represent both positive and negative numbers</a:t>
            </a:r>
          </a:p>
          <a:p>
            <a:r>
              <a:rPr lang="en-US" sz="2400" dirty="0"/>
              <a:t>Bad news: need to make the encoding more complicated</a:t>
            </a:r>
          </a:p>
          <a:p>
            <a:pPr lvl="1"/>
            <a:endParaRPr lang="en-US" sz="2000" dirty="0"/>
          </a:p>
          <a:p>
            <a:r>
              <a:rPr lang="en-US" sz="2400" dirty="0"/>
              <a:t>Plan:</a:t>
            </a:r>
          </a:p>
          <a:p>
            <a:pPr lvl="1"/>
            <a:r>
              <a:rPr lang="en-US" sz="2000" dirty="0"/>
              <a:t>Start with unsigned encoding, but make the largest power negative</a:t>
            </a:r>
          </a:p>
          <a:p>
            <a:pPr lvl="1"/>
            <a:r>
              <a:rPr lang="en-US" sz="2000" dirty="0"/>
              <a:t>Example: for 8 bits, most significant bit is worth -2</a:t>
            </a:r>
            <a:r>
              <a:rPr lang="en-US" sz="2000" baseline="30000" dirty="0"/>
              <a:t>7 </a:t>
            </a:r>
            <a:r>
              <a:rPr lang="en-US" sz="2000" dirty="0"/>
              <a:t>not +2</a:t>
            </a:r>
            <a:r>
              <a:rPr lang="en-US" sz="2000" baseline="30000" dirty="0"/>
              <a:t>7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To encode a negative integer</a:t>
            </a:r>
          </a:p>
          <a:p>
            <a:pPr lvl="1"/>
            <a:r>
              <a:rPr lang="en-US" sz="2000" dirty="0"/>
              <a:t>First, set the most significant bit to 1 to start with a big negative number</a:t>
            </a:r>
          </a:p>
          <a:p>
            <a:pPr lvl="1"/>
            <a:r>
              <a:rPr lang="en-US" sz="2000" dirty="0"/>
              <a:t>Then, add positive powers of 2 (the other bits) to “get back” to number we want</a:t>
            </a:r>
          </a:p>
          <a:p>
            <a:pPr lvl="1"/>
            <a:endParaRPr lang="en-US" sz="2000" dirty="0"/>
          </a:p>
          <a:p>
            <a:r>
              <a:rPr lang="en-US" sz="2400" dirty="0"/>
              <a:t>Example: encode -6 as a 4-bit two’s complement integer</a:t>
            </a:r>
          </a:p>
          <a:p>
            <a:pPr lvl="1"/>
            <a:r>
              <a:rPr lang="en-US" dirty="0"/>
              <a:t>-6</a:t>
            </a:r>
            <a:r>
              <a:rPr lang="en-US" baseline="-25000" dirty="0"/>
              <a:t>10</a:t>
            </a:r>
            <a:r>
              <a:rPr lang="en-US" dirty="0"/>
              <a:t> =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08D057-E29B-4B43-B95C-0D8B5DAB7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DA258C-754A-44B9-B3A8-600C36B51591}"/>
              </a:ext>
            </a:extLst>
          </p:cNvPr>
          <p:cNvSpPr txBox="1"/>
          <p:nvPr/>
        </p:nvSpPr>
        <p:spPr>
          <a:xfrm>
            <a:off x="2267980" y="5942800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CC71BB-AD87-4E57-967E-60EA05609482}"/>
              </a:ext>
            </a:extLst>
          </p:cNvPr>
          <p:cNvSpPr txBox="1"/>
          <p:nvPr/>
        </p:nvSpPr>
        <p:spPr>
          <a:xfrm>
            <a:off x="3121098" y="5942000"/>
            <a:ext cx="2648482" cy="77867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0</a:t>
            </a: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pPr algn="l"/>
            <a:endParaRPr lang="en-US" sz="2400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43DC2-E83B-4006-BDDA-6F05926FC241}"/>
              </a:ext>
            </a:extLst>
          </p:cNvPr>
          <p:cNvSpPr txBox="1"/>
          <p:nvPr/>
        </p:nvSpPr>
        <p:spPr>
          <a:xfrm>
            <a:off x="6259299" y="5972145"/>
            <a:ext cx="1127232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0b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1010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B846-C920-463C-96AB-8A47B70FF0A1}"/>
              </a:ext>
            </a:extLst>
          </p:cNvPr>
          <p:cNvSpPr txBox="1"/>
          <p:nvPr/>
        </p:nvSpPr>
        <p:spPr>
          <a:xfrm>
            <a:off x="7567251" y="5956240"/>
            <a:ext cx="973343" cy="40011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algn="l"/>
            <a:r>
              <a:rPr lang="en-US" sz="2000" dirty="0"/>
              <a:t>⇒ </a:t>
            </a:r>
            <a:r>
              <a:rPr lang="en-US" sz="2000" b="1" dirty="0">
                <a:latin typeface="Courier New" charset="0"/>
                <a:ea typeface="Courier New" charset="0"/>
                <a:cs typeface="Courier New" charset="0"/>
              </a:rPr>
              <a:t>0xA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79177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FA2B-E44E-421E-92D7-6EB6EA21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79271-837A-4E16-B640-F7FFF2F0D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Encode -100 as an 8-bit two’s complement number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-100</a:t>
            </a:r>
            <a:r>
              <a:rPr lang="en-US" baseline="-25000" dirty="0"/>
              <a:t>10</a:t>
            </a:r>
            <a:r>
              <a:rPr lang="en-US" dirty="0"/>
              <a:t> =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A8A45-9ADD-48F3-8D77-16F048A0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E74C68-46E9-4F75-B6A3-FB895BDFE155}"/>
              </a:ext>
            </a:extLst>
          </p:cNvPr>
          <p:cNvSpPr txBox="1"/>
          <p:nvPr/>
        </p:nvSpPr>
        <p:spPr>
          <a:xfrm>
            <a:off x="2413000" y="3239286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Problem becomes: </a:t>
            </a:r>
            <a:br>
              <a:rPr lang="en-US" sz="2000" dirty="0"/>
            </a:br>
            <a:r>
              <a:rPr lang="en-US" sz="2000" dirty="0"/>
              <a:t>encode +28 as a 7-bit unsigned number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1C4B13-47BA-4E01-A5DC-1A4C6F2C2D0C}"/>
              </a:ext>
            </a:extLst>
          </p:cNvPr>
          <p:cNvSpPr txBox="1"/>
          <p:nvPr/>
        </p:nvSpPr>
        <p:spPr>
          <a:xfrm>
            <a:off x="2654300" y="1989909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1 × -2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7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-128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EB7A08-EC60-470E-AF4C-AEC09C311D23}"/>
              </a:ext>
            </a:extLst>
          </p:cNvPr>
          <p:cNvSpPr txBox="1"/>
          <p:nvPr/>
        </p:nvSpPr>
        <p:spPr>
          <a:xfrm>
            <a:off x="3691355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6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34B474-F122-409C-BAA2-BDFDE1C44E11}"/>
              </a:ext>
            </a:extLst>
          </p:cNvPr>
          <p:cNvSpPr txBox="1"/>
          <p:nvPr/>
        </p:nvSpPr>
        <p:spPr>
          <a:xfrm>
            <a:off x="4661963" y="1971083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5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2D7DE3-8D6D-4F96-BF86-025DFE1C86C8}"/>
              </a:ext>
            </a:extLst>
          </p:cNvPr>
          <p:cNvSpPr txBox="1"/>
          <p:nvPr/>
        </p:nvSpPr>
        <p:spPr>
          <a:xfrm>
            <a:off x="5632510" y="1989907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4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+ 16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EC3021-C280-44C4-ADB2-301252F24A5F}"/>
              </a:ext>
            </a:extLst>
          </p:cNvPr>
          <p:cNvSpPr txBox="1"/>
          <p:nvPr/>
        </p:nvSpPr>
        <p:spPr>
          <a:xfrm>
            <a:off x="6603057" y="1992490"/>
            <a:ext cx="853118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3</a:t>
            </a:r>
          </a:p>
          <a:p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3B5400-FBB9-4713-95CD-8028769B19AD}"/>
              </a:ext>
            </a:extLst>
          </p:cNvPr>
          <p:cNvSpPr txBox="1"/>
          <p:nvPr/>
        </p:nvSpPr>
        <p:spPr>
          <a:xfrm>
            <a:off x="7573604" y="1992490"/>
            <a:ext cx="3475396" cy="44012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+ 1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2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1  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+ 0 × 2</a:t>
            </a:r>
            <a:r>
              <a:rPr lang="en-US" sz="2400" baseline="30000" dirty="0">
                <a:latin typeface="Calibri" charset="0"/>
                <a:ea typeface="Calibri" charset="0"/>
                <a:cs typeface="Calibri" charset="0"/>
              </a:rPr>
              <a:t>0</a:t>
            </a:r>
            <a:br>
              <a:rPr lang="en-US" sz="2400" baseline="30000" dirty="0">
                <a:latin typeface="Calibri" charset="0"/>
                <a:ea typeface="Calibri" charset="0"/>
                <a:cs typeface="Calibri" charset="0"/>
              </a:rPr>
            </a:br>
            <a:endParaRPr lang="en-US" sz="2400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+4           +0          +0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1C2937-9703-44B5-84EA-539FD7ED6203}"/>
              </a:ext>
            </a:extLst>
          </p:cNvPr>
          <p:cNvSpPr txBox="1"/>
          <p:nvPr/>
        </p:nvSpPr>
        <p:spPr>
          <a:xfrm>
            <a:off x="1041400" y="4263209"/>
            <a:ext cx="4591110" cy="613591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-100</a:t>
            </a:r>
            <a:r>
              <a:rPr lang="en-US" sz="2400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sz="2400" dirty="0">
                <a:latin typeface="Calibri" charset="0"/>
                <a:ea typeface="Calibri" charset="0"/>
                <a:cs typeface="Calibri" charset="0"/>
              </a:rPr>
              <a:t> = 0b10011100 = 0x9C</a:t>
            </a:r>
          </a:p>
        </p:txBody>
      </p:sp>
    </p:spTree>
    <p:extLst>
      <p:ext uri="{BB962C8B-B14F-4D97-AF65-F5344CB8AC3E}">
        <p14:creationId xmlns:p14="http://schemas.microsoft.com/office/powerpoint/2010/main" val="85502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E4E5C-4C54-4E73-93DA-B7166FB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Two’s Complement Shortcut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50FA7-78D2-474B-BD65-A2620A2EED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>
                <a:latin typeface="Calibri" charset="0"/>
                <a:ea typeface="Calibri" charset="0"/>
                <a:cs typeface="Calibri" charset="0"/>
              </a:rPr>
              <a:t>Shortcut: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determine positive version of number, flip it, and add one</a:t>
            </a:r>
          </a:p>
          <a:p>
            <a:endParaRPr lang="en-US" dirty="0"/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100</a:t>
            </a:r>
            <a:r>
              <a:rPr lang="en-US" baseline="-25000" dirty="0">
                <a:latin typeface="Calibri" charset="0"/>
                <a:ea typeface="Calibri" charset="0"/>
                <a:cs typeface="Calibri" charset="0"/>
              </a:rPr>
              <a:t>10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=    0b01100100</a:t>
            </a:r>
          </a:p>
          <a:p>
            <a:pPr marL="800100" lvl="1" indent="-34290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Flipped = 0b10011011</a:t>
            </a:r>
          </a:p>
          <a:p>
            <a:pPr marL="800100" lvl="1" indent="-342900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pPr marL="800100" lvl="1" indent="-342900"/>
            <a:r>
              <a:rPr lang="en-US" dirty="0">
                <a:latin typeface="Calibri" charset="0"/>
                <a:ea typeface="Calibri" charset="0"/>
                <a:cs typeface="Calibri" charset="0"/>
              </a:rPr>
              <a:t>Plus 1 =   0b10011100  =  0x9C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CB91-40B7-4BDE-AFD8-91BB5379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20D618-4620-4F01-89FE-A53602826586}"/>
              </a:ext>
            </a:extLst>
          </p:cNvPr>
          <p:cNvSpPr txBox="1"/>
          <p:nvPr/>
        </p:nvSpPr>
        <p:spPr>
          <a:xfrm>
            <a:off x="6845300" y="2565400"/>
            <a:ext cx="4241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Sidebar: binary addition</a:t>
            </a:r>
          </a:p>
          <a:p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EF721F-2C81-4902-9F36-076A7EDD4A9C}"/>
              </a:ext>
            </a:extLst>
          </p:cNvPr>
          <p:cNvSpPr txBox="1"/>
          <p:nvPr/>
        </p:nvSpPr>
        <p:spPr>
          <a:xfrm>
            <a:off x="6515100" y="3303588"/>
            <a:ext cx="19939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+0b01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------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0b10</a:t>
            </a:r>
          </a:p>
          <a:p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BF766E-866D-4E6B-A5E1-8C5B3151E2F1}"/>
              </a:ext>
            </a:extLst>
          </p:cNvPr>
          <p:cNvSpPr txBox="1"/>
          <p:nvPr/>
        </p:nvSpPr>
        <p:spPr>
          <a:xfrm>
            <a:off x="8966200" y="3303588"/>
            <a:ext cx="24638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0b011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+0b001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-------</a:t>
            </a: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0b100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39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85884-C414-4C55-88E2-311701550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binary signed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0A7C1-E2CD-4C00-AC7B-AFD61A8E4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Converting binary to signed: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most significant bit tells us sign!! 1 -&gt; negative</a:t>
            </a:r>
          </a:p>
          <a:p>
            <a:pPr lvl="1"/>
            <a:r>
              <a:rPr lang="en-US" dirty="0"/>
              <a:t>Checking if a number is negative is just checking that top bit</a:t>
            </a:r>
          </a:p>
          <a:p>
            <a:pPr lvl="1"/>
            <a:endParaRPr lang="en-US" dirty="0"/>
          </a:p>
          <a:p>
            <a:r>
              <a:rPr lang="en-US" dirty="0"/>
              <a:t>Note: there is only one zero value</a:t>
            </a:r>
          </a:p>
          <a:p>
            <a:pPr lvl="1"/>
            <a:r>
              <a:rPr lang="en-US" dirty="0"/>
              <a:t>0b00000000 = 0		0b10000000 = -128</a:t>
            </a:r>
          </a:p>
          <a:p>
            <a:pPr lvl="1"/>
            <a:endParaRPr lang="en-US" dirty="0"/>
          </a:p>
          <a:p>
            <a:r>
              <a:rPr lang="en-US" dirty="0"/>
              <a:t>-1: 0b111…1 = -1 (regardless of number of bits!)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E08ADC-E1A9-49B4-B6DB-760093877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9760B34A-807A-46D8-8FAC-219E15F6CD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3312" y="958850"/>
          <a:ext cx="4734688" cy="8461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3" imgW="3340100" imgH="596900" progId="Equation.3">
                  <p:embed/>
                </p:oleObj>
              </mc:Choice>
              <mc:Fallback>
                <p:oleObj name="Equation" r:id="rId3" imgW="3340100" imgH="596900" progId="Equation.3">
                  <p:embed/>
                  <p:pic>
                    <p:nvPicPr>
                      <p:cNvPr id="5" name="Object 5">
                        <a:extLst>
                          <a:ext uri="{FF2B5EF4-FFF2-40B4-BE49-F238E27FC236}">
                            <a16:creationId xmlns:a16="http://schemas.microsoft.com/office/drawing/2014/main" id="{9760B34A-807A-46D8-8FAC-219E15F6CDE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3312" y="958850"/>
                        <a:ext cx="4734688" cy="84612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Line 9">
            <a:extLst>
              <a:ext uri="{FF2B5EF4-FFF2-40B4-BE49-F238E27FC236}">
                <a16:creationId xmlns:a16="http://schemas.microsoft.com/office/drawing/2014/main" id="{CA6C8FDA-1978-46B0-87C2-D454E8CF14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300656" y="1673061"/>
            <a:ext cx="173107" cy="36051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 sz="200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7E5155B8-2F31-4158-B240-917CC06F8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2415" y="1926506"/>
            <a:ext cx="1310963" cy="52065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800" dirty="0">
                <a:latin typeface="Calibri" pitchFamily="34" charset="0"/>
              </a:rPr>
              <a:t>Sign bit</a:t>
            </a:r>
          </a:p>
        </p:txBody>
      </p:sp>
    </p:spTree>
    <p:extLst>
      <p:ext uri="{BB962C8B-B14F-4D97-AF65-F5344CB8AC3E}">
        <p14:creationId xmlns:p14="http://schemas.microsoft.com/office/powerpoint/2010/main" val="10277061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863CD-57C8-428C-AD00-7380FA6E9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Bounds of two’s complement integers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B2C8A-E253-4098-A698-84BC40809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 fixed width </a:t>
            </a:r>
            <a:r>
              <a:rPr lang="en-US" b="1" i="1" dirty="0"/>
              <a:t>w</a:t>
            </a:r>
            <a:r>
              <a:rPr lang="en-US" dirty="0"/>
              <a:t>, a limited range of integers can be expressed</a:t>
            </a:r>
          </a:p>
          <a:p>
            <a:endParaRPr lang="en-US" dirty="0"/>
          </a:p>
          <a:p>
            <a:pPr lvl="1"/>
            <a:r>
              <a:rPr lang="en-US" dirty="0"/>
              <a:t>Smallest value, most negative (we will call </a:t>
            </a:r>
            <a:r>
              <a:rPr lang="en-US" b="1" i="1" dirty="0" err="1"/>
              <a:t>TMin</a:t>
            </a:r>
            <a:r>
              <a:rPr lang="en-US" dirty="0"/>
              <a:t>):</a:t>
            </a:r>
          </a:p>
          <a:p>
            <a:pPr lvl="2"/>
            <a:r>
              <a:rPr lang="en-US" dirty="0"/>
              <a:t>1 followed by all 0s bit pattern: 100</a:t>
            </a:r>
            <a:r>
              <a:rPr lang="is-IS" dirty="0"/>
              <a:t>…0 = -2</a:t>
            </a:r>
            <a:r>
              <a:rPr lang="is-IS" baseline="30000" dirty="0"/>
              <a:t>w-1</a:t>
            </a:r>
            <a:endParaRPr lang="is-IS" dirty="0"/>
          </a:p>
          <a:p>
            <a:pPr lvl="1"/>
            <a:endParaRPr lang="is-IS" dirty="0"/>
          </a:p>
          <a:p>
            <a:pPr lvl="1"/>
            <a:r>
              <a:rPr lang="is-IS" dirty="0"/>
              <a:t>Largest value, most positive (we will call </a:t>
            </a:r>
            <a:r>
              <a:rPr lang="is-IS" b="1" i="1" dirty="0"/>
              <a:t>TMax</a:t>
            </a:r>
            <a:r>
              <a:rPr lang="is-IS" dirty="0"/>
              <a:t>):</a:t>
            </a:r>
          </a:p>
          <a:p>
            <a:pPr lvl="2"/>
            <a:r>
              <a:rPr lang="is-IS" dirty="0"/>
              <a:t>0 followed by all 1s bit pattern: 01...1, value of 2</a:t>
            </a:r>
            <a:r>
              <a:rPr lang="is-IS" baseline="30000" dirty="0"/>
              <a:t>w-1</a:t>
            </a:r>
            <a:r>
              <a:rPr lang="is-IS" dirty="0"/>
              <a:t> – 1</a:t>
            </a:r>
          </a:p>
          <a:p>
            <a:pPr marL="914400" lvl="2" indent="0">
              <a:buNone/>
            </a:pPr>
            <a:endParaRPr lang="is-IS" dirty="0"/>
          </a:p>
          <a:p>
            <a:r>
              <a:rPr lang="is-IS" dirty="0"/>
              <a:t>Beware the asymmetry! Bigger negative number than positive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91D9F3-FEF2-478E-A464-EE73BEC11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4842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Unsigned &amp; Signed Numeric Values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>
          <a:xfrm>
            <a:off x="4292601" y="1143000"/>
            <a:ext cx="7287794" cy="5029200"/>
          </a:xfrm>
        </p:spPr>
        <p:txBody>
          <a:bodyPr vert="horz" lIns="90487" tIns="44450" rIns="90487" bIns="44450" rtlCol="0">
            <a:normAutofit fontScale="92500"/>
          </a:bodyPr>
          <a:lstStyle/>
          <a:p>
            <a:pPr eaLnBrk="1" hangingPunct="1">
              <a:defRPr/>
            </a:pPr>
            <a:r>
              <a:rPr lang="en-US" b="1" dirty="0"/>
              <a:t>Equivalence</a:t>
            </a:r>
          </a:p>
          <a:p>
            <a:pPr lvl="1" eaLnBrk="1" hangingPunct="1">
              <a:defRPr/>
            </a:pPr>
            <a:r>
              <a:rPr lang="en-US" dirty="0"/>
              <a:t>Same encodings for non-negative values</a:t>
            </a:r>
          </a:p>
          <a:p>
            <a:pPr eaLnBrk="1" hangingPunct="1">
              <a:defRPr/>
            </a:pPr>
            <a:r>
              <a:rPr lang="en-US" b="1" dirty="0"/>
              <a:t>Uniqueness</a:t>
            </a:r>
            <a:endParaRPr lang="en-US" b="1" i="1" dirty="0"/>
          </a:p>
          <a:p>
            <a:pPr lvl="1" eaLnBrk="1" hangingPunct="1">
              <a:defRPr/>
            </a:pPr>
            <a:r>
              <a:rPr lang="en-US" dirty="0"/>
              <a:t>Every bit pattern represents unique integer value</a:t>
            </a:r>
          </a:p>
          <a:p>
            <a:pPr lvl="1" eaLnBrk="1" hangingPunct="1">
              <a:defRPr/>
            </a:pPr>
            <a:r>
              <a:rPr lang="en-US" dirty="0"/>
              <a:t>Each representable integer has unique bit encoding</a:t>
            </a:r>
          </a:p>
          <a:p>
            <a:pPr eaLnBrk="1" hangingPunct="1">
              <a:defRPr/>
            </a:pPr>
            <a:r>
              <a:rPr lang="en-US" b="1" dirty="0">
                <a:sym typeface="Symbol" pitchFamily="18" charset="2"/>
              </a:rPr>
              <a:t></a:t>
            </a:r>
            <a:r>
              <a:rPr lang="en-US" b="1" dirty="0"/>
              <a:t> Can Invert Mappings</a:t>
            </a:r>
          </a:p>
          <a:p>
            <a:pPr lvl="1">
              <a:defRPr/>
            </a:pPr>
            <a:r>
              <a:rPr lang="en-US" dirty="0"/>
              <a:t>Can go from bits to number and back, and vice versa</a:t>
            </a:r>
          </a:p>
          <a:p>
            <a:pPr lvl="1" eaLnBrk="1" hangingPunct="1">
              <a:defRPr/>
            </a:pPr>
            <a:r>
              <a:rPr lang="en-US" dirty="0"/>
              <a:t>U2B(</a:t>
            </a:r>
            <a:r>
              <a:rPr lang="en-US" b="0" i="1" dirty="0"/>
              <a:t>x</a:t>
            </a:r>
            <a:r>
              <a:rPr lang="en-US" dirty="0"/>
              <a:t>)  =  B2U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unsigned integer</a:t>
            </a:r>
          </a:p>
          <a:p>
            <a:pPr lvl="1" eaLnBrk="1" hangingPunct="1">
              <a:defRPr/>
            </a:pPr>
            <a:r>
              <a:rPr lang="en-US" dirty="0"/>
              <a:t>T2B(</a:t>
            </a:r>
            <a:r>
              <a:rPr lang="en-US" b="0" i="1" dirty="0"/>
              <a:t>x</a:t>
            </a:r>
            <a:r>
              <a:rPr lang="en-US" dirty="0"/>
              <a:t>)  =  B2T</a:t>
            </a:r>
            <a:r>
              <a:rPr lang="en-US" b="0" baseline="30000" dirty="0"/>
              <a:t>-1</a:t>
            </a:r>
            <a:r>
              <a:rPr lang="en-US" dirty="0"/>
              <a:t>(</a:t>
            </a:r>
            <a:r>
              <a:rPr lang="en-US" b="0" i="1" dirty="0"/>
              <a:t>x</a:t>
            </a:r>
            <a:r>
              <a:rPr lang="en-US" dirty="0"/>
              <a:t>)</a:t>
            </a:r>
          </a:p>
          <a:p>
            <a:pPr lvl="2" eaLnBrk="1" hangingPunct="1">
              <a:defRPr/>
            </a:pPr>
            <a:r>
              <a:rPr lang="en-US" dirty="0"/>
              <a:t>Bit pattern for two’s complement integer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1143000"/>
            <a:ext cx="3111500" cy="5168900"/>
            <a:chOff x="480" y="768"/>
            <a:chExt cx="1960" cy="3256"/>
          </a:xfrm>
        </p:grpSpPr>
        <p:sp>
          <p:nvSpPr>
            <p:cNvPr id="18437" name="Rectangle 5"/>
            <p:cNvSpPr>
              <a:spLocks noChangeArrowheads="1"/>
            </p:cNvSpPr>
            <p:nvPr/>
          </p:nvSpPr>
          <p:spPr bwMode="auto">
            <a:xfrm>
              <a:off x="480" y="76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i="1" dirty="0">
                  <a:latin typeface="Calibri" pitchFamily="34" charset="0"/>
                </a:rPr>
                <a:t>X</a:t>
              </a:r>
            </a:p>
          </p:txBody>
        </p:sp>
        <p:sp>
          <p:nvSpPr>
            <p:cNvPr id="18438" name="Rectangle 6"/>
            <p:cNvSpPr>
              <a:spLocks noChangeArrowheads="1"/>
            </p:cNvSpPr>
            <p:nvPr/>
          </p:nvSpPr>
          <p:spPr bwMode="auto">
            <a:xfrm>
              <a:off x="1824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B2T(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39" name="Rectangle 7"/>
            <p:cNvSpPr>
              <a:spLocks noChangeArrowheads="1"/>
            </p:cNvSpPr>
            <p:nvPr/>
          </p:nvSpPr>
          <p:spPr bwMode="auto">
            <a:xfrm>
              <a:off x="1200" y="76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B2U(</a:t>
              </a:r>
              <a:r>
                <a:rPr lang="en-US" i="1" dirty="0">
                  <a:latin typeface="Calibri" pitchFamily="34" charset="0"/>
                </a:rPr>
                <a:t>X</a:t>
              </a:r>
              <a:r>
                <a:rPr lang="en-US" dirty="0">
                  <a:latin typeface="Calibri" pitchFamily="34" charset="0"/>
                </a:rPr>
                <a:t>)</a:t>
              </a:r>
            </a:p>
          </p:txBody>
        </p:sp>
        <p:sp>
          <p:nvSpPr>
            <p:cNvPr id="18440" name="Rectangle 8"/>
            <p:cNvSpPr>
              <a:spLocks noChangeArrowheads="1"/>
            </p:cNvSpPr>
            <p:nvPr/>
          </p:nvSpPr>
          <p:spPr bwMode="auto">
            <a:xfrm>
              <a:off x="480" y="96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0000</a:t>
              </a:r>
            </a:p>
          </p:txBody>
        </p:sp>
        <p:sp>
          <p:nvSpPr>
            <p:cNvPr id="18441" name="Rectangle 9"/>
            <p:cNvSpPr>
              <a:spLocks noChangeArrowheads="1"/>
            </p:cNvSpPr>
            <p:nvPr/>
          </p:nvSpPr>
          <p:spPr bwMode="auto">
            <a:xfrm>
              <a:off x="1824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42" name="Rectangle 10"/>
            <p:cNvSpPr>
              <a:spLocks noChangeArrowheads="1"/>
            </p:cNvSpPr>
            <p:nvPr/>
          </p:nvSpPr>
          <p:spPr bwMode="auto">
            <a:xfrm>
              <a:off x="480" y="115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0001</a:t>
              </a:r>
            </a:p>
          </p:txBody>
        </p:sp>
        <p:sp>
          <p:nvSpPr>
            <p:cNvPr id="18443" name="Rectangle 11"/>
            <p:cNvSpPr>
              <a:spLocks noChangeArrowheads="1"/>
            </p:cNvSpPr>
            <p:nvPr/>
          </p:nvSpPr>
          <p:spPr bwMode="auto">
            <a:xfrm>
              <a:off x="1824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44" name="Rectangle 12"/>
            <p:cNvSpPr>
              <a:spLocks noChangeArrowheads="1"/>
            </p:cNvSpPr>
            <p:nvPr/>
          </p:nvSpPr>
          <p:spPr bwMode="auto">
            <a:xfrm>
              <a:off x="480" y="134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0010</a:t>
              </a:r>
            </a:p>
          </p:txBody>
        </p:sp>
        <p:sp>
          <p:nvSpPr>
            <p:cNvPr id="18445" name="Rectangle 13"/>
            <p:cNvSpPr>
              <a:spLocks noChangeArrowheads="1"/>
            </p:cNvSpPr>
            <p:nvPr/>
          </p:nvSpPr>
          <p:spPr bwMode="auto">
            <a:xfrm>
              <a:off x="1824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46" name="Rectangle 14"/>
            <p:cNvSpPr>
              <a:spLocks noChangeArrowheads="1"/>
            </p:cNvSpPr>
            <p:nvPr/>
          </p:nvSpPr>
          <p:spPr bwMode="auto">
            <a:xfrm>
              <a:off x="480" y="153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0011</a:t>
              </a:r>
            </a:p>
          </p:txBody>
        </p:sp>
        <p:sp>
          <p:nvSpPr>
            <p:cNvPr id="18447" name="Rectangle 15"/>
            <p:cNvSpPr>
              <a:spLocks noChangeArrowheads="1"/>
            </p:cNvSpPr>
            <p:nvPr/>
          </p:nvSpPr>
          <p:spPr bwMode="auto">
            <a:xfrm>
              <a:off x="1824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48" name="Rectangle 16"/>
            <p:cNvSpPr>
              <a:spLocks noChangeArrowheads="1"/>
            </p:cNvSpPr>
            <p:nvPr/>
          </p:nvSpPr>
          <p:spPr bwMode="auto">
            <a:xfrm>
              <a:off x="480" y="172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0100</a:t>
              </a:r>
            </a:p>
          </p:txBody>
        </p:sp>
        <p:sp>
          <p:nvSpPr>
            <p:cNvPr id="18449" name="Rectangle 17"/>
            <p:cNvSpPr>
              <a:spLocks noChangeArrowheads="1"/>
            </p:cNvSpPr>
            <p:nvPr/>
          </p:nvSpPr>
          <p:spPr bwMode="auto">
            <a:xfrm>
              <a:off x="1824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50" name="Rectangle 18"/>
            <p:cNvSpPr>
              <a:spLocks noChangeArrowheads="1"/>
            </p:cNvSpPr>
            <p:nvPr/>
          </p:nvSpPr>
          <p:spPr bwMode="auto">
            <a:xfrm>
              <a:off x="480" y="192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0101</a:t>
              </a:r>
            </a:p>
          </p:txBody>
        </p:sp>
        <p:sp>
          <p:nvSpPr>
            <p:cNvPr id="18451" name="Rectangle 19"/>
            <p:cNvSpPr>
              <a:spLocks noChangeArrowheads="1"/>
            </p:cNvSpPr>
            <p:nvPr/>
          </p:nvSpPr>
          <p:spPr bwMode="auto">
            <a:xfrm>
              <a:off x="1824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52" name="Rectangle 20"/>
            <p:cNvSpPr>
              <a:spLocks noChangeArrowheads="1"/>
            </p:cNvSpPr>
            <p:nvPr/>
          </p:nvSpPr>
          <p:spPr bwMode="auto">
            <a:xfrm>
              <a:off x="480" y="211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0110</a:t>
              </a:r>
            </a:p>
          </p:txBody>
        </p:sp>
        <p:sp>
          <p:nvSpPr>
            <p:cNvPr id="18453" name="Rectangle 21"/>
            <p:cNvSpPr>
              <a:spLocks noChangeArrowheads="1"/>
            </p:cNvSpPr>
            <p:nvPr/>
          </p:nvSpPr>
          <p:spPr bwMode="auto">
            <a:xfrm>
              <a:off x="1824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54" name="Rectangle 22"/>
            <p:cNvSpPr>
              <a:spLocks noChangeArrowheads="1"/>
            </p:cNvSpPr>
            <p:nvPr/>
          </p:nvSpPr>
          <p:spPr bwMode="auto">
            <a:xfrm>
              <a:off x="480" y="230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0111</a:t>
              </a:r>
            </a:p>
          </p:txBody>
        </p:sp>
        <p:sp>
          <p:nvSpPr>
            <p:cNvPr id="18455" name="Rectangle 23"/>
            <p:cNvSpPr>
              <a:spLocks noChangeArrowheads="1"/>
            </p:cNvSpPr>
            <p:nvPr/>
          </p:nvSpPr>
          <p:spPr bwMode="auto">
            <a:xfrm>
              <a:off x="1824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56" name="Rectangle 24"/>
            <p:cNvSpPr>
              <a:spLocks noChangeArrowheads="1"/>
            </p:cNvSpPr>
            <p:nvPr/>
          </p:nvSpPr>
          <p:spPr bwMode="auto">
            <a:xfrm>
              <a:off x="1824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–8</a:t>
              </a:r>
            </a:p>
          </p:txBody>
        </p:sp>
        <p:sp>
          <p:nvSpPr>
            <p:cNvPr id="18457" name="Rectangle 25"/>
            <p:cNvSpPr>
              <a:spLocks noChangeArrowheads="1"/>
            </p:cNvSpPr>
            <p:nvPr/>
          </p:nvSpPr>
          <p:spPr bwMode="auto">
            <a:xfrm>
              <a:off x="1200" y="249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8</a:t>
              </a:r>
            </a:p>
          </p:txBody>
        </p:sp>
        <p:sp>
          <p:nvSpPr>
            <p:cNvPr id="18458" name="Rectangle 26"/>
            <p:cNvSpPr>
              <a:spLocks noChangeArrowheads="1"/>
            </p:cNvSpPr>
            <p:nvPr/>
          </p:nvSpPr>
          <p:spPr bwMode="auto">
            <a:xfrm>
              <a:off x="1824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–7</a:t>
              </a:r>
            </a:p>
          </p:txBody>
        </p:sp>
        <p:sp>
          <p:nvSpPr>
            <p:cNvPr id="18459" name="Rectangle 27"/>
            <p:cNvSpPr>
              <a:spLocks noChangeArrowheads="1"/>
            </p:cNvSpPr>
            <p:nvPr/>
          </p:nvSpPr>
          <p:spPr bwMode="auto">
            <a:xfrm>
              <a:off x="1200" y="268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9</a:t>
              </a:r>
            </a:p>
          </p:txBody>
        </p:sp>
        <p:sp>
          <p:nvSpPr>
            <p:cNvPr id="18460" name="Rectangle 28"/>
            <p:cNvSpPr>
              <a:spLocks noChangeArrowheads="1"/>
            </p:cNvSpPr>
            <p:nvPr/>
          </p:nvSpPr>
          <p:spPr bwMode="auto">
            <a:xfrm>
              <a:off x="1824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–6</a:t>
              </a:r>
            </a:p>
          </p:txBody>
        </p:sp>
        <p:sp>
          <p:nvSpPr>
            <p:cNvPr id="18461" name="Rectangle 29"/>
            <p:cNvSpPr>
              <a:spLocks noChangeArrowheads="1"/>
            </p:cNvSpPr>
            <p:nvPr/>
          </p:nvSpPr>
          <p:spPr bwMode="auto">
            <a:xfrm>
              <a:off x="1200" y="288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10</a:t>
              </a:r>
            </a:p>
          </p:txBody>
        </p:sp>
        <p:sp>
          <p:nvSpPr>
            <p:cNvPr id="18462" name="Rectangle 30"/>
            <p:cNvSpPr>
              <a:spLocks noChangeArrowheads="1"/>
            </p:cNvSpPr>
            <p:nvPr/>
          </p:nvSpPr>
          <p:spPr bwMode="auto">
            <a:xfrm>
              <a:off x="1824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–5</a:t>
              </a:r>
            </a:p>
          </p:txBody>
        </p:sp>
        <p:sp>
          <p:nvSpPr>
            <p:cNvPr id="18463" name="Rectangle 31"/>
            <p:cNvSpPr>
              <a:spLocks noChangeArrowheads="1"/>
            </p:cNvSpPr>
            <p:nvPr/>
          </p:nvSpPr>
          <p:spPr bwMode="auto">
            <a:xfrm>
              <a:off x="1200" y="3072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</a:t>
              </a:r>
            </a:p>
          </p:txBody>
        </p:sp>
        <p:sp>
          <p:nvSpPr>
            <p:cNvPr id="18464" name="Rectangle 32"/>
            <p:cNvSpPr>
              <a:spLocks noChangeArrowheads="1"/>
            </p:cNvSpPr>
            <p:nvPr/>
          </p:nvSpPr>
          <p:spPr bwMode="auto">
            <a:xfrm>
              <a:off x="1824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–4</a:t>
              </a:r>
            </a:p>
          </p:txBody>
        </p:sp>
        <p:sp>
          <p:nvSpPr>
            <p:cNvPr id="18465" name="Rectangle 33"/>
            <p:cNvSpPr>
              <a:spLocks noChangeArrowheads="1"/>
            </p:cNvSpPr>
            <p:nvPr/>
          </p:nvSpPr>
          <p:spPr bwMode="auto">
            <a:xfrm>
              <a:off x="1200" y="3264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12</a:t>
              </a:r>
            </a:p>
          </p:txBody>
        </p:sp>
        <p:sp>
          <p:nvSpPr>
            <p:cNvPr id="18466" name="Rectangle 34"/>
            <p:cNvSpPr>
              <a:spLocks noChangeArrowheads="1"/>
            </p:cNvSpPr>
            <p:nvPr/>
          </p:nvSpPr>
          <p:spPr bwMode="auto">
            <a:xfrm>
              <a:off x="1824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–3</a:t>
              </a:r>
            </a:p>
          </p:txBody>
        </p:sp>
        <p:sp>
          <p:nvSpPr>
            <p:cNvPr id="18467" name="Rectangle 35"/>
            <p:cNvSpPr>
              <a:spLocks noChangeArrowheads="1"/>
            </p:cNvSpPr>
            <p:nvPr/>
          </p:nvSpPr>
          <p:spPr bwMode="auto">
            <a:xfrm>
              <a:off x="1200" y="3456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13</a:t>
              </a:r>
            </a:p>
          </p:txBody>
        </p:sp>
        <p:sp>
          <p:nvSpPr>
            <p:cNvPr id="18468" name="Rectangle 36"/>
            <p:cNvSpPr>
              <a:spLocks noChangeArrowheads="1"/>
            </p:cNvSpPr>
            <p:nvPr/>
          </p:nvSpPr>
          <p:spPr bwMode="auto">
            <a:xfrm>
              <a:off x="1824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–2</a:t>
              </a:r>
            </a:p>
          </p:txBody>
        </p:sp>
        <p:sp>
          <p:nvSpPr>
            <p:cNvPr id="18469" name="Rectangle 37"/>
            <p:cNvSpPr>
              <a:spLocks noChangeArrowheads="1"/>
            </p:cNvSpPr>
            <p:nvPr/>
          </p:nvSpPr>
          <p:spPr bwMode="auto">
            <a:xfrm>
              <a:off x="1200" y="3648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14</a:t>
              </a:r>
            </a:p>
          </p:txBody>
        </p:sp>
        <p:sp>
          <p:nvSpPr>
            <p:cNvPr id="18470" name="Rectangle 38"/>
            <p:cNvSpPr>
              <a:spLocks noChangeArrowheads="1"/>
            </p:cNvSpPr>
            <p:nvPr/>
          </p:nvSpPr>
          <p:spPr bwMode="auto">
            <a:xfrm>
              <a:off x="1824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–1</a:t>
              </a:r>
            </a:p>
          </p:txBody>
        </p:sp>
        <p:sp>
          <p:nvSpPr>
            <p:cNvPr id="18471" name="Rectangle 39"/>
            <p:cNvSpPr>
              <a:spLocks noChangeArrowheads="1"/>
            </p:cNvSpPr>
            <p:nvPr/>
          </p:nvSpPr>
          <p:spPr bwMode="auto">
            <a:xfrm>
              <a:off x="1200" y="3840"/>
              <a:ext cx="616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15</a:t>
              </a:r>
            </a:p>
          </p:txBody>
        </p:sp>
        <p:sp>
          <p:nvSpPr>
            <p:cNvPr id="18472" name="Rectangle 40"/>
            <p:cNvSpPr>
              <a:spLocks noChangeArrowheads="1"/>
            </p:cNvSpPr>
            <p:nvPr/>
          </p:nvSpPr>
          <p:spPr bwMode="auto">
            <a:xfrm>
              <a:off x="480" y="249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1000</a:t>
              </a:r>
            </a:p>
          </p:txBody>
        </p:sp>
        <p:sp>
          <p:nvSpPr>
            <p:cNvPr id="18473" name="Rectangle 41"/>
            <p:cNvSpPr>
              <a:spLocks noChangeArrowheads="1"/>
            </p:cNvSpPr>
            <p:nvPr/>
          </p:nvSpPr>
          <p:spPr bwMode="auto">
            <a:xfrm>
              <a:off x="480" y="268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1001</a:t>
              </a:r>
            </a:p>
          </p:txBody>
        </p:sp>
        <p:sp>
          <p:nvSpPr>
            <p:cNvPr id="18474" name="Rectangle 42"/>
            <p:cNvSpPr>
              <a:spLocks noChangeArrowheads="1"/>
            </p:cNvSpPr>
            <p:nvPr/>
          </p:nvSpPr>
          <p:spPr bwMode="auto">
            <a:xfrm>
              <a:off x="480" y="288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1010</a:t>
              </a:r>
            </a:p>
          </p:txBody>
        </p:sp>
        <p:sp>
          <p:nvSpPr>
            <p:cNvPr id="18475" name="Rectangle 43"/>
            <p:cNvSpPr>
              <a:spLocks noChangeArrowheads="1"/>
            </p:cNvSpPr>
            <p:nvPr/>
          </p:nvSpPr>
          <p:spPr bwMode="auto">
            <a:xfrm>
              <a:off x="480" y="3072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1011</a:t>
              </a:r>
            </a:p>
          </p:txBody>
        </p:sp>
        <p:sp>
          <p:nvSpPr>
            <p:cNvPr id="18476" name="Rectangle 44"/>
            <p:cNvSpPr>
              <a:spLocks noChangeArrowheads="1"/>
            </p:cNvSpPr>
            <p:nvPr/>
          </p:nvSpPr>
          <p:spPr bwMode="auto">
            <a:xfrm>
              <a:off x="480" y="3264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1100</a:t>
              </a:r>
            </a:p>
          </p:txBody>
        </p:sp>
        <p:sp>
          <p:nvSpPr>
            <p:cNvPr id="18477" name="Rectangle 45"/>
            <p:cNvSpPr>
              <a:spLocks noChangeArrowheads="1"/>
            </p:cNvSpPr>
            <p:nvPr/>
          </p:nvSpPr>
          <p:spPr bwMode="auto">
            <a:xfrm>
              <a:off x="480" y="3456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1101</a:t>
              </a:r>
            </a:p>
          </p:txBody>
        </p:sp>
        <p:sp>
          <p:nvSpPr>
            <p:cNvPr id="18478" name="Rectangle 46"/>
            <p:cNvSpPr>
              <a:spLocks noChangeArrowheads="1"/>
            </p:cNvSpPr>
            <p:nvPr/>
          </p:nvSpPr>
          <p:spPr bwMode="auto">
            <a:xfrm>
              <a:off x="480" y="3648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>
                  <a:latin typeface="Calibri" pitchFamily="34" charset="0"/>
                </a:rPr>
                <a:t>1110</a:t>
              </a:r>
            </a:p>
          </p:txBody>
        </p:sp>
        <p:sp>
          <p:nvSpPr>
            <p:cNvPr id="18479" name="Rectangle 47"/>
            <p:cNvSpPr>
              <a:spLocks noChangeArrowheads="1"/>
            </p:cNvSpPr>
            <p:nvPr/>
          </p:nvSpPr>
          <p:spPr bwMode="auto">
            <a:xfrm>
              <a:off x="480" y="3840"/>
              <a:ext cx="712" cy="18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1111</a:t>
              </a:r>
            </a:p>
          </p:txBody>
        </p:sp>
        <p:sp>
          <p:nvSpPr>
            <p:cNvPr id="18480" name="Rectangle 48"/>
            <p:cNvSpPr>
              <a:spLocks noChangeArrowheads="1"/>
            </p:cNvSpPr>
            <p:nvPr/>
          </p:nvSpPr>
          <p:spPr bwMode="auto">
            <a:xfrm>
              <a:off x="1200" y="96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0</a:t>
              </a:r>
            </a:p>
          </p:txBody>
        </p:sp>
        <p:sp>
          <p:nvSpPr>
            <p:cNvPr id="18481" name="Rectangle 49"/>
            <p:cNvSpPr>
              <a:spLocks noChangeArrowheads="1"/>
            </p:cNvSpPr>
            <p:nvPr/>
          </p:nvSpPr>
          <p:spPr bwMode="auto">
            <a:xfrm>
              <a:off x="1200" y="115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1</a:t>
              </a:r>
            </a:p>
          </p:txBody>
        </p:sp>
        <p:sp>
          <p:nvSpPr>
            <p:cNvPr id="18482" name="Rectangle 50"/>
            <p:cNvSpPr>
              <a:spLocks noChangeArrowheads="1"/>
            </p:cNvSpPr>
            <p:nvPr/>
          </p:nvSpPr>
          <p:spPr bwMode="auto">
            <a:xfrm>
              <a:off x="1200" y="134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2</a:t>
              </a:r>
            </a:p>
          </p:txBody>
        </p:sp>
        <p:sp>
          <p:nvSpPr>
            <p:cNvPr id="18483" name="Rectangle 51"/>
            <p:cNvSpPr>
              <a:spLocks noChangeArrowheads="1"/>
            </p:cNvSpPr>
            <p:nvPr/>
          </p:nvSpPr>
          <p:spPr bwMode="auto">
            <a:xfrm>
              <a:off x="1200" y="1536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3</a:t>
              </a:r>
            </a:p>
          </p:txBody>
        </p:sp>
        <p:sp>
          <p:nvSpPr>
            <p:cNvPr id="18484" name="Rectangle 52"/>
            <p:cNvSpPr>
              <a:spLocks noChangeArrowheads="1"/>
            </p:cNvSpPr>
            <p:nvPr/>
          </p:nvSpPr>
          <p:spPr bwMode="auto">
            <a:xfrm>
              <a:off x="1200" y="1728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4</a:t>
              </a:r>
            </a:p>
          </p:txBody>
        </p:sp>
        <p:sp>
          <p:nvSpPr>
            <p:cNvPr id="18485" name="Rectangle 53"/>
            <p:cNvSpPr>
              <a:spLocks noChangeArrowheads="1"/>
            </p:cNvSpPr>
            <p:nvPr/>
          </p:nvSpPr>
          <p:spPr bwMode="auto">
            <a:xfrm>
              <a:off x="1200" y="1920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5</a:t>
              </a:r>
            </a:p>
          </p:txBody>
        </p:sp>
        <p:sp>
          <p:nvSpPr>
            <p:cNvPr id="18486" name="Rectangle 54"/>
            <p:cNvSpPr>
              <a:spLocks noChangeArrowheads="1"/>
            </p:cNvSpPr>
            <p:nvPr/>
          </p:nvSpPr>
          <p:spPr bwMode="auto">
            <a:xfrm>
              <a:off x="1200" y="2112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6</a:t>
              </a:r>
            </a:p>
          </p:txBody>
        </p:sp>
        <p:sp>
          <p:nvSpPr>
            <p:cNvPr id="18487" name="Rectangle 55"/>
            <p:cNvSpPr>
              <a:spLocks noChangeArrowheads="1"/>
            </p:cNvSpPr>
            <p:nvPr/>
          </p:nvSpPr>
          <p:spPr bwMode="auto">
            <a:xfrm>
              <a:off x="1200" y="2304"/>
              <a:ext cx="616" cy="184"/>
            </a:xfrm>
            <a:prstGeom prst="rect">
              <a:avLst/>
            </a:prstGeom>
            <a:solidFill>
              <a:srgbClr val="CDF1C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>
                <a:lnSpc>
                  <a:spcPct val="100000"/>
                </a:lnSpc>
              </a:pPr>
              <a:r>
                <a:rPr lang="en-US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18488" name="Rectangle 56"/>
            <p:cNvSpPr>
              <a:spLocks noChangeArrowheads="1"/>
            </p:cNvSpPr>
            <p:nvPr/>
          </p:nvSpPr>
          <p:spPr bwMode="auto">
            <a:xfrm>
              <a:off x="484" y="772"/>
              <a:ext cx="1952" cy="17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9" name="Rectangle 57"/>
            <p:cNvSpPr>
              <a:spLocks noChangeArrowheads="1"/>
            </p:cNvSpPr>
            <p:nvPr/>
          </p:nvSpPr>
          <p:spPr bwMode="auto">
            <a:xfrm>
              <a:off x="484" y="964"/>
              <a:ext cx="1952" cy="3056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E6F30004-C76C-4666-AE7C-FA06EC17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845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F3A0-5813-465E-A9CE-58334E9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B16-2825-4C19-B8A0-4A9F541C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range of integers can be represented with</a:t>
            </a:r>
            <a:br>
              <a:rPr lang="en-US" dirty="0"/>
            </a:br>
            <a:r>
              <a:rPr lang="en-US" dirty="0"/>
              <a:t>5-bit two’s complement?</a:t>
            </a:r>
          </a:p>
          <a:p>
            <a:endParaRPr lang="en-US" dirty="0"/>
          </a:p>
          <a:p>
            <a:pPr lvl="2"/>
            <a:r>
              <a:rPr lang="en-US" sz="3200" dirty="0"/>
              <a:t>A	-31 to +31</a:t>
            </a:r>
          </a:p>
          <a:p>
            <a:pPr lvl="2"/>
            <a:r>
              <a:rPr lang="en-US" sz="3200" dirty="0"/>
              <a:t>B	-15 to +15</a:t>
            </a:r>
          </a:p>
          <a:p>
            <a:pPr lvl="2"/>
            <a:r>
              <a:rPr lang="en-US" sz="3200" dirty="0"/>
              <a:t>C	   0 to +31</a:t>
            </a:r>
          </a:p>
          <a:p>
            <a:pPr lvl="2"/>
            <a:r>
              <a:rPr lang="en-US" sz="3200" dirty="0"/>
              <a:t>D	-16 to +15</a:t>
            </a:r>
          </a:p>
          <a:p>
            <a:pPr lvl="2"/>
            <a:r>
              <a:rPr lang="en-US" sz="3200" dirty="0"/>
              <a:t>E	-32 to +31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B7C8-9401-4297-BC0A-5B18C42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45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0F3A0-5813-465E-A9CE-58334E96D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D8B16-2825-4C19-B8A0-4A9F541C1D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range of integers can be represented with</a:t>
            </a:r>
            <a:br>
              <a:rPr lang="en-US" dirty="0"/>
            </a:br>
            <a:r>
              <a:rPr lang="en-US" dirty="0"/>
              <a:t>5-bit two’s complement?</a:t>
            </a:r>
          </a:p>
          <a:p>
            <a:endParaRPr lang="en-US" dirty="0"/>
          </a:p>
          <a:p>
            <a:pPr lvl="2"/>
            <a:r>
              <a:rPr lang="en-US" sz="3200" dirty="0"/>
              <a:t>A	-31 to +31	No asymmetry and 6-bits</a:t>
            </a:r>
          </a:p>
          <a:p>
            <a:pPr lvl="2"/>
            <a:r>
              <a:rPr lang="en-US" sz="3200" dirty="0"/>
              <a:t>B	-15 to +15	No asymmetry</a:t>
            </a:r>
          </a:p>
          <a:p>
            <a:pPr lvl="2"/>
            <a:r>
              <a:rPr lang="en-US" sz="3200" dirty="0"/>
              <a:t>C	   0 to +31	Unsigned</a:t>
            </a:r>
          </a:p>
          <a:p>
            <a:pPr lvl="2"/>
            <a:r>
              <a:rPr lang="en-US" sz="3200" dirty="0"/>
              <a:t>D	-16 to +15	Correct</a:t>
            </a:r>
          </a:p>
          <a:p>
            <a:pPr lvl="2"/>
            <a:r>
              <a:rPr lang="en-US" sz="3200" dirty="0"/>
              <a:t>E	-32 to +31	6-bits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67B7C8-9401-4297-BC0A-5B18C42B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41CDD5-578F-4DEE-A848-AD53053311DC}"/>
              </a:ext>
            </a:extLst>
          </p:cNvPr>
          <p:cNvSpPr/>
          <p:nvPr/>
        </p:nvSpPr>
        <p:spPr>
          <a:xfrm>
            <a:off x="1358900" y="4038600"/>
            <a:ext cx="3352800" cy="558800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03845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b="1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04345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EB3A-A1A7-4CAF-B6AE-88C84968F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sizes of C types on modern (64-bit) computers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9447AC-6CD8-4CB7-8E4B-20966F5FA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1 byte</a:t>
            </a:r>
          </a:p>
          <a:p>
            <a:pPr lvl="1"/>
            <a:r>
              <a:rPr lang="en-US" dirty="0"/>
              <a:t>char, unsigned char, signed char</a:t>
            </a:r>
          </a:p>
          <a:p>
            <a:pPr lvl="1"/>
            <a:r>
              <a:rPr lang="en-US" dirty="0"/>
              <a:t>bool</a:t>
            </a:r>
          </a:p>
          <a:p>
            <a:pPr lvl="1"/>
            <a:endParaRPr lang="en-US" dirty="0"/>
          </a:p>
          <a:p>
            <a:r>
              <a:rPr lang="en-US" dirty="0"/>
              <a:t>2 bytes</a:t>
            </a:r>
          </a:p>
          <a:p>
            <a:pPr lvl="1"/>
            <a:r>
              <a:rPr lang="en-US" dirty="0"/>
              <a:t>short, unsigned short, signed short</a:t>
            </a:r>
          </a:p>
          <a:p>
            <a:pPr lvl="1"/>
            <a:endParaRPr lang="en-US" dirty="0"/>
          </a:p>
          <a:p>
            <a:r>
              <a:rPr lang="en-US" dirty="0"/>
              <a:t>4 bytes</a:t>
            </a:r>
          </a:p>
          <a:p>
            <a:pPr lvl="1"/>
            <a:r>
              <a:rPr lang="en-US" dirty="0"/>
              <a:t>int, unsigned int, signed int</a:t>
            </a:r>
          </a:p>
          <a:p>
            <a:pPr lvl="1"/>
            <a:r>
              <a:rPr lang="en-US" dirty="0"/>
              <a:t>float</a:t>
            </a:r>
          </a:p>
          <a:p>
            <a:pPr lvl="1"/>
            <a:endParaRPr lang="en-US" dirty="0"/>
          </a:p>
          <a:p>
            <a:r>
              <a:rPr lang="en-US" dirty="0"/>
              <a:t>8 bytes</a:t>
            </a:r>
          </a:p>
          <a:p>
            <a:pPr lvl="1"/>
            <a:r>
              <a:rPr lang="en-US" dirty="0"/>
              <a:t>long, unsigned long, signed long</a:t>
            </a:r>
          </a:p>
          <a:p>
            <a:pPr lvl="1"/>
            <a:r>
              <a:rPr lang="en-US" dirty="0"/>
              <a:t>double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Every pointer type! (for a 64-bit computer, which you’re all on)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206B5-80B6-4F83-9C00-55F33795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385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Discuss concept of pointers to pointers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Go below the level of C and understand how the computer thinks about data with bits and bytes</a:t>
            </a:r>
          </a:p>
          <a:p>
            <a:pPr lvl="1"/>
            <a:r>
              <a:rPr lang="en-US" dirty="0"/>
              <a:t>Understand how this leads to the boundaries of common C types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 this isn’t a main focus of this class</a:t>
            </a:r>
          </a:p>
          <a:p>
            <a:pPr lvl="2"/>
            <a:r>
              <a:rPr lang="en-US" dirty="0"/>
              <a:t>I just wanted to take today to explain more deeply</a:t>
            </a:r>
          </a:p>
          <a:p>
            <a:pPr lvl="2"/>
            <a:r>
              <a:rPr lang="en-US" dirty="0"/>
              <a:t>This will all come up again if you take CS213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607595" y="228600"/>
            <a:ext cx="6007670" cy="494494"/>
          </a:xfrm>
          <a:noFill/>
        </p:spPr>
        <p:txBody>
          <a:bodyPr vert="horz" wrap="none" lIns="63500" tIns="25400" rIns="63500" bIns="25400" rtlCol="0" anchor="t">
            <a:spAutoFit/>
          </a:bodyPr>
          <a:lstStyle/>
          <a:p>
            <a:pPr eaLnBrk="1" hangingPunct="1"/>
            <a:r>
              <a:rPr lang="en-US" dirty="0"/>
              <a:t>Ranges for different bit amounts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7" tIns="44450" rIns="90487" bIns="44450" rtlCol="0">
            <a:normAutofit/>
          </a:bodyPr>
          <a:lstStyle/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dirty="0"/>
          </a:p>
          <a:p>
            <a:pPr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dirty="0"/>
              <a:t>Observations</a:t>
            </a:r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|</a:t>
            </a:r>
            <a:r>
              <a:rPr lang="en-US" b="0" i="1" dirty="0" err="1"/>
              <a:t>TMin</a:t>
            </a:r>
            <a:r>
              <a:rPr lang="en-US" b="0" i="1" dirty="0"/>
              <a:t> </a:t>
            </a:r>
            <a:r>
              <a:rPr lang="en-US" b="0" dirty="0"/>
              <a:t>| 	= </a:t>
            </a:r>
            <a:r>
              <a:rPr lang="en-US" b="0" i="1" dirty="0" err="1"/>
              <a:t>TMax</a:t>
            </a:r>
            <a:r>
              <a:rPr lang="en-US" b="0" dirty="0"/>
              <a:t> + 1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dirty="0"/>
              <a:t>Asymmetric range</a:t>
            </a:r>
          </a:p>
          <a:p>
            <a:pPr lvl="2">
              <a:tabLst>
                <a:tab pos="1714500" algn="l"/>
                <a:tab pos="2171700" algn="l"/>
                <a:tab pos="5435600" algn="r"/>
              </a:tabLst>
              <a:defRPr/>
            </a:pPr>
            <a:endParaRPr lang="en-US" b="0" dirty="0"/>
          </a:p>
          <a:p>
            <a:pPr lvl="1">
              <a:tabLst>
                <a:tab pos="1714500" algn="l"/>
                <a:tab pos="2171700" algn="l"/>
                <a:tab pos="5435600" algn="r"/>
              </a:tabLst>
              <a:defRPr/>
            </a:pPr>
            <a:r>
              <a:rPr lang="en-US" b="0" i="1" dirty="0" err="1"/>
              <a:t>UMax</a:t>
            </a:r>
            <a:r>
              <a:rPr lang="en-US" b="0" dirty="0"/>
              <a:t>	=	2 * </a:t>
            </a:r>
            <a:r>
              <a:rPr lang="en-US" b="0" i="1" dirty="0" err="1"/>
              <a:t>TMax</a:t>
            </a:r>
            <a:r>
              <a:rPr lang="en-US" b="0" dirty="0"/>
              <a:t> + 1 		</a:t>
            </a:r>
          </a:p>
        </p:txBody>
      </p:sp>
      <p:graphicFrame>
        <p:nvGraphicFramePr>
          <p:cNvPr id="4098" name="Object 5"/>
          <p:cNvGraphicFramePr>
            <a:graphicFrameLocks noChangeAspect="1"/>
          </p:cNvGraphicFramePr>
          <p:nvPr/>
        </p:nvGraphicFramePr>
        <p:xfrm>
          <a:off x="1965326" y="1554164"/>
          <a:ext cx="8321675" cy="179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Document" r:id="rId4" imgW="8724900" imgH="1816100" progId="Word.Document.8">
                  <p:embed/>
                </p:oleObj>
              </mc:Choice>
              <mc:Fallback>
                <p:oleObj name="Document" r:id="rId4" imgW="8724900" imgH="1816100" progId="Word.Document.8">
                  <p:embed/>
                  <p:pic>
                    <p:nvPicPr>
                      <p:cNvPr id="409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6" y="1554164"/>
                        <a:ext cx="8321675" cy="179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1E5B5E-0841-4F75-9FE3-ACDDA4EAA3C3}"/>
              </a:ext>
            </a:extLst>
          </p:cNvPr>
          <p:cNvSpPr txBox="1">
            <a:spLocks/>
          </p:cNvSpPr>
          <p:nvPr/>
        </p:nvSpPr>
        <p:spPr>
          <a:xfrm>
            <a:off x="5965993" y="3352801"/>
            <a:ext cx="4967705" cy="3136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 Programming</a:t>
            </a:r>
          </a:p>
          <a:p>
            <a:pPr lvl="1"/>
            <a:r>
              <a:rPr lang="en-US"/>
              <a:t>#include &lt;limits.h&gt;</a:t>
            </a:r>
          </a:p>
          <a:p>
            <a:pPr lvl="1"/>
            <a:r>
              <a:rPr lang="en-US"/>
              <a:t>Declares constants, e.g.,</a:t>
            </a:r>
          </a:p>
          <a:p>
            <a:pPr lvl="2"/>
            <a:r>
              <a:rPr lang="en-US"/>
              <a:t>ULONG_MAX</a:t>
            </a:r>
          </a:p>
          <a:p>
            <a:pPr lvl="2"/>
            <a:r>
              <a:rPr lang="en-US"/>
              <a:t>LONG_MAX</a:t>
            </a:r>
          </a:p>
          <a:p>
            <a:pPr lvl="2"/>
            <a:r>
              <a:rPr lang="en-US"/>
              <a:t>LONG_MIN</a:t>
            </a:r>
          </a:p>
          <a:p>
            <a:pPr lvl="1"/>
            <a:r>
              <a:rPr lang="en-US"/>
              <a:t>Values are platform specific</a:t>
            </a:r>
            <a:endParaRPr lang="en-US" dirty="0"/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5FAF081C-0E81-4CB8-A98B-12D2373B5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039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154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Unsigned Variables</a:t>
            </a:r>
          </a:p>
          <a:p>
            <a:pPr lvl="1"/>
            <a:r>
              <a:rPr lang="en-US" dirty="0"/>
              <a:t>They wrap!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a = 255;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a++;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a now equals 0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b = 2;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 = b-5;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b now equals 253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0499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behavior in binary numbers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22FE59A-8E75-4512-A6BD-CBFBA7A960EC}"/>
              </a:ext>
            </a:extLst>
          </p:cNvPr>
          <p:cNvGrpSpPr/>
          <p:nvPr/>
        </p:nvGrpSpPr>
        <p:grpSpPr>
          <a:xfrm>
            <a:off x="3734803" y="1559433"/>
            <a:ext cx="4551706" cy="3760541"/>
            <a:chOff x="3718560" y="1559433"/>
            <a:chExt cx="4551706" cy="376054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59E5085-BD60-4CA0-B198-045706CBDD5E}"/>
                </a:ext>
              </a:extLst>
            </p:cNvPr>
            <p:cNvSpPr/>
            <p:nvPr/>
          </p:nvSpPr>
          <p:spPr>
            <a:xfrm>
              <a:off x="4637050" y="2103755"/>
              <a:ext cx="2645664" cy="2645664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FA110E5-E385-40C5-9DA8-2E3028B90648}"/>
                </a:ext>
              </a:extLst>
            </p:cNvPr>
            <p:cNvSpPr txBox="1"/>
            <p:nvPr/>
          </p:nvSpPr>
          <p:spPr>
            <a:xfrm>
              <a:off x="5588026" y="495064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1000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2AD52AD-C73D-458A-804B-79E21F433E26}"/>
                </a:ext>
              </a:extLst>
            </p:cNvPr>
            <p:cNvSpPr txBox="1"/>
            <p:nvPr/>
          </p:nvSpPr>
          <p:spPr>
            <a:xfrm>
              <a:off x="5588026" y="1559433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519CF57-C94C-4B80-A9D5-2ED4642DAA0D}"/>
                </a:ext>
              </a:extLst>
            </p:cNvPr>
            <p:cNvSpPr txBox="1"/>
            <p:nvPr/>
          </p:nvSpPr>
          <p:spPr>
            <a:xfrm>
              <a:off x="7526554" y="324433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0100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7444EC5-E03F-4966-AAC2-D1232301C501}"/>
                </a:ext>
              </a:extLst>
            </p:cNvPr>
            <p:cNvSpPr txBox="1"/>
            <p:nvPr/>
          </p:nvSpPr>
          <p:spPr>
            <a:xfrm>
              <a:off x="3718560" y="3233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466B65-1865-4F2C-A706-5C49FECE393F}"/>
                </a:ext>
              </a:extLst>
            </p:cNvPr>
            <p:cNvSpPr txBox="1"/>
            <p:nvPr/>
          </p:nvSpPr>
          <p:spPr>
            <a:xfrm>
              <a:off x="7311188" y="2688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0011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EB3E1DD-F0B5-4D0D-AA70-35BB9F558B10}"/>
                </a:ext>
              </a:extLst>
            </p:cNvPr>
            <p:cNvSpPr txBox="1"/>
            <p:nvPr/>
          </p:nvSpPr>
          <p:spPr>
            <a:xfrm>
              <a:off x="6939332" y="209324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0010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123D943-A8C8-4FA1-9309-EE6D968F5AB8}"/>
                </a:ext>
              </a:extLst>
            </p:cNvPr>
            <p:cNvSpPr txBox="1"/>
            <p:nvPr/>
          </p:nvSpPr>
          <p:spPr>
            <a:xfrm>
              <a:off x="6396787" y="172391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0001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43E8050-60F9-4F98-B4E1-243477EDDF08}"/>
                </a:ext>
              </a:extLst>
            </p:cNvPr>
            <p:cNvSpPr txBox="1"/>
            <p:nvPr/>
          </p:nvSpPr>
          <p:spPr>
            <a:xfrm>
              <a:off x="6533948" y="4763826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0111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53ED01D-662B-4145-81CB-DA311320A5C5}"/>
                </a:ext>
              </a:extLst>
            </p:cNvPr>
            <p:cNvSpPr txBox="1"/>
            <p:nvPr/>
          </p:nvSpPr>
          <p:spPr>
            <a:xfrm>
              <a:off x="7073444" y="4360632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EC637C-2BE2-4734-874C-52B136C3EC8B}"/>
                </a:ext>
              </a:extLst>
            </p:cNvPr>
            <p:cNvSpPr txBox="1"/>
            <p:nvPr/>
          </p:nvSpPr>
          <p:spPr>
            <a:xfrm>
              <a:off x="7307176" y="376543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0101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A8A9461-EAA0-4446-A27D-445975E8852F}"/>
                </a:ext>
              </a:extLst>
            </p:cNvPr>
            <p:cNvSpPr txBox="1"/>
            <p:nvPr/>
          </p:nvSpPr>
          <p:spPr>
            <a:xfrm>
              <a:off x="3867951" y="379981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1011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6C044CD-280C-4E4A-B9E2-C6C18040FD6C}"/>
                </a:ext>
              </a:extLst>
            </p:cNvPr>
            <p:cNvSpPr txBox="1"/>
            <p:nvPr/>
          </p:nvSpPr>
          <p:spPr>
            <a:xfrm>
              <a:off x="4072128" y="4353299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29F8FB0-9B8C-4AAF-9455-759451134B1F}"/>
                </a:ext>
              </a:extLst>
            </p:cNvPr>
            <p:cNvSpPr txBox="1"/>
            <p:nvPr/>
          </p:nvSpPr>
          <p:spPr>
            <a:xfrm>
              <a:off x="4644149" y="4751110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1001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3E3658-9BF1-4F59-8F58-9C4BAB79C7CC}"/>
                </a:ext>
              </a:extLst>
            </p:cNvPr>
            <p:cNvSpPr txBox="1"/>
            <p:nvPr/>
          </p:nvSpPr>
          <p:spPr>
            <a:xfrm>
              <a:off x="4696043" y="1732587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6EE2249-53A7-455C-A597-1120A48DE550}"/>
                </a:ext>
              </a:extLst>
            </p:cNvPr>
            <p:cNvSpPr txBox="1"/>
            <p:nvPr/>
          </p:nvSpPr>
          <p:spPr>
            <a:xfrm>
              <a:off x="4177805" y="2199404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CB4CCDD-D4F4-410F-A15C-91ADA1415ECF}"/>
                </a:ext>
              </a:extLst>
            </p:cNvPr>
            <p:cNvSpPr txBox="1"/>
            <p:nvPr/>
          </p:nvSpPr>
          <p:spPr>
            <a:xfrm>
              <a:off x="3911781" y="2755238"/>
              <a:ext cx="7437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1101</a:t>
              </a:r>
            </a:p>
          </p:txBody>
        </p:sp>
      </p:grpSp>
      <p:sp>
        <p:nvSpPr>
          <p:cNvPr id="22" name="Arrow: Curved Left 21">
            <a:extLst>
              <a:ext uri="{FF2B5EF4-FFF2-40B4-BE49-F238E27FC236}">
                <a16:creationId xmlns:a16="http://schemas.microsoft.com/office/drawing/2014/main" id="{1A5323E1-153E-42B0-A509-628CA1015A65}"/>
              </a:ext>
            </a:extLst>
          </p:cNvPr>
          <p:cNvSpPr/>
          <p:nvPr/>
        </p:nvSpPr>
        <p:spPr>
          <a:xfrm>
            <a:off x="9316733" y="1559433"/>
            <a:ext cx="1432753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66FC82-B7E2-4FB4-AE74-FB53C292203D}"/>
              </a:ext>
            </a:extLst>
          </p:cNvPr>
          <p:cNvSpPr txBox="1"/>
          <p:nvPr/>
        </p:nvSpPr>
        <p:spPr>
          <a:xfrm>
            <a:off x="10963616" y="3134199"/>
            <a:ext cx="144170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+1</a:t>
            </a:r>
          </a:p>
        </p:txBody>
      </p:sp>
      <p:sp>
        <p:nvSpPr>
          <p:cNvPr id="24" name="Arrow: Curved Left 23">
            <a:extLst>
              <a:ext uri="{FF2B5EF4-FFF2-40B4-BE49-F238E27FC236}">
                <a16:creationId xmlns:a16="http://schemas.microsoft.com/office/drawing/2014/main" id="{0CB38D60-67BD-4EB7-86B9-4684F9AC2E59}"/>
              </a:ext>
            </a:extLst>
          </p:cNvPr>
          <p:cNvSpPr/>
          <p:nvPr/>
        </p:nvSpPr>
        <p:spPr>
          <a:xfrm flipH="1">
            <a:off x="1128530" y="1559433"/>
            <a:ext cx="1288534" cy="4061079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9F221C7-0465-4A5B-BC06-2E93A1EC67CD}"/>
              </a:ext>
            </a:extLst>
          </p:cNvPr>
          <p:cNvSpPr txBox="1"/>
          <p:nvPr/>
        </p:nvSpPr>
        <p:spPr>
          <a:xfrm flipH="1">
            <a:off x="184632" y="3180538"/>
            <a:ext cx="12965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-1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47573D6-A19D-47BC-AC52-F9982DC41AE7}"/>
              </a:ext>
            </a:extLst>
          </p:cNvPr>
          <p:cNvSpPr/>
          <p:nvPr/>
        </p:nvSpPr>
        <p:spPr>
          <a:xfrm rot="18547139">
            <a:off x="4834581" y="1507617"/>
            <a:ext cx="1034835" cy="819272"/>
          </a:xfrm>
          <a:prstGeom prst="arc">
            <a:avLst>
              <a:gd name="adj1" fmla="val 16200000"/>
              <a:gd name="adj2" fmla="val 20261026"/>
            </a:avLst>
          </a:prstGeom>
          <a:ln w="5715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4A415F1-2795-43A2-8311-5383B4594DF2}"/>
              </a:ext>
            </a:extLst>
          </p:cNvPr>
          <p:cNvSpPr txBox="1"/>
          <p:nvPr/>
        </p:nvSpPr>
        <p:spPr>
          <a:xfrm>
            <a:off x="5226781" y="1224146"/>
            <a:ext cx="137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</a:t>
            </a:r>
            <a:r>
              <a:rPr lang="en-US" dirty="0"/>
              <a:t>0000</a:t>
            </a:r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A2E6-DC0A-4138-8C3B-3505907EF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897AC-33A1-429F-9877-54EA591B9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happens if you exceed the bound of a variable type?</a:t>
            </a:r>
          </a:p>
          <a:p>
            <a:endParaRPr lang="en-US" dirty="0"/>
          </a:p>
          <a:p>
            <a:r>
              <a:rPr lang="en-US" dirty="0"/>
              <a:t>Signed Variables</a:t>
            </a:r>
          </a:p>
          <a:p>
            <a:pPr lvl="1"/>
            <a:r>
              <a:rPr lang="en-US" b="1" dirty="0"/>
              <a:t>UNDEFINED BEHAVIOR</a:t>
            </a:r>
            <a:endParaRPr lang="en-US" dirty="0"/>
          </a:p>
          <a:p>
            <a:pPr lvl="1"/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Usually they wrap (that’s what the hardware does)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But also the compiler can do anything it wants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44606-198D-4F0B-AB4C-6A5A0D5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4964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023DA-20A3-4D05-A0CC-047B8FFE6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that overflow/underflow can occur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68C160-728F-4CF4-84FF-B87CCDBFD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Warning: programmers often fail to account for wrapping!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Sometimes it leads to unexpected behavior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92EFF-E7D1-4E51-94EC-C23FCE01D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3470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55F2-643F-4C07-B948-E78C08A3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Overflow example in the real world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B3437-D3D6-41BA-ACC4-3050358C2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280629" cy="5029200"/>
          </a:xfrm>
        </p:spPr>
        <p:txBody>
          <a:bodyPr>
            <a:noAutofit/>
          </a:bodyPr>
          <a:lstStyle/>
          <a:p>
            <a:r>
              <a:rPr lang="en-US" dirty="0"/>
              <a:t>Dream Devourer</a:t>
            </a:r>
          </a:p>
          <a:p>
            <a:pPr lvl="1"/>
            <a:r>
              <a:rPr lang="en-US" dirty="0"/>
              <a:t>Special boss in the Nintendo DS edition</a:t>
            </a:r>
          </a:p>
          <a:p>
            <a:pPr lvl="1"/>
            <a:endParaRPr lang="en-US" dirty="0"/>
          </a:p>
          <a:p>
            <a:r>
              <a:rPr lang="en-US" dirty="0"/>
              <a:t>Wanted to make it even more challenging</a:t>
            </a:r>
          </a:p>
          <a:p>
            <a:pPr lvl="1"/>
            <a:r>
              <a:rPr lang="en-US" dirty="0"/>
              <a:t>32000 hit points</a:t>
            </a:r>
          </a:p>
          <a:p>
            <a:pPr lvl="1"/>
            <a:r>
              <a:rPr lang="en-US" dirty="0"/>
              <a:t>Takes </a:t>
            </a:r>
            <a:r>
              <a:rPr lang="en-US" i="1" dirty="0"/>
              <a:t>forever  </a:t>
            </a:r>
            <a:r>
              <a:rPr lang="en-US" dirty="0"/>
              <a:t>to defeat</a:t>
            </a:r>
            <a:endParaRPr lang="en-US" i="1" dirty="0"/>
          </a:p>
          <a:p>
            <a:pPr lvl="1"/>
            <a:endParaRPr lang="en-US" dirty="0"/>
          </a:p>
          <a:p>
            <a:r>
              <a:rPr lang="en-US" dirty="0"/>
              <a:t>Hit points stored as a 16-bit signed integer</a:t>
            </a:r>
          </a:p>
          <a:p>
            <a:pPr lvl="1"/>
            <a:r>
              <a:rPr lang="en-US" dirty="0"/>
              <a:t>Range: -32768 to +32767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5F11B-CD62-44C4-A0E8-2A454BF9E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C7B7F1-09AE-4C8B-995C-5CBBED19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829" y="4059936"/>
            <a:ext cx="3826565" cy="2112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mazon.com: Chrono Trigger: Artist Not Provided: Video Games">
            <a:extLst>
              <a:ext uri="{FF2B5EF4-FFF2-40B4-BE49-F238E27FC236}">
                <a16:creationId xmlns:a16="http://schemas.microsoft.com/office/drawing/2014/main" id="{4421B0B7-D89E-46D7-AB91-9AFC8EC66E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0903" y="228600"/>
            <a:ext cx="3255508" cy="2916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46491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EB668-2949-4305-8BAE-15C03AA77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Chrono Trigger signed overflow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8DF8F-67B5-4F81-AC8A-38DC059ED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232629" cy="5029200"/>
          </a:xfrm>
        </p:spPr>
        <p:txBody>
          <a:bodyPr/>
          <a:lstStyle/>
          <a:p>
            <a:r>
              <a:rPr lang="en-US" dirty="0"/>
              <a:t>Solution: heal it</a:t>
            </a:r>
          </a:p>
          <a:p>
            <a:endParaRPr lang="en-US" dirty="0"/>
          </a:p>
          <a:p>
            <a:r>
              <a:rPr lang="en-US" dirty="0"/>
              <a:t>Hit points go negative and it dies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E7D0E-93DB-43DD-B654-5FAA2F9BB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127574-E6B8-4E8F-82C4-DC791BFA0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394" y="1143000"/>
            <a:ext cx="6899000" cy="521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96636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936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7776-1AD3-4FC0-BBFE-5FF7AA55451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Pointers to Pointers</a:t>
            </a:r>
          </a:p>
          <a:p>
            <a:pPr lvl="1"/>
            <a:endParaRPr lang="en-US" b="1" dirty="0"/>
          </a:p>
          <a:p>
            <a:r>
              <a:rPr lang="en-US" dirty="0"/>
              <a:t>Bits and Bytes</a:t>
            </a:r>
          </a:p>
          <a:p>
            <a:pPr lvl="1"/>
            <a:endParaRPr lang="en-US" dirty="0"/>
          </a:p>
          <a:p>
            <a:r>
              <a:rPr lang="en-US" dirty="0"/>
              <a:t>Integer Encoding</a:t>
            </a:r>
          </a:p>
          <a:p>
            <a:pPr lvl="1"/>
            <a:endParaRPr lang="en-US" dirty="0"/>
          </a:p>
          <a:p>
            <a:r>
              <a:rPr lang="en-US" dirty="0"/>
              <a:t>C Type Bounds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23A8636-0440-4ECF-9F92-BE7962839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19207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can make a pointer to another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values stored in an object</a:t>
            </a:r>
          </a:p>
          <a:p>
            <a:pPr lvl="1"/>
            <a:r>
              <a:rPr lang="en-US" dirty="0"/>
              <a:t>That object has a memory address</a:t>
            </a:r>
          </a:p>
          <a:p>
            <a:pPr lvl="1"/>
            <a:r>
              <a:rPr lang="en-US" dirty="0"/>
              <a:t>We could make a pointer to a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54195" y="2714258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21101" y="3949931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75671" y="3232418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4A95211-3476-4CC7-A16E-E985892FA954}"/>
              </a:ext>
            </a:extLst>
          </p:cNvPr>
          <p:cNvGraphicFramePr>
            <a:graphicFrameLocks noGrp="1"/>
          </p:cNvGraphicFramePr>
          <p:nvPr/>
        </p:nvGraphicFramePr>
        <p:xfrm>
          <a:off x="1822862" y="5196840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DAA0363-C302-4745-9071-6851EE9C45A4}"/>
              </a:ext>
            </a:extLst>
          </p:cNvPr>
          <p:cNvCxnSpPr/>
          <p:nvPr/>
        </p:nvCxnSpPr>
        <p:spPr>
          <a:xfrm flipV="1">
            <a:off x="5775671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02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3F001-A7D4-45AD-91EA-B1F92A37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4672B-ECBD-42B2-8B93-4D390191B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make a pointer to something, add a * to the type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78266-B31E-4813-9780-8C3330287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B82B5A0-791A-46BB-9E01-A5E62219B27D}"/>
              </a:ext>
            </a:extLst>
          </p:cNvPr>
          <p:cNvGraphicFramePr>
            <a:graphicFrameLocks noGrp="1"/>
          </p:cNvGraphicFramePr>
          <p:nvPr/>
        </p:nvGraphicFramePr>
        <p:xfrm>
          <a:off x="9285226" y="11430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E598A79-1338-4EFE-B128-FDEA73744EBA}"/>
              </a:ext>
            </a:extLst>
          </p:cNvPr>
          <p:cNvGraphicFramePr>
            <a:graphicFrameLocks noGrp="1"/>
          </p:cNvGraphicFramePr>
          <p:nvPr/>
        </p:nvGraphicFramePr>
        <p:xfrm>
          <a:off x="7452132" y="2378673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D6C00B-1074-4ACD-A84A-5B8BCAE061CB}"/>
              </a:ext>
            </a:extLst>
          </p:cNvPr>
          <p:cNvCxnSpPr/>
          <p:nvPr/>
        </p:nvCxnSpPr>
        <p:spPr>
          <a:xfrm flipV="1">
            <a:off x="11006702" y="1661160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65669BB-72B4-4CA8-9D36-8689FA83301D}"/>
              </a:ext>
            </a:extLst>
          </p:cNvPr>
          <p:cNvGraphicFramePr>
            <a:graphicFrameLocks noGrp="1"/>
          </p:cNvGraphicFramePr>
          <p:nvPr/>
        </p:nvGraphicFramePr>
        <p:xfrm>
          <a:off x="7053893" y="3625582"/>
          <a:ext cx="4523773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8446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930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340D90-A443-412D-87EC-FEB4C3C7D277}"/>
              </a:ext>
            </a:extLst>
          </p:cNvPr>
          <p:cNvCxnSpPr/>
          <p:nvPr/>
        </p:nvCxnSpPr>
        <p:spPr>
          <a:xfrm flipV="1">
            <a:off x="11006702" y="2908069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44ED079-F90D-4018-908A-AF1C55EA86EF}"/>
              </a:ext>
            </a:extLst>
          </p:cNvPr>
          <p:cNvSpPr txBox="1"/>
          <p:nvPr/>
        </p:nvSpPr>
        <p:spPr>
          <a:xfrm>
            <a:off x="985529" y="3401879"/>
            <a:ext cx="82996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z = 5;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&amp;z;</a:t>
            </a:r>
          </a:p>
          <a:p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int**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z_pointer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36668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E08E-5E7B-4D15-B74D-69838746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this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C3AB7-FE6E-4A36-AD4D-0BC87F1E6D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1525" cy="5029200"/>
          </a:xfrm>
        </p:spPr>
        <p:txBody>
          <a:bodyPr>
            <a:normAutofit/>
          </a:bodyPr>
          <a:lstStyle/>
          <a:p>
            <a:r>
              <a:rPr lang="en-US" dirty="0"/>
              <a:t>Various functions in the linked list code need to return the</a:t>
            </a:r>
            <a:br>
              <a:rPr lang="en-US" dirty="0"/>
            </a:br>
            <a:r>
              <a:rPr lang="en-US" dirty="0"/>
              <a:t>new head of the linked list</a:t>
            </a:r>
          </a:p>
          <a:p>
            <a:pPr lvl="1"/>
            <a:r>
              <a:rPr lang="en-US" dirty="0"/>
              <a:t>Instead, they could update the linked list variable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struct node*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 list, int value);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could become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list_append_front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(struct node** list, int value);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429F5-ECAC-456C-8B6D-E163C8CF4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8C3735-4073-4AC7-95B4-0CE225AD8BDF}"/>
              </a:ext>
            </a:extLst>
          </p:cNvPr>
          <p:cNvSpPr txBox="1"/>
          <p:nvPr/>
        </p:nvSpPr>
        <p:spPr>
          <a:xfrm>
            <a:off x="9093200" y="228600"/>
            <a:ext cx="20828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linked_list.c</a:t>
            </a:r>
            <a:endParaRPr lang="en-US" dirty="0"/>
          </a:p>
          <a:p>
            <a:r>
              <a:rPr lang="en-US" dirty="0"/>
              <a:t>(from last lecture)</a:t>
            </a:r>
          </a:p>
        </p:txBody>
      </p:sp>
    </p:spTree>
    <p:extLst>
      <p:ext uri="{BB962C8B-B14F-4D97-AF65-F5344CB8AC3E}">
        <p14:creationId xmlns:p14="http://schemas.microsoft.com/office/powerpoint/2010/main" val="2904834932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280</TotalTime>
  <Words>2747</Words>
  <Application>Microsoft Office PowerPoint</Application>
  <PresentationFormat>Widescreen</PresentationFormat>
  <Paragraphs>699</Paragraphs>
  <Slides>48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Consolas</vt:lpstr>
      <vt:lpstr>Courier New</vt:lpstr>
      <vt:lpstr>Helvetica</vt:lpstr>
      <vt:lpstr>Tahoma</vt:lpstr>
      <vt:lpstr>Class Slides</vt:lpstr>
      <vt:lpstr>Equation</vt:lpstr>
      <vt:lpstr>Document</vt:lpstr>
      <vt:lpstr>Lecture 09 Bits, Bytes, and Integer Encoding</vt:lpstr>
      <vt:lpstr>Administrivia</vt:lpstr>
      <vt:lpstr>Administrivia</vt:lpstr>
      <vt:lpstr>Today’s Goals</vt:lpstr>
      <vt:lpstr>Outline</vt:lpstr>
      <vt:lpstr>Reminder: Pointers are another type of value</vt:lpstr>
      <vt:lpstr>We can make a pointer to another pointer</vt:lpstr>
      <vt:lpstr>Double pointers in C</vt:lpstr>
      <vt:lpstr>When is this useful?</vt:lpstr>
      <vt:lpstr>Also occurs in arguments to main</vt:lpstr>
      <vt:lpstr>Outline</vt:lpstr>
      <vt:lpstr>Positional Numbering Systems</vt:lpstr>
      <vt:lpstr>Positional Numbering Systems</vt:lpstr>
      <vt:lpstr>Base 2 Example</vt:lpstr>
      <vt:lpstr>Why computers use Base 2</vt:lpstr>
      <vt:lpstr>Why don’t computers use Base 10?</vt:lpstr>
      <vt:lpstr>Base 16: Hexadecimal</vt:lpstr>
      <vt:lpstr>Base 16: Hexadecimal</vt:lpstr>
      <vt:lpstr>Bytes</vt:lpstr>
      <vt:lpstr>Break + Practice problem</vt:lpstr>
      <vt:lpstr>Break + Practice problem</vt:lpstr>
      <vt:lpstr>Break + Practice problem</vt:lpstr>
      <vt:lpstr>Break + Practice problem</vt:lpstr>
      <vt:lpstr>Outline</vt:lpstr>
      <vt:lpstr>These two lines of code are equivalent</vt:lpstr>
      <vt:lpstr>Big idea: bits can be used to represent anything</vt:lpstr>
      <vt:lpstr>Expressing C types in bits</vt:lpstr>
      <vt:lpstr>Unsigned integer encoding</vt:lpstr>
      <vt:lpstr>Bounds of unsigned integers</vt:lpstr>
      <vt:lpstr>Two’s complement encoding</vt:lpstr>
      <vt:lpstr>Two’s complement examples</vt:lpstr>
      <vt:lpstr>Two’s Complement Shortcut</vt:lpstr>
      <vt:lpstr>Interpreting binary signed values</vt:lpstr>
      <vt:lpstr>Bounds of two’s complement integers</vt:lpstr>
      <vt:lpstr>Unsigned &amp; Signed Numeric Values</vt:lpstr>
      <vt:lpstr>Practice + Break</vt:lpstr>
      <vt:lpstr>Practice + Break</vt:lpstr>
      <vt:lpstr>Outline</vt:lpstr>
      <vt:lpstr>Standard sizes of C types on modern (64-bit) computers</vt:lpstr>
      <vt:lpstr>Ranges for different bit amounts</vt:lpstr>
      <vt:lpstr>Overflow</vt:lpstr>
      <vt:lpstr>Overflow</vt:lpstr>
      <vt:lpstr>Modulo behavior in binary numbers</vt:lpstr>
      <vt:lpstr>Overflow</vt:lpstr>
      <vt:lpstr>Remember that overflow/underflow can occur in C</vt:lpstr>
      <vt:lpstr>Overflow example in the real world</vt:lpstr>
      <vt:lpstr>Chrono Trigger signed overflow bug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</dc:title>
  <dc:creator>Branden Ghena</dc:creator>
  <cp:lastModifiedBy>Branden Ghena</cp:lastModifiedBy>
  <cp:revision>34</cp:revision>
  <dcterms:created xsi:type="dcterms:W3CDTF">2021-10-11T21:10:33Z</dcterms:created>
  <dcterms:modified xsi:type="dcterms:W3CDTF">2022-02-01T19:28:00Z</dcterms:modified>
</cp:coreProperties>
</file>