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384" r:id="rId3"/>
    <p:sldId id="785" r:id="rId4"/>
    <p:sldId id="264" r:id="rId5"/>
    <p:sldId id="784" r:id="rId6"/>
    <p:sldId id="832" r:id="rId7"/>
    <p:sldId id="826" r:id="rId8"/>
    <p:sldId id="827" r:id="rId9"/>
    <p:sldId id="828" r:id="rId10"/>
    <p:sldId id="830" r:id="rId11"/>
    <p:sldId id="831" r:id="rId12"/>
    <p:sldId id="833" r:id="rId13"/>
    <p:sldId id="383" r:id="rId14"/>
    <p:sldId id="794" r:id="rId15"/>
    <p:sldId id="795" r:id="rId16"/>
    <p:sldId id="797" r:id="rId17"/>
    <p:sldId id="799" r:id="rId18"/>
    <p:sldId id="835" r:id="rId19"/>
    <p:sldId id="820" r:id="rId20"/>
    <p:sldId id="821" r:id="rId21"/>
    <p:sldId id="822" r:id="rId22"/>
    <p:sldId id="823" r:id="rId23"/>
    <p:sldId id="824" r:id="rId24"/>
    <p:sldId id="834" r:id="rId25"/>
    <p:sldId id="796" r:id="rId26"/>
    <p:sldId id="788" r:id="rId27"/>
    <p:sldId id="802" r:id="rId28"/>
    <p:sldId id="800" r:id="rId29"/>
    <p:sldId id="801" r:id="rId30"/>
    <p:sldId id="803" r:id="rId31"/>
    <p:sldId id="793" r:id="rId32"/>
    <p:sldId id="836" r:id="rId33"/>
    <p:sldId id="790" r:id="rId34"/>
    <p:sldId id="805" r:id="rId35"/>
    <p:sldId id="808" r:id="rId36"/>
    <p:sldId id="809" r:id="rId37"/>
    <p:sldId id="810" r:id="rId38"/>
    <p:sldId id="804" r:id="rId39"/>
    <p:sldId id="806" r:id="rId40"/>
    <p:sldId id="792" r:id="rId41"/>
    <p:sldId id="837" r:id="rId42"/>
    <p:sldId id="812" r:id="rId43"/>
    <p:sldId id="814" r:id="rId44"/>
    <p:sldId id="807" r:id="rId45"/>
    <p:sldId id="811" r:id="rId46"/>
    <p:sldId id="813" r:id="rId47"/>
    <p:sldId id="815" r:id="rId48"/>
    <p:sldId id="8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785"/>
            <p14:sldId id="264"/>
            <p14:sldId id="784"/>
            <p14:sldId id="832"/>
            <p14:sldId id="826"/>
            <p14:sldId id="827"/>
            <p14:sldId id="828"/>
            <p14:sldId id="830"/>
            <p14:sldId id="831"/>
          </p14:sldIdLst>
        </p14:section>
        <p14:section name="More Constructors" id="{B55B8E8C-5EAB-4A1E-A4E9-AE5E896E46FA}">
          <p14:sldIdLst>
            <p14:sldId id="833"/>
            <p14:sldId id="383"/>
            <p14:sldId id="794"/>
            <p14:sldId id="795"/>
            <p14:sldId id="797"/>
            <p14:sldId id="799"/>
          </p14:sldIdLst>
        </p14:section>
        <p14:section name="Operator Overloading" id="{5B29F4C6-0C36-429B-A525-856A940BE813}">
          <p14:sldIdLst>
            <p14:sldId id="835"/>
            <p14:sldId id="820"/>
            <p14:sldId id="821"/>
            <p14:sldId id="822"/>
            <p14:sldId id="823"/>
            <p14:sldId id="824"/>
          </p14:sldIdLst>
        </p14:section>
        <p14:section name="Exceptions" id="{0CAAE793-672F-4DFB-A436-6D083E0AE887}">
          <p14:sldIdLst>
            <p14:sldId id="834"/>
            <p14:sldId id="796"/>
            <p14:sldId id="788"/>
            <p14:sldId id="802"/>
            <p14:sldId id="800"/>
            <p14:sldId id="801"/>
            <p14:sldId id="803"/>
            <p14:sldId id="793"/>
          </p14:sldIdLst>
        </p14:section>
        <p14:section name="Access Control" id="{3CE15CE6-C9A5-4A92-BE2F-79279CB8DB5D}">
          <p14:sldIdLst>
            <p14:sldId id="836"/>
            <p14:sldId id="790"/>
            <p14:sldId id="805"/>
            <p14:sldId id="808"/>
            <p14:sldId id="809"/>
            <p14:sldId id="810"/>
            <p14:sldId id="804"/>
            <p14:sldId id="806"/>
            <p14:sldId id="792"/>
          </p14:sldIdLst>
        </p14:section>
        <p14:section name="Encapsulation Policy" id="{BBB42F9B-5D47-489B-A151-80B785D8F6EE}">
          <p14:sldIdLst>
            <p14:sldId id="837"/>
            <p14:sldId id="812"/>
            <p14:sldId id="814"/>
            <p14:sldId id="807"/>
            <p14:sldId id="811"/>
            <p14:sldId id="813"/>
            <p14:sldId id="815"/>
          </p14:sldIdLst>
        </p14:section>
        <p14:section name="Wrapup" id="{29A7F866-9DA9-446B-8359-CE426CB89C7A}">
          <p14:sldIdLst>
            <p14:sldId id="8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7139" autoAdjust="0"/>
  </p:normalViewPr>
  <p:slideViewPr>
    <p:cSldViewPr snapToGrid="0">
      <p:cViewPr varScale="1">
        <p:scale>
          <a:sx n="111" d="100"/>
          <a:sy n="111" d="100"/>
        </p:scale>
        <p:origin x="80" y="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pos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dim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eached/38a4ae52fcadfab68cb6de05403fa39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3_access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" TargetMode="External"/><Relationship Id="rId2" Type="http://schemas.openxmlformats.org/officeDocument/2006/relationships/hyperlink" Target="https://github.com/tov/ge2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</a:t>
            </a:r>
            <a:r>
              <a:rPr lang="en-US" dirty="0" err="1"/>
              <a:t>Posn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https://tov.github.io/ge211/structge211_1_1geometry_1_1_posn.html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a 2D position!</a:t>
            </a:r>
          </a:p>
          <a:p>
            <a:pPr lvl="1"/>
            <a:r>
              <a:rPr lang="en-US" dirty="0"/>
              <a:t>Defines various constructors</a:t>
            </a:r>
          </a:p>
          <a:p>
            <a:pPr lvl="1"/>
            <a:r>
              <a:rPr lang="en-US" dirty="0"/>
              <a:t>Methods that shift the coordinate</a:t>
            </a:r>
          </a:p>
          <a:p>
            <a:pPr lvl="1"/>
            <a:r>
              <a:rPr lang="en-US" dirty="0"/>
              <a:t>Operators for comparison and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ge211::geometry::Dims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https://tov.github.io/ge211/structge211_1_1geometry_1_1_dims.html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the dimensions of an object</a:t>
            </a:r>
          </a:p>
          <a:p>
            <a:pPr lvl="1"/>
            <a:r>
              <a:rPr lang="en-US" dirty="0"/>
              <a:t>Width and height</a:t>
            </a:r>
          </a:p>
          <a:p>
            <a:pPr lvl="1"/>
            <a:r>
              <a:rPr lang="en-US" dirty="0"/>
              <a:t>Returned as the difference between two </a:t>
            </a:r>
            <a:r>
              <a:rPr lang="en-US" dirty="0" err="1"/>
              <a:t>Posn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Defines constructors and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b="1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36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String_Holder</a:t>
            </a:r>
            <a:endParaRPr lang="en-US" dirty="0"/>
          </a:p>
          <a:p>
            <a:pPr lvl="1"/>
            <a:r>
              <a:rPr lang="en-US" dirty="0"/>
              <a:t>Manages strings using a constant-length array to hold characters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Members: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characters[80]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Rules (invariants)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FFA6-9570-4CB2-B47D-165BC84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constructors for </a:t>
            </a:r>
            <a:r>
              <a:rPr lang="en-US" dirty="0" err="1"/>
              <a:t>String_Holder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6974-3F89-42AC-AEF6-0A9DBB76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Initialize empty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str)</a:t>
            </a:r>
          </a:p>
          <a:p>
            <a:pPr lvl="1"/>
            <a:r>
              <a:rPr lang="en-US" sz="2000" dirty="0"/>
              <a:t>Construct from null-terminated string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Construct from a length of characters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lvl="1"/>
            <a:r>
              <a:rPr lang="en-US" sz="2000" dirty="0"/>
              <a:t>Copy constructor (from another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65F5-9D87-4DBF-A70C-1EBDD2DC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05C7-5A79-442E-9A1F-BE7497288DBD}"/>
              </a:ext>
            </a:extLst>
          </p:cNvPr>
          <p:cNvSpPr txBox="1"/>
          <p:nvPr/>
        </p:nvSpPr>
        <p:spPr>
          <a:xfrm>
            <a:off x="7835900" y="965200"/>
            <a:ext cx="3744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/string_holder-implemented.cxx</a:t>
            </a:r>
          </a:p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</p:spTree>
    <p:extLst>
      <p:ext uri="{BB962C8B-B14F-4D97-AF65-F5344CB8AC3E}">
        <p14:creationId xmlns:p14="http://schemas.microsoft.com/office/powerpoint/2010/main" val="93874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A980-A5BF-41BF-8C6F-46AB054F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DF60-0A2C-49EC-9ADE-5B792BA5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constructor can call another to handle initialization</a:t>
            </a:r>
          </a:p>
          <a:p>
            <a:pPr lvl="1"/>
            <a:r>
              <a:rPr lang="en-US" dirty="0"/>
              <a:t>Delegates construction to that other constructor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defined somewhere else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delegates to other constructor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other.characters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5A9-4380-43F9-B92E-F70A164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have compiler </a:t>
            </a:r>
            <a:r>
              <a:rPr lang="en-US" dirty="0" err="1"/>
              <a:t>automagic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 = “Test”;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Kind of nice that it just works…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: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automatically calls the constructor</a:t>
            </a:r>
          </a:p>
          <a:p>
            <a:pPr lvl="2"/>
            <a:r>
              <a:rPr lang="en-US" dirty="0"/>
              <a:t>But maybe the user just passed in the wrong argument and a compile error would have been better…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b="1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9542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 for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strength of C++ is that we can define how normal operators work on our objects</a:t>
            </a:r>
          </a:p>
          <a:p>
            <a:pPr lvl="1"/>
            <a:r>
              <a:rPr lang="en-US" dirty="0"/>
              <a:t>+, -, +=, ==, &lt;&lt;, etc.</a:t>
            </a:r>
          </a:p>
          <a:p>
            <a:pPr lvl="1"/>
            <a:endParaRPr lang="en-US" dirty="0"/>
          </a:p>
          <a:p>
            <a:r>
              <a:rPr lang="en-US" dirty="0"/>
              <a:t>Most of these are not defined for you</a:t>
            </a:r>
          </a:p>
          <a:p>
            <a:pPr lvl="1"/>
            <a:r>
              <a:rPr lang="en-US" dirty="0"/>
              <a:t>How would the compiler know what they mean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exception is assignment (=), which is defined as a copy of all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implement the operators ourselves though!</a:t>
            </a:r>
          </a:p>
          <a:p>
            <a:pPr lvl="1"/>
            <a:r>
              <a:rPr lang="en-US" dirty="0"/>
              <a:t>Can be implemented as standalone functions or member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5 is underway</a:t>
            </a:r>
          </a:p>
          <a:p>
            <a:pPr lvl="1"/>
            <a:r>
              <a:rPr lang="en-US" dirty="0"/>
              <a:t>Remember this is a SOLO ASSIGNMENT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Hardest part: getting used to C++ syntax</a:t>
            </a:r>
          </a:p>
          <a:p>
            <a:pPr lvl="1"/>
            <a:endParaRPr lang="en-US" dirty="0"/>
          </a:p>
          <a:p>
            <a:r>
              <a:rPr lang="en-US" dirty="0"/>
              <a:t>Example: calling a function on an object</a:t>
            </a:r>
          </a:p>
          <a:p>
            <a:pPr lvl="1"/>
            <a:r>
              <a:rPr lang="en-US" dirty="0"/>
              <a:t>Documentation: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 has a member function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call it: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overloaded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Standalone (normal)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Member function (assumes the first argument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::operator==(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const{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Either is fine, but can’t do both! That would be a duplicate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FCF-8323-4583-B22F-72F5C37C0898}"/>
              </a:ext>
            </a:extLst>
          </p:cNvPr>
          <p:cNvSpPr txBox="1"/>
          <p:nvPr/>
        </p:nvSpPr>
        <p:spPr>
          <a:xfrm>
            <a:off x="6157494" y="1187450"/>
            <a:ext cx="54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Note: </a:t>
            </a:r>
            <a:r>
              <a:rPr lang="en-US" sz="2000" dirty="0" err="1">
                <a:cs typeface="Courier New" panose="02070309020205020404" pitchFamily="49" charset="0"/>
              </a:rPr>
              <a:t>lhs</a:t>
            </a:r>
            <a:r>
              <a:rPr lang="en-US" sz="2000" dirty="0">
                <a:cs typeface="Courier New" panose="02070309020205020404" pitchFamily="49" charset="0"/>
              </a:rPr>
              <a:t> - left-hand side, </a:t>
            </a:r>
            <a:r>
              <a:rPr lang="en-US" sz="2000" dirty="0" err="1">
                <a:cs typeface="Courier New" panose="02070309020205020404" pitchFamily="49" charset="0"/>
              </a:rPr>
              <a:t>rhs</a:t>
            </a:r>
            <a:r>
              <a:rPr lang="en-US" sz="2000" dirty="0">
                <a:cs typeface="Courier New" panose="02070309020205020404" pitchFamily="49" charset="0"/>
              </a:rPr>
              <a:t> - right-hand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570FD-5754-4EBC-A4DE-D2C9F864B7B4}"/>
              </a:ext>
            </a:extLst>
          </p:cNvPr>
          <p:cNvSpPr txBox="1"/>
          <p:nvPr/>
        </p:nvSpPr>
        <p:spPr>
          <a:xfrm>
            <a:off x="9080500" y="312519"/>
            <a:ext cx="2372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</p:spTree>
    <p:extLst>
      <p:ext uri="{BB962C8B-B14F-4D97-AF65-F5344CB8AC3E}">
        <p14:creationId xmlns:p14="http://schemas.microsoft.com/office/powerpoint/2010/main" val="379903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want to do with our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17705" cy="5029200"/>
          </a:xfrm>
        </p:spPr>
        <p:txBody>
          <a:bodyPr/>
          <a:lstStyle/>
          <a:p>
            <a:r>
              <a:rPr lang="en-US" dirty="0"/>
              <a:t>Compare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Concatenate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operator+=(T&amp;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Print them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cs typeface="Courier New" panose="02070309020205020404" pitchFamily="49" charset="0"/>
              </a:rPr>
              <a:t> (which is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cannot be a member function 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cs typeface="Courier New" panose="02070309020205020404" pitchFamily="49" charset="0"/>
              </a:rPr>
              <a:t> is not the </a:t>
            </a:r>
            <a:r>
              <a:rPr lang="en-US" dirty="0" err="1">
                <a:cs typeface="Courier New" panose="02070309020205020404" pitchFamily="49" charset="0"/>
              </a:rPr>
              <a:t>lhs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5F2C-EB3C-4B3B-A4B2-0830B977BA76}"/>
              </a:ext>
            </a:extLst>
          </p:cNvPr>
          <p:cNvSpPr txBox="1"/>
          <p:nvPr/>
        </p:nvSpPr>
        <p:spPr>
          <a:xfrm>
            <a:off x="607595" y="6079609"/>
            <a:ext cx="10060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List of operator functions: https://gist.github.com/beached/38a4ae52fcadfab68cb6de05403fa393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93F1F-D93F-4D72-915A-81C133072967}"/>
              </a:ext>
            </a:extLst>
          </p:cNvPr>
          <p:cNvSpPr txBox="1"/>
          <p:nvPr/>
        </p:nvSpPr>
        <p:spPr>
          <a:xfrm>
            <a:off x="9080500" y="312519"/>
            <a:ext cx="2372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57F05-465C-4BFD-9C4D-6A02F8AB5F99}"/>
              </a:ext>
            </a:extLst>
          </p:cNvPr>
          <p:cNvSpPr txBox="1"/>
          <p:nvPr/>
        </p:nvSpPr>
        <p:spPr>
          <a:xfrm>
            <a:off x="3784600" y="8440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07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???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973CF-4602-4ECD-8EB3-32474FB8542D}"/>
              </a:ext>
            </a:extLst>
          </p:cNvPr>
          <p:cNvSpPr txBox="1"/>
          <p:nvPr/>
        </p:nvSpPr>
        <p:spPr>
          <a:xfrm>
            <a:off x="1270000" y="23553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206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30405" cy="5029200"/>
          </a:xfrm>
        </p:spPr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9444F-9A20-4F70-9EF4-7C93A58F926E}"/>
              </a:ext>
            </a:extLst>
          </p:cNvPr>
          <p:cNvSpPr txBox="1"/>
          <p:nvPr/>
        </p:nvSpPr>
        <p:spPr>
          <a:xfrm>
            <a:off x="1270000" y="23553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07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b="1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84728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5555-FC60-483C-B09B-1E2F69D8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invariants with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D51A-210C-4817-ADC4-976FFF8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 user violates the rules?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  <a:p>
            <a:pPr lvl="1"/>
            <a:endParaRPr lang="en-US" dirty="0"/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Probably length should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lang="en-US" dirty="0"/>
              <a:t> to start with</a:t>
            </a:r>
          </a:p>
          <a:p>
            <a:pPr lvl="1"/>
            <a:r>
              <a:rPr lang="en-US" dirty="0"/>
              <a:t>Truncate length to 80</a:t>
            </a:r>
          </a:p>
          <a:p>
            <a:pPr lvl="1"/>
            <a:r>
              <a:rPr lang="en-US" dirty="0"/>
              <a:t>Only copy over as many characters as will 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what if there’s no obvious choice for what to do?</a:t>
            </a:r>
          </a:p>
          <a:p>
            <a:pPr lvl="2"/>
            <a:r>
              <a:rPr lang="en-US" dirty="0"/>
              <a:t>Constructor cannot return a value to say it 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0D7E-8C16-4B96-978A-CB40E69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conceptually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running this code and return a special error to the caller</a:t>
            </a:r>
          </a:p>
          <a:p>
            <a:pPr lvl="1"/>
            <a:endParaRPr lang="en-US" dirty="0"/>
          </a:p>
          <a:p>
            <a:r>
              <a:rPr lang="en-US" dirty="0"/>
              <a:t>Things went wrong, so we can’t just keep executing code like normal</a:t>
            </a:r>
          </a:p>
          <a:p>
            <a:pPr lvl="1"/>
            <a:endParaRPr lang="en-US" dirty="0"/>
          </a:p>
          <a:p>
            <a:r>
              <a:rPr lang="en-US" dirty="0"/>
              <a:t>If the caller doesn’t expect the error and can’t handle it, repeat the process</a:t>
            </a:r>
          </a:p>
          <a:p>
            <a:pPr lvl="1"/>
            <a:r>
              <a:rPr lang="en-US" dirty="0"/>
              <a:t>Again stop running the code and return the special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“thrown” by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/>
              <a:t> keyword performs the special “error return”</a:t>
            </a:r>
          </a:p>
          <a:p>
            <a:pPr lvl="1"/>
            <a:endParaRPr lang="en-US" dirty="0"/>
          </a:p>
          <a:p>
            <a:r>
              <a:rPr lang="en-US" dirty="0"/>
              <a:t>Takes an argument of the error to return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 is too long”);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Actually, you can throw anything (for historical reasons)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throw 6;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should almost certainly throw a class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https://en.cppreference.com/w/cpp/error/exception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E1F-F374-4F5A-B07C-9AF871ED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Properly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E7AA-64C8-4D46-A26E-11720312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caller in the “call stack” handles the exception, the program will exit</a:t>
            </a:r>
          </a:p>
          <a:p>
            <a:pPr lvl="1"/>
            <a:endParaRPr lang="en-US" dirty="0"/>
          </a:p>
          <a:p>
            <a:r>
              <a:rPr lang="en-US" dirty="0"/>
              <a:t>Handle exceptions with a try-catch block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an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(const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ex)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handle the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example only catches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cs typeface="Courier New" panose="02070309020205020404" pitchFamily="49" charset="0"/>
              </a:rPr>
              <a:t>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4EB0-BF3D-421E-B51F-9B5F732B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4908-85ED-4FDC-A696-8F1E000B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try-catch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387-0BA5-4985-905C-ECEC3EC8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another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(...)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general case matches all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actually includes the ... in the C++ 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6D3D-9E7B-4838-8FC1-B95A0848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950A-4EC1-4B1F-B221-B2AC26EE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CLion</a:t>
            </a:r>
            <a:r>
              <a:rPr lang="en-US" dirty="0"/>
              <a:t> isn’t always trustworthy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8402-8D71-4750-AC0D-A5972BED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tries too hard to be useful</a:t>
            </a:r>
          </a:p>
          <a:p>
            <a:pPr lvl="1"/>
            <a:r>
              <a:rPr lang="en-US" dirty="0"/>
              <a:t>And can end up changing files you didn’t mean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it pops up and asks if you want to do something,</a:t>
            </a:r>
            <a:br>
              <a:rPr lang="en-US" dirty="0"/>
            </a:br>
            <a:r>
              <a:rPr lang="en-US" dirty="0"/>
              <a:t>usually the answer is “No!”</a:t>
            </a:r>
          </a:p>
          <a:p>
            <a:pPr lvl="2"/>
            <a:r>
              <a:rPr lang="en-US" dirty="0"/>
              <a:t>Example: static functions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This can end up changing code in files you didn’t mean to touch</a:t>
            </a:r>
          </a:p>
          <a:p>
            <a:pPr lvl="1"/>
            <a:r>
              <a:rPr lang="en-US" dirty="0"/>
              <a:t>Easiest fix is often to check out the project again and move your files 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FBC9-7185-4665-873F-B4DAB3E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85F-AA84-4D3F-B707-13BB5192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857E-E3D7-4CC4-8B9D-6A205CC8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add to:</a:t>
            </a:r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String_Holder</a:t>
            </a:r>
            <a:r>
              <a:rPr lang="en-US" dirty="0"/>
              <a:t>(const char*, 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MAX_STRING_LENGTH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char_at</a:t>
            </a:r>
            <a:r>
              <a:rPr lang="en-US" dirty="0"/>
              <a:t>(int)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AA62-2AA2-4BE6-998C-B9FA2CFA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5FD96-7017-4B87-9BF9-23E27FD528A2}"/>
              </a:ext>
            </a:extLst>
          </p:cNvPr>
          <p:cNvSpPr txBox="1"/>
          <p:nvPr/>
        </p:nvSpPr>
        <p:spPr>
          <a:xfrm>
            <a:off x="7696200" y="312519"/>
            <a:ext cx="334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/string_holder-exception.cxx</a:t>
            </a:r>
          </a:p>
        </p:txBody>
      </p:sp>
    </p:spTree>
    <p:extLst>
      <p:ext uri="{BB962C8B-B14F-4D97-AF65-F5344CB8AC3E}">
        <p14:creationId xmlns:p14="http://schemas.microsoft.com/office/powerpoint/2010/main" val="76907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1EA5-801D-4D43-BB7C-DC31BDC4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XKCD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C88B-DA8D-4A74-9F15-D50DA2D8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Unreachable State">
            <a:extLst>
              <a:ext uri="{FF2B5EF4-FFF2-40B4-BE49-F238E27FC236}">
                <a16:creationId xmlns:a16="http://schemas.microsoft.com/office/drawing/2014/main" id="{9B4D1D55-6564-4FA7-8903-AAF1B128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79" y="475334"/>
            <a:ext cx="4349220" cy="56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F4D53-2EDD-4C22-BE56-D06F3EEECA33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https://xkcd.com/2200/</a:t>
            </a:r>
          </a:p>
        </p:txBody>
      </p:sp>
    </p:spTree>
    <p:extLst>
      <p:ext uri="{BB962C8B-B14F-4D97-AF65-F5344CB8AC3E}">
        <p14:creationId xmlns:p14="http://schemas.microsoft.com/office/powerpoint/2010/main" val="416462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b="1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0841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(and other member functions) that enforce rules are insufficient</a:t>
            </a:r>
          </a:p>
          <a:p>
            <a:pPr lvl="1"/>
            <a:r>
              <a:rPr lang="en-US" dirty="0"/>
              <a:t>Anyone could access the data member directly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str(“Test String”);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5000;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str; // oops, </a:t>
            </a:r>
            <a:r>
              <a:rPr lang="en-US" sz="2000" b="1" dirty="0">
                <a:cs typeface="Courier New" panose="02070309020205020404" pitchFamily="49" charset="0"/>
              </a:rPr>
              <a:t>UNDEFINED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0C86B-892A-4297-A30B-946B680C90DC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all data and functions are “public”</a:t>
            </a:r>
          </a:p>
        </p:txBody>
      </p:sp>
    </p:spTree>
    <p:extLst>
      <p:ext uri="{BB962C8B-B14F-4D97-AF65-F5344CB8AC3E}">
        <p14:creationId xmlns:p14="http://schemas.microsoft.com/office/powerpoint/2010/main" val="289059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506-E3CB-41A7-8F9D-54769F7EF276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to make data/functions “private”</a:t>
            </a:r>
          </a:p>
        </p:txBody>
      </p:sp>
    </p:spTree>
    <p:extLst>
      <p:ext uri="{BB962C8B-B14F-4D97-AF65-F5344CB8AC3E}">
        <p14:creationId xmlns:p14="http://schemas.microsoft.com/office/powerpoint/2010/main" val="78850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95BA5-4F5C-4F3D-920B-34C2FDF24DE2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36501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B682-8429-435D-8116-163F723AD8ED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974033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2029-0CC1-4C6C-BB06-1514D1F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versus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BDBA-D4A6-42F7-9840-A2CCB0DA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Struct and Class are interchangeable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difference is the default behavior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Both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-US" dirty="0">
                <a:cs typeface="Courier New" panose="02070309020205020404" pitchFamily="49" charset="0"/>
              </a:rPr>
              <a:t> access modifiers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to all parts of the program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only to member functions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B80A-33B3-42B0-9B1E-FB7A582C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4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A2E-E50E-4B35-AA04-5E8B197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1BE0-91C3-4D98-892A-A24F2478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classes for abstractions (smart data)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String_Holder</a:t>
            </a:r>
            <a:r>
              <a:rPr lang="en-US" dirty="0"/>
              <a:t>, Ball</a:t>
            </a:r>
          </a:p>
          <a:p>
            <a:endParaRPr lang="en-US" dirty="0"/>
          </a:p>
          <a:p>
            <a:r>
              <a:rPr lang="en-US" dirty="0"/>
              <a:t>Use structs for “plain old data”</a:t>
            </a:r>
          </a:p>
          <a:p>
            <a:pPr lvl="1"/>
            <a:r>
              <a:rPr lang="en-US" dirty="0"/>
              <a:t>Example: Position,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intentionally violated this in homework 5 to keep things simple</a:t>
            </a:r>
          </a:p>
          <a:p>
            <a:pPr lvl="1"/>
            <a:r>
              <a:rPr lang="en-US" dirty="0"/>
              <a:t>And to make transition from C simpler: “structs with functions”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31E46-CC2F-42B1-8B6D-010068C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practice on constructors and objects</a:t>
            </a:r>
          </a:p>
          <a:p>
            <a:pPr lvl="1"/>
            <a:r>
              <a:rPr lang="en-US" dirty="0"/>
              <a:t>Discuss operator overloading</a:t>
            </a:r>
          </a:p>
          <a:p>
            <a:pPr lvl="1"/>
            <a:r>
              <a:rPr lang="en-US" dirty="0"/>
              <a:t>Discuss using exceptions to signal errors</a:t>
            </a:r>
          </a:p>
          <a:p>
            <a:endParaRPr lang="en-US" dirty="0"/>
          </a:p>
          <a:p>
            <a:r>
              <a:rPr lang="en-US" dirty="0"/>
              <a:t>Introduce concept of encapsulation and access control</a:t>
            </a:r>
          </a:p>
          <a:p>
            <a:pPr lvl="1"/>
            <a:r>
              <a:rPr lang="en-US" dirty="0"/>
              <a:t>How technically it’s done in C++</a:t>
            </a:r>
          </a:p>
          <a:p>
            <a:pPr lvl="1"/>
            <a:r>
              <a:rPr lang="en-US" dirty="0"/>
              <a:t>Why we care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specifier: 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private, but accessible to classes that inherit from this one</a:t>
            </a:r>
          </a:p>
          <a:p>
            <a:pPr lvl="1"/>
            <a:r>
              <a:rPr lang="en-US" dirty="0"/>
              <a:t>i.e., other classes that are based on this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talk about more next week</a:t>
            </a:r>
          </a:p>
          <a:p>
            <a:pPr lvl="1"/>
            <a:r>
              <a:rPr lang="en-US" dirty="0"/>
              <a:t>If you see it around before then, consider it the same as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8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b="1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90119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protect the rules of your data so it remains consistent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Method: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data private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public member functions to let clients do useful things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add public member functions that let clients do bad things</a:t>
            </a:r>
            <a:br>
              <a:rPr lang="en-US" dirty="0"/>
            </a:br>
            <a:r>
              <a:rPr lang="en-US" dirty="0"/>
              <a:t>(like break the rules of the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3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69B6-5FFE-45CC-B3D5-261A62F2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why do we care about consistency?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611A-169D-4F80-8CE5-E1F48339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 avoid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Keep track of sizes of arrays, for instance</a:t>
            </a:r>
          </a:p>
          <a:p>
            <a:pPr lvl="1"/>
            <a:endParaRPr lang="en-US" dirty="0"/>
          </a:p>
          <a:p>
            <a:r>
              <a:rPr lang="en-US" dirty="0"/>
              <a:t>Avoids errors</a:t>
            </a:r>
          </a:p>
          <a:p>
            <a:pPr lvl="1"/>
            <a:r>
              <a:rPr lang="en-US" dirty="0"/>
              <a:t>Maybe you expect your data to always be sorted</a:t>
            </a:r>
          </a:p>
          <a:p>
            <a:pPr lvl="1"/>
            <a:endParaRPr lang="en-US" dirty="0"/>
          </a:p>
          <a:p>
            <a:r>
              <a:rPr lang="en-US" dirty="0"/>
              <a:t>Improves efficiency</a:t>
            </a:r>
          </a:p>
          <a:p>
            <a:pPr lvl="1"/>
            <a:r>
              <a:rPr lang="en-US" dirty="0"/>
              <a:t>Make assumptions about the data that you know MUST be true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0AE6-0BB3-4755-8ADC-1D5F128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8F3-60A3-4653-9BB5-A64B833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update </a:t>
            </a:r>
            <a:r>
              <a:rPr lang="en-US" dirty="0" err="1"/>
              <a:t>String_Holder</a:t>
            </a:r>
            <a:r>
              <a:rPr lang="en-US" dirty="0"/>
              <a:t>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E1-FCB7-4C47-993C-F28DE2BB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should be private</a:t>
            </a:r>
          </a:p>
          <a:p>
            <a:pPr lvl="1"/>
            <a:r>
              <a:rPr lang="en-US" dirty="0"/>
              <a:t>Convention: private members end with “_”</a:t>
            </a:r>
          </a:p>
          <a:p>
            <a:endParaRPr lang="en-US" dirty="0"/>
          </a:p>
          <a:p>
            <a:r>
              <a:rPr lang="en-US" dirty="0"/>
              <a:t>Functions should be public</a:t>
            </a:r>
          </a:p>
          <a:p>
            <a:pPr lvl="1"/>
            <a:r>
              <a:rPr lang="en-US" dirty="0"/>
              <a:t>And functions should never allow the rules to be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B103-228E-4182-B0BD-2AA89AB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2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D00-67B3-4A74-9B9D-DA76281F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cuts off direct access to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E170-B93F-4C9F-BC1F-49DD73F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functions outside of the class can never access data members, even to just read from them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as a member function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“getters” for data variables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::size()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Declare function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8B1A-DC72-45EF-9B85-A3EC274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2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8E2-75AD-4967-8594-5BC655B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specific things access to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5573-C567-4D79-A5B9-91B9F670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 keyword declares another thing that can access private members from this class</a:t>
            </a:r>
          </a:p>
          <a:p>
            <a:endParaRPr lang="en-US" dirty="0"/>
          </a:p>
          <a:p>
            <a:r>
              <a:rPr lang="en-US" dirty="0"/>
              <a:t>Example overloaded operator!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operator&lt;&lt;()</a:t>
            </a:r>
          </a:p>
          <a:p>
            <a:pPr lvl="1"/>
            <a:r>
              <a:rPr lang="en-US" dirty="0"/>
              <a:t>Needs to access the private members of </a:t>
            </a:r>
            <a:r>
              <a:rPr lang="en-US" dirty="0" err="1"/>
              <a:t>String_Holder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Inside the </a:t>
            </a:r>
            <a:r>
              <a:rPr lang="en-US" dirty="0" err="1"/>
              <a:t>String_Holder</a:t>
            </a:r>
            <a:r>
              <a:rPr lang="en-US" dirty="0"/>
              <a:t> class definition, add: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friend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&amp;,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56C9-C665-45F5-96A4-B666654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5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EF3D-CD28-4312-A344-6A48613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C21-45C9-460E-9FDD-B2F60362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engineering principle: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Bundle your data and operations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let non-bundled operations mess with your bundled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Correctness</a:t>
            </a:r>
          </a:p>
          <a:p>
            <a:pPr lvl="2"/>
            <a:r>
              <a:rPr lang="en-US" dirty="0"/>
              <a:t>Data will never become inconsistent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Flexibility</a:t>
            </a:r>
          </a:p>
          <a:p>
            <a:pPr lvl="2"/>
            <a:r>
              <a:rPr lang="en-US" dirty="0"/>
              <a:t>Implementation details can change without modifying the API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Does NOT improve security</a:t>
            </a:r>
          </a:p>
          <a:p>
            <a:pPr lvl="2"/>
            <a:r>
              <a:rPr lang="en-US" dirty="0"/>
              <a:t>Data can still be accessed, just not by accident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9897-580A-4281-BC37-ADE60504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9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946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https://nu-cs211.github.io/cs211-files/lec/13_access.zip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Tour of GE211</a:t>
            </a:r>
          </a:p>
          <a:p>
            <a:endParaRPr lang="en-US" b="1" dirty="0"/>
          </a:p>
          <a:p>
            <a:r>
              <a:rPr lang="en-US" dirty="0"/>
              <a:t>More 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09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6FB-F590-43A3-BE3F-175E0BB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52F0-C3D5-4A2E-AE2D-BF870583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game engine designed by Jesse Tov at Northwestern!</a:t>
            </a:r>
          </a:p>
          <a:p>
            <a:pPr lvl="1"/>
            <a:r>
              <a:rPr lang="en-US" dirty="0"/>
              <a:t>Game Engine for CS211</a:t>
            </a:r>
          </a:p>
          <a:p>
            <a:pPr lvl="1"/>
            <a:endParaRPr lang="en-US" dirty="0"/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https://github.com/tov/ge211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Docs:</a:t>
            </a:r>
          </a:p>
          <a:p>
            <a:pPr lvl="1"/>
            <a:r>
              <a:rPr lang="en-US" dirty="0">
                <a:hlinkClick r:id="rId3"/>
              </a:rPr>
              <a:t>https://tov.github.io/ge211/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53DB-BE45-4EC0-83A8-FC1932A7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C17-9725-4D2B-B513-F2B63D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D26-FF0B-42EB-9524-66ACFF4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GE211 has a big while loop that runs 60 times per second</a:t>
            </a:r>
          </a:p>
          <a:p>
            <a:pPr lvl="1"/>
            <a:endParaRPr lang="en-US" dirty="0"/>
          </a:p>
          <a:p>
            <a:r>
              <a:rPr lang="en-US" dirty="0"/>
              <a:t>Each time through the loop:</a:t>
            </a:r>
          </a:p>
          <a:p>
            <a:pPr lvl="1"/>
            <a:r>
              <a:rPr lang="en-US" dirty="0"/>
              <a:t>Checks for user inputs (mouse and keyboard)</a:t>
            </a:r>
          </a:p>
          <a:p>
            <a:pPr lvl="2"/>
            <a:r>
              <a:rPr lang="en-US" dirty="0"/>
              <a:t>Calls functions in your code providing you those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Draws everything on screen</a:t>
            </a:r>
          </a:p>
          <a:p>
            <a:pPr lvl="2"/>
            <a:r>
              <a:rPr lang="en-US" dirty="0"/>
              <a:t>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function in your code to get the sprites to draw</a:t>
            </a:r>
          </a:p>
          <a:p>
            <a:endParaRPr lang="en-US" dirty="0"/>
          </a:p>
          <a:p>
            <a:r>
              <a:rPr lang="en-US" dirty="0"/>
              <a:t>All of this works through C++ objects</a:t>
            </a:r>
          </a:p>
          <a:p>
            <a:pPr lvl="1"/>
            <a:r>
              <a:rPr lang="en-US" dirty="0"/>
              <a:t>Some details rely on inheritance, which we’ll discuss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67AC-7831-4018-839B-DE812A9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081-4643-461E-BF50-34F18F0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application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BD24-727A-490D-9F6D-888BC7B2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Keeps track of “game” state</a:t>
            </a:r>
          </a:p>
          <a:p>
            <a:pPr lvl="1"/>
            <a:r>
              <a:rPr lang="en-US" dirty="0"/>
              <a:t>Might have multiple helper files for various objects it needs</a:t>
            </a:r>
          </a:p>
          <a:p>
            <a:pPr lvl="1"/>
            <a:endParaRPr lang="en-US" dirty="0"/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Reads inputs from user and changes the model</a:t>
            </a:r>
          </a:p>
          <a:p>
            <a:pPr lvl="1"/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Reads from model and sets the drawing</a:t>
            </a:r>
          </a:p>
          <a:p>
            <a:endParaRPr lang="en-US" dirty="0"/>
          </a:p>
          <a:p>
            <a:r>
              <a:rPr lang="en-US" dirty="0"/>
              <a:t>Lab05 combines Controller and View into a single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C732-27AF-4F20-807D-030705A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802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445</TotalTime>
  <Words>2489</Words>
  <Application>Microsoft Office PowerPoint</Application>
  <PresentationFormat>Widescreen</PresentationFormat>
  <Paragraphs>505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Tahoma</vt:lpstr>
      <vt:lpstr>Class Slides</vt:lpstr>
      <vt:lpstr>Lecture 13 Access Control</vt:lpstr>
      <vt:lpstr>Administrivia</vt:lpstr>
      <vt:lpstr>Warning: CLion isn’t always trustworthy</vt:lpstr>
      <vt:lpstr>Today’s Goals</vt:lpstr>
      <vt:lpstr>Getting the code for today</vt:lpstr>
      <vt:lpstr>Outline</vt:lpstr>
      <vt:lpstr>GE211</vt:lpstr>
      <vt:lpstr>High-level overview</vt:lpstr>
      <vt:lpstr>Game application code structure</vt:lpstr>
      <vt:lpstr>ge211::geometry::Posn</vt:lpstr>
      <vt:lpstr>ge211::geometry::Dims</vt:lpstr>
      <vt:lpstr>Outline</vt:lpstr>
      <vt:lpstr>Today’s working example</vt:lpstr>
      <vt:lpstr>Live Coding: constructors for String_Holder</vt:lpstr>
      <vt:lpstr>Delegating constructors</vt:lpstr>
      <vt:lpstr>Explicit constructors</vt:lpstr>
      <vt:lpstr>Explicit constructors</vt:lpstr>
      <vt:lpstr>Outline</vt:lpstr>
      <vt:lpstr>Defining operators for our objects</vt:lpstr>
      <vt:lpstr>Example overloaded operator</vt:lpstr>
      <vt:lpstr>What might we want to do with our strings?</vt:lpstr>
      <vt:lpstr>Break + Question</vt:lpstr>
      <vt:lpstr>Break + Question</vt:lpstr>
      <vt:lpstr>Outline</vt:lpstr>
      <vt:lpstr>Enforcing invariants with constructors</vt:lpstr>
      <vt:lpstr>Exceptions conceptually</vt:lpstr>
      <vt:lpstr>Exceptions are “thrown” by the function</vt:lpstr>
      <vt:lpstr>Properly handling exceptions</vt:lpstr>
      <vt:lpstr>General try-catch form</vt:lpstr>
      <vt:lpstr>Live coding: exceptions</vt:lpstr>
      <vt:lpstr>Break + Relevant XKCD</vt:lpstr>
      <vt:lpstr>Outline</vt:lpstr>
      <vt:lpstr>The problem of public access</vt:lpstr>
      <vt:lpstr>Access modifiers</vt:lpstr>
      <vt:lpstr>Access modifiers</vt:lpstr>
      <vt:lpstr>Access modifiers</vt:lpstr>
      <vt:lpstr>Access modifiers</vt:lpstr>
      <vt:lpstr>Structs versus Classes</vt:lpstr>
      <vt:lpstr>Style convention</vt:lpstr>
      <vt:lpstr>Additional specifier: protected</vt:lpstr>
      <vt:lpstr>Outline</vt:lpstr>
      <vt:lpstr>Encapsulation</vt:lpstr>
      <vt:lpstr>Step back: why do we care about consistency?</vt:lpstr>
      <vt:lpstr>Live coding: update String_Holder access control</vt:lpstr>
      <vt:lpstr>Encapsulation cuts off direct access to data members</vt:lpstr>
      <vt:lpstr>Allowing specific things access to private members</vt:lpstr>
      <vt:lpstr>Welcome to Encapsulation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Access Control</dc:title>
  <dc:creator>Branden Ghena</dc:creator>
  <cp:lastModifiedBy>Branden Ghena</cp:lastModifiedBy>
  <cp:revision>43</cp:revision>
  <dcterms:created xsi:type="dcterms:W3CDTF">2021-11-02T02:36:34Z</dcterms:created>
  <dcterms:modified xsi:type="dcterms:W3CDTF">2022-02-15T22:03:53Z</dcterms:modified>
</cp:coreProperties>
</file>