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6"/>
  </p:notesMasterIdLst>
  <p:sldIdLst>
    <p:sldId id="256" r:id="rId2"/>
    <p:sldId id="384" r:id="rId3"/>
    <p:sldId id="264" r:id="rId4"/>
    <p:sldId id="348" r:id="rId5"/>
    <p:sldId id="416" r:id="rId6"/>
    <p:sldId id="419" r:id="rId7"/>
    <p:sldId id="420" r:id="rId8"/>
    <p:sldId id="392" r:id="rId9"/>
    <p:sldId id="395" r:id="rId10"/>
    <p:sldId id="402" r:id="rId11"/>
    <p:sldId id="439" r:id="rId12"/>
    <p:sldId id="421" r:id="rId13"/>
    <p:sldId id="431" r:id="rId14"/>
    <p:sldId id="432" r:id="rId15"/>
    <p:sldId id="401" r:id="rId16"/>
    <p:sldId id="433" r:id="rId17"/>
    <p:sldId id="430" r:id="rId18"/>
    <p:sldId id="422" r:id="rId19"/>
    <p:sldId id="434" r:id="rId20"/>
    <p:sldId id="436" r:id="rId21"/>
    <p:sldId id="437" r:id="rId22"/>
    <p:sldId id="440" r:id="rId23"/>
    <p:sldId id="425" r:id="rId24"/>
    <p:sldId id="399" r:id="rId25"/>
    <p:sldId id="427" r:id="rId26"/>
    <p:sldId id="426" r:id="rId27"/>
    <p:sldId id="428" r:id="rId28"/>
    <p:sldId id="438" r:id="rId29"/>
    <p:sldId id="441" r:id="rId30"/>
    <p:sldId id="417" r:id="rId31"/>
    <p:sldId id="397" r:id="rId32"/>
    <p:sldId id="423" r:id="rId33"/>
    <p:sldId id="424" r:id="rId34"/>
    <p:sldId id="44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Course Goals" id="{B55B8E8C-5EAB-4A1E-A4E9-AE5E896E46FA}">
          <p14:sldIdLst>
            <p14:sldId id="348"/>
            <p14:sldId id="416"/>
            <p14:sldId id="419"/>
            <p14:sldId id="420"/>
            <p14:sldId id="392"/>
            <p14:sldId id="395"/>
            <p14:sldId id="402"/>
          </p14:sldIdLst>
        </p14:section>
        <p14:section name="When should you use C/C++?" id="{C36E3123-C5E2-4DCD-8BD7-30BACBFCBD2C}">
          <p14:sldIdLst>
            <p14:sldId id="439"/>
            <p14:sldId id="421"/>
            <p14:sldId id="431"/>
            <p14:sldId id="432"/>
            <p14:sldId id="401"/>
            <p14:sldId id="433"/>
            <p14:sldId id="430"/>
            <p14:sldId id="422"/>
            <p14:sldId id="434"/>
            <p14:sldId id="436"/>
            <p14:sldId id="437"/>
          </p14:sldIdLst>
        </p14:section>
        <p14:section name="Class Review" id="{D3169177-5308-4A40-85E7-50BBBDC77F80}">
          <p14:sldIdLst>
            <p14:sldId id="440"/>
            <p14:sldId id="425"/>
            <p14:sldId id="399"/>
            <p14:sldId id="427"/>
            <p14:sldId id="426"/>
            <p14:sldId id="428"/>
            <p14:sldId id="438"/>
          </p14:sldIdLst>
        </p14:section>
        <p14:section name="What's Next?" id="{CB1F119C-1443-412A-8B74-B082DD23C0FA}">
          <p14:sldIdLst>
            <p14:sldId id="441"/>
            <p14:sldId id="417"/>
            <p14:sldId id="397"/>
            <p14:sldId id="423"/>
            <p14:sldId id="424"/>
          </p14:sldIdLst>
        </p14:section>
        <p14:section name="Wrapup" id="{29A7F866-9DA9-446B-8359-CE426CB89C7A}">
          <p14:sldIdLst>
            <p14:sldId id="4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3/10/2022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3/10/2022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3/10/2022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isocpp.github.io/CppCoreGuidelines/CppCoreGuidelines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20</a:t>
            </a:r>
            <a:br>
              <a:rPr lang="en-US" dirty="0"/>
            </a:b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5B4DF-4E5D-4BC9-81A9-BB94B680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So why teach C and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BA066-3A32-4A1F-AB29-BA4C950BC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You’ll learn a lot more about programming</a:t>
            </a:r>
          </a:p>
          <a:p>
            <a:pPr lvl="1"/>
            <a:r>
              <a:rPr lang="en-US" dirty="0"/>
              <a:t>Syntax and ideas from C inspired a lot of other languages</a:t>
            </a:r>
          </a:p>
          <a:p>
            <a:pPr lvl="1"/>
            <a:r>
              <a:rPr lang="en-US" dirty="0"/>
              <a:t>Feels very different from Racket or Python</a:t>
            </a:r>
          </a:p>
          <a:p>
            <a:pPr lvl="1"/>
            <a:endParaRPr lang="en-US" dirty="0"/>
          </a:p>
          <a:p>
            <a:r>
              <a:rPr lang="en-US" dirty="0"/>
              <a:t>You’ll become a better programmer</a:t>
            </a:r>
          </a:p>
          <a:p>
            <a:pPr lvl="1"/>
            <a:r>
              <a:rPr lang="en-US" dirty="0"/>
              <a:t>You’re going to run into a lot of errors and problems in this class</a:t>
            </a:r>
          </a:p>
          <a:p>
            <a:pPr lvl="1"/>
            <a:r>
              <a:rPr lang="en-US" dirty="0"/>
              <a:t>Hopefully they teach you to better design and plan your code</a:t>
            </a:r>
          </a:p>
          <a:p>
            <a:pPr lvl="1"/>
            <a:endParaRPr lang="en-US" dirty="0"/>
          </a:p>
          <a:p>
            <a:r>
              <a:rPr lang="en-US" dirty="0"/>
              <a:t>Prepare you to dig deeper into computer systems</a:t>
            </a:r>
          </a:p>
          <a:p>
            <a:pPr lvl="1"/>
            <a:r>
              <a:rPr lang="en-US" dirty="0"/>
              <a:t>A “systems language” is needed to interact directly with hardware</a:t>
            </a:r>
          </a:p>
          <a:p>
            <a:pPr lvl="1"/>
            <a:r>
              <a:rPr lang="en-US" dirty="0"/>
              <a:t>Major options: Pascal, C, C++, Ada, Rust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8BC849-12D1-4773-A735-73FF5B52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b="1" dirty="0"/>
              <a:t>When should you use C and C++?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700546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E7B3-D20F-4F32-9A99-FAFB0A3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4BE7-227F-4C2E-9AF1-C420A9AF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shouldn’t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14EF-7D13-410B-A7A6-CED01EE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6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E7B3-D20F-4F32-9A99-FAFB0A3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4BE7-227F-4C2E-9AF1-C420A9AF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shouldn’t</a:t>
            </a:r>
          </a:p>
          <a:p>
            <a:endParaRPr lang="en-US" dirty="0"/>
          </a:p>
          <a:p>
            <a:r>
              <a:rPr lang="en-US" dirty="0"/>
              <a:t>Stronger: Don’t use 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14EF-7D13-410B-A7A6-CED01EE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818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E7B3-D20F-4F32-9A99-FAFB0A3CA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you use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4BE7-227F-4C2E-9AF1-C420A9AFB5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probably shouldn’t</a:t>
            </a:r>
          </a:p>
          <a:p>
            <a:endParaRPr lang="en-US" dirty="0"/>
          </a:p>
          <a:p>
            <a:r>
              <a:rPr lang="en-US" dirty="0"/>
              <a:t>Stronger: Don’t use C.</a:t>
            </a:r>
          </a:p>
          <a:p>
            <a:endParaRPr lang="en-US" dirty="0"/>
          </a:p>
          <a:p>
            <a:r>
              <a:rPr lang="en-US" dirty="0"/>
              <a:t>Stronger still (and what I actually believe):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u="sng" dirty="0"/>
              <a:t>Using C when you could use a safer language is engineering malpractice.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 and </a:t>
            </a:r>
            <a:r>
              <a:rPr lang="en-US" sz="2000" b="1" dirty="0"/>
              <a:t>UNDEFINED BEHAVIOR </a:t>
            </a:r>
            <a:r>
              <a:rPr lang="en-US" dirty="0"/>
              <a:t>are the root of many security vulnerabilities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B414EF-7D13-410B-A7A6-CED01EED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71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 good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particular things</a:t>
            </a:r>
          </a:p>
          <a:p>
            <a:pPr lvl="1"/>
            <a:endParaRPr lang="en-US" dirty="0"/>
          </a:p>
          <a:p>
            <a:r>
              <a:rPr lang="en-US" dirty="0"/>
              <a:t>Need for extreme efficiency and speed</a:t>
            </a:r>
          </a:p>
          <a:p>
            <a:pPr lvl="1"/>
            <a:r>
              <a:rPr lang="en-US" dirty="0"/>
              <a:t>Often efficient services for </a:t>
            </a:r>
            <a:r>
              <a:rPr lang="en-US" i="1" dirty="0"/>
              <a:t>other</a:t>
            </a:r>
            <a:r>
              <a:rPr lang="en-US" dirty="0"/>
              <a:t> programs</a:t>
            </a:r>
          </a:p>
          <a:p>
            <a:pPr lvl="1"/>
            <a:r>
              <a:rPr lang="en-US" dirty="0"/>
              <a:t>Systems Programming</a:t>
            </a:r>
          </a:p>
          <a:p>
            <a:pPr lvl="1"/>
            <a:endParaRPr lang="en-US" dirty="0"/>
          </a:p>
          <a:p>
            <a:r>
              <a:rPr lang="en-US" dirty="0"/>
              <a:t>Low-level memory or hardware manipulation</a:t>
            </a:r>
          </a:p>
          <a:p>
            <a:pPr lvl="1"/>
            <a:r>
              <a:rPr lang="en-US" dirty="0"/>
              <a:t>Interact with raw memory</a:t>
            </a:r>
          </a:p>
          <a:p>
            <a:pPr lvl="1"/>
            <a:r>
              <a:rPr lang="en-US" dirty="0"/>
              <a:t>Computer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94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Slowly we are replacing the need for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is used for extreme efficiency and speed</a:t>
            </a:r>
          </a:p>
          <a:p>
            <a:pPr lvl="1"/>
            <a:r>
              <a:rPr lang="en-US" dirty="0"/>
              <a:t>Beware premature optimization</a:t>
            </a:r>
          </a:p>
          <a:p>
            <a:pPr lvl="2"/>
            <a:r>
              <a:rPr lang="en-US" dirty="0"/>
              <a:t>Often algorithm and library choice are more important than language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 (and others) are often good for this as well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 is used for low-level memory or hardware manipulation</a:t>
            </a:r>
          </a:p>
          <a:p>
            <a:pPr lvl="1"/>
            <a:r>
              <a:rPr lang="en-US" dirty="0"/>
              <a:t>New languages like Rust are starting to meet the needs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3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84039-4E28-41B7-83F0-27AD77445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value of learning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623FA-1D1F-4689-A70A-CC361A87C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impact it has on every other language you might learn</a:t>
            </a:r>
          </a:p>
          <a:p>
            <a:pPr lvl="1"/>
            <a:r>
              <a:rPr lang="en-US" dirty="0"/>
              <a:t>Java, Objective-C, C#, Go, </a:t>
            </a:r>
            <a:r>
              <a:rPr lang="en-US" dirty="0" err="1"/>
              <a:t>Javascript</a:t>
            </a:r>
            <a:r>
              <a:rPr lang="en-US" dirty="0"/>
              <a:t>, Swift, PHP, Perl, Python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You’ll see lots of similar ideas</a:t>
            </a:r>
          </a:p>
          <a:p>
            <a:pPr lvl="2"/>
            <a:r>
              <a:rPr lang="en-US" dirty="0"/>
              <a:t>Structs</a:t>
            </a:r>
          </a:p>
          <a:p>
            <a:pPr lvl="2"/>
            <a:r>
              <a:rPr lang="en-US" dirty="0"/>
              <a:t>Curly braces and semicolons</a:t>
            </a:r>
          </a:p>
          <a:p>
            <a:pPr lvl="2"/>
            <a:r>
              <a:rPr lang="en-US" dirty="0"/>
              <a:t>if, while, for</a:t>
            </a:r>
          </a:p>
          <a:p>
            <a:pPr lvl="2"/>
            <a:r>
              <a:rPr lang="en-US" dirty="0"/>
              <a:t>Arrays and square bracket indexing</a:t>
            </a:r>
          </a:p>
          <a:p>
            <a:pPr lvl="2"/>
            <a:endParaRPr lang="en-US" dirty="0"/>
          </a:p>
          <a:p>
            <a:r>
              <a:rPr lang="en-US" dirty="0"/>
              <a:t>You may use it for future systems courses: CS213, CS343, etc.</a:t>
            </a:r>
          </a:p>
          <a:p>
            <a:r>
              <a:rPr lang="en-US" dirty="0"/>
              <a:t>Some experience helps you understand the danger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A02A68-7A43-4A0A-8BCD-C6726A195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12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74CF-11AD-41CF-8D62-ECB171D12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6E19D-354C-46CB-A844-C2D5C838F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ambiguous than C</a:t>
            </a:r>
          </a:p>
          <a:p>
            <a:pPr lvl="1"/>
            <a:endParaRPr lang="en-US" dirty="0"/>
          </a:p>
          <a:p>
            <a:r>
              <a:rPr lang="en-US" dirty="0"/>
              <a:t>Definitely don’t use </a:t>
            </a:r>
            <a:r>
              <a:rPr lang="en-US" i="1" dirty="0"/>
              <a:t>old </a:t>
            </a:r>
            <a:r>
              <a:rPr lang="en-US" dirty="0"/>
              <a:t>C++</a:t>
            </a:r>
          </a:p>
          <a:p>
            <a:pPr lvl="1"/>
            <a:r>
              <a:rPr lang="en-US" dirty="0"/>
              <a:t>We learned modern C++14</a:t>
            </a:r>
          </a:p>
          <a:p>
            <a:pPr lvl="2"/>
            <a:r>
              <a:rPr lang="en-US" dirty="0"/>
              <a:t>Includes many more standard libraries</a:t>
            </a:r>
          </a:p>
          <a:p>
            <a:pPr lvl="2"/>
            <a:r>
              <a:rPr lang="en-US" dirty="0"/>
              <a:t>Includes safer memory management (smart pointers)</a:t>
            </a:r>
          </a:p>
          <a:p>
            <a:pPr lvl="1"/>
            <a:r>
              <a:rPr lang="en-US" dirty="0">
                <a:hlinkClick r:id="rId2"/>
              </a:rPr>
              <a:t>C++ Core Guidelines</a:t>
            </a:r>
            <a:r>
              <a:rPr lang="en-US" dirty="0"/>
              <a:t> is a good place to start</a:t>
            </a:r>
          </a:p>
          <a:p>
            <a:pPr lvl="2"/>
            <a:endParaRPr lang="en-US" dirty="0"/>
          </a:p>
          <a:p>
            <a:r>
              <a:rPr lang="en-US" dirty="0"/>
              <a:t>There are other languages with many of the benefits without the confusing parts</a:t>
            </a:r>
          </a:p>
          <a:p>
            <a:pPr lvl="1"/>
            <a:r>
              <a:rPr lang="en-US" dirty="0"/>
              <a:t>But really big, important software often eventually ends up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02C64-8FB3-4E52-8712-552E2FB18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766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352C8-A221-43FD-B295-A83DD2F1E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the right programming language for the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AB1D5-DE15-4345-92D0-2106D8169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Remember: there is no </a:t>
            </a:r>
            <a:r>
              <a:rPr lang="en-US" i="1" dirty="0"/>
              <a:t>best</a:t>
            </a:r>
            <a:r>
              <a:rPr lang="en-US" dirty="0"/>
              <a:t> programming language</a:t>
            </a:r>
          </a:p>
          <a:p>
            <a:pPr lvl="1"/>
            <a:r>
              <a:rPr lang="en-US" dirty="0"/>
              <a:t>Every tool is situational</a:t>
            </a:r>
          </a:p>
          <a:p>
            <a:pPr lvl="1"/>
            <a:endParaRPr lang="en-US" dirty="0"/>
          </a:p>
          <a:p>
            <a:r>
              <a:rPr lang="en-US" dirty="0"/>
              <a:t>C and C++ are </a:t>
            </a:r>
            <a:r>
              <a:rPr lang="en-US" i="1" dirty="0"/>
              <a:t>not </a:t>
            </a:r>
            <a:r>
              <a:rPr lang="en-US" dirty="0"/>
              <a:t> good for simple programs and demonstrations</a:t>
            </a:r>
          </a:p>
          <a:p>
            <a:pPr lvl="1"/>
            <a:r>
              <a:rPr lang="en-US" dirty="0"/>
              <a:t>So use something simpler, like Python</a:t>
            </a:r>
          </a:p>
          <a:p>
            <a:pPr lvl="1"/>
            <a:endParaRPr lang="en-US" dirty="0"/>
          </a:p>
          <a:p>
            <a:r>
              <a:rPr lang="en-US" dirty="0"/>
              <a:t>But if we wrote all of our video game engines in Python, games would be very limited in what they could do</a:t>
            </a:r>
          </a:p>
          <a:p>
            <a:pPr lvl="1"/>
            <a:r>
              <a:rPr lang="en-US" dirty="0"/>
              <a:t>So use something more complex, like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6232AB-0AEF-4B0F-BC19-F141EBD16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9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due tomorrow</a:t>
            </a:r>
          </a:p>
          <a:p>
            <a:pPr lvl="1"/>
            <a:r>
              <a:rPr lang="en-US" dirty="0"/>
              <a:t>Prioritize getting as many spec items completed as possible</a:t>
            </a:r>
          </a:p>
          <a:p>
            <a:pPr lvl="1"/>
            <a:r>
              <a:rPr lang="en-US" dirty="0"/>
              <a:t>Don’t forget to write model tests as well!</a:t>
            </a:r>
          </a:p>
          <a:p>
            <a:pPr lvl="1"/>
            <a:endParaRPr lang="en-US" dirty="0"/>
          </a:p>
          <a:p>
            <a:r>
              <a:rPr lang="en-US" dirty="0"/>
              <a:t>Submission on </a:t>
            </a:r>
            <a:r>
              <a:rPr lang="en-US" dirty="0" err="1"/>
              <a:t>Gradescope</a:t>
            </a:r>
            <a:r>
              <a:rPr lang="en-US" dirty="0"/>
              <a:t> is available</a:t>
            </a:r>
          </a:p>
          <a:p>
            <a:pPr lvl="1"/>
            <a:r>
              <a:rPr lang="en-US" dirty="0"/>
              <a:t>If it doesn’t pass tests there, it won’t compile when we go to run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C9B9-0CB8-4ADD-8692-06BAFFD3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1181100"/>
          </a:xfrm>
        </p:spPr>
        <p:txBody>
          <a:bodyPr>
            <a:normAutofit/>
          </a:bodyPr>
          <a:lstStyle/>
          <a:p>
            <a:r>
              <a:rPr lang="en-US" dirty="0"/>
              <a:t>Break +</a:t>
            </a:r>
            <a:br>
              <a:rPr lang="en-US" dirty="0"/>
            </a:br>
            <a:r>
              <a:rPr lang="en-US" dirty="0"/>
              <a:t>example Go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57C11-448A-4291-9E05-325F715D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057400"/>
            <a:ext cx="359610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I’m guessing that few of you have used Go</a:t>
            </a:r>
          </a:p>
          <a:p>
            <a:pPr lvl="1"/>
            <a:r>
              <a:rPr lang="en-US" dirty="0"/>
              <a:t>But do you understand it?</a:t>
            </a:r>
          </a:p>
          <a:p>
            <a:pPr lvl="1"/>
            <a:endParaRPr lang="en-US" sz="2000" dirty="0"/>
          </a:p>
          <a:p>
            <a:r>
              <a:rPr lang="en-US" sz="2400" dirty="0"/>
              <a:t>Where does code start?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is the type of 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FCEC-4ED0-4109-92E2-78AD5D7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A67EC-F99F-4629-87AC-8CE06F66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07" y="361921"/>
            <a:ext cx="7151687" cy="59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295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2C9B9-0CB8-4ADD-8692-06BAFFD36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1181100"/>
          </a:xfrm>
        </p:spPr>
        <p:txBody>
          <a:bodyPr>
            <a:normAutofit/>
          </a:bodyPr>
          <a:lstStyle/>
          <a:p>
            <a:r>
              <a:rPr lang="en-US" dirty="0"/>
              <a:t>Break +</a:t>
            </a:r>
            <a:br>
              <a:rPr lang="en-US" dirty="0"/>
            </a:br>
            <a:r>
              <a:rPr lang="en-US" dirty="0"/>
              <a:t>example Go code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957C11-448A-4291-9E05-325F715D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057400"/>
            <a:ext cx="3596105" cy="4114800"/>
          </a:xfrm>
        </p:spPr>
        <p:txBody>
          <a:bodyPr>
            <a:normAutofit/>
          </a:bodyPr>
          <a:lstStyle/>
          <a:p>
            <a:r>
              <a:rPr lang="en-US" sz="2400" dirty="0"/>
              <a:t>I’m guessing that few of you have used Go</a:t>
            </a:r>
          </a:p>
          <a:p>
            <a:pPr lvl="1"/>
            <a:r>
              <a:rPr lang="en-US" dirty="0"/>
              <a:t>But do you understand it?</a:t>
            </a:r>
          </a:p>
          <a:p>
            <a:pPr lvl="1"/>
            <a:endParaRPr lang="en-US" sz="2000" dirty="0"/>
          </a:p>
          <a:p>
            <a:r>
              <a:rPr lang="en-US" sz="2400" dirty="0"/>
              <a:t>Where does code start?</a:t>
            </a:r>
          </a:p>
          <a:p>
            <a:pPr lvl="1"/>
            <a:r>
              <a:rPr lang="en-US" sz="2000" b="1" dirty="0"/>
              <a:t>main()</a:t>
            </a:r>
          </a:p>
          <a:p>
            <a:r>
              <a:rPr lang="en-US" sz="2400" dirty="0"/>
              <a:t>What is the type of d?</a:t>
            </a:r>
          </a:p>
          <a:p>
            <a:pPr lvl="1"/>
            <a:r>
              <a:rPr lang="en-US" sz="2000" b="1" dirty="0"/>
              <a:t>day which is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50FCEC-4ED0-4109-92E2-78AD5D710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9A67EC-F99F-4629-87AC-8CE06F6672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8707" y="361921"/>
            <a:ext cx="7151687" cy="5994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107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pPr lvl="1"/>
            <a:endParaRPr lang="en-US" dirty="0"/>
          </a:p>
          <a:p>
            <a:r>
              <a:rPr lang="en-US" b="1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610410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0722-B79F-4BA8-A6E0-F1177BEA5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learn in CS211?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E7A73-4BE5-4CF2-9C1B-C7993C7FF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reverse order:</a:t>
            </a:r>
          </a:p>
          <a:p>
            <a:pPr lvl="1"/>
            <a:r>
              <a:rPr lang="en-US" dirty="0"/>
              <a:t>Game Design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C++ Programming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 Programming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Unix 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B580D-8F89-45D9-97F3-0C800D54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3913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Model, View, Controller concept</a:t>
            </a:r>
          </a:p>
          <a:p>
            <a:pPr lvl="1"/>
            <a:r>
              <a:rPr lang="en-US" b="1" dirty="0"/>
              <a:t>Model</a:t>
            </a:r>
            <a:r>
              <a:rPr lang="en-US" dirty="0"/>
              <a:t> handles the program state</a:t>
            </a:r>
          </a:p>
          <a:p>
            <a:pPr lvl="1"/>
            <a:r>
              <a:rPr lang="en-US" b="1" dirty="0"/>
              <a:t>View</a:t>
            </a:r>
            <a:r>
              <a:rPr lang="en-US" dirty="0"/>
              <a:t> displays information based on the state</a:t>
            </a:r>
          </a:p>
          <a:p>
            <a:pPr lvl="1"/>
            <a:r>
              <a:rPr lang="en-US" b="1" dirty="0"/>
              <a:t>Controller</a:t>
            </a:r>
            <a:r>
              <a:rPr lang="en-US" dirty="0"/>
              <a:t> modifies the state based on user input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Breaking a system up into these three parts enables more robust, testable code</a:t>
            </a:r>
          </a:p>
          <a:p>
            <a:pPr lvl="1"/>
            <a:r>
              <a:rPr lang="en-US" dirty="0"/>
              <a:t>Applicable to any interactive program, not just games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00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8646D-2FD6-4CE4-8F10-DB1BF381B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B24B2-8B44-4AD8-BCBD-F075D6A94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  <a:p>
            <a:pPr lvl="1"/>
            <a:r>
              <a:rPr lang="en-US" dirty="0"/>
              <a:t>Using objects and methods</a:t>
            </a:r>
          </a:p>
          <a:p>
            <a:pPr lvl="1"/>
            <a:r>
              <a:rPr lang="en-US" dirty="0"/>
              <a:t>Creating our own Classes</a:t>
            </a:r>
          </a:p>
          <a:p>
            <a:pPr lvl="1"/>
            <a:endParaRPr lang="en-US" dirty="0"/>
          </a:p>
          <a:p>
            <a:r>
              <a:rPr lang="en-US" dirty="0"/>
              <a:t>Encapsulation</a:t>
            </a:r>
          </a:p>
          <a:p>
            <a:pPr lvl="1"/>
            <a:r>
              <a:rPr lang="en-US" dirty="0"/>
              <a:t>Internal state should be private</a:t>
            </a:r>
          </a:p>
          <a:p>
            <a:pPr lvl="1"/>
            <a:r>
              <a:rPr lang="en-US" dirty="0"/>
              <a:t>Only expose operations that maintain validity of our internal state</a:t>
            </a:r>
          </a:p>
          <a:p>
            <a:pPr lvl="1"/>
            <a:endParaRPr lang="en-US" dirty="0"/>
          </a:p>
          <a:p>
            <a:r>
              <a:rPr lang="en-US" dirty="0"/>
              <a:t>Resource Acquisition Is Initialization (RAII)</a:t>
            </a:r>
          </a:p>
          <a:p>
            <a:pPr lvl="1"/>
            <a:r>
              <a:rPr lang="en-US" dirty="0"/>
              <a:t>Wrap resources in an object</a:t>
            </a:r>
          </a:p>
          <a:p>
            <a:pPr lvl="1"/>
            <a:r>
              <a:rPr lang="en-US" dirty="0"/>
              <a:t>Allocate when constructed and deallocate when automatically destructed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2EB3C6-A7F2-47B0-BE7A-D2B45ED4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688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ED520-118C-49A3-A9E7-C1E5A76D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09EB7-0D00-4177-BA1B-F955E7A02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syntax and structure</a:t>
            </a:r>
          </a:p>
          <a:p>
            <a:pPr lvl="1"/>
            <a:r>
              <a:rPr lang="en-US" dirty="0"/>
              <a:t>If, while, for</a:t>
            </a:r>
          </a:p>
          <a:p>
            <a:pPr lvl="1"/>
            <a:r>
              <a:rPr lang="en-US" dirty="0"/>
              <a:t>Functions and return values</a:t>
            </a:r>
          </a:p>
          <a:p>
            <a:pPr lvl="1"/>
            <a:r>
              <a:rPr lang="en-US" dirty="0"/>
              <a:t>Headers and Source files</a:t>
            </a:r>
          </a:p>
          <a:p>
            <a:pPr lvl="1"/>
            <a:endParaRPr lang="en-US" dirty="0"/>
          </a:p>
          <a:p>
            <a:r>
              <a:rPr lang="en-US" dirty="0"/>
              <a:t>Types and Variables</a:t>
            </a:r>
          </a:p>
          <a:p>
            <a:pPr lvl="1"/>
            <a:r>
              <a:rPr lang="en-US" dirty="0"/>
              <a:t>Name, Object, Value</a:t>
            </a:r>
          </a:p>
          <a:p>
            <a:pPr lvl="1"/>
            <a:r>
              <a:rPr lang="en-US" dirty="0"/>
              <a:t>Type determines the kind of value and size of object</a:t>
            </a:r>
          </a:p>
          <a:p>
            <a:pPr lvl="1"/>
            <a:endParaRPr lang="en-US" dirty="0"/>
          </a:p>
          <a:p>
            <a:r>
              <a:rPr lang="en-US" dirty="0"/>
              <a:t>Memory management</a:t>
            </a:r>
          </a:p>
          <a:p>
            <a:pPr lvl="1"/>
            <a:r>
              <a:rPr lang="en-US" dirty="0"/>
              <a:t>Stack, Data, and Heap segments</a:t>
            </a:r>
          </a:p>
          <a:p>
            <a:pPr lvl="1"/>
            <a:r>
              <a:rPr lang="en-US" dirty="0"/>
              <a:t>When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free()</a:t>
            </a:r>
            <a:r>
              <a:rPr lang="en-US" dirty="0"/>
              <a:t> and possible errors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D5427-2CF4-4746-9D73-84BD198E2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88366F-2E26-4BDF-8C8A-15B0F8A2C8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29567"/>
              </p:ext>
            </p:extLst>
          </p:nvPr>
        </p:nvGraphicFramePr>
        <p:xfrm>
          <a:off x="8099558" y="291084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10913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C7A9-9A14-43BA-B696-5C0D16BF0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Shell (a.k.a. Linux terminal)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2D0ED-B7FD-411B-8EA4-63D398938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SSH access to remote machines</a:t>
            </a:r>
          </a:p>
          <a:p>
            <a:pPr lvl="1"/>
            <a:r>
              <a:rPr lang="en-US" dirty="0"/>
              <a:t>This will be a recurring need in future classes</a:t>
            </a:r>
          </a:p>
          <a:p>
            <a:endParaRPr lang="en-US" dirty="0"/>
          </a:p>
          <a:p>
            <a:r>
              <a:rPr lang="en-US" dirty="0"/>
              <a:t>Interacting with files and programs</a:t>
            </a:r>
          </a:p>
          <a:p>
            <a:pPr lvl="1"/>
            <a:r>
              <a:rPr lang="en-US" dirty="0"/>
              <a:t>cd, ls</a:t>
            </a:r>
          </a:p>
          <a:p>
            <a:pPr lvl="1"/>
            <a:r>
              <a:rPr lang="en-US" dirty="0"/>
              <a:t>Relative and absolute paths</a:t>
            </a:r>
          </a:p>
          <a:p>
            <a:pPr lvl="1"/>
            <a:r>
              <a:rPr lang="en-US" dirty="0"/>
              <a:t>Providing flags to programs and looking up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F8EC2-5234-431A-86E8-5721493E0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826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D9247-374F-424C-8E5B-772318382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Recommendation: don’t forget about Unix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105A4-AFBC-4E22-81D0-B6041FA1D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playing around with Unix shell</a:t>
            </a:r>
          </a:p>
          <a:p>
            <a:pPr lvl="1"/>
            <a:r>
              <a:rPr lang="en-US" dirty="0"/>
              <a:t>Incredibly useful tool for software development and productivity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Several options</a:t>
            </a:r>
          </a:p>
          <a:p>
            <a:pPr lvl="2"/>
            <a:r>
              <a:rPr lang="en-US" dirty="0"/>
              <a:t>Native MacOS</a:t>
            </a:r>
          </a:p>
          <a:p>
            <a:pPr lvl="2"/>
            <a:r>
              <a:rPr lang="en-US" dirty="0"/>
              <a:t>Windows Subsystem for Linux (WSL)</a:t>
            </a:r>
          </a:p>
          <a:p>
            <a:pPr lvl="2"/>
            <a:r>
              <a:rPr lang="en-US" dirty="0"/>
              <a:t>Linux installed in a virtual machine</a:t>
            </a:r>
          </a:p>
          <a:p>
            <a:pPr lvl="2"/>
            <a:endParaRPr lang="en-US" dirty="0"/>
          </a:p>
          <a:p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140DE-23CA-49E8-9656-F6D14170D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434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b="1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19757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what you’ve learned and why it is useful</a:t>
            </a:r>
          </a:p>
          <a:p>
            <a:endParaRPr lang="en-US" dirty="0"/>
          </a:p>
          <a:p>
            <a:r>
              <a:rPr lang="en-US" dirty="0"/>
              <a:t>Understand when to use or avoid C/C++ in future projects</a:t>
            </a:r>
          </a:p>
          <a:p>
            <a:endParaRPr lang="en-US" dirty="0"/>
          </a:p>
          <a:p>
            <a:r>
              <a:rPr lang="en-US" dirty="0"/>
              <a:t>Consider what’s next after CS211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Keep lecture pretty short! I’ve got time to do mini-office hours for anyone with project questions afterwards.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33FB7-3FE6-42A9-B637-5AF0329F5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CS classes!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23013-5CBB-407A-9C11-FB392AF90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CS211 is a pre-requisite for CS213</a:t>
            </a:r>
          </a:p>
          <a:p>
            <a:pPr lvl="1"/>
            <a:r>
              <a:rPr lang="en-US" dirty="0"/>
              <a:t>Obvious next step while you’re still fresh with C programming</a:t>
            </a:r>
          </a:p>
          <a:p>
            <a:pPr lvl="1"/>
            <a:endParaRPr lang="en-US" dirty="0"/>
          </a:p>
          <a:p>
            <a:r>
              <a:rPr lang="en-US" dirty="0"/>
              <a:t>CS111, CS150, and CS211 are the “programming classes”</a:t>
            </a:r>
          </a:p>
          <a:p>
            <a:pPr lvl="1"/>
            <a:r>
              <a:rPr lang="en-US" dirty="0"/>
              <a:t>Teach you how to program</a:t>
            </a:r>
          </a:p>
          <a:p>
            <a:pPr lvl="1"/>
            <a:r>
              <a:rPr lang="en-US" dirty="0"/>
              <a:t>Teach you programming languages</a:t>
            </a:r>
          </a:p>
          <a:p>
            <a:pPr lvl="1"/>
            <a:endParaRPr lang="en-US" dirty="0"/>
          </a:p>
          <a:p>
            <a:r>
              <a:rPr lang="en-US" dirty="0"/>
              <a:t>Future classes in CS are “computer science classes”</a:t>
            </a:r>
          </a:p>
          <a:p>
            <a:pPr lvl="1"/>
            <a:r>
              <a:rPr lang="en-US" dirty="0"/>
              <a:t>Teach you how to understand computation and computers</a:t>
            </a:r>
          </a:p>
          <a:p>
            <a:pPr lvl="1"/>
            <a:r>
              <a:rPr lang="en-US" dirty="0"/>
              <a:t>How do we use computers to understand and effect our world</a:t>
            </a:r>
          </a:p>
          <a:p>
            <a:pPr lvl="2"/>
            <a:r>
              <a:rPr lang="en-US" dirty="0"/>
              <a:t>You’ll write programs along the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8EF9D1-56C1-4353-9863-7B98D2466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4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“Wait, but I only know like four programming languages?!!”</a:t>
            </a:r>
          </a:p>
          <a:p>
            <a:pPr lvl="1"/>
            <a:r>
              <a:rPr lang="en-US" dirty="0"/>
              <a:t>Learning others will be up to you</a:t>
            </a:r>
          </a:p>
          <a:p>
            <a:pPr lvl="1"/>
            <a:endParaRPr lang="en-US" dirty="0"/>
          </a:p>
          <a:p>
            <a:r>
              <a:rPr lang="en-US" dirty="0"/>
              <a:t>The same ideas you’ve already learned will apply</a:t>
            </a:r>
          </a:p>
          <a:p>
            <a:pPr lvl="1"/>
            <a:r>
              <a:rPr lang="en-US" dirty="0"/>
              <a:t>Types and Imperative Programming</a:t>
            </a:r>
          </a:p>
          <a:p>
            <a:pPr lvl="1"/>
            <a:r>
              <a:rPr lang="en-US" dirty="0"/>
              <a:t>Functional Programming</a:t>
            </a:r>
          </a:p>
          <a:p>
            <a:pPr lvl="1"/>
            <a:r>
              <a:rPr lang="en-US" dirty="0"/>
              <a:t>Debugging and Testing</a:t>
            </a:r>
          </a:p>
          <a:p>
            <a:pPr lvl="1"/>
            <a:endParaRPr lang="en-US" dirty="0"/>
          </a:p>
          <a:p>
            <a:r>
              <a:rPr lang="en-US" dirty="0"/>
              <a:t>Lots of great guides online for popular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80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237E5-CF03-4C23-B1BC-B9A07ABF8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Full-Stack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E039-C0EE-4D6D-B085-695B1AA7F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benefit to being a “computer scientist” versus “knowing a programming language”</a:t>
            </a:r>
          </a:p>
          <a:p>
            <a:pPr lvl="1"/>
            <a:r>
              <a:rPr lang="en-US" dirty="0"/>
              <a:t>Our curriculum teaches you multiple different parts of the software stack</a:t>
            </a:r>
          </a:p>
          <a:p>
            <a:pPr lvl="1"/>
            <a:endParaRPr lang="en-US" dirty="0"/>
          </a:p>
          <a:p>
            <a:r>
              <a:rPr lang="en-US" dirty="0"/>
              <a:t>You can understand front-end (user-facing) software</a:t>
            </a:r>
          </a:p>
          <a:p>
            <a:pPr lvl="1"/>
            <a:r>
              <a:rPr lang="en-US" dirty="0"/>
              <a:t>Probably something like Python or </a:t>
            </a:r>
            <a:r>
              <a:rPr lang="en-US" dirty="0" err="1"/>
              <a:t>Javascript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can understand back-end (software-facing) software</a:t>
            </a:r>
          </a:p>
          <a:p>
            <a:pPr lvl="1"/>
            <a:r>
              <a:rPr lang="en-US" dirty="0"/>
              <a:t>Probably something like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3BFD77-1EAC-488B-AD36-A8F5A258C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197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1875D-B444-46A6-B1A8-D7E00C456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Plenty More Testing and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DF190-908A-4DF6-9A03-83B84F31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you’re going to do a lot of programming, debugging is the most useful skill</a:t>
            </a:r>
          </a:p>
          <a:p>
            <a:pPr lvl="1"/>
            <a:r>
              <a:rPr lang="en-US" dirty="0"/>
              <a:t>You get better with lots of practice</a:t>
            </a:r>
          </a:p>
          <a:p>
            <a:pPr lvl="1"/>
            <a:endParaRPr lang="en-US" dirty="0"/>
          </a:p>
          <a:p>
            <a:r>
              <a:rPr lang="en-US" dirty="0"/>
              <a:t>Learning to test your code will help you be more successful</a:t>
            </a:r>
          </a:p>
          <a:p>
            <a:pPr lvl="1"/>
            <a:r>
              <a:rPr lang="en-US" dirty="0"/>
              <a:t>Especially on big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682C0-0CF8-4B42-B1B8-29B0D2FA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617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5500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Course Goals</a:t>
            </a:r>
          </a:p>
          <a:p>
            <a:pPr lvl="1"/>
            <a:endParaRPr lang="en-US" dirty="0"/>
          </a:p>
          <a:p>
            <a:r>
              <a:rPr lang="en-US" dirty="0"/>
              <a:t>When should you use C and C++?</a:t>
            </a:r>
          </a:p>
          <a:p>
            <a:pPr lvl="1"/>
            <a:endParaRPr lang="en-US" dirty="0"/>
          </a:p>
          <a:p>
            <a:r>
              <a:rPr lang="en-US" dirty="0"/>
              <a:t>Review of Class Topics</a:t>
            </a:r>
          </a:p>
          <a:p>
            <a:pPr lvl="1"/>
            <a:endParaRPr lang="en-US" dirty="0"/>
          </a:p>
          <a:p>
            <a:r>
              <a:rPr lang="en-US" dirty="0"/>
              <a:t>What’s next?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E6EB-8FF9-425B-9FAE-22F49930A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why CS211?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06E43-8DBB-459D-91BD-03B45E127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going to make you a </a:t>
            </a:r>
            <a:r>
              <a:rPr lang="en-US" b="1" dirty="0"/>
              <a:t>much</a:t>
            </a:r>
            <a:r>
              <a:rPr lang="en-US" dirty="0"/>
              <a:t> better programmer</a:t>
            </a:r>
          </a:p>
          <a:p>
            <a:endParaRPr lang="en-US" dirty="0"/>
          </a:p>
          <a:p>
            <a:r>
              <a:rPr lang="en-US" dirty="0"/>
              <a:t>It’s going to teach you a bunch of new skills</a:t>
            </a:r>
          </a:p>
          <a:p>
            <a:endParaRPr lang="en-US" dirty="0"/>
          </a:p>
          <a:p>
            <a:r>
              <a:rPr lang="en-US" dirty="0"/>
              <a:t>It’s going to enable you to succeed in future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C535F5-F6C9-45CD-9CC2-4056B177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4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CS211:</a:t>
            </a:r>
          </a:p>
          <a:p>
            <a:r>
              <a:rPr lang="en-US" dirty="0"/>
              <a:t>Teaches software design skills at a small-to-medium scale</a:t>
            </a:r>
          </a:p>
          <a:p>
            <a:pPr lvl="1"/>
            <a:r>
              <a:rPr lang="en-US" dirty="0"/>
              <a:t>Some smaller programs: Overlapped, </a:t>
            </a:r>
            <a:r>
              <a:rPr lang="en-US" dirty="0" err="1"/>
              <a:t>Brickout</a:t>
            </a:r>
            <a:endParaRPr lang="en-US" dirty="0"/>
          </a:p>
          <a:p>
            <a:pPr lvl="1"/>
            <a:r>
              <a:rPr lang="en-US" dirty="0"/>
              <a:t>Some larger programs: Rank-choice Voting, </a:t>
            </a:r>
            <a:r>
              <a:rPr lang="en-US" dirty="0" err="1"/>
              <a:t>Reversi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812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CS211:</a:t>
            </a:r>
          </a:p>
          <a:p>
            <a:r>
              <a:rPr lang="en-US" dirty="0"/>
              <a:t>Teaches software design skills at a small-to-medium scale</a:t>
            </a:r>
          </a:p>
          <a:p>
            <a:pPr lvl="1"/>
            <a:r>
              <a:rPr lang="en-US" dirty="0"/>
              <a:t>Some smaller programs: Overlapped, </a:t>
            </a:r>
            <a:r>
              <a:rPr lang="en-US" dirty="0" err="1"/>
              <a:t>Brickout</a:t>
            </a:r>
            <a:endParaRPr lang="en-US" dirty="0"/>
          </a:p>
          <a:p>
            <a:pPr lvl="1"/>
            <a:r>
              <a:rPr lang="en-US" dirty="0"/>
              <a:t>Some larger programs: Rank-choice Voting, </a:t>
            </a:r>
            <a:r>
              <a:rPr lang="en-US" dirty="0" err="1"/>
              <a:t>Reversi</a:t>
            </a:r>
            <a:endParaRPr lang="en-US" dirty="0"/>
          </a:p>
          <a:p>
            <a:endParaRPr lang="en-US" dirty="0"/>
          </a:p>
          <a:p>
            <a:r>
              <a:rPr lang="en-US" dirty="0"/>
              <a:t>Bridges students from </a:t>
            </a:r>
            <a:r>
              <a:rPr lang="en-US" i="1" dirty="0"/>
              <a:t>How to Design Programs</a:t>
            </a:r>
            <a:r>
              <a:rPr lang="en-US" dirty="0"/>
              <a:t> languages to industry-standard languages and tools</a:t>
            </a:r>
          </a:p>
          <a:p>
            <a:pPr lvl="1"/>
            <a:r>
              <a:rPr lang="en-US" dirty="0"/>
              <a:t>Unix shell: SSH, ls, cd,</a:t>
            </a:r>
          </a:p>
          <a:p>
            <a:pPr lvl="1"/>
            <a:r>
              <a:rPr lang="en-US" dirty="0"/>
              <a:t>C and C++ programming languages</a:t>
            </a:r>
          </a:p>
          <a:p>
            <a:pPr lvl="1"/>
            <a:r>
              <a:rPr lang="en-US" dirty="0" err="1"/>
              <a:t>CLion</a:t>
            </a:r>
            <a:r>
              <a:rPr lang="en-US" dirty="0"/>
              <a:t> IDE</a:t>
            </a:r>
          </a:p>
          <a:p>
            <a:pPr lvl="1"/>
            <a:r>
              <a:rPr lang="en-US" dirty="0"/>
              <a:t>Make and </a:t>
            </a:r>
            <a:r>
              <a:rPr lang="en-US" dirty="0" err="1"/>
              <a:t>CMake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F26C6-2281-4BED-BC24-B005F1FF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1E1F1-9035-4771-BB81-ED8646A14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You can do anything you want without constraints</a:t>
            </a:r>
          </a:p>
          <a:p>
            <a:pPr lvl="1"/>
            <a:endParaRPr lang="en-US" dirty="0"/>
          </a:p>
          <a:p>
            <a:r>
              <a:rPr lang="en-US" dirty="0"/>
              <a:t>Capable of directly interacting with hardware (“systems language”)</a:t>
            </a:r>
          </a:p>
          <a:p>
            <a:pPr lvl="1"/>
            <a:r>
              <a:rPr lang="en-US" dirty="0"/>
              <a:t>Grab exactly as much memory as you need and manage it yourself</a:t>
            </a:r>
          </a:p>
          <a:p>
            <a:pPr lvl="1"/>
            <a:r>
              <a:rPr lang="en-US" dirty="0"/>
              <a:t>Makes it incredibly fast (~100x faster than Python)</a:t>
            </a:r>
          </a:p>
          <a:p>
            <a:pPr lvl="1"/>
            <a:r>
              <a:rPr lang="en-US" dirty="0"/>
              <a:t>Makes it incredibly efficient (no memory is wasted)</a:t>
            </a:r>
          </a:p>
          <a:p>
            <a:pPr lvl="1"/>
            <a:endParaRPr lang="en-US" dirty="0"/>
          </a:p>
          <a:p>
            <a:r>
              <a:rPr lang="en-US" dirty="0"/>
              <a:t>These lead to the languages being very widely used</a:t>
            </a:r>
          </a:p>
          <a:p>
            <a:pPr lvl="1"/>
            <a:r>
              <a:rPr lang="en-US" dirty="0"/>
              <a:t>Top five programming languages for decades include C and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A71FB-0EE6-4C97-9CA3-E9406585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13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9BB0-DD9A-457B-8402-DC2162F78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to C and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822F-E1AF-493B-B4C2-B930D103D9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are in charge of everything</a:t>
            </a:r>
          </a:p>
          <a:p>
            <a:pPr lvl="1"/>
            <a:r>
              <a:rPr lang="en-US" dirty="0"/>
              <a:t>And nothing is taken care of for you</a:t>
            </a:r>
          </a:p>
          <a:p>
            <a:pPr lvl="1"/>
            <a:endParaRPr lang="en-US" dirty="0"/>
          </a:p>
          <a:p>
            <a:r>
              <a:rPr lang="en-US" dirty="0"/>
              <a:t>Things you “can’t” do are </a:t>
            </a:r>
            <a:r>
              <a:rPr lang="en-US" sz="2000" b="1" dirty="0"/>
              <a:t>UNDEFINED BEHAVIOR</a:t>
            </a:r>
          </a:p>
          <a:p>
            <a:pPr lvl="1"/>
            <a:r>
              <a:rPr lang="en-US" dirty="0"/>
              <a:t>To enable portability, the languages just straight-up don’t say what happens if you violate the rules</a:t>
            </a:r>
          </a:p>
          <a:p>
            <a:pPr lvl="1"/>
            <a:r>
              <a:rPr lang="en-US" dirty="0"/>
              <a:t>The computer could do </a:t>
            </a:r>
            <a:r>
              <a:rPr lang="en-US" i="1" dirty="0"/>
              <a:t>anything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Backwards compatibility means features are only ever added</a:t>
            </a:r>
          </a:p>
          <a:p>
            <a:pPr lvl="1"/>
            <a:r>
              <a:rPr lang="en-US" dirty="0"/>
              <a:t>You’ll see this especially in C++, C just has less features total</a:t>
            </a:r>
          </a:p>
          <a:p>
            <a:pPr lvl="1"/>
            <a:r>
              <a:rPr lang="en-US" dirty="0"/>
              <a:t>C++ feels like a bunch of things stapled together</a:t>
            </a:r>
          </a:p>
          <a:p>
            <a:pPr lvl="2"/>
            <a:r>
              <a:rPr lang="en-US" dirty="0"/>
              <a:t>And there’s an amazing programming language hiding in there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6205D-D691-48E2-B576-7B6F4F14D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3805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238</TotalTime>
  <Words>1567</Words>
  <Application>Microsoft Office PowerPoint</Application>
  <PresentationFormat>Widescreen</PresentationFormat>
  <Paragraphs>331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Courier New</vt:lpstr>
      <vt:lpstr>Tahoma</vt:lpstr>
      <vt:lpstr>Class Slides</vt:lpstr>
      <vt:lpstr>Lecture 20 Wrapup</vt:lpstr>
      <vt:lpstr>Administrivia</vt:lpstr>
      <vt:lpstr>Today’s Goals</vt:lpstr>
      <vt:lpstr>Outline</vt:lpstr>
      <vt:lpstr>So, why CS211?</vt:lpstr>
      <vt:lpstr>Formal goals</vt:lpstr>
      <vt:lpstr>Formal goals</vt:lpstr>
      <vt:lpstr>Upsides to C and C++</vt:lpstr>
      <vt:lpstr>Downsides to C and C++</vt:lpstr>
      <vt:lpstr>So why teach C and C++?</vt:lpstr>
      <vt:lpstr>Outline</vt:lpstr>
      <vt:lpstr>When should you use C?</vt:lpstr>
      <vt:lpstr>When should you use C?</vt:lpstr>
      <vt:lpstr>When should you use C?</vt:lpstr>
      <vt:lpstr>What is C good for?</vt:lpstr>
      <vt:lpstr>Slowly we are replacing the need for C</vt:lpstr>
      <vt:lpstr>The value of learning C</vt:lpstr>
      <vt:lpstr>What about C++?</vt:lpstr>
      <vt:lpstr>Use the right programming language for the job</vt:lpstr>
      <vt:lpstr>Break + example Go code</vt:lpstr>
      <vt:lpstr>Break + example Go code</vt:lpstr>
      <vt:lpstr>Outline</vt:lpstr>
      <vt:lpstr>What did we learn in CS211?</vt:lpstr>
      <vt:lpstr>Game Design</vt:lpstr>
      <vt:lpstr>C++ Programming</vt:lpstr>
      <vt:lpstr>C Programming</vt:lpstr>
      <vt:lpstr>Unix Shell (a.k.a. Linux terminal)</vt:lpstr>
      <vt:lpstr>Recommendation: don’t forget about Unix</vt:lpstr>
      <vt:lpstr>Outline</vt:lpstr>
      <vt:lpstr>More CS classes!</vt:lpstr>
      <vt:lpstr>New languages</vt:lpstr>
      <vt:lpstr>Full-Stack Programming</vt:lpstr>
      <vt:lpstr>Plenty More Testing and Debugging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20 Wrapup</dc:title>
  <dc:creator>Branden Ghena</dc:creator>
  <cp:lastModifiedBy>Branden Ghena</cp:lastModifiedBy>
  <cp:revision>31</cp:revision>
  <dcterms:created xsi:type="dcterms:W3CDTF">2021-11-30T04:10:22Z</dcterms:created>
  <dcterms:modified xsi:type="dcterms:W3CDTF">2022-03-10T19:40:57Z</dcterms:modified>
</cp:coreProperties>
</file>