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2"/>
  </p:notesMasterIdLst>
  <p:sldIdLst>
    <p:sldId id="256" r:id="rId2"/>
    <p:sldId id="554" r:id="rId3"/>
    <p:sldId id="264" r:id="rId4"/>
    <p:sldId id="550" r:id="rId5"/>
    <p:sldId id="348" r:id="rId6"/>
    <p:sldId id="544" r:id="rId7"/>
    <p:sldId id="545" r:id="rId8"/>
    <p:sldId id="383" r:id="rId9"/>
    <p:sldId id="2267" r:id="rId10"/>
    <p:sldId id="538" r:id="rId11"/>
    <p:sldId id="546" r:id="rId12"/>
    <p:sldId id="547" r:id="rId13"/>
    <p:sldId id="555" r:id="rId14"/>
    <p:sldId id="586" r:id="rId15"/>
    <p:sldId id="2268" r:id="rId16"/>
    <p:sldId id="2270" r:id="rId17"/>
    <p:sldId id="593" r:id="rId18"/>
    <p:sldId id="584" r:id="rId19"/>
    <p:sldId id="585" r:id="rId20"/>
    <p:sldId id="553" r:id="rId21"/>
    <p:sldId id="2265" r:id="rId22"/>
    <p:sldId id="2266" r:id="rId23"/>
    <p:sldId id="540" r:id="rId24"/>
    <p:sldId id="594" r:id="rId25"/>
    <p:sldId id="551" r:id="rId26"/>
    <p:sldId id="552" r:id="rId27"/>
    <p:sldId id="583" r:id="rId28"/>
    <p:sldId id="543" r:id="rId29"/>
    <p:sldId id="559" r:id="rId30"/>
    <p:sldId id="2269" r:id="rId31"/>
    <p:sldId id="2271" r:id="rId32"/>
    <p:sldId id="595" r:id="rId33"/>
    <p:sldId id="542" r:id="rId34"/>
    <p:sldId id="556" r:id="rId35"/>
    <p:sldId id="557" r:id="rId36"/>
    <p:sldId id="567" r:id="rId37"/>
    <p:sldId id="566" r:id="rId38"/>
    <p:sldId id="570" r:id="rId39"/>
    <p:sldId id="587" r:id="rId40"/>
    <p:sldId id="568" r:id="rId41"/>
    <p:sldId id="569" r:id="rId42"/>
    <p:sldId id="581" r:id="rId43"/>
    <p:sldId id="576" r:id="rId44"/>
    <p:sldId id="588" r:id="rId45"/>
    <p:sldId id="596" r:id="rId46"/>
    <p:sldId id="572" r:id="rId47"/>
    <p:sldId id="591" r:id="rId48"/>
    <p:sldId id="597" r:id="rId49"/>
    <p:sldId id="589" r:id="rId50"/>
    <p:sldId id="59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  <p14:sldId id="554"/>
          </p14:sldIdLst>
        </p14:section>
        <p14:section name="Goals" id="{1DC203D8-8C04-4F3B-815B-A15E3261C9A4}">
          <p14:sldIdLst>
            <p14:sldId id="264"/>
            <p14:sldId id="550"/>
          </p14:sldIdLst>
        </p14:section>
        <p14:section name="BLE Background" id="{B55B8E8C-5EAB-4A1E-A4E9-AE5E896E46FA}">
          <p14:sldIdLst>
            <p14:sldId id="348"/>
            <p14:sldId id="544"/>
            <p14:sldId id="545"/>
            <p14:sldId id="383"/>
            <p14:sldId id="2267"/>
            <p14:sldId id="538"/>
            <p14:sldId id="546"/>
            <p14:sldId id="547"/>
            <p14:sldId id="555"/>
            <p14:sldId id="586"/>
            <p14:sldId id="2268"/>
            <p14:sldId id="2270"/>
          </p14:sldIdLst>
        </p14:section>
        <p14:section name="BLE PHY" id="{E2BC8EF2-0A80-451A-B581-4C05CE8481B5}">
          <p14:sldIdLst>
            <p14:sldId id="593"/>
            <p14:sldId id="584"/>
            <p14:sldId id="585"/>
            <p14:sldId id="553"/>
            <p14:sldId id="2265"/>
            <p14:sldId id="2266"/>
            <p14:sldId id="540"/>
          </p14:sldIdLst>
        </p14:section>
        <p14:section name="BLE MAC" id="{BD485B2B-4F48-43E3-A41A-D5A29CE33479}">
          <p14:sldIdLst>
            <p14:sldId id="594"/>
            <p14:sldId id="551"/>
            <p14:sldId id="552"/>
            <p14:sldId id="583"/>
            <p14:sldId id="543"/>
            <p14:sldId id="559"/>
            <p14:sldId id="2269"/>
            <p14:sldId id="2271"/>
          </p14:sldIdLst>
        </p14:section>
        <p14:section name="Advertising" id="{BB3B0280-2052-49CA-935C-A733B922D9B9}">
          <p14:sldIdLst>
            <p14:sldId id="595"/>
            <p14:sldId id="542"/>
            <p14:sldId id="556"/>
            <p14:sldId id="557"/>
            <p14:sldId id="567"/>
            <p14:sldId id="566"/>
            <p14:sldId id="570"/>
            <p14:sldId id="587"/>
            <p14:sldId id="568"/>
            <p14:sldId id="569"/>
            <p14:sldId id="581"/>
            <p14:sldId id="576"/>
            <p14:sldId id="588"/>
          </p14:sldIdLst>
        </p14:section>
        <p14:section name="Scanning" id="{06F0A62A-5D45-4B4B-810C-50B484F8D740}">
          <p14:sldIdLst>
            <p14:sldId id="596"/>
            <p14:sldId id="572"/>
            <p14:sldId id="591"/>
            <p14:sldId id="597"/>
            <p14:sldId id="589"/>
          </p14:sldIdLst>
        </p14:section>
        <p14:section name="Wrapup" id="{29A7F866-9DA9-446B-8359-CE426CB89C7A}">
          <p14:sldIdLst>
            <p14:sldId id="5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FF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7440" autoAdjust="0"/>
  </p:normalViewPr>
  <p:slideViewPr>
    <p:cSldViewPr snapToGrid="0">
      <p:cViewPr varScale="1">
        <p:scale>
          <a:sx n="80" d="100"/>
          <a:sy n="80" d="100"/>
        </p:scale>
        <p:origin x="114" y="20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 from http://j3.rf-explorer.com/40-rfe/article/53-tutorial-how-to-use-rf-explorer-to-monitor-a-rfbee?start=4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5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8 in https://</a:t>
            </a:r>
            <a:r>
              <a:rPr lang="en-US" dirty="0" err="1"/>
              <a:t>download.ni.com</a:t>
            </a:r>
            <a:r>
              <a:rPr lang="en-US" dirty="0"/>
              <a:t>/evaluation/</a:t>
            </a:r>
            <a:r>
              <a:rPr lang="en-US" dirty="0" err="1"/>
              <a:t>rf</a:t>
            </a:r>
            <a:r>
              <a:rPr lang="en-US" dirty="0"/>
              <a:t>/</a:t>
            </a:r>
            <a:r>
              <a:rPr lang="en-US" dirty="0" err="1"/>
              <a:t>intro_to_bluetooth_test.pdf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41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uetooth.org/docman/handlers/downloaddoc.ashx?doc_id=478726" TargetMode="External"/><Relationship Id="rId2" Type="http://schemas.openxmlformats.org/officeDocument/2006/relationships/hyperlink" Target="https://www.silabs.com/documents/public/user-guides/ug103-14-fundamentals-ble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luetooth.org/docman/handlers/DownloadDoc.ashx?doc_id=480305" TargetMode="External"/><Relationship Id="rId4" Type="http://schemas.openxmlformats.org/officeDocument/2006/relationships/hyperlink" Target="https://www.bluetooth.org/docman/handlers/downloaddoc.ashx?doc_id=441541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uetooth.org/docman/handlers/DownloadDoc.ashx?doc_id=480305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03</a:t>
            </a:r>
            <a:br>
              <a:rPr lang="en-US" dirty="0"/>
            </a:br>
            <a:r>
              <a:rPr lang="en-US" dirty="0"/>
              <a:t>BLE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CS397/497 – Wireless Protocols for IoT</a:t>
            </a:r>
          </a:p>
          <a:p>
            <a:r>
              <a:rPr lang="en-US" dirty="0"/>
              <a:t>Branden Ghena – Spring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C2E65-03B6-43B4-9C9A-C04953739FE9}"/>
              </a:ext>
            </a:extLst>
          </p:cNvPr>
          <p:cNvSpPr txBox="1"/>
          <p:nvPr/>
        </p:nvSpPr>
        <p:spPr>
          <a:xfrm>
            <a:off x="8718997" y="5527563"/>
            <a:ext cx="2861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Materials in collaboration with Pat </a:t>
            </a:r>
            <a:r>
              <a:rPr lang="en-US" dirty="0" err="1"/>
              <a:t>Pannuto</a:t>
            </a:r>
            <a:r>
              <a:rPr lang="en-US" dirty="0"/>
              <a:t> (UCSD)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a bit overwhelming…</a:t>
            </a:r>
          </a:p>
          <a:p>
            <a:pPr lvl="1"/>
            <a:r>
              <a:rPr lang="en-US" dirty="0"/>
              <a:t>5.2 spec: </a:t>
            </a:r>
            <a:r>
              <a:rPr lang="en-US" b="1" dirty="0"/>
              <a:t>3256 pages</a:t>
            </a:r>
          </a:p>
          <a:p>
            <a:pPr lvl="1"/>
            <a:r>
              <a:rPr lang="en-US" dirty="0"/>
              <a:t>We only care about Vol 6: Low Energy Controller</a:t>
            </a:r>
          </a:p>
          <a:p>
            <a:pPr lvl="2"/>
            <a:r>
              <a:rPr lang="en-US" dirty="0"/>
              <a:t>Part A: Physical Layer Specification</a:t>
            </a:r>
          </a:p>
          <a:p>
            <a:pPr lvl="2"/>
            <a:r>
              <a:rPr lang="en-US" dirty="0"/>
              <a:t>Part B: Link Layer Specification</a:t>
            </a:r>
          </a:p>
          <a:p>
            <a:pPr lvl="2"/>
            <a:r>
              <a:rPr lang="en-US" dirty="0"/>
              <a:t>CSS: Part A: Data Types Specification</a:t>
            </a:r>
          </a:p>
          <a:p>
            <a:pPr lvl="2"/>
            <a:r>
              <a:rPr lang="en-US" dirty="0"/>
              <a:t>So ~250 pages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Tip: be willing to just ignore things when skimming specs</a:t>
            </a:r>
          </a:p>
          <a:p>
            <a:pPr lvl="1"/>
            <a:r>
              <a:rPr lang="en-US" dirty="0"/>
              <a:t>5.2 spec covers BLE and Bluetooth Classic and a bunch of upper layer stuff that we never have to care about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56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 – Configuration and Server</a:t>
            </a:r>
          </a:p>
          <a:p>
            <a:pPr lvl="1"/>
            <a:r>
              <a:rPr lang="en-US" dirty="0"/>
              <a:t>GAP – Generic Access Profile</a:t>
            </a:r>
          </a:p>
          <a:p>
            <a:pPr lvl="2"/>
            <a:r>
              <a:rPr lang="en-US" dirty="0"/>
              <a:t>Configure advertising</a:t>
            </a:r>
          </a:p>
          <a:p>
            <a:pPr lvl="1"/>
            <a:r>
              <a:rPr lang="en-US" dirty="0"/>
              <a:t>GATT – Generic </a:t>
            </a:r>
            <a:r>
              <a:rPr lang="en-US" dirty="0" err="1"/>
              <a:t>ATTribute</a:t>
            </a:r>
            <a:r>
              <a:rPr lang="en-US" dirty="0"/>
              <a:t> profile</a:t>
            </a:r>
          </a:p>
          <a:p>
            <a:pPr lvl="2"/>
            <a:r>
              <a:rPr lang="en-US" dirty="0"/>
              <a:t>Configure connections</a:t>
            </a:r>
          </a:p>
          <a:p>
            <a:pPr lvl="2"/>
            <a:endParaRPr lang="en-US" dirty="0"/>
          </a:p>
          <a:p>
            <a:r>
              <a:rPr lang="en-US" dirty="0"/>
              <a:t>HCI - Host Controller Interface (sigh)</a:t>
            </a:r>
          </a:p>
          <a:p>
            <a:pPr lvl="1"/>
            <a:endParaRPr lang="en-US" dirty="0"/>
          </a:p>
          <a:p>
            <a:r>
              <a:rPr lang="en-US" dirty="0"/>
              <a:t>Controller - Communication</a:t>
            </a:r>
          </a:p>
          <a:p>
            <a:pPr lvl="1"/>
            <a:r>
              <a:rPr lang="en-US" dirty="0"/>
              <a:t>Link Layer – send packets</a:t>
            </a:r>
          </a:p>
          <a:p>
            <a:pPr lvl="1"/>
            <a:r>
              <a:rPr lang="en-US" dirty="0"/>
              <a:t>RF and PHY – send 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AF88F2-BA52-4E83-8972-85024C28D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085" y="228600"/>
            <a:ext cx="2785310" cy="59419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472A24E-575F-4381-9FC2-9C518281048D}"/>
              </a:ext>
            </a:extLst>
          </p:cNvPr>
          <p:cNvSpPr/>
          <p:nvPr/>
        </p:nvSpPr>
        <p:spPr>
          <a:xfrm>
            <a:off x="8865031" y="1131376"/>
            <a:ext cx="821410" cy="2464231"/>
          </a:xfrm>
          <a:prstGeom prst="rect">
            <a:avLst/>
          </a:prstGeom>
          <a:solidFill>
            <a:srgbClr val="00AEFF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GAP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8BD1F7E-17C5-4A60-B642-75EE33F45631}"/>
              </a:ext>
            </a:extLst>
          </p:cNvPr>
          <p:cNvSpPr/>
          <p:nvPr/>
        </p:nvSpPr>
        <p:spPr>
          <a:xfrm>
            <a:off x="8518358" y="4427621"/>
            <a:ext cx="346673" cy="174297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6CEBEAE8-72D3-44D4-A01A-CD8F354F0A14}"/>
              </a:ext>
            </a:extLst>
          </p:cNvPr>
          <p:cNvSpPr/>
          <p:nvPr/>
        </p:nvSpPr>
        <p:spPr>
          <a:xfrm>
            <a:off x="8459323" y="1179094"/>
            <a:ext cx="346673" cy="246660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394D72-D4D8-4325-BE64-416FC6C69A58}"/>
              </a:ext>
            </a:extLst>
          </p:cNvPr>
          <p:cNvSpPr txBox="1"/>
          <p:nvPr/>
        </p:nvSpPr>
        <p:spPr>
          <a:xfrm>
            <a:off x="7637810" y="2224583"/>
            <a:ext cx="122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BAF2B4-9005-42FF-A55F-6F2F63C221EA}"/>
              </a:ext>
            </a:extLst>
          </p:cNvPr>
          <p:cNvSpPr txBox="1"/>
          <p:nvPr/>
        </p:nvSpPr>
        <p:spPr>
          <a:xfrm>
            <a:off x="7152773" y="5114442"/>
            <a:ext cx="122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1910482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Advertising</a:t>
            </a:r>
          </a:p>
          <a:p>
            <a:pPr lvl="1"/>
            <a:r>
              <a:rPr lang="en-US" dirty="0"/>
              <a:t>Discovery</a:t>
            </a:r>
          </a:p>
          <a:p>
            <a:pPr lvl="1"/>
            <a:r>
              <a:rPr lang="en-US" dirty="0"/>
              <a:t>Advertisements – broadcast messages indicating device details</a:t>
            </a:r>
          </a:p>
          <a:p>
            <a:pPr lvl="1"/>
            <a:r>
              <a:rPr lang="en-US" dirty="0"/>
              <a:t>Ephemeral, </a:t>
            </a:r>
            <a:r>
              <a:rPr lang="en-US" dirty="0" err="1"/>
              <a:t>uni</a:t>
            </a:r>
            <a:r>
              <a:rPr lang="en-US" dirty="0"/>
              <a:t>-directional communication from Advertiser to Scanner(s)</a:t>
            </a:r>
          </a:p>
          <a:p>
            <a:pPr lvl="1"/>
            <a:r>
              <a:rPr lang="en-US" dirty="0"/>
              <a:t>ALOHA access control</a:t>
            </a:r>
          </a:p>
          <a:p>
            <a:pPr lvl="1"/>
            <a:endParaRPr lang="en-US" dirty="0"/>
          </a:p>
          <a:p>
            <a:r>
              <a:rPr lang="en-US" dirty="0"/>
              <a:t>Connections</a:t>
            </a:r>
          </a:p>
          <a:p>
            <a:pPr lvl="1"/>
            <a:r>
              <a:rPr lang="en-US" dirty="0"/>
              <a:t>Interaction</a:t>
            </a:r>
          </a:p>
          <a:p>
            <a:pPr lvl="1"/>
            <a:r>
              <a:rPr lang="en-US" dirty="0"/>
              <a:t>Bi-directional communication between Peripheral and Central</a:t>
            </a:r>
          </a:p>
          <a:p>
            <a:pPr lvl="1"/>
            <a:r>
              <a:rPr lang="en-US" dirty="0"/>
              <a:t>Maintained for some duration</a:t>
            </a:r>
          </a:p>
          <a:p>
            <a:pPr lvl="1"/>
            <a:r>
              <a:rPr lang="en-US" dirty="0"/>
              <a:t>TDMA access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68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8FA0-3A8F-4AFF-89AD-9F2EE6B1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network topology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33ABB-34F6-4A51-B7BD-2CA00985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86AEA0-0C65-4BA8-B59B-E38CF44363FC}"/>
              </a:ext>
            </a:extLst>
          </p:cNvPr>
          <p:cNvSpPr/>
          <p:nvPr/>
        </p:nvSpPr>
        <p:spPr>
          <a:xfrm>
            <a:off x="5747646" y="5167312"/>
            <a:ext cx="1462088" cy="14620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Advertiser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22D0DE-D14B-44C4-AC89-E68A005E98C8}"/>
              </a:ext>
            </a:extLst>
          </p:cNvPr>
          <p:cNvSpPr/>
          <p:nvPr/>
        </p:nvSpPr>
        <p:spPr>
          <a:xfrm>
            <a:off x="892342" y="3205183"/>
            <a:ext cx="1462088" cy="14620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Peripheral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EF1D2E-8CA3-4C03-8731-EA7C042804D6}"/>
              </a:ext>
            </a:extLst>
          </p:cNvPr>
          <p:cNvSpPr/>
          <p:nvPr/>
        </p:nvSpPr>
        <p:spPr>
          <a:xfrm>
            <a:off x="2574371" y="5167312"/>
            <a:ext cx="1462088" cy="14620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Advertiser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D3F173-5991-4FCF-BC3F-63DA485E592F}"/>
              </a:ext>
            </a:extLst>
          </p:cNvPr>
          <p:cNvSpPr/>
          <p:nvPr/>
        </p:nvSpPr>
        <p:spPr>
          <a:xfrm>
            <a:off x="10045682" y="4894262"/>
            <a:ext cx="1462088" cy="14620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Advertiser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49D89C-0150-4C76-AFBE-32948BFB3A3D}"/>
              </a:ext>
            </a:extLst>
          </p:cNvPr>
          <p:cNvSpPr/>
          <p:nvPr/>
        </p:nvSpPr>
        <p:spPr>
          <a:xfrm>
            <a:off x="906154" y="1075134"/>
            <a:ext cx="1462088" cy="14620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Peripheral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FF1300-3DEF-43AB-B87E-D56EF21DE92F}"/>
              </a:ext>
            </a:extLst>
          </p:cNvPr>
          <p:cNvSpPr/>
          <p:nvPr/>
        </p:nvSpPr>
        <p:spPr>
          <a:xfrm>
            <a:off x="4104918" y="2122950"/>
            <a:ext cx="1462088" cy="146208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Central &amp; Scanner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108C15-AAFD-4E68-9088-B657D2427557}"/>
              </a:ext>
            </a:extLst>
          </p:cNvPr>
          <p:cNvSpPr/>
          <p:nvPr/>
        </p:nvSpPr>
        <p:spPr>
          <a:xfrm>
            <a:off x="7750644" y="2346318"/>
            <a:ext cx="1462088" cy="146208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Scanner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04CCBA1A-549B-4478-BE9B-A826043EC8DA}"/>
              </a:ext>
            </a:extLst>
          </p:cNvPr>
          <p:cNvSpPr/>
          <p:nvPr/>
        </p:nvSpPr>
        <p:spPr>
          <a:xfrm rot="1003240">
            <a:off x="2463204" y="1862365"/>
            <a:ext cx="1684421" cy="685800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9A2CE49B-1EDE-455F-BECA-0482D5ED5268}"/>
              </a:ext>
            </a:extLst>
          </p:cNvPr>
          <p:cNvSpPr/>
          <p:nvPr/>
        </p:nvSpPr>
        <p:spPr>
          <a:xfrm rot="20560918">
            <a:off x="2354856" y="3015266"/>
            <a:ext cx="1684421" cy="685800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9724F69-5473-47F5-8E33-C659A85A7B2A}"/>
              </a:ext>
            </a:extLst>
          </p:cNvPr>
          <p:cNvSpPr/>
          <p:nvPr/>
        </p:nvSpPr>
        <p:spPr>
          <a:xfrm rot="17665400">
            <a:off x="3196534" y="4054978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2FA9DC2-6FB4-41FA-A2D5-142DD37786DF}"/>
              </a:ext>
            </a:extLst>
          </p:cNvPr>
          <p:cNvSpPr/>
          <p:nvPr/>
        </p:nvSpPr>
        <p:spPr>
          <a:xfrm rot="14583970">
            <a:off x="4727081" y="4010853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B5AB62B-8BEC-4FC2-AFCF-D45BD71DC31C}"/>
              </a:ext>
            </a:extLst>
          </p:cNvPr>
          <p:cNvSpPr/>
          <p:nvPr/>
        </p:nvSpPr>
        <p:spPr>
          <a:xfrm rot="18374189">
            <a:off x="6571805" y="4167007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9E4FC8E-F0C3-46D2-BAC6-09F46C5DDFF2}"/>
              </a:ext>
            </a:extLst>
          </p:cNvPr>
          <p:cNvSpPr/>
          <p:nvPr/>
        </p:nvSpPr>
        <p:spPr>
          <a:xfrm rot="13969085">
            <a:off x="8751654" y="3976641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</p:spTree>
    <p:extLst>
      <p:ext uri="{BB962C8B-B14F-4D97-AF65-F5344CB8AC3E}">
        <p14:creationId xmlns:p14="http://schemas.microsoft.com/office/powerpoint/2010/main" val="1049812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5C80-1ADE-418F-844F-FC92A00E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roles at the same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28C2C-B768-49C3-AE56-3FECB64FA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Topology picture is a simplification of roles</a:t>
            </a:r>
          </a:p>
          <a:p>
            <a:endParaRPr lang="en-US" dirty="0"/>
          </a:p>
          <a:p>
            <a:r>
              <a:rPr lang="en-US" dirty="0"/>
              <a:t>A single device can have multiple roles simultaneously</a:t>
            </a:r>
          </a:p>
          <a:p>
            <a:pPr lvl="1"/>
            <a:r>
              <a:rPr lang="en-US" dirty="0"/>
              <a:t>Scanning and Advertising simultaneously</a:t>
            </a:r>
          </a:p>
          <a:p>
            <a:pPr lvl="1"/>
            <a:r>
              <a:rPr lang="en-US" dirty="0"/>
              <a:t>Peripheral and Scanner and Advertiser simultaneously</a:t>
            </a:r>
          </a:p>
          <a:p>
            <a:pPr lvl="1"/>
            <a:r>
              <a:rPr lang="en-US" dirty="0"/>
              <a:t>Peripheral and Scanner and Central and Advertiser simultaneously</a:t>
            </a:r>
          </a:p>
          <a:p>
            <a:pPr lvl="2"/>
            <a:r>
              <a:rPr lang="en-US" dirty="0"/>
              <a:t>Getting a bit out of hand though</a:t>
            </a:r>
          </a:p>
          <a:p>
            <a:pPr lvl="1"/>
            <a:endParaRPr lang="en-US" dirty="0"/>
          </a:p>
          <a:p>
            <a:r>
              <a:rPr lang="en-US" dirty="0"/>
              <a:t>Also possible:</a:t>
            </a:r>
          </a:p>
          <a:p>
            <a:pPr lvl="1"/>
            <a:r>
              <a:rPr lang="en-US" dirty="0"/>
              <a:t>One Peripheral can be connected to multiple Centrals</a:t>
            </a:r>
          </a:p>
          <a:p>
            <a:pPr lvl="2"/>
            <a:r>
              <a:rPr lang="en-US" dirty="0"/>
              <a:t>This is relatively new in BLE still, you’ll find old docs saying you can’t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D1782-7EA2-4AD6-8A19-626DDD70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29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4C02-0A32-4BF9-AB18-3A68882F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835E2-D32B-4562-B28B-F77BD954B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roles is each device likely to have?</a:t>
            </a:r>
          </a:p>
          <a:p>
            <a:pPr lvl="1"/>
            <a:r>
              <a:rPr lang="en-US" dirty="0"/>
              <a:t>Keyboard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Laptop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Smartphone</a:t>
            </a:r>
          </a:p>
          <a:p>
            <a:pPr marL="914400" lvl="2" indent="0">
              <a:buNone/>
            </a:pP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46D5C-7907-45C5-B66B-9BD7627B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26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4C02-0A32-4BF9-AB18-3A68882F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835E2-D32B-4562-B28B-F77BD954B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roles is each device likely to have?</a:t>
            </a:r>
          </a:p>
          <a:p>
            <a:pPr lvl="1"/>
            <a:r>
              <a:rPr lang="en-US" dirty="0"/>
              <a:t>Keyboard</a:t>
            </a:r>
          </a:p>
          <a:p>
            <a:pPr lvl="2"/>
            <a:r>
              <a:rPr lang="en-US" dirty="0"/>
              <a:t>Advertiser and Peripheral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Laptop</a:t>
            </a:r>
          </a:p>
          <a:p>
            <a:pPr lvl="2"/>
            <a:r>
              <a:rPr lang="en-US" dirty="0"/>
              <a:t>Scanner and Central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Smartphone</a:t>
            </a:r>
          </a:p>
          <a:p>
            <a:pPr lvl="2"/>
            <a:r>
              <a:rPr lang="en-US" dirty="0"/>
              <a:t>Advertiser, Peripheral, Scanner, and Central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46D5C-7907-45C5-B66B-9BD7627B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89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BLE Background</a:t>
            </a:r>
          </a:p>
          <a:p>
            <a:endParaRPr lang="en-US" dirty="0"/>
          </a:p>
          <a:p>
            <a:r>
              <a:rPr lang="en-US" b="1" dirty="0"/>
              <a:t>BLE Layers</a:t>
            </a:r>
          </a:p>
          <a:p>
            <a:pPr lvl="1"/>
            <a:r>
              <a:rPr lang="en-US" b="1" dirty="0"/>
              <a:t>Physical Layer</a:t>
            </a:r>
          </a:p>
          <a:p>
            <a:pPr lvl="1"/>
            <a:r>
              <a:rPr lang="en-US" dirty="0"/>
              <a:t>Link Layer</a:t>
            </a:r>
          </a:p>
          <a:p>
            <a:pPr lvl="1"/>
            <a:endParaRPr lang="en-US" dirty="0"/>
          </a:p>
          <a:p>
            <a:r>
              <a:rPr lang="en-US" dirty="0"/>
              <a:t>BLE roles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dirty="0"/>
              <a:t>Scanning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77490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2.4 GHz carrier, Forty 2-MHz channels, 1 Mbps data rate</a:t>
            </a:r>
          </a:p>
          <a:p>
            <a:pPr lvl="1"/>
            <a:r>
              <a:rPr lang="en-US" dirty="0"/>
              <a:t>37, 38, 39 for advertising</a:t>
            </a:r>
          </a:p>
          <a:p>
            <a:pPr lvl="1"/>
            <a:r>
              <a:rPr lang="en-US" dirty="0"/>
              <a:t>0-36 for connection (FHSS)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63A1AD9-4FC5-46DF-9D6D-6E9E529B1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7513" y="2584089"/>
            <a:ext cx="7447548" cy="377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6B769D-1AA8-4D7D-9FBA-8A1D4039730E}"/>
              </a:ext>
            </a:extLst>
          </p:cNvPr>
          <p:cNvSpPr txBox="1"/>
          <p:nvPr/>
        </p:nvSpPr>
        <p:spPr>
          <a:xfrm>
            <a:off x="8253663" y="2584089"/>
            <a:ext cx="33247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Why doesn’t BLE avoid </a:t>
            </a:r>
            <a:r>
              <a:rPr lang="en-US" sz="2800" b="1" dirty="0" err="1"/>
              <a:t>WiFi</a:t>
            </a:r>
            <a:r>
              <a:rPr lang="en-US" sz="2800" b="1" dirty="0"/>
              <a:t> altogether?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05371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2.4 GHz carrier, Forty 2-MHz channels, 1 Mbps data rate</a:t>
            </a:r>
          </a:p>
          <a:p>
            <a:pPr lvl="1"/>
            <a:r>
              <a:rPr lang="en-US" dirty="0"/>
              <a:t>37, 38, 39 for advertising</a:t>
            </a:r>
          </a:p>
          <a:p>
            <a:pPr lvl="1"/>
            <a:r>
              <a:rPr lang="en-US" dirty="0"/>
              <a:t>0-36 for connection (FHSS)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63A1AD9-4FC5-46DF-9D6D-6E9E529B1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7513" y="2584089"/>
            <a:ext cx="7447548" cy="377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6B769D-1AA8-4D7D-9FBA-8A1D4039730E}"/>
              </a:ext>
            </a:extLst>
          </p:cNvPr>
          <p:cNvSpPr txBox="1"/>
          <p:nvPr/>
        </p:nvSpPr>
        <p:spPr>
          <a:xfrm>
            <a:off x="8253663" y="2584089"/>
            <a:ext cx="33247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Why doesn’t BLE avoid </a:t>
            </a:r>
            <a:r>
              <a:rPr lang="en-US" sz="2800" b="1" dirty="0" err="1"/>
              <a:t>WiFi</a:t>
            </a:r>
            <a:r>
              <a:rPr lang="en-US" sz="2800" b="1" dirty="0"/>
              <a:t> altogether?</a:t>
            </a:r>
          </a:p>
          <a:p>
            <a:endParaRPr lang="en-US" sz="2800" b="1" dirty="0"/>
          </a:p>
          <a:p>
            <a:r>
              <a:rPr lang="en-US" sz="2800" b="1" dirty="0"/>
              <a:t>Can’t on 2.4 GHz</a:t>
            </a:r>
          </a:p>
          <a:p>
            <a:br>
              <a:rPr lang="en-US" sz="2800" b="1" dirty="0"/>
            </a:br>
            <a:r>
              <a:rPr lang="en-US" sz="2800" b="1" dirty="0"/>
              <a:t>Wants 2.4 GHz for technology improvements</a:t>
            </a:r>
          </a:p>
        </p:txBody>
      </p:sp>
    </p:spTree>
    <p:extLst>
      <p:ext uri="{BB962C8B-B14F-4D97-AF65-F5344CB8AC3E}">
        <p14:creationId xmlns:p14="http://schemas.microsoft.com/office/powerpoint/2010/main" val="408023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5543-FFA4-4D66-9CB8-2009F498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77BCF-9677-4A39-A5AC-59000674A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Think about project ideas</a:t>
            </a:r>
          </a:p>
          <a:p>
            <a:pPr lvl="1"/>
            <a:r>
              <a:rPr lang="en-US" dirty="0"/>
              <a:t>Make posts on </a:t>
            </a:r>
            <a:r>
              <a:rPr lang="en-US" dirty="0" err="1"/>
              <a:t>campuswire</a:t>
            </a:r>
            <a:r>
              <a:rPr lang="en-US" dirty="0"/>
              <a:t> with ideas to iterate on</a:t>
            </a:r>
          </a:p>
          <a:p>
            <a:pPr lvl="2"/>
            <a:r>
              <a:rPr lang="en-US" dirty="0"/>
              <a:t>Also good for recruiting partners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I’m happy to schedule office hours to discuss!</a:t>
            </a:r>
          </a:p>
          <a:p>
            <a:endParaRPr lang="en-US" dirty="0"/>
          </a:p>
          <a:p>
            <a:r>
              <a:rPr lang="en-US" dirty="0"/>
              <a:t>First lab is available</a:t>
            </a:r>
          </a:p>
          <a:p>
            <a:pPr lvl="1"/>
            <a:r>
              <a:rPr lang="en-US" dirty="0"/>
              <a:t>Goal: familiarize yourself with Wireshark</a:t>
            </a:r>
          </a:p>
          <a:p>
            <a:pPr lvl="2"/>
            <a:r>
              <a:rPr lang="en-US" dirty="0"/>
              <a:t>Install it, do some basic scanning, explore a little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Writeup: “prove to me that you did this lab”</a:t>
            </a:r>
          </a:p>
          <a:p>
            <a:pPr lvl="2"/>
            <a:r>
              <a:rPr lang="en-US" dirty="0"/>
              <a:t>Due next week Thursday by end-of-day</a:t>
            </a:r>
          </a:p>
          <a:p>
            <a:pPr lvl="2"/>
            <a:r>
              <a:rPr lang="en-US" dirty="0"/>
              <a:t>Submit on </a:t>
            </a:r>
            <a:r>
              <a:rPr lang="en-US" dirty="0" err="1"/>
              <a:t>Gradescope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Next week: Wireshark + 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48AC1-811C-4F24-A982-BE5DB22C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52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modulation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Gaussian Frequency-Shift Keying (GFSK)</a:t>
            </a:r>
          </a:p>
          <a:p>
            <a:pPr lvl="1"/>
            <a:r>
              <a:rPr lang="en-US" dirty="0"/>
              <a:t>Improvement on base Frequency-shift Keying</a:t>
            </a:r>
          </a:p>
          <a:p>
            <a:pPr lvl="1"/>
            <a:r>
              <a:rPr lang="en-US" dirty="0"/>
              <a:t>Smoother transitions between bits -&gt; reduces nearby interference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F8AAE17-6850-43CB-8547-C18597CB1A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653251" y="3372793"/>
            <a:ext cx="6412543" cy="234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336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914C-BC2D-314A-9761-CBBC23496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Gaussian FSK lessens spectral leakage at the expense of some loss in </a:t>
            </a:r>
            <a:r>
              <a:rPr lang="en-US" dirty="0" err="1"/>
              <a:t>intersymbol</a:t>
            </a:r>
            <a:r>
              <a:rPr lang="en-US" dirty="0"/>
              <a:t> discriminability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A1DBB-6E04-9F46-9F06-7354380A2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55342-2E20-C44C-AB2D-C2FC04F15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90" y="2278578"/>
            <a:ext cx="5518551" cy="29800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3EC5EB-3DBF-604D-A0EA-DD70EA028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850" y="2278578"/>
            <a:ext cx="5518551" cy="29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7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3DD95-E005-E348-BBFF-35254A89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from `good case` BLE hardware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FFBB02-0B9F-2B4A-972F-F56321D9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52D6B-AA1E-0247-A10F-24B6288D5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534" y="1417639"/>
            <a:ext cx="8906933" cy="460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38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signal strength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Remember nRF52840 capabilities</a:t>
            </a:r>
          </a:p>
          <a:p>
            <a:pPr lvl="1"/>
            <a:r>
              <a:rPr lang="en-US" dirty="0"/>
              <a:t>Transmit: up to 8 dBm</a:t>
            </a:r>
          </a:p>
          <a:p>
            <a:pPr lvl="1"/>
            <a:r>
              <a:rPr lang="en-US" dirty="0"/>
              <a:t>Receive sensitivity: -95 dBm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05157E-3FDF-4633-B9BE-AA080417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42" y="1098550"/>
            <a:ext cx="10295903" cy="350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11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BLE Background</a:t>
            </a:r>
          </a:p>
          <a:p>
            <a:endParaRPr lang="en-US" dirty="0"/>
          </a:p>
          <a:p>
            <a:r>
              <a:rPr lang="en-US" b="1" dirty="0"/>
              <a:t>BLE Layers</a:t>
            </a:r>
          </a:p>
          <a:p>
            <a:pPr lvl="1"/>
            <a:r>
              <a:rPr lang="en-US" dirty="0"/>
              <a:t>Physical Layer</a:t>
            </a:r>
          </a:p>
          <a:p>
            <a:pPr lvl="1"/>
            <a:r>
              <a:rPr lang="en-US" b="1" dirty="0"/>
              <a:t>Link Layer</a:t>
            </a:r>
          </a:p>
          <a:p>
            <a:pPr lvl="1"/>
            <a:endParaRPr lang="en-US" dirty="0"/>
          </a:p>
          <a:p>
            <a:r>
              <a:rPr lang="en-US" dirty="0"/>
              <a:t>BLE roles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dirty="0"/>
              <a:t>Scanning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02248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Same packet structure for both advertisements and connections</a:t>
            </a:r>
          </a:p>
          <a:p>
            <a:pPr lvl="1"/>
            <a:r>
              <a:rPr lang="en-US" dirty="0"/>
              <a:t>Fields are filled in little endian (the opposite of network byte order 😡)</a:t>
            </a:r>
          </a:p>
          <a:p>
            <a:pPr lvl="1"/>
            <a:endParaRPr lang="en-US" dirty="0"/>
          </a:p>
          <a:p>
            <a:r>
              <a:rPr lang="en-US" dirty="0"/>
              <a:t>Access address unique for each connection (randomly chosen)</a:t>
            </a:r>
          </a:p>
          <a:p>
            <a:pPr lvl="1"/>
            <a:r>
              <a:rPr lang="en-US" dirty="0"/>
              <a:t>In Advertising always set to 0x8E89BED6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2BB8CF-1A5A-41A5-922F-58487174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06" y="1281672"/>
            <a:ext cx="9775988" cy="214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and private address forms</a:t>
            </a:r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48 bits: 24-bits of company ID, 24-bits of company assigned number</a:t>
            </a:r>
          </a:p>
          <a:p>
            <a:pPr lvl="1"/>
            <a:r>
              <a:rPr lang="en-US" dirty="0"/>
              <a:t>Literally the same MAC address scheme as Ethernet and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Private</a:t>
            </a:r>
          </a:p>
          <a:p>
            <a:pPr lvl="1"/>
            <a:r>
              <a:rPr lang="en-US" dirty="0"/>
              <a:t>Top two </a:t>
            </a:r>
            <a:r>
              <a:rPr lang="en-US" dirty="0" err="1"/>
              <a:t>MSbs</a:t>
            </a:r>
            <a:r>
              <a:rPr lang="en-US" dirty="0"/>
              <a:t> specify type</a:t>
            </a:r>
          </a:p>
          <a:p>
            <a:pPr lvl="2"/>
            <a:r>
              <a:rPr lang="en-US" dirty="0"/>
              <a:t>46 bits of random</a:t>
            </a:r>
          </a:p>
          <a:p>
            <a:pPr lvl="2"/>
            <a:r>
              <a:rPr lang="en-US" dirty="0"/>
              <a:t>46 bits of hash of an identity key</a:t>
            </a:r>
          </a:p>
          <a:p>
            <a:endParaRPr lang="en-US" b="1" dirty="0"/>
          </a:p>
          <a:p>
            <a:r>
              <a:rPr lang="en-US" b="1" dirty="0"/>
              <a:t>Why have the two types?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4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and private address forms</a:t>
            </a:r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48 bits: 24-bits of company ID, 24-bits of company assigned number</a:t>
            </a:r>
          </a:p>
          <a:p>
            <a:pPr lvl="1"/>
            <a:r>
              <a:rPr lang="en-US" dirty="0"/>
              <a:t>Literally the same MAC address scheme as Ethernet and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Private</a:t>
            </a:r>
          </a:p>
          <a:p>
            <a:pPr lvl="1"/>
            <a:r>
              <a:rPr lang="en-US" dirty="0"/>
              <a:t>Top two </a:t>
            </a:r>
            <a:r>
              <a:rPr lang="en-US" dirty="0" err="1"/>
              <a:t>MSbs</a:t>
            </a:r>
            <a:r>
              <a:rPr lang="en-US" dirty="0"/>
              <a:t> specify type</a:t>
            </a:r>
          </a:p>
          <a:p>
            <a:pPr lvl="2"/>
            <a:r>
              <a:rPr lang="en-US" dirty="0"/>
              <a:t>46 bits of random</a:t>
            </a:r>
          </a:p>
          <a:p>
            <a:pPr lvl="2"/>
            <a:r>
              <a:rPr lang="en-US" dirty="0"/>
              <a:t>46 bits of hash of an identity key</a:t>
            </a:r>
          </a:p>
          <a:p>
            <a:endParaRPr lang="en-US" b="1" dirty="0"/>
          </a:p>
          <a:p>
            <a:r>
              <a:rPr lang="en-US" b="1" dirty="0"/>
              <a:t>Why have the two types?	Privacy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50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whitening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long series of repetitive bits (all zeros or all ones)</a:t>
            </a:r>
          </a:p>
          <a:p>
            <a:pPr lvl="1"/>
            <a:r>
              <a:rPr lang="en-US" dirty="0"/>
              <a:t>Would cause RF noise to be more focused in one direction</a:t>
            </a:r>
          </a:p>
          <a:p>
            <a:pPr lvl="1"/>
            <a:r>
              <a:rPr lang="en-US" dirty="0"/>
              <a:t>Radio hardware desires output to have zero DC-bias (or close to that)</a:t>
            </a:r>
          </a:p>
          <a:p>
            <a:pPr lvl="1"/>
            <a:r>
              <a:rPr lang="en-US" dirty="0"/>
              <a:t>Great example of the PHY and MAC being interwoven in wireless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 always forget this exists, since hardware usually handles it automatically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88D918-4CA1-4BA5-B085-429ACCEA8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683" y="2787208"/>
            <a:ext cx="7419841" cy="231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84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1E658-DFCD-4567-9261-835D5E8B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processing 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E1537-9125-4B4D-A627-BD2C2EB9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7EF527-D452-44C4-9821-016B24273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58" y="2120848"/>
            <a:ext cx="10264715" cy="307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1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Bluetooth Low Energy</a:t>
            </a:r>
          </a:p>
          <a:p>
            <a:pPr lvl="1"/>
            <a:r>
              <a:rPr lang="en-US" sz="2800" dirty="0"/>
              <a:t>What are the goals of the protocol?</a:t>
            </a:r>
          </a:p>
          <a:p>
            <a:pPr lvl="1"/>
            <a:r>
              <a:rPr lang="en-US" sz="2800" dirty="0"/>
              <a:t>What do the lower layers look like?</a:t>
            </a:r>
          </a:p>
          <a:p>
            <a:pPr lvl="1"/>
            <a:r>
              <a:rPr lang="en-US" sz="2800" dirty="0"/>
              <a:t>What roles do devices take?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2E86-AEB3-44F4-ABE8-460AD9A5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9FB91-C8F4-443B-A637-4B9678422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enough scanners, could you track BLE devices as they move?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94CF2-DABB-43EA-8DCA-07CD92EA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08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2E86-AEB3-44F4-ABE8-460AD9A5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9FB91-C8F4-443B-A637-4B9678422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enough scanners, could you track BLE devices as they move?</a:t>
            </a:r>
          </a:p>
          <a:p>
            <a:pPr lvl="1"/>
            <a:r>
              <a:rPr lang="en-US" dirty="0"/>
              <a:t>Depends on how long they use a device address for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can do a scan of BLE transmissions to find device addresses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Scans at multiple locations can detect when a device moves throughout an area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if the device re-randomizes between two scanners, you can’t follow it anymore</a:t>
            </a:r>
          </a:p>
          <a:p>
            <a:pPr lvl="2"/>
            <a:r>
              <a:rPr lang="en-US" dirty="0"/>
              <a:t>Re-randomizing at a scanner could be detectable…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94CF2-DABB-43EA-8DCA-07CD92EA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04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BLE Background</a:t>
            </a:r>
          </a:p>
          <a:p>
            <a:endParaRPr lang="en-US" dirty="0"/>
          </a:p>
          <a:p>
            <a:r>
              <a:rPr lang="en-US" dirty="0"/>
              <a:t>BLE Layers</a:t>
            </a:r>
          </a:p>
          <a:p>
            <a:pPr lvl="1"/>
            <a:r>
              <a:rPr lang="en-US" dirty="0"/>
              <a:t>Physical Layer</a:t>
            </a:r>
          </a:p>
          <a:p>
            <a:pPr lvl="1"/>
            <a:r>
              <a:rPr lang="en-US" dirty="0"/>
              <a:t>Link Layer</a:t>
            </a:r>
          </a:p>
          <a:p>
            <a:pPr lvl="1"/>
            <a:endParaRPr lang="en-US" dirty="0"/>
          </a:p>
          <a:p>
            <a:r>
              <a:rPr lang="en-US" b="1" dirty="0"/>
              <a:t>BLE roles</a:t>
            </a:r>
          </a:p>
          <a:p>
            <a:pPr lvl="1"/>
            <a:r>
              <a:rPr lang="en-US" b="1" dirty="0"/>
              <a:t>Advertising</a:t>
            </a:r>
          </a:p>
          <a:p>
            <a:pPr lvl="1"/>
            <a:r>
              <a:rPr lang="en-US" dirty="0"/>
              <a:t>Scanning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47977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BLE discovery mechanism</a:t>
            </a:r>
          </a:p>
          <a:p>
            <a:pPr lvl="1"/>
            <a:r>
              <a:rPr lang="en-US" dirty="0"/>
              <a:t>Make nearby devices aware of advertiser’s existence</a:t>
            </a:r>
          </a:p>
          <a:p>
            <a:pPr lvl="1"/>
            <a:r>
              <a:rPr lang="en-US" dirty="0"/>
              <a:t>Communicate some information from or about advertiser</a:t>
            </a:r>
          </a:p>
          <a:p>
            <a:pPr lvl="1"/>
            <a:r>
              <a:rPr lang="en-US" dirty="0"/>
              <a:t>Traditional purpose is to enable connections, but this is also useful for general communication</a:t>
            </a:r>
          </a:p>
          <a:p>
            <a:endParaRPr lang="en-US" dirty="0"/>
          </a:p>
          <a:p>
            <a:r>
              <a:rPr lang="en-US" dirty="0"/>
              <a:t>Advertisements</a:t>
            </a:r>
          </a:p>
          <a:p>
            <a:pPr lvl="1"/>
            <a:r>
              <a:rPr lang="en-US" dirty="0"/>
              <a:t>Periodic broadcast messages with data</a:t>
            </a:r>
          </a:p>
          <a:p>
            <a:r>
              <a:rPr lang="en-US" dirty="0"/>
              <a:t>Scan Requests/Responses</a:t>
            </a:r>
          </a:p>
          <a:p>
            <a:pPr lvl="1"/>
            <a:r>
              <a:rPr lang="en-US" dirty="0"/>
              <a:t>Scanner sends responses after getting a request</a:t>
            </a:r>
          </a:p>
          <a:p>
            <a:pPr lvl="2"/>
            <a:r>
              <a:rPr lang="en-US" dirty="0"/>
              <a:t>Only occurs when scanner is listening</a:t>
            </a:r>
          </a:p>
          <a:p>
            <a:pPr lvl="1"/>
            <a:r>
              <a:rPr lang="en-US" dirty="0"/>
              <a:t>Almost literally “bonus advertisement data”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75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BA3D-E110-40B6-91D3-4EB3BCBA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Advertising packet layering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DCBA7-670F-409F-AD56-DE25D846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AFCF1-CCB0-485C-861B-944BA8FD5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452" y="1143000"/>
            <a:ext cx="9227383" cy="202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FC0947-07E4-4B8E-8F46-C160B809C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752" y="3169825"/>
            <a:ext cx="6435248" cy="166218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794C69-03C9-4C8D-BFA9-610691BD3794}"/>
              </a:ext>
            </a:extLst>
          </p:cNvPr>
          <p:cNvCxnSpPr/>
          <p:nvPr/>
        </p:nvCxnSpPr>
        <p:spPr>
          <a:xfrm flipV="1">
            <a:off x="4367463" y="2598821"/>
            <a:ext cx="16002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4ED91E-A5BD-415E-B971-84D8050F5660}"/>
              </a:ext>
            </a:extLst>
          </p:cNvPr>
          <p:cNvCxnSpPr>
            <a:cxnSpLocks/>
          </p:cNvCxnSpPr>
          <p:nvPr/>
        </p:nvCxnSpPr>
        <p:spPr>
          <a:xfrm flipH="1" flipV="1">
            <a:off x="8638674" y="2598821"/>
            <a:ext cx="1856874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858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0F25-3798-49BD-AE06-34EBEBE9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advertising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9F761-0037-4EAE-B76B-D9634B52D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853" y="1143000"/>
            <a:ext cx="4397542" cy="50292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ADV_IND</a:t>
            </a:r>
          </a:p>
          <a:p>
            <a:pPr lvl="1"/>
            <a:r>
              <a:rPr lang="en-US" sz="1800" dirty="0"/>
              <a:t>Advertisement</a:t>
            </a:r>
          </a:p>
          <a:p>
            <a:pPr lvl="1"/>
            <a:r>
              <a:rPr lang="en-US" sz="1800" dirty="0"/>
              <a:t>Allows connections and scan requests</a:t>
            </a:r>
          </a:p>
          <a:p>
            <a:r>
              <a:rPr lang="en-US" sz="2000" dirty="0"/>
              <a:t>ADV_NONCONN_IND</a:t>
            </a:r>
          </a:p>
          <a:p>
            <a:pPr lvl="1"/>
            <a:r>
              <a:rPr lang="en-US" sz="1800" dirty="0"/>
              <a:t>Advertisement</a:t>
            </a:r>
          </a:p>
          <a:p>
            <a:pPr lvl="1"/>
            <a:r>
              <a:rPr lang="en-US" sz="1800" dirty="0"/>
              <a:t>No connections or scan requests</a:t>
            </a:r>
          </a:p>
          <a:p>
            <a:r>
              <a:rPr lang="en-US" sz="2000" dirty="0"/>
              <a:t>ADV_SCAN_IND</a:t>
            </a:r>
          </a:p>
          <a:p>
            <a:pPr lvl="1"/>
            <a:r>
              <a:rPr lang="en-US" sz="1800" dirty="0"/>
              <a:t>Advertisement</a:t>
            </a:r>
          </a:p>
          <a:p>
            <a:pPr lvl="1"/>
            <a:r>
              <a:rPr lang="en-US" sz="1800" dirty="0"/>
              <a:t>No connections but allows scan requests</a:t>
            </a:r>
          </a:p>
          <a:p>
            <a:r>
              <a:rPr lang="en-US" sz="2200" dirty="0"/>
              <a:t>SCAN_REQ</a:t>
            </a:r>
          </a:p>
          <a:p>
            <a:pPr lvl="1"/>
            <a:r>
              <a:rPr lang="en-US" sz="1800" dirty="0"/>
              <a:t>Scan request</a:t>
            </a:r>
          </a:p>
          <a:p>
            <a:r>
              <a:rPr lang="en-US" sz="2200" dirty="0"/>
              <a:t>SCAN_RSP</a:t>
            </a:r>
          </a:p>
          <a:p>
            <a:pPr lvl="1"/>
            <a:r>
              <a:rPr lang="en-US" sz="1800" dirty="0"/>
              <a:t>Scan 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AF9F5-A072-4EA7-BA38-1002244F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06D79-0B02-4562-B9BD-24DB6E448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143000"/>
            <a:ext cx="6289426" cy="1407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0CE149-6A47-41E1-8DEC-360C10773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370" y="2779295"/>
            <a:ext cx="4664262" cy="32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35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1B1A-09DB-4545-BF29-C97161BF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Advertisement payloads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8A144-746D-40B0-A9CA-A234A7ACB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AdvA</a:t>
            </a:r>
            <a:r>
              <a:rPr lang="en-US" dirty="0"/>
              <a:t> – address of the advertiser</a:t>
            </a:r>
          </a:p>
          <a:p>
            <a:pPr lvl="1"/>
            <a:r>
              <a:rPr lang="en-US" dirty="0" err="1"/>
              <a:t>TxAdd</a:t>
            </a:r>
            <a:r>
              <a:rPr lang="en-US" dirty="0"/>
              <a:t> bit from header specifies if this is a “public” or “random” address</a:t>
            </a:r>
          </a:p>
          <a:p>
            <a:pPr lvl="1"/>
            <a:endParaRPr lang="en-US" dirty="0"/>
          </a:p>
          <a:p>
            <a:r>
              <a:rPr lang="en-US" dirty="0"/>
              <a:t>Remaining up to 31 bytes are available for use</a:t>
            </a:r>
          </a:p>
          <a:p>
            <a:endParaRPr lang="en-US" dirty="0"/>
          </a:p>
          <a:p>
            <a:r>
              <a:rPr lang="en-US" dirty="0"/>
              <a:t>Putting it all together, up to 47 bytes total: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C9259-6EF9-4C2B-B1CA-F229A5D5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D162F7-A2DF-4099-9A3A-4EE3F8110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28600"/>
            <a:ext cx="3497179" cy="126154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192DCA-346C-4F38-84B7-8C794C79E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06784"/>
              </p:ext>
            </p:extLst>
          </p:nvPr>
        </p:nvGraphicFramePr>
        <p:xfrm>
          <a:off x="635303" y="4934913"/>
          <a:ext cx="1094509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364">
                  <a:extLst>
                    <a:ext uri="{9D8B030D-6E8A-4147-A177-3AD203B41FA5}">
                      <a16:colId xmlns:a16="http://schemas.microsoft.com/office/drawing/2014/main" val="73859673"/>
                    </a:ext>
                  </a:extLst>
                </a:gridCol>
                <a:gridCol w="1648691">
                  <a:extLst>
                    <a:ext uri="{9D8B030D-6E8A-4147-A177-3AD203B41FA5}">
                      <a16:colId xmlns:a16="http://schemas.microsoft.com/office/drawing/2014/main" val="164338209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399689160"/>
                    </a:ext>
                  </a:extLst>
                </a:gridCol>
                <a:gridCol w="1967346">
                  <a:extLst>
                    <a:ext uri="{9D8B030D-6E8A-4147-A177-3AD203B41FA5}">
                      <a16:colId xmlns:a16="http://schemas.microsoft.com/office/drawing/2014/main" val="2360431165"/>
                    </a:ext>
                  </a:extLst>
                </a:gridCol>
                <a:gridCol w="4142509">
                  <a:extLst>
                    <a:ext uri="{9D8B030D-6E8A-4147-A177-3AD203B41FA5}">
                      <a16:colId xmlns:a16="http://schemas.microsoft.com/office/drawing/2014/main" val="310361505"/>
                    </a:ext>
                  </a:extLst>
                </a:gridCol>
                <a:gridCol w="1080654">
                  <a:extLst>
                    <a:ext uri="{9D8B030D-6E8A-4147-A177-3AD203B41FA5}">
                      <a16:colId xmlns:a16="http://schemas.microsoft.com/office/drawing/2014/main" val="278658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Preamble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Byte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Access Address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Header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Advertiser Address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Advertiser Data (Payload)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0-31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CRC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0299497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E6449A-6AC1-49E5-9F09-BE620C0B631A}"/>
              </a:ext>
            </a:extLst>
          </p:cNvPr>
          <p:cNvSpPr txBox="1"/>
          <p:nvPr/>
        </p:nvSpPr>
        <p:spPr>
          <a:xfrm>
            <a:off x="635303" y="4437060"/>
            <a:ext cx="1890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BLE Packet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7509FD-AA79-4E33-987E-FCB2F625C5A0}"/>
              </a:ext>
            </a:extLst>
          </p:cNvPr>
          <p:cNvCxnSpPr/>
          <p:nvPr/>
        </p:nvCxnSpPr>
        <p:spPr>
          <a:xfrm flipV="1">
            <a:off x="3390421" y="4514004"/>
            <a:ext cx="0" cy="3693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D58C41-0908-4CF2-9AF1-B30DE944309C}"/>
              </a:ext>
            </a:extLst>
          </p:cNvPr>
          <p:cNvCxnSpPr/>
          <p:nvPr/>
        </p:nvCxnSpPr>
        <p:spPr>
          <a:xfrm flipV="1">
            <a:off x="10495557" y="4514004"/>
            <a:ext cx="0" cy="3693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D2F2E11-00EA-48BB-AF6B-34F8EFA00782}"/>
              </a:ext>
            </a:extLst>
          </p:cNvPr>
          <p:cNvSpPr txBox="1"/>
          <p:nvPr/>
        </p:nvSpPr>
        <p:spPr>
          <a:xfrm>
            <a:off x="6041690" y="4514004"/>
            <a:ext cx="180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Advertising PDU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F76EC-A113-4F00-9A0C-425BAC04733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390421" y="4698670"/>
            <a:ext cx="26512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99D5B9-C2DB-4E26-BB20-7CF6974BE91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844288" y="4698670"/>
            <a:ext cx="26512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9162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714F-211A-45EE-87B8-620DD330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Requests and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64615-2CF9-4E60-AD96-A94A918B3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 request</a:t>
            </a:r>
          </a:p>
          <a:p>
            <a:pPr lvl="1"/>
            <a:r>
              <a:rPr lang="en-US" dirty="0"/>
              <a:t>Just the two addresses: the scanner’s and the advertiser’s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Scan response</a:t>
            </a:r>
          </a:p>
          <a:p>
            <a:pPr lvl="1"/>
            <a:r>
              <a:rPr lang="en-US" dirty="0"/>
              <a:t>Identical to an advertisement</a:t>
            </a:r>
          </a:p>
          <a:p>
            <a:pPr lvl="1"/>
            <a:r>
              <a:rPr lang="en-US" dirty="0"/>
              <a:t>But only occurs after a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3CC03-DA75-4F03-9CED-5408FC1F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49B499-4DB0-495B-A954-C7C7095E0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521" y="2029656"/>
            <a:ext cx="4123764" cy="18130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1C08F3-C8B5-458B-BD54-840BB56CD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263" y="4515758"/>
            <a:ext cx="3846737" cy="174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8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E48E-3262-45E3-8288-D633061E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Advertising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D217-4037-468E-B3D6-FABE2388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109424"/>
            <a:ext cx="10972800" cy="3062776"/>
          </a:xfrm>
        </p:spPr>
        <p:txBody>
          <a:bodyPr/>
          <a:lstStyle/>
          <a:p>
            <a:r>
              <a:rPr lang="en-US" dirty="0"/>
              <a:t>Advertising Events occur periodically [20ms – 10.24 s] (or longer)</a:t>
            </a:r>
          </a:p>
          <a:p>
            <a:pPr lvl="1"/>
            <a:r>
              <a:rPr lang="en-US" dirty="0"/>
              <a:t>Plus a random delay after each instance [0-10ms]</a:t>
            </a:r>
          </a:p>
          <a:p>
            <a:pPr lvl="1"/>
            <a:r>
              <a:rPr lang="en-US" b="1" dirty="0"/>
              <a:t>Why? </a:t>
            </a:r>
          </a:p>
          <a:p>
            <a:pPr lvl="1"/>
            <a:endParaRPr lang="en-US" b="1" dirty="0"/>
          </a:p>
          <a:p>
            <a:r>
              <a:rPr lang="en-US" dirty="0"/>
              <a:t>User picks the rate as a tradeoff of energy and discovery latency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434CA-B7AD-478B-9945-8DEAA7B5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9BDF31-2B23-4D4E-8036-8AD2CD4C7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143000"/>
            <a:ext cx="10972800" cy="17378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316B55-5F80-46CC-BB65-7F93FFFFFBAA}"/>
              </a:ext>
            </a:extLst>
          </p:cNvPr>
          <p:cNvSpPr/>
          <p:nvPr/>
        </p:nvSpPr>
        <p:spPr>
          <a:xfrm>
            <a:off x="5630779" y="1780674"/>
            <a:ext cx="4608095" cy="1239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26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E48E-3262-45E3-8288-D633061E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Advertising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D217-4037-468E-B3D6-FABE2388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109424"/>
            <a:ext cx="10972800" cy="3062776"/>
          </a:xfrm>
        </p:spPr>
        <p:txBody>
          <a:bodyPr/>
          <a:lstStyle/>
          <a:p>
            <a:r>
              <a:rPr lang="en-US" dirty="0"/>
              <a:t>Advertising Events occur periodically [20ms – 10.24 s] (or longer)</a:t>
            </a:r>
          </a:p>
          <a:p>
            <a:pPr lvl="1"/>
            <a:r>
              <a:rPr lang="en-US" dirty="0"/>
              <a:t>Plus a random delay after each instance [0-10ms]</a:t>
            </a:r>
          </a:p>
          <a:p>
            <a:pPr lvl="1"/>
            <a:r>
              <a:rPr lang="en-US" b="1" dirty="0"/>
              <a:t>Why?	Avoid repeat collisions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User picks the rate as a tradeoff of energy and discovery latency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434CA-B7AD-478B-9945-8DEAA7B5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9BDF31-2B23-4D4E-8036-8AD2CD4C7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143000"/>
            <a:ext cx="10972800" cy="17378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514AB5-DE25-455B-86C8-8F21E7C6C2B8}"/>
              </a:ext>
            </a:extLst>
          </p:cNvPr>
          <p:cNvSpPr/>
          <p:nvPr/>
        </p:nvSpPr>
        <p:spPr>
          <a:xfrm>
            <a:off x="5630779" y="1780674"/>
            <a:ext cx="4608095" cy="1239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0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Low Energy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walkthrough of BLE: </a:t>
            </a:r>
          </a:p>
          <a:p>
            <a:pPr lvl="1"/>
            <a:r>
              <a:rPr lang="en-US" dirty="0">
                <a:hlinkClick r:id="rId2"/>
              </a:rPr>
              <a:t>https://www.silabs.com/documents/public/user-guides/ug103-14-fundamentals-ble.pdf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>
                <a:hlinkClick r:id="rId3"/>
              </a:rPr>
              <a:t>5.2 specification</a:t>
            </a:r>
            <a:r>
              <a:rPr lang="en-US" dirty="0"/>
              <a:t>] [</a:t>
            </a:r>
            <a:r>
              <a:rPr lang="en-US" dirty="0">
                <a:hlinkClick r:id="rId4"/>
              </a:rPr>
              <a:t>4.2 specification</a:t>
            </a:r>
            <a:r>
              <a:rPr lang="en-US" dirty="0"/>
              <a:t>] (link to PDF download)</a:t>
            </a:r>
          </a:p>
          <a:p>
            <a:pPr lvl="1"/>
            <a:r>
              <a:rPr lang="en-US" dirty="0"/>
              <a:t>Also: [</a:t>
            </a:r>
            <a:r>
              <a:rPr lang="en-US" dirty="0">
                <a:hlinkClick r:id="rId5"/>
              </a:rPr>
              <a:t>Supplement v9</a:t>
            </a:r>
            <a:r>
              <a:rPr lang="en-US" dirty="0"/>
              <a:t>]</a:t>
            </a:r>
          </a:p>
          <a:p>
            <a:pPr lvl="1"/>
            <a:endParaRPr lang="en-US" dirty="0"/>
          </a:p>
          <a:p>
            <a:r>
              <a:rPr lang="en-US" dirty="0"/>
              <a:t>I used a mix of 5.2 and 4.2 for this</a:t>
            </a:r>
          </a:p>
          <a:p>
            <a:pPr lvl="1"/>
            <a:r>
              <a:rPr lang="en-US" dirty="0"/>
              <a:t>Will talk about BLE 5 differences as part of next lecture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769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D731-B46D-4764-A6EE-0AD0884B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Advertising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27328-C8A4-4DBB-BCA7-CEA8FA81E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880824"/>
            <a:ext cx="10972800" cy="3291376"/>
          </a:xfrm>
        </p:spPr>
        <p:txBody>
          <a:bodyPr/>
          <a:lstStyle/>
          <a:p>
            <a:r>
              <a:rPr lang="en-US" dirty="0"/>
              <a:t>Three transmissions, one on each advertising channel</a:t>
            </a:r>
          </a:p>
          <a:p>
            <a:pPr lvl="1"/>
            <a:r>
              <a:rPr lang="en-US" dirty="0"/>
              <a:t>Always in the same order</a:t>
            </a:r>
          </a:p>
          <a:p>
            <a:pPr lvl="1"/>
            <a:endParaRPr lang="en-US" dirty="0"/>
          </a:p>
          <a:p>
            <a:r>
              <a:rPr lang="en-US" dirty="0"/>
              <a:t>Transmission, followed by listening window on that same channel</a:t>
            </a:r>
          </a:p>
          <a:p>
            <a:pPr lvl="1"/>
            <a:r>
              <a:rPr lang="en-US" dirty="0"/>
              <a:t>Requests will be sent &gt;=150 us (Inter-Frame Spacing, IFS) after Tx</a:t>
            </a:r>
          </a:p>
          <a:p>
            <a:pPr lvl="1"/>
            <a:r>
              <a:rPr lang="en-US" dirty="0"/>
              <a:t>Followed by a retune to the next channel frequency</a:t>
            </a:r>
          </a:p>
          <a:p>
            <a:r>
              <a:rPr lang="en-US" dirty="0"/>
              <a:t>This short listen window is the magic “low energy” part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318A2-91F2-4694-9845-4AD2701A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FE3A1D-945A-483F-8DEF-F9BA33704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143000"/>
            <a:ext cx="10972800" cy="173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6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A0E5-5EE4-4C88-81E6-51ACE33F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Preserving energy in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7435B-59A0-4EF9-BCBF-7F3BBAA28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energy is spent listening</a:t>
            </a:r>
          </a:p>
          <a:p>
            <a:pPr lvl="1"/>
            <a:r>
              <a:rPr lang="en-US" dirty="0"/>
              <a:t>This is due primarily to how long listening durations are compared to transmissions</a:t>
            </a:r>
          </a:p>
          <a:p>
            <a:pPr lvl="1"/>
            <a:endParaRPr lang="en-US" dirty="0"/>
          </a:p>
          <a:p>
            <a:r>
              <a:rPr lang="en-US" dirty="0"/>
              <a:t>Example: maximum-sized BLE transmission:</a:t>
            </a:r>
          </a:p>
          <a:p>
            <a:pPr lvl="1"/>
            <a:r>
              <a:rPr lang="en-US" dirty="0"/>
              <a:t>8 bits/byte * 47 bytes = 376 bits at 1 Mbps = 0.376 </a:t>
            </a:r>
            <a:r>
              <a:rPr lang="en-US" dirty="0" err="1"/>
              <a:t>ms</a:t>
            </a:r>
            <a:r>
              <a:rPr lang="en-US" dirty="0"/>
              <a:t> transmitting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So listening for an entire second is &gt;2500 times longer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But listening for only 0.376 </a:t>
            </a:r>
            <a:r>
              <a:rPr lang="en-US" dirty="0" err="1"/>
              <a:t>ms</a:t>
            </a:r>
            <a:r>
              <a:rPr lang="en-US" dirty="0"/>
              <a:t> requires sub-</a:t>
            </a:r>
            <a:r>
              <a:rPr lang="en-US" dirty="0" err="1"/>
              <a:t>ms</a:t>
            </a:r>
            <a:r>
              <a:rPr lang="en-US" dirty="0"/>
              <a:t> synchronization, which itself costs energy to manage…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Instead, when advertising, </a:t>
            </a:r>
            <a:r>
              <a:rPr lang="en-US" dirty="0" err="1"/>
              <a:t>nRF</a:t>
            </a:r>
            <a:r>
              <a:rPr lang="en-US" dirty="0"/>
              <a:t> radios listen for ~0.200 </a:t>
            </a:r>
            <a:r>
              <a:rPr lang="en-US" dirty="0" err="1"/>
              <a:t>ms</a:t>
            </a:r>
            <a:r>
              <a:rPr lang="en-US" dirty="0"/>
              <a:t>, only after a transmission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BD33E-AD56-44E4-8ED8-98164D44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599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C136-1831-435E-8794-E566C299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 of an advertisement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4187-030C-4396-95CD-AFAC443C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stick in the BLE payload anyways?</a:t>
            </a:r>
          </a:p>
          <a:p>
            <a:pPr lvl="1"/>
            <a:r>
              <a:rPr lang="en-US" dirty="0"/>
              <a:t>Theoretically whatever you want, but that isn’t very compatible</a:t>
            </a:r>
          </a:p>
          <a:p>
            <a:pPr lvl="1"/>
            <a:r>
              <a:rPr lang="en-US" dirty="0"/>
              <a:t>Point is to specify capabilities of the advertiser</a:t>
            </a:r>
          </a:p>
          <a:p>
            <a:pPr lvl="1"/>
            <a:endParaRPr lang="en-US" dirty="0"/>
          </a:p>
          <a:p>
            <a:r>
              <a:rPr lang="en-US" dirty="0"/>
              <a:t>Desire: specify payloads in such a way that all scanners can interpret what they mean about the device</a:t>
            </a:r>
          </a:p>
          <a:p>
            <a:pPr lvl="1"/>
            <a:r>
              <a:rPr lang="en-US" dirty="0"/>
              <a:t>This is different from traditional internet packets</a:t>
            </a:r>
          </a:p>
          <a:p>
            <a:pPr lvl="1"/>
            <a:r>
              <a:rPr lang="en-US" dirty="0"/>
              <a:t>Broadcasts are for _anyone_ to hear, not a specific server/application</a:t>
            </a:r>
          </a:p>
          <a:p>
            <a:pPr lvl="1"/>
            <a:endParaRPr lang="en-US" dirty="0"/>
          </a:p>
          <a:p>
            <a:r>
              <a:rPr lang="en-US" b="1" dirty="0"/>
              <a:t>Ideas?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01D6A-C9F0-4655-922E-4B65EBD2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858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16F-6539-48D7-8654-4F0D3638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TLV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618A-0717-458B-AD9C-2E9AEB6E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– Length – Value</a:t>
            </a:r>
          </a:p>
          <a:p>
            <a:pPr lvl="1"/>
            <a:r>
              <a:rPr lang="en-US" dirty="0"/>
              <a:t>Actually, BLE does the length part first</a:t>
            </a:r>
          </a:p>
          <a:p>
            <a:pPr lvl="1"/>
            <a:r>
              <a:rPr lang="en-US" dirty="0"/>
              <a:t>Scanner can hop through length/type pairs to find what interests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94C-039D-44D1-8B53-9A1576B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F2763-AC65-4F60-A7CF-1150639AC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6" y="2471169"/>
            <a:ext cx="7373379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953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16F-6539-48D7-8654-4F0D3638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618A-0717-458B-AD9C-2E9AEB6E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Listed in the Core Specification Supplement [</a:t>
            </a:r>
            <a:r>
              <a:rPr lang="en-US" dirty="0">
                <a:hlinkClick r:id="rId2"/>
              </a:rPr>
              <a:t>Supplement v9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Each might have their own considerations about AD Data format</a:t>
            </a:r>
          </a:p>
          <a:p>
            <a:endParaRPr lang="en-US" dirty="0"/>
          </a:p>
          <a:p>
            <a:r>
              <a:rPr lang="en-US" dirty="0"/>
              <a:t>Flags (supported modes: BLE and Bluetooth) required by Apple?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Service UUID</a:t>
            </a:r>
          </a:p>
          <a:p>
            <a:r>
              <a:rPr lang="en-US" dirty="0"/>
              <a:t>TX Power Level</a:t>
            </a:r>
          </a:p>
          <a:p>
            <a:r>
              <a:rPr lang="en-US" dirty="0"/>
              <a:t>Manufacturer-specific data</a:t>
            </a:r>
          </a:p>
          <a:p>
            <a:r>
              <a:rPr lang="en-US" dirty="0"/>
              <a:t>And about twenty others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94C-039D-44D1-8B53-9A1576B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852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BLE Background</a:t>
            </a:r>
          </a:p>
          <a:p>
            <a:endParaRPr lang="en-US" dirty="0"/>
          </a:p>
          <a:p>
            <a:r>
              <a:rPr lang="en-US" dirty="0"/>
              <a:t>BLE Layers</a:t>
            </a:r>
          </a:p>
          <a:p>
            <a:pPr lvl="1"/>
            <a:r>
              <a:rPr lang="en-US" dirty="0"/>
              <a:t>Physical Layer</a:t>
            </a:r>
          </a:p>
          <a:p>
            <a:pPr lvl="1"/>
            <a:r>
              <a:rPr lang="en-US" dirty="0"/>
              <a:t>Link Layer</a:t>
            </a:r>
          </a:p>
          <a:p>
            <a:pPr lvl="1"/>
            <a:endParaRPr lang="en-US" dirty="0"/>
          </a:p>
          <a:p>
            <a:r>
              <a:rPr lang="en-US" b="1" dirty="0"/>
              <a:t>BLE roles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b="1" dirty="0"/>
              <a:t>Scanning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3591895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16F-6539-48D7-8654-4F0D3638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618A-0717-458B-AD9C-2E9AEB6E1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901626"/>
            <a:ext cx="10972800" cy="3270574"/>
          </a:xfrm>
        </p:spPr>
        <p:txBody>
          <a:bodyPr/>
          <a:lstStyle/>
          <a:p>
            <a:r>
              <a:rPr lang="en-US" dirty="0"/>
              <a:t>Iterate through channels, listening for advertisements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scan_interval</a:t>
            </a:r>
            <a:r>
              <a:rPr lang="en-US" dirty="0"/>
              <a:t> controls rate at which channels are changes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scan_window</a:t>
            </a:r>
            <a:r>
              <a:rPr lang="en-US" dirty="0"/>
              <a:t> controls duty cycle of listening</a:t>
            </a:r>
          </a:p>
          <a:p>
            <a:endParaRPr lang="en-US" dirty="0"/>
          </a:p>
          <a:p>
            <a:r>
              <a:rPr lang="en-US" b="1" dirty="0"/>
              <a:t>Why listen at a low duty cycle?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94C-039D-44D1-8B53-9A1576B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7B848E-742C-4498-9E33-D233118C5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143000"/>
            <a:ext cx="10972800" cy="153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33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16F-6539-48D7-8654-4F0D3638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618A-0717-458B-AD9C-2E9AEB6E1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901626"/>
            <a:ext cx="10972800" cy="3270574"/>
          </a:xfrm>
        </p:spPr>
        <p:txBody>
          <a:bodyPr/>
          <a:lstStyle/>
          <a:p>
            <a:r>
              <a:rPr lang="en-US" dirty="0"/>
              <a:t>Iterate through channels, listening for advertisements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scan_interval</a:t>
            </a:r>
            <a:r>
              <a:rPr lang="en-US" dirty="0"/>
              <a:t> controls rate at which channels are changes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scan_window</a:t>
            </a:r>
            <a:r>
              <a:rPr lang="en-US" dirty="0"/>
              <a:t> controls duty cycle of listening</a:t>
            </a:r>
          </a:p>
          <a:p>
            <a:endParaRPr lang="en-US" dirty="0"/>
          </a:p>
          <a:p>
            <a:r>
              <a:rPr lang="en-US" b="1" dirty="0"/>
              <a:t>Why listen at a low duty cycle?	Save energy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94C-039D-44D1-8B53-9A1576B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7B848E-742C-4498-9E33-D233118C5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143000"/>
            <a:ext cx="10972800" cy="153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29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A6E9-0605-4447-BB69-A15902E2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E8B15-41C3-4E1C-BC40-91ADFD04C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Advertisements are received when the channel of the scan window and the channel of the advertisement overlap in time (and space)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B4A37-F888-4A3F-9CFE-26F4685A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DA579C-0F8B-4FA1-8072-4FC8ECE9A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18" y="2638993"/>
            <a:ext cx="10971462" cy="307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063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16F-6539-48D7-8654-4F0D3638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warning about scanning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618A-0717-458B-AD9C-2E9AEB6E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Scanners will NOT receive 100% of packets sent</a:t>
            </a:r>
          </a:p>
          <a:p>
            <a:pPr lvl="1"/>
            <a:r>
              <a:rPr lang="en-US" dirty="0"/>
              <a:t>Even ignoring range issues</a:t>
            </a:r>
          </a:p>
          <a:p>
            <a:pPr lvl="1"/>
            <a:endParaRPr lang="en-US" dirty="0"/>
          </a:p>
          <a:p>
            <a:r>
              <a:rPr lang="en-US" dirty="0"/>
              <a:t>Packets are lost due to (in roughly descending order):</a:t>
            </a:r>
          </a:p>
          <a:p>
            <a:pPr lvl="1"/>
            <a:r>
              <a:rPr lang="en-US" dirty="0"/>
              <a:t>Duty cycle</a:t>
            </a:r>
          </a:p>
          <a:p>
            <a:pPr lvl="1"/>
            <a:r>
              <a:rPr lang="en-US" dirty="0"/>
              <a:t>Sharing 2.4 GHz antenna with </a:t>
            </a:r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Retune period after each scanning interval</a:t>
            </a:r>
          </a:p>
          <a:p>
            <a:pPr lvl="1"/>
            <a:r>
              <a:rPr lang="en-US" dirty="0"/>
              <a:t>Dropped packets in the receive software</a:t>
            </a:r>
          </a:p>
          <a:p>
            <a:pPr lvl="1"/>
            <a:r>
              <a:rPr lang="en-US" dirty="0"/>
              <a:t>Packet collisions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94C-039D-44D1-8B53-9A1576B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3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BLE Background</a:t>
            </a:r>
          </a:p>
          <a:p>
            <a:endParaRPr lang="en-US" dirty="0"/>
          </a:p>
          <a:p>
            <a:r>
              <a:rPr lang="en-US" dirty="0"/>
              <a:t>BLE Layers</a:t>
            </a:r>
          </a:p>
          <a:p>
            <a:pPr lvl="1"/>
            <a:r>
              <a:rPr lang="en-US" dirty="0"/>
              <a:t>Physical Layer</a:t>
            </a:r>
          </a:p>
          <a:p>
            <a:pPr lvl="1"/>
            <a:r>
              <a:rPr lang="en-US" dirty="0"/>
              <a:t>Link Layer</a:t>
            </a:r>
          </a:p>
          <a:p>
            <a:pPr lvl="1"/>
            <a:endParaRPr lang="en-US" dirty="0"/>
          </a:p>
          <a:p>
            <a:r>
              <a:rPr lang="en-US" dirty="0"/>
              <a:t>BLE roles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dirty="0"/>
              <a:t>Scanning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BLE Background</a:t>
            </a:r>
          </a:p>
          <a:p>
            <a:endParaRPr lang="en-US" dirty="0"/>
          </a:p>
          <a:p>
            <a:r>
              <a:rPr lang="en-US" dirty="0"/>
              <a:t>BLE Layers</a:t>
            </a:r>
          </a:p>
          <a:p>
            <a:pPr lvl="1"/>
            <a:r>
              <a:rPr lang="en-US" dirty="0"/>
              <a:t>Physical Layer</a:t>
            </a:r>
          </a:p>
          <a:p>
            <a:pPr lvl="1"/>
            <a:r>
              <a:rPr lang="en-US" dirty="0"/>
              <a:t>Link Layer</a:t>
            </a:r>
          </a:p>
          <a:p>
            <a:pPr lvl="1"/>
            <a:endParaRPr lang="en-US" dirty="0"/>
          </a:p>
          <a:p>
            <a:r>
              <a:rPr lang="en-US" dirty="0"/>
              <a:t>BLE roles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dirty="0"/>
              <a:t>Scanning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9265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Bluetooth Low Energy (BLE)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device-to-device communication</a:t>
            </a:r>
          </a:p>
          <a:p>
            <a:pPr lvl="1"/>
            <a:r>
              <a:rPr lang="en-US" dirty="0"/>
              <a:t>Usually: Computer to Thing</a:t>
            </a:r>
          </a:p>
          <a:p>
            <a:pPr lvl="1"/>
            <a:r>
              <a:rPr lang="en-US" dirty="0"/>
              <a:t>Smartphone to device, Laptop to device, etc.</a:t>
            </a:r>
          </a:p>
          <a:p>
            <a:pPr lvl="1"/>
            <a:endParaRPr lang="en-US" dirty="0"/>
          </a:p>
          <a:p>
            <a:r>
              <a:rPr lang="en-US" dirty="0"/>
              <a:t>Focus on making the “Thing” really low energy</a:t>
            </a:r>
          </a:p>
          <a:p>
            <a:pPr lvl="1"/>
            <a:r>
              <a:rPr lang="en-US" dirty="0"/>
              <a:t>Push energy-intensive requirements onto “Computer”</a:t>
            </a:r>
          </a:p>
          <a:p>
            <a:pPr lvl="1"/>
            <a:endParaRPr lang="en-US" dirty="0"/>
          </a:p>
          <a:p>
            <a:r>
              <a:rPr lang="en-US" dirty="0"/>
              <a:t>Devices (Computer or Thing) are servers with accessible fields</a:t>
            </a:r>
          </a:p>
          <a:p>
            <a:pPr lvl="1"/>
            <a:r>
              <a:rPr lang="en-US" dirty="0"/>
              <a:t>Not the traditional send-explicit-packets interface you might be expecting</a:t>
            </a:r>
          </a:p>
          <a:p>
            <a:pPr lvl="1"/>
            <a:r>
              <a:rPr lang="en-US" dirty="0"/>
              <a:t>Lower layers are still exchanging packets to make it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49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outdated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Master/Slave paradigm</a:t>
            </a:r>
          </a:p>
          <a:p>
            <a:pPr lvl="1"/>
            <a:r>
              <a:rPr lang="en-US" dirty="0"/>
              <a:t>Master is the “Computer” and is in charge of interaction</a:t>
            </a:r>
          </a:p>
          <a:p>
            <a:pPr lvl="1"/>
            <a:r>
              <a:rPr lang="en-US" dirty="0"/>
              <a:t>Slave is the “Device” and has little control over interaction parameters</a:t>
            </a:r>
          </a:p>
          <a:p>
            <a:pPr lvl="1"/>
            <a:r>
              <a:rPr lang="en-US" dirty="0"/>
              <a:t>Really common notation in EE side of the world.</a:t>
            </a:r>
          </a:p>
          <a:p>
            <a:pPr lvl="2"/>
            <a:r>
              <a:rPr lang="en-US" dirty="0"/>
              <a:t>Not intended to be harmful, but also </a:t>
            </a:r>
            <a:r>
              <a:rPr lang="en-US"/>
              <a:t>literally inconsiderate.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Field is changing for the better. It’s going to take some time.</a:t>
            </a:r>
          </a:p>
          <a:p>
            <a:pPr lvl="1"/>
            <a:r>
              <a:rPr lang="en-US" b="1" dirty="0"/>
              <a:t>Central/Peripheral</a:t>
            </a:r>
          </a:p>
          <a:p>
            <a:pPr lvl="1"/>
            <a:r>
              <a:rPr lang="en-US" dirty="0"/>
              <a:t>Device/Peripheral</a:t>
            </a:r>
          </a:p>
          <a:p>
            <a:pPr lvl="1"/>
            <a:r>
              <a:rPr lang="en-US" dirty="0"/>
              <a:t>Controller/Peripheral</a:t>
            </a:r>
          </a:p>
          <a:p>
            <a:pPr lvl="1"/>
            <a:r>
              <a:rPr lang="en-US" dirty="0"/>
              <a:t>Master/Minion</a:t>
            </a:r>
          </a:p>
          <a:p>
            <a:pPr lvl="1"/>
            <a:r>
              <a:rPr lang="en-US" dirty="0"/>
              <a:t>Primary/Secondary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02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development</a:t>
            </a:r>
          </a:p>
          <a:p>
            <a:pPr lvl="1"/>
            <a:r>
              <a:rPr lang="en-US" dirty="0"/>
              <a:t>Research product</a:t>
            </a:r>
          </a:p>
          <a:p>
            <a:pPr lvl="1"/>
            <a:r>
              <a:rPr lang="en-US" dirty="0"/>
              <a:t>Specification</a:t>
            </a:r>
          </a:p>
          <a:p>
            <a:pPr lvl="1"/>
            <a:r>
              <a:rPr lang="en-US" dirty="0"/>
              <a:t>Hardware support</a:t>
            </a:r>
          </a:p>
          <a:p>
            <a:pPr lvl="1"/>
            <a:r>
              <a:rPr lang="en-US" dirty="0"/>
              <a:t>Usefulness and iteration</a:t>
            </a:r>
          </a:p>
          <a:p>
            <a:pPr lvl="1"/>
            <a:endParaRPr lang="en-US" dirty="0"/>
          </a:p>
          <a:p>
            <a:r>
              <a:rPr lang="en-US" dirty="0"/>
              <a:t>Bluetooth Low Energy</a:t>
            </a:r>
          </a:p>
          <a:p>
            <a:pPr lvl="1"/>
            <a:r>
              <a:rPr lang="en-US" dirty="0"/>
              <a:t>Research in early 2000s: Bluetooth Low End Extension and </a:t>
            </a:r>
            <a:r>
              <a:rPr lang="en-US" dirty="0" err="1"/>
              <a:t>Wibree</a:t>
            </a:r>
            <a:endParaRPr lang="en-US" dirty="0"/>
          </a:p>
          <a:p>
            <a:pPr lvl="1"/>
            <a:r>
              <a:rPr lang="en-US" dirty="0"/>
              <a:t>Specification in 2009: Bluetooth version 4.0</a:t>
            </a:r>
          </a:p>
          <a:p>
            <a:pPr lvl="1"/>
            <a:r>
              <a:rPr lang="en-US" dirty="0"/>
              <a:t>Hardware support in 2011/12: iPhone 4s, nRF51 series</a:t>
            </a:r>
          </a:p>
          <a:p>
            <a:pPr lvl="1"/>
            <a:r>
              <a:rPr lang="en-US" dirty="0"/>
              <a:t>4.1 and 4.2 (2014), 5.0 (2016, first in phones 2017, really 2019 though)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6A0C-4C08-E34F-844D-65A387C4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Bluetooth has a long history — the IoT is near-exclusively BLE (Bluetooth 4.0+) as opposed to Bluetooth Classic (&lt;4.0)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AE02F5-6CD7-7546-9173-F44D0E9FB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9833"/>
          <a:stretch/>
        </p:blipFill>
        <p:spPr>
          <a:xfrm>
            <a:off x="609600" y="2006279"/>
            <a:ext cx="5262219" cy="41321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DEFAA-3B30-0F40-8937-219E3A1D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F26D6F-E144-0946-948D-5FE592478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464" y="4181495"/>
            <a:ext cx="5362937" cy="1968216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23CC760-1D79-E345-992E-502A4CA3F5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851"/>
          <a:stretch/>
        </p:blipFill>
        <p:spPr>
          <a:xfrm>
            <a:off x="6234897" y="2006279"/>
            <a:ext cx="5362937" cy="264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7283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1FF9501-8777-470B-A8C6-E79AF52D4E7C}" vid="{317817C1-429F-4BA5-B259-C4AAC6A82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cs397_template</Template>
  <TotalTime>2602</TotalTime>
  <Words>2121</Words>
  <Application>Microsoft Office PowerPoint</Application>
  <PresentationFormat>Widescreen</PresentationFormat>
  <Paragraphs>491</Paragraphs>
  <Slides>50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Tahoma</vt:lpstr>
      <vt:lpstr>Class Slides</vt:lpstr>
      <vt:lpstr>Lecture 03 BLE Introduction</vt:lpstr>
      <vt:lpstr>Administrivia</vt:lpstr>
      <vt:lpstr>Today’s Goals</vt:lpstr>
      <vt:lpstr>Bluetooth Low Energy Resources</vt:lpstr>
      <vt:lpstr>Outline</vt:lpstr>
      <vt:lpstr>Basics of Bluetooth Low Energy (BLE)</vt:lpstr>
      <vt:lpstr>A note on outdated notation</vt:lpstr>
      <vt:lpstr>BLE development</vt:lpstr>
      <vt:lpstr>Bluetooth has a long history — the IoT is near-exclusively BLE (Bluetooth 4.0+) as opposed to Bluetooth Classic (&lt;4.0)</vt:lpstr>
      <vt:lpstr>Bluetooth Specification</vt:lpstr>
      <vt:lpstr>BLE Layers</vt:lpstr>
      <vt:lpstr>BLE mechanisms</vt:lpstr>
      <vt:lpstr>BLE network topology</vt:lpstr>
      <vt:lpstr>Multiple roles at the same time</vt:lpstr>
      <vt:lpstr>Break + Check your understanding</vt:lpstr>
      <vt:lpstr>Break + Check your understanding</vt:lpstr>
      <vt:lpstr>Outline</vt:lpstr>
      <vt:lpstr>BLE frequency</vt:lpstr>
      <vt:lpstr>BLE frequency</vt:lpstr>
      <vt:lpstr>BLE modulation</vt:lpstr>
      <vt:lpstr>Gaussian FSK lessens spectral leakage at the expense of some loss in intersymbol discriminability</vt:lpstr>
      <vt:lpstr>An example from `good case` BLE hardware</vt:lpstr>
      <vt:lpstr>BLE signal strength</vt:lpstr>
      <vt:lpstr>Outline</vt:lpstr>
      <vt:lpstr>Packet structure</vt:lpstr>
      <vt:lpstr>Device addresses</vt:lpstr>
      <vt:lpstr>Device addresses</vt:lpstr>
      <vt:lpstr>Data whitening</vt:lpstr>
      <vt:lpstr>Bit processing pipeline</vt:lpstr>
      <vt:lpstr>Break + Question</vt:lpstr>
      <vt:lpstr>Break + Question</vt:lpstr>
      <vt:lpstr>Outline</vt:lpstr>
      <vt:lpstr>Advertising</vt:lpstr>
      <vt:lpstr>Advertising packet layering</vt:lpstr>
      <vt:lpstr>BLE advertising header</vt:lpstr>
      <vt:lpstr>Advertisement payloads</vt:lpstr>
      <vt:lpstr>Scan Requests and Responses</vt:lpstr>
      <vt:lpstr>Advertising timing</vt:lpstr>
      <vt:lpstr>Advertising timing</vt:lpstr>
      <vt:lpstr>Advertising event</vt:lpstr>
      <vt:lpstr>Preserving energy in communication</vt:lpstr>
      <vt:lpstr>Payload of an advertisement</vt:lpstr>
      <vt:lpstr>TLV Format</vt:lpstr>
      <vt:lpstr>Payload types</vt:lpstr>
      <vt:lpstr>Outline</vt:lpstr>
      <vt:lpstr>Scanning Pattern</vt:lpstr>
      <vt:lpstr>Scanning Pattern</vt:lpstr>
      <vt:lpstr>Putting it all together</vt:lpstr>
      <vt:lpstr>A warning about scanning expectations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 BLE Advertisements</dc:title>
  <dc:creator>Branden Ghena</dc:creator>
  <cp:lastModifiedBy>Branden Ghena</cp:lastModifiedBy>
  <cp:revision>66</cp:revision>
  <dcterms:created xsi:type="dcterms:W3CDTF">2021-01-19T04:54:21Z</dcterms:created>
  <dcterms:modified xsi:type="dcterms:W3CDTF">2022-04-07T20:02:50Z</dcterms:modified>
</cp:coreProperties>
</file>