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7"/>
  </p:notesMasterIdLst>
  <p:sldIdLst>
    <p:sldId id="256" r:id="rId2"/>
    <p:sldId id="264" r:id="rId3"/>
    <p:sldId id="2275" r:id="rId4"/>
    <p:sldId id="348" r:id="rId5"/>
    <p:sldId id="2266" r:id="rId6"/>
    <p:sldId id="2285" r:id="rId7"/>
    <p:sldId id="2284" r:id="rId8"/>
    <p:sldId id="2282" r:id="rId9"/>
    <p:sldId id="383" r:id="rId10"/>
    <p:sldId id="2260" r:id="rId11"/>
    <p:sldId id="2264" r:id="rId12"/>
    <p:sldId id="2265" r:id="rId13"/>
    <p:sldId id="2267" r:id="rId14"/>
    <p:sldId id="2273" r:id="rId15"/>
    <p:sldId id="2310" r:id="rId16"/>
    <p:sldId id="2274" r:id="rId17"/>
    <p:sldId id="2268" r:id="rId18"/>
    <p:sldId id="2272" r:id="rId19"/>
    <p:sldId id="2312" r:id="rId20"/>
    <p:sldId id="2313" r:id="rId21"/>
    <p:sldId id="2270" r:id="rId22"/>
    <p:sldId id="2316" r:id="rId23"/>
    <p:sldId id="2317" r:id="rId24"/>
    <p:sldId id="2295" r:id="rId25"/>
    <p:sldId id="2277" r:id="rId26"/>
    <p:sldId id="2276" r:id="rId27"/>
    <p:sldId id="2278" r:id="rId28"/>
    <p:sldId id="2303" r:id="rId29"/>
    <p:sldId id="2281" r:id="rId30"/>
    <p:sldId id="2299" r:id="rId31"/>
    <p:sldId id="2279" r:id="rId32"/>
    <p:sldId id="2300" r:id="rId33"/>
    <p:sldId id="2301" r:id="rId34"/>
    <p:sldId id="2302" r:id="rId35"/>
    <p:sldId id="2296" r:id="rId36"/>
    <p:sldId id="2262" r:id="rId37"/>
    <p:sldId id="2289" r:id="rId38"/>
    <p:sldId id="2290" r:id="rId39"/>
    <p:sldId id="2292" r:id="rId40"/>
    <p:sldId id="2291" r:id="rId41"/>
    <p:sldId id="2263" r:id="rId42"/>
    <p:sldId id="2293" r:id="rId43"/>
    <p:sldId id="2294" r:id="rId44"/>
    <p:sldId id="2315" r:id="rId45"/>
    <p:sldId id="2297" r:id="rId46"/>
    <p:sldId id="2256" r:id="rId47"/>
    <p:sldId id="563" r:id="rId48"/>
    <p:sldId id="2258" r:id="rId49"/>
    <p:sldId id="558" r:id="rId50"/>
    <p:sldId id="2257" r:id="rId51"/>
    <p:sldId id="2286" r:id="rId52"/>
    <p:sldId id="2283" r:id="rId53"/>
    <p:sldId id="2287" r:id="rId54"/>
    <p:sldId id="2288" r:id="rId55"/>
    <p:sldId id="2298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  <p14:sldId id="2275"/>
          </p14:sldIdLst>
        </p14:section>
        <p14:section name="Connection Link Layer" id="{B55B8E8C-5EAB-4A1E-A4E9-AE5E896E46FA}">
          <p14:sldIdLst>
            <p14:sldId id="348"/>
            <p14:sldId id="2266"/>
            <p14:sldId id="2285"/>
            <p14:sldId id="2284"/>
            <p14:sldId id="2282"/>
            <p14:sldId id="383"/>
            <p14:sldId id="2260"/>
            <p14:sldId id="2264"/>
            <p14:sldId id="2265"/>
            <p14:sldId id="2267"/>
            <p14:sldId id="2273"/>
            <p14:sldId id="2310"/>
            <p14:sldId id="2274"/>
            <p14:sldId id="2268"/>
            <p14:sldId id="2272"/>
            <p14:sldId id="2312"/>
            <p14:sldId id="2313"/>
            <p14:sldId id="2270"/>
            <p14:sldId id="2316"/>
            <p14:sldId id="2317"/>
          </p14:sldIdLst>
        </p14:section>
        <p14:section name="Connection Investigations" id="{2E5A195D-831A-4E6D-8382-35F62AED9149}">
          <p14:sldIdLst>
            <p14:sldId id="2295"/>
            <p14:sldId id="2277"/>
            <p14:sldId id="2276"/>
            <p14:sldId id="2278"/>
            <p14:sldId id="2303"/>
            <p14:sldId id="2281"/>
            <p14:sldId id="2299"/>
            <p14:sldId id="2279"/>
            <p14:sldId id="2300"/>
            <p14:sldId id="2301"/>
            <p14:sldId id="2302"/>
          </p14:sldIdLst>
        </p14:section>
        <p14:section name="GATT" id="{1A31E330-F4CB-4B91-8C1E-DEB3B7994C24}">
          <p14:sldIdLst>
            <p14:sldId id="2296"/>
            <p14:sldId id="2262"/>
            <p14:sldId id="2289"/>
            <p14:sldId id="2290"/>
            <p14:sldId id="2292"/>
            <p14:sldId id="2291"/>
            <p14:sldId id="2263"/>
            <p14:sldId id="2293"/>
            <p14:sldId id="2294"/>
            <p14:sldId id="2315"/>
          </p14:sldIdLst>
        </p14:section>
        <p14:section name="BLE 5.0" id="{39B0D0DB-5D8A-40C6-B73F-D12B1A8DA1DD}">
          <p14:sldIdLst>
            <p14:sldId id="2297"/>
            <p14:sldId id="2256"/>
            <p14:sldId id="563"/>
            <p14:sldId id="2258"/>
            <p14:sldId id="558"/>
            <p14:sldId id="2257"/>
            <p14:sldId id="2286"/>
            <p14:sldId id="2283"/>
            <p14:sldId id="2287"/>
            <p14:sldId id="2288"/>
          </p14:sldIdLst>
        </p14:section>
        <p14:section name="Wrapup" id="{29A7F866-9DA9-446B-8359-CE426CB89C7A}">
          <p14:sldIdLst>
            <p14:sldId id="2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4F4F4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139EBB-6E06-9A42-AC01-4D8F8825AF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8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tooth.com/bluetooth-resources/understanding-reliability-in-bluetooth-technology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ev.ti.com/tirex/explore/node?node=AOPOY.GDApakIOYjiwoY6A__pTTHBmu__LATES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tooth.org/docman/handlers/downloaddoc.ashx?doc_id=441541" TargetMode="External"/><Relationship Id="rId7" Type="http://schemas.openxmlformats.org/officeDocument/2006/relationships/hyperlink" Target="https://punchthrough.com/maximizing-ble-throughput-part-3-data-length-extension-dle-2/" TargetMode="External"/><Relationship Id="rId2" Type="http://schemas.openxmlformats.org/officeDocument/2006/relationships/hyperlink" Target="https://www.bluetooth.org/docman/handlers/downloaddoc.ashx?doc_id=47872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nchthrough.com/maximizing-ble-throughput-part-2-use-larger-att-mtu-2/" TargetMode="External"/><Relationship Id="rId5" Type="http://schemas.openxmlformats.org/officeDocument/2006/relationships/hyperlink" Target="https://punchthrough.com/maximizing-ble-throughput-on-ios-and-android/" TargetMode="External"/><Relationship Id="rId4" Type="http://schemas.openxmlformats.org/officeDocument/2006/relationships/hyperlink" Target="https://www.novelbits.io/deep-dive-ble-packets-event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tooth.org/DocMan/handlers/DownloadDoc.ashx?doc_id=429632" TargetMode="External"/><Relationship Id="rId2" Type="http://schemas.openxmlformats.org/officeDocument/2006/relationships/hyperlink" Target="https://www.bluetooth.com/specifications/gatt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a/57542647/358675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btprodspecificationrefs.blob.core.windows.net/assigned-values/16-bit%20UUID%20Numbers%20Document.pdf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05</a:t>
            </a:r>
            <a:br>
              <a:rPr lang="en-US" dirty="0"/>
            </a:br>
            <a:r>
              <a:rPr lang="en-US" dirty="0"/>
              <a:t>BLE Connections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CS397/497 – Wireless Protocols for IoT</a:t>
            </a:r>
          </a:p>
          <a:p>
            <a:r>
              <a:rPr lang="en-US" dirty="0"/>
              <a:t>Branden Ghena – Spring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26150-37B9-443F-913F-66B5C02413E5}"/>
              </a:ext>
            </a:extLst>
          </p:cNvPr>
          <p:cNvSpPr txBox="1"/>
          <p:nvPr/>
        </p:nvSpPr>
        <p:spPr>
          <a:xfrm>
            <a:off x="8718997" y="5527563"/>
            <a:ext cx="286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Materials in collaboration with Pat </a:t>
            </a:r>
            <a:r>
              <a:rPr lang="en-US" dirty="0" err="1"/>
              <a:t>Pannuto</a:t>
            </a:r>
            <a:r>
              <a:rPr lang="en-US" dirty="0"/>
              <a:t> (UCSD)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5C18-740B-40D6-AC22-7770F426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request packet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2D10B-6549-4769-8BE7-B9FD25D7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739105" cy="5029200"/>
          </a:xfrm>
        </p:spPr>
        <p:txBody>
          <a:bodyPr/>
          <a:lstStyle/>
          <a:p>
            <a:r>
              <a:rPr lang="en-US" dirty="0"/>
              <a:t>Scanner waits until it sees an advertisement from a device it wants to connect to</a:t>
            </a:r>
          </a:p>
          <a:p>
            <a:pPr lvl="1"/>
            <a:r>
              <a:rPr lang="en-US" dirty="0"/>
              <a:t>Requesting a connection (in higher layers) just starts this search process</a:t>
            </a:r>
          </a:p>
          <a:p>
            <a:pPr lvl="1"/>
            <a:endParaRPr lang="en-US" dirty="0"/>
          </a:p>
          <a:p>
            <a:r>
              <a:rPr lang="en-US" dirty="0"/>
              <a:t>Sends connection request payload in response to advertisement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EA804-3E88-4806-8F71-A3A79604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95A2A-21E2-4D71-B054-96A51E3F9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438" y="571500"/>
            <a:ext cx="5953956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9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831A-9D16-4463-9352-7A30E085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50F1C-B88F-4852-A479-1AC0488FB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386562"/>
            <a:ext cx="10972800" cy="4785637"/>
          </a:xfrm>
        </p:spPr>
        <p:txBody>
          <a:bodyPr>
            <a:normAutofit/>
          </a:bodyPr>
          <a:lstStyle/>
          <a:p>
            <a:r>
              <a:rPr lang="en-US" dirty="0"/>
              <a:t>Specifies parameters of the connection</a:t>
            </a:r>
          </a:p>
          <a:p>
            <a:pPr lvl="1"/>
            <a:r>
              <a:rPr lang="en-US" dirty="0"/>
              <a:t>Peripheral must either agree or totally reject the connection</a:t>
            </a:r>
          </a:p>
          <a:p>
            <a:pPr lvl="1"/>
            <a:r>
              <a:rPr lang="en-US" dirty="0"/>
              <a:t>Peripheral can later propose a change to the connection parameters</a:t>
            </a:r>
          </a:p>
          <a:p>
            <a:pPr lvl="1"/>
            <a:endParaRPr lang="en-US" dirty="0"/>
          </a:p>
          <a:p>
            <a:r>
              <a:rPr lang="en-US" dirty="0"/>
              <a:t>Interval is how frequently connection events occur (7.5ms – 4s)</a:t>
            </a:r>
          </a:p>
          <a:p>
            <a:r>
              <a:rPr lang="en-US" dirty="0"/>
              <a:t>Timeout is how long since hearing from a device before the connection breaks</a:t>
            </a:r>
          </a:p>
          <a:p>
            <a:endParaRPr lang="en-US" dirty="0"/>
          </a:p>
          <a:p>
            <a:r>
              <a:rPr lang="en-US" dirty="0"/>
              <a:t>Channel Map and Hop have to do with FHSS pattern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D62E9-8FD4-4CEB-88F5-E6EB8460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005416-2590-43EA-8D15-C043299FC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136525"/>
            <a:ext cx="7338594" cy="11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1050-A625-4825-A9E0-1F4B979B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Central schedules the first connection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A7C28-70B7-4D89-AE69-D35EE0DD3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WinSize</a:t>
            </a:r>
            <a:r>
              <a:rPr lang="en-US" dirty="0"/>
              <a:t> and </a:t>
            </a:r>
            <a:r>
              <a:rPr lang="en-US" dirty="0" err="1"/>
              <a:t>WinOffset</a:t>
            </a:r>
            <a:r>
              <a:rPr lang="en-US" dirty="0"/>
              <a:t> specify start of the first connection event</a:t>
            </a:r>
          </a:p>
          <a:p>
            <a:pPr lvl="1"/>
            <a:r>
              <a:rPr lang="en-US" dirty="0"/>
              <a:t>Places an “anchor” point that defines the TDMA schedule for this device</a:t>
            </a:r>
          </a:p>
          <a:p>
            <a:pPr lvl="1"/>
            <a:r>
              <a:rPr lang="en-US" dirty="0"/>
              <a:t>Interval specifies duration between connection events starting at “anchor”</a:t>
            </a:r>
          </a:p>
          <a:p>
            <a:pPr lvl="1"/>
            <a:r>
              <a:rPr lang="en-US" dirty="0"/>
              <a:t>Allows Central to place this connection, avoiding others it has</a:t>
            </a:r>
          </a:p>
          <a:p>
            <a:pPr lvl="2"/>
            <a:r>
              <a:rPr lang="en-US" dirty="0"/>
              <a:t>Before first response from peripheral, timeouts are faster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51116-8A77-45D9-ABC5-4A79EAF8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ECDC86-B769-4866-A3FF-C0D817FA4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5" y="3429000"/>
            <a:ext cx="10081717" cy="2971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BEFBF8-E3D0-47D3-969A-DFE6D9544F7E}"/>
              </a:ext>
            </a:extLst>
          </p:cNvPr>
          <p:cNvSpPr/>
          <p:nvPr/>
        </p:nvSpPr>
        <p:spPr>
          <a:xfrm>
            <a:off x="7340599" y="4521200"/>
            <a:ext cx="774701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913237-3F45-40AA-9CF0-582B63CD5404}"/>
              </a:ext>
            </a:extLst>
          </p:cNvPr>
          <p:cNvSpPr/>
          <p:nvPr/>
        </p:nvSpPr>
        <p:spPr>
          <a:xfrm>
            <a:off x="10195572" y="4508500"/>
            <a:ext cx="774701" cy="469900"/>
          </a:xfrm>
          <a:prstGeom prst="rect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2EEFC0-6D3C-4724-BB8E-6BBAE5081746}"/>
              </a:ext>
            </a:extLst>
          </p:cNvPr>
          <p:cNvSpPr/>
          <p:nvPr/>
        </p:nvSpPr>
        <p:spPr>
          <a:xfrm>
            <a:off x="8277872" y="4508500"/>
            <a:ext cx="774701" cy="469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Peripheral to Central</a:t>
            </a:r>
          </a:p>
        </p:txBody>
      </p:sp>
    </p:spTree>
    <p:extLst>
      <p:ext uri="{BB962C8B-B14F-4D97-AF65-F5344CB8AC3E}">
        <p14:creationId xmlns:p14="http://schemas.microsoft.com/office/powerpoint/2010/main" val="31532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5979-DF7E-4555-8B0B-461B4D07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Steady-state connection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F5BD5-16B9-4BF7-8D5B-74CFC06CC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441548"/>
            <a:ext cx="10972800" cy="27306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data can be exchanged at each interval</a:t>
            </a:r>
          </a:p>
          <a:p>
            <a:pPr lvl="1"/>
            <a:r>
              <a:rPr lang="en-US" dirty="0"/>
              <a:t>Might just be acknowledgements</a:t>
            </a:r>
          </a:p>
          <a:p>
            <a:pPr lvl="1"/>
            <a:r>
              <a:rPr lang="en-US" dirty="0"/>
              <a:t>Additional packets can be sent if there is a lot to transmit</a:t>
            </a:r>
          </a:p>
          <a:p>
            <a:pPr lvl="1"/>
            <a:r>
              <a:rPr lang="en-US" dirty="0"/>
              <a:t>Each interval is on the next channel in the hopping sequence</a:t>
            </a:r>
          </a:p>
          <a:p>
            <a:pPr lvl="1"/>
            <a:endParaRPr lang="en-US" dirty="0"/>
          </a:p>
          <a:p>
            <a:r>
              <a:rPr lang="en-US" dirty="0"/>
              <a:t>Peripheral can skip a number of intervals to save energy</a:t>
            </a:r>
          </a:p>
          <a:p>
            <a:pPr lvl="1"/>
            <a:r>
              <a:rPr lang="en-US" dirty="0"/>
              <a:t>Defined by the Latency connection request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DE7A7-C42B-4A3D-A805-A8BC7A59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9C465-2651-4E7C-A464-3AE0756CB9E0}"/>
              </a:ext>
            </a:extLst>
          </p:cNvPr>
          <p:cNvSpPr/>
          <p:nvPr/>
        </p:nvSpPr>
        <p:spPr>
          <a:xfrm>
            <a:off x="1282699" y="1866900"/>
            <a:ext cx="774701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CDAC4-7209-4DCA-9580-9D81BFD355C5}"/>
              </a:ext>
            </a:extLst>
          </p:cNvPr>
          <p:cNvSpPr/>
          <p:nvPr/>
        </p:nvSpPr>
        <p:spPr>
          <a:xfrm>
            <a:off x="2219972" y="1854200"/>
            <a:ext cx="774701" cy="469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Peripheral to Central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8F9CD2-BAD3-45E4-87C9-AF4869E16A20}"/>
              </a:ext>
            </a:extLst>
          </p:cNvPr>
          <p:cNvSpPr/>
          <p:nvPr/>
        </p:nvSpPr>
        <p:spPr>
          <a:xfrm>
            <a:off x="3157245" y="1854200"/>
            <a:ext cx="774701" cy="469900"/>
          </a:xfrm>
          <a:prstGeom prst="rect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E225DF-E777-4C15-A111-34E8690A7394}"/>
              </a:ext>
            </a:extLst>
          </p:cNvPr>
          <p:cNvSpPr/>
          <p:nvPr/>
        </p:nvSpPr>
        <p:spPr>
          <a:xfrm>
            <a:off x="4094518" y="1841500"/>
            <a:ext cx="774701" cy="469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Peripheral to Central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28F131-ABA1-45CB-A4A5-991D161B546E}"/>
              </a:ext>
            </a:extLst>
          </p:cNvPr>
          <p:cNvSpPr/>
          <p:nvPr/>
        </p:nvSpPr>
        <p:spPr>
          <a:xfrm>
            <a:off x="8168628" y="1828648"/>
            <a:ext cx="774701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B0CCC4-B5DA-43DB-B515-9CB9B14496AF}"/>
              </a:ext>
            </a:extLst>
          </p:cNvPr>
          <p:cNvSpPr/>
          <p:nvPr/>
        </p:nvSpPr>
        <p:spPr>
          <a:xfrm>
            <a:off x="9105901" y="1815948"/>
            <a:ext cx="774701" cy="469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Peripheral to Central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526084-32F8-4D84-A8DA-D1F12EA94CBB}"/>
              </a:ext>
            </a:extLst>
          </p:cNvPr>
          <p:cNvSpPr/>
          <p:nvPr/>
        </p:nvSpPr>
        <p:spPr>
          <a:xfrm>
            <a:off x="5029493" y="1841348"/>
            <a:ext cx="774701" cy="469900"/>
          </a:xfrm>
          <a:prstGeom prst="rect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EB9079-FE43-4D8A-AAEE-F4A55704C5F4}"/>
              </a:ext>
            </a:extLst>
          </p:cNvPr>
          <p:cNvSpPr/>
          <p:nvPr/>
        </p:nvSpPr>
        <p:spPr>
          <a:xfrm>
            <a:off x="5966766" y="1828648"/>
            <a:ext cx="774701" cy="469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Peripheral to Central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128193-5C4D-401C-AC54-93AFC400D8F2}"/>
              </a:ext>
            </a:extLst>
          </p:cNvPr>
          <p:cNvSpPr/>
          <p:nvPr/>
        </p:nvSpPr>
        <p:spPr>
          <a:xfrm>
            <a:off x="10039611" y="1808993"/>
            <a:ext cx="774701" cy="469900"/>
          </a:xfrm>
          <a:prstGeom prst="rect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F918CE-DE45-4E06-813A-4033A8B128DD}"/>
              </a:ext>
            </a:extLst>
          </p:cNvPr>
          <p:cNvSpPr/>
          <p:nvPr/>
        </p:nvSpPr>
        <p:spPr>
          <a:xfrm>
            <a:off x="10976884" y="1796293"/>
            <a:ext cx="774701" cy="469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Peripheral to Central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0726FC-5EC4-457B-95E2-CD39019CB04C}"/>
              </a:ext>
            </a:extLst>
          </p:cNvPr>
          <p:cNvCxnSpPr>
            <a:cxnSpLocks/>
          </p:cNvCxnSpPr>
          <p:nvPr/>
        </p:nvCxnSpPr>
        <p:spPr>
          <a:xfrm>
            <a:off x="1282699" y="977900"/>
            <a:ext cx="0" cy="175260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F2DE31-EEDE-461E-88F4-A0D68016A589}"/>
              </a:ext>
            </a:extLst>
          </p:cNvPr>
          <p:cNvCxnSpPr>
            <a:cxnSpLocks/>
          </p:cNvCxnSpPr>
          <p:nvPr/>
        </p:nvCxnSpPr>
        <p:spPr>
          <a:xfrm>
            <a:off x="8168628" y="977900"/>
            <a:ext cx="0" cy="175260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962A45-F1E2-4A9E-A350-526F4F9D268C}"/>
              </a:ext>
            </a:extLst>
          </p:cNvPr>
          <p:cNvCxnSpPr>
            <a:cxnSpLocks/>
          </p:cNvCxnSpPr>
          <p:nvPr/>
        </p:nvCxnSpPr>
        <p:spPr>
          <a:xfrm>
            <a:off x="1397000" y="1117600"/>
            <a:ext cx="66294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768B278-A07A-4787-A1EE-7EBDF36A681C}"/>
              </a:ext>
            </a:extLst>
          </p:cNvPr>
          <p:cNvSpPr txBox="1"/>
          <p:nvPr/>
        </p:nvSpPr>
        <p:spPr>
          <a:xfrm>
            <a:off x="3560942" y="902695"/>
            <a:ext cx="22456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Connection Interval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88DBF2-8464-43D0-A236-51EE8F1A45AF}"/>
              </a:ext>
            </a:extLst>
          </p:cNvPr>
          <p:cNvSpPr txBox="1"/>
          <p:nvPr/>
        </p:nvSpPr>
        <p:spPr>
          <a:xfrm>
            <a:off x="7245353" y="2654908"/>
            <a:ext cx="1562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Hop to next data channel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AB68A8-637C-4373-AF90-CE32207C59DC}"/>
              </a:ext>
            </a:extLst>
          </p:cNvPr>
          <p:cNvSpPr txBox="1"/>
          <p:nvPr/>
        </p:nvSpPr>
        <p:spPr>
          <a:xfrm>
            <a:off x="330200" y="2654908"/>
            <a:ext cx="1562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Hop to next data channel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62F9CF02-0AD1-44DD-A5FB-0C5530328E3F}"/>
              </a:ext>
            </a:extLst>
          </p:cNvPr>
          <p:cNvSpPr/>
          <p:nvPr/>
        </p:nvSpPr>
        <p:spPr>
          <a:xfrm rot="16200000">
            <a:off x="4771673" y="862720"/>
            <a:ext cx="369326" cy="357024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5609EB-90F1-454E-B831-4927CE0EEA53}"/>
              </a:ext>
            </a:extLst>
          </p:cNvPr>
          <p:cNvSpPr txBox="1"/>
          <p:nvPr/>
        </p:nvSpPr>
        <p:spPr>
          <a:xfrm>
            <a:off x="4018729" y="2818369"/>
            <a:ext cx="202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Optional packets</a:t>
            </a:r>
          </a:p>
        </p:txBody>
      </p:sp>
    </p:spTree>
    <p:extLst>
      <p:ext uri="{BB962C8B-B14F-4D97-AF65-F5344CB8AC3E}">
        <p14:creationId xmlns:p14="http://schemas.microsoft.com/office/powerpoint/2010/main" val="370214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9AE583-C9EE-4B4B-8F1A-F9CB108A1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56" y="3246520"/>
            <a:ext cx="6377322" cy="1341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FCEA03-2779-4F5F-992D-CE5A8005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packet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37808-3F6D-46E4-9C01-B9C16C25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36C86-1DCD-4322-B925-D23E1C111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52" y="1143000"/>
            <a:ext cx="9227383" cy="202682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E64C71-3409-4041-9325-411DFD9D1B5D}"/>
              </a:ext>
            </a:extLst>
          </p:cNvPr>
          <p:cNvCxnSpPr/>
          <p:nvPr/>
        </p:nvCxnSpPr>
        <p:spPr>
          <a:xfrm flipV="1">
            <a:off x="4367463" y="2598821"/>
            <a:ext cx="16002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2E09DF-86BF-496C-8124-2944D2C9DCF6}"/>
              </a:ext>
            </a:extLst>
          </p:cNvPr>
          <p:cNvCxnSpPr>
            <a:cxnSpLocks/>
          </p:cNvCxnSpPr>
          <p:nvPr/>
        </p:nvCxnSpPr>
        <p:spPr>
          <a:xfrm flipH="1" flipV="1">
            <a:off x="8638674" y="2598821"/>
            <a:ext cx="1856874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1718AF-3FCE-4A9A-9C05-0E4AED6B61AC}"/>
              </a:ext>
            </a:extLst>
          </p:cNvPr>
          <p:cNvSpPr txBox="1"/>
          <p:nvPr/>
        </p:nvSpPr>
        <p:spPr>
          <a:xfrm>
            <a:off x="9798050" y="4600245"/>
            <a:ext cx="173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Optional authentication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9D0A3D-B466-488A-BC2E-8F7D44E3660D}"/>
              </a:ext>
            </a:extLst>
          </p:cNvPr>
          <p:cNvCxnSpPr>
            <a:cxnSpLocks/>
          </p:cNvCxnSpPr>
          <p:nvPr/>
        </p:nvCxnSpPr>
        <p:spPr>
          <a:xfrm flipH="1" flipV="1">
            <a:off x="9798050" y="4102100"/>
            <a:ext cx="476250" cy="485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6487093-2327-45D8-B942-C53043792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74" y="4908864"/>
            <a:ext cx="6106377" cy="119079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88D448-55CC-4BA2-AAA6-1817614B547B}"/>
              </a:ext>
            </a:extLst>
          </p:cNvPr>
          <p:cNvCxnSpPr>
            <a:cxnSpLocks/>
          </p:cNvCxnSpPr>
          <p:nvPr/>
        </p:nvCxnSpPr>
        <p:spPr>
          <a:xfrm flipV="1">
            <a:off x="2971800" y="4237610"/>
            <a:ext cx="1687763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90CEF6-C464-4B64-8926-0B2D8FC8DE02}"/>
              </a:ext>
            </a:extLst>
          </p:cNvPr>
          <p:cNvCxnSpPr>
            <a:cxnSpLocks/>
          </p:cNvCxnSpPr>
          <p:nvPr/>
        </p:nvCxnSpPr>
        <p:spPr>
          <a:xfrm flipH="1" flipV="1">
            <a:off x="5921619" y="4223064"/>
            <a:ext cx="2968381" cy="700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769C4B-08CC-4E96-913A-D08E1F0B8F74}"/>
              </a:ext>
            </a:extLst>
          </p:cNvPr>
          <p:cNvSpPr txBox="1"/>
          <p:nvPr/>
        </p:nvSpPr>
        <p:spPr>
          <a:xfrm>
            <a:off x="361229" y="3683496"/>
            <a:ext cx="2817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LLID – link layer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Empty data / Fragment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</a:t>
            </a:r>
          </a:p>
          <a:p>
            <a:endParaRPr lang="en-US" dirty="0"/>
          </a:p>
          <a:p>
            <a:r>
              <a:rPr lang="en-US" dirty="0"/>
              <a:t>MD – more data (continues connection event)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E5B4E3-6F77-4CAB-AD7E-96822A11D3D4}"/>
              </a:ext>
            </a:extLst>
          </p:cNvPr>
          <p:cNvSpPr txBox="1"/>
          <p:nvPr/>
        </p:nvSpPr>
        <p:spPr>
          <a:xfrm>
            <a:off x="6117132" y="6049674"/>
            <a:ext cx="607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[Next Expected] Sequence Number – acknowledgements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81B41A-06BD-4EE8-A40E-B2FF2EA88429}"/>
              </a:ext>
            </a:extLst>
          </p:cNvPr>
          <p:cNvCxnSpPr>
            <a:cxnSpLocks/>
          </p:cNvCxnSpPr>
          <p:nvPr/>
        </p:nvCxnSpPr>
        <p:spPr>
          <a:xfrm flipH="1" flipV="1">
            <a:off x="4421251" y="5775632"/>
            <a:ext cx="1672743" cy="6453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1DC831-AA1A-4EE0-8F5D-EDD0CE0EE827}"/>
              </a:ext>
            </a:extLst>
          </p:cNvPr>
          <p:cNvCxnSpPr>
            <a:cxnSpLocks/>
          </p:cNvCxnSpPr>
          <p:nvPr/>
        </p:nvCxnSpPr>
        <p:spPr>
          <a:xfrm flipH="1" flipV="1">
            <a:off x="5339043" y="5752210"/>
            <a:ext cx="754951" cy="668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07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C930-66FD-3446-8A8F-80DF9BD9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349FF-54D7-9D47-9A49-50710F9A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9627A-439A-BC4C-82C1-A39B0B900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144" y="1207621"/>
            <a:ext cx="7252273" cy="22029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E5CAD-53AD-4F46-B998-D5EE2836CD71}"/>
              </a:ext>
            </a:extLst>
          </p:cNvPr>
          <p:cNvSpPr txBox="1"/>
          <p:nvPr/>
        </p:nvSpPr>
        <p:spPr>
          <a:xfrm>
            <a:off x="8030989" y="5757771"/>
            <a:ext cx="3269485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ravek Light"/>
                <a:cs typeface="Seravek Light"/>
              </a:rPr>
              <a:t>See §4.2.3 of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ravek Light"/>
                <a:cs typeface="Seravek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Reliability Doc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Seravek Light"/>
                <a:cs typeface="Seravek Light"/>
              </a:rPr>
              <a:t> for more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8ADD50-CE1C-9345-96F6-BFE539F6E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6" y="3616786"/>
            <a:ext cx="5928213" cy="19102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C8F52A-16EB-B740-B8DF-38467EC03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852" y="3618273"/>
            <a:ext cx="5829491" cy="19033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78816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8E0B-CC25-49A4-B9DB-6D89084B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payloads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C823-2DDD-468D-A72B-B8C50912D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866422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Request update to connection parameters like interval (by peripheral)</a:t>
            </a:r>
          </a:p>
          <a:p>
            <a:r>
              <a:rPr lang="en-US" dirty="0"/>
              <a:t>Begin encrypting communication</a:t>
            </a:r>
          </a:p>
          <a:p>
            <a:r>
              <a:rPr lang="en-US" dirty="0"/>
              <a:t>Terminate a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6C345-36B8-447A-9A9B-1102A107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C82B72-02FE-4ED5-83EF-A93A99BE4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006" y="3907179"/>
            <a:ext cx="6106377" cy="3324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E436EC-BFED-484F-B3F4-352DA2DEC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596" y="228600"/>
            <a:ext cx="6077798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62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3AF6-61AB-4693-9D61-D98C3174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payloads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3BB394D-2043-4C97-A0AD-ACE6E953F9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516152"/>
              </p:ext>
            </p:extLst>
          </p:nvPr>
        </p:nvGraphicFramePr>
        <p:xfrm>
          <a:off x="3568529" y="5296962"/>
          <a:ext cx="801186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165">
                  <a:extLst>
                    <a:ext uri="{9D8B030D-6E8A-4147-A177-3AD203B41FA5}">
                      <a16:colId xmlns:a16="http://schemas.microsoft.com/office/drawing/2014/main" val="1435903305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4869916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155973947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3242076627"/>
                    </a:ext>
                  </a:extLst>
                </a:gridCol>
              </a:tblGrid>
              <a:tr h="36799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Length </a:t>
                      </a:r>
                      <a:br>
                        <a:rPr lang="en-US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(16 bits)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Channel ID</a:t>
                      </a:r>
                      <a:br>
                        <a:rPr lang="en-US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(16 bits)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L2CAP SDU Length* (16 bits)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Information Payload</a:t>
                      </a:r>
                      <a:br>
                        <a:rPr lang="en-US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(0 to 249 octets)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0253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E7961-93BA-400C-87D7-634CDE46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BC871-4440-417A-BF0A-A959B6FE6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456" y="2890920"/>
            <a:ext cx="6377322" cy="1341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209CC9-3313-4AF6-B067-4C60CBDEA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052" y="787400"/>
            <a:ext cx="9227383" cy="202682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B2CF92-61E7-4DBB-BC68-0620B356F852}"/>
              </a:ext>
            </a:extLst>
          </p:cNvPr>
          <p:cNvCxnSpPr/>
          <p:nvPr/>
        </p:nvCxnSpPr>
        <p:spPr>
          <a:xfrm flipV="1">
            <a:off x="5231063" y="2243221"/>
            <a:ext cx="16002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583CF3-6C52-4988-BE46-273E94CB0850}"/>
              </a:ext>
            </a:extLst>
          </p:cNvPr>
          <p:cNvCxnSpPr>
            <a:cxnSpLocks/>
          </p:cNvCxnSpPr>
          <p:nvPr/>
        </p:nvCxnSpPr>
        <p:spPr>
          <a:xfrm flipH="1" flipV="1">
            <a:off x="9502274" y="2243221"/>
            <a:ext cx="1856874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5E94D3-75FB-4C8C-B479-C48CB72B5D03}"/>
              </a:ext>
            </a:extLst>
          </p:cNvPr>
          <p:cNvCxnSpPr>
            <a:cxnSpLocks/>
          </p:cNvCxnSpPr>
          <p:nvPr/>
        </p:nvCxnSpPr>
        <p:spPr>
          <a:xfrm flipV="1">
            <a:off x="3568529" y="3879242"/>
            <a:ext cx="3262734" cy="1417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826B4F-694A-43C4-A61C-F758BFB4F6FD}"/>
              </a:ext>
            </a:extLst>
          </p:cNvPr>
          <p:cNvCxnSpPr>
            <a:cxnSpLocks/>
          </p:cNvCxnSpPr>
          <p:nvPr/>
        </p:nvCxnSpPr>
        <p:spPr>
          <a:xfrm flipH="1" flipV="1">
            <a:off x="9502274" y="3844870"/>
            <a:ext cx="2078120" cy="145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EFC0649-5C9E-4A57-8B5E-3427D2466A4F}"/>
              </a:ext>
            </a:extLst>
          </p:cNvPr>
          <p:cNvSpPr txBox="1"/>
          <p:nvPr/>
        </p:nvSpPr>
        <p:spPr>
          <a:xfrm>
            <a:off x="607594" y="2921477"/>
            <a:ext cx="32627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SDU – Service Data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Logical packet that may be split into several physical packets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Channel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Destination for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ATTributes</a:t>
            </a:r>
            <a:r>
              <a:rPr lang="en-US" sz="2000" dirty="0"/>
              <a:t> or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also make</a:t>
            </a:r>
            <a:br>
              <a:rPr lang="en-US" sz="2000" dirty="0"/>
            </a:br>
            <a:r>
              <a:rPr lang="en-US" sz="2000" dirty="0"/>
              <a:t>custom endpoints</a:t>
            </a:r>
          </a:p>
        </p:txBody>
      </p:sp>
    </p:spTree>
    <p:extLst>
      <p:ext uri="{BB962C8B-B14F-4D97-AF65-F5344CB8AC3E}">
        <p14:creationId xmlns:p14="http://schemas.microsoft.com/office/powerpoint/2010/main" val="2735027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A632-88E9-4F37-AF96-87874C06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in a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EDB4-EA4E-4ED3-9B6A-3DC24EB46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Control packets</a:t>
            </a:r>
          </a:p>
          <a:p>
            <a:pPr lvl="1"/>
            <a:r>
              <a:rPr lang="en-US" dirty="0"/>
              <a:t>Version</a:t>
            </a:r>
          </a:p>
          <a:p>
            <a:pPr lvl="2"/>
            <a:r>
              <a:rPr lang="en-US" dirty="0"/>
              <a:t>Bluetooth version, Company ID of Software Stack</a:t>
            </a:r>
          </a:p>
          <a:p>
            <a:pPr lvl="1"/>
            <a:r>
              <a:rPr lang="en-US" dirty="0"/>
              <a:t>Features</a:t>
            </a:r>
          </a:p>
          <a:p>
            <a:pPr lvl="2"/>
            <a:r>
              <a:rPr lang="en-US" dirty="0"/>
              <a:t>Various connection features supported by the device</a:t>
            </a:r>
          </a:p>
          <a:p>
            <a:pPr lvl="2"/>
            <a:r>
              <a:rPr lang="en-US" dirty="0"/>
              <a:t>Encryption, Ping, Channel selection algorithms, Various 5.0 features</a:t>
            </a:r>
          </a:p>
          <a:p>
            <a:pPr lvl="1"/>
            <a:r>
              <a:rPr lang="en-US" dirty="0"/>
              <a:t>Etc.</a:t>
            </a:r>
          </a:p>
          <a:p>
            <a:pPr lvl="2"/>
            <a:r>
              <a:rPr lang="en-US" dirty="0"/>
              <a:t>Extended packet length, Various 5.0 features (change PHY)</a:t>
            </a:r>
          </a:p>
          <a:p>
            <a:pPr lvl="2"/>
            <a:r>
              <a:rPr lang="en-US" dirty="0"/>
              <a:t>Various “procedures” for setting up changes in the connection</a:t>
            </a:r>
          </a:p>
          <a:p>
            <a:endParaRPr lang="en-US" dirty="0"/>
          </a:p>
          <a:p>
            <a:r>
              <a:rPr lang="en-US" dirty="0"/>
              <a:t>Data packets</a:t>
            </a:r>
          </a:p>
          <a:p>
            <a:pPr lvl="1"/>
            <a:r>
              <a:rPr lang="en-US" dirty="0"/>
              <a:t>Attribute discovery</a:t>
            </a:r>
          </a:p>
          <a:p>
            <a:pPr lvl="1"/>
            <a:r>
              <a:rPr lang="en-US" dirty="0"/>
              <a:t>Attribute reading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9BC42-8CBE-475B-A0F7-10A4BC95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35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902B-2C45-F347-AD58-BED1CAF4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briefly: security in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6B8F-5989-334D-B979-D772A234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530291"/>
            <a:ext cx="10972800" cy="59587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Excellent TI resource here for more details: </a:t>
            </a:r>
            <a:r>
              <a:rPr lang="en-US" dirty="0">
                <a:hlinkClick r:id="rId2"/>
              </a:rPr>
              <a:t>https://dev.ti.com/tirex/explore/node?node=AOPOY.GDApakIOYjiwoY6A__pTTHBmu__LATEST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C1395-1294-DF4B-ACCF-FC6C4CE3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74EF8E-CDA2-9C4A-A6D8-D64F26E24724}"/>
              </a:ext>
            </a:extLst>
          </p:cNvPr>
          <p:cNvSpPr txBox="1"/>
          <p:nvPr/>
        </p:nvSpPr>
        <p:spPr>
          <a:xfrm>
            <a:off x="604725" y="1228954"/>
            <a:ext cx="1113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ravek Light"/>
                <a:cs typeface="Seravek Light"/>
              </a:rPr>
              <a:t>Either side can request secure connection [central -&gt; Pairing; peripheral -&gt; Security </a:t>
            </a:r>
            <a:r>
              <a:rPr lang="en-US" sz="2400" dirty="0" err="1">
                <a:latin typeface="Seravek Light"/>
                <a:cs typeface="Seravek Light"/>
              </a:rPr>
              <a:t>Req</a:t>
            </a:r>
            <a:r>
              <a:rPr lang="en-US" sz="2400" dirty="0">
                <a:latin typeface="Seravek Light"/>
                <a:cs typeface="Seravek Light"/>
              </a:rPr>
              <a:t>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8306BD-BB9B-6C4F-B2B5-65DAC4325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27" y="1673551"/>
            <a:ext cx="4945075" cy="21337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F6EBC3-42CB-8A46-85DC-B68D778E2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200" y="3886900"/>
            <a:ext cx="2638552" cy="1484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277745-79C6-AE4E-92F5-D103D6FC2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189" y="2115966"/>
            <a:ext cx="6056985" cy="20891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D2F059-72B3-0F40-ADB0-93D6641CB597}"/>
              </a:ext>
            </a:extLst>
          </p:cNvPr>
          <p:cNvSpPr txBox="1"/>
          <p:nvPr/>
        </p:nvSpPr>
        <p:spPr>
          <a:xfrm>
            <a:off x="7120129" y="4408628"/>
            <a:ext cx="3605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ravek Light"/>
                <a:cs typeface="Seravek Light"/>
              </a:rPr>
              <a:t>“</a:t>
            </a:r>
            <a:r>
              <a:rPr lang="en-US" sz="2400" dirty="0">
                <a:solidFill>
                  <a:schemeClr val="accent4"/>
                </a:solidFill>
                <a:latin typeface="Seravek Light"/>
                <a:cs typeface="Seravek Light"/>
              </a:rPr>
              <a:t>Bonding</a:t>
            </a:r>
            <a:r>
              <a:rPr lang="en-US" sz="2400" dirty="0">
                <a:latin typeface="Seravek Light"/>
                <a:cs typeface="Seravek Light"/>
              </a:rPr>
              <a:t>” saves pairing info between connections</a:t>
            </a:r>
          </a:p>
        </p:txBody>
      </p:sp>
    </p:spTree>
    <p:extLst>
      <p:ext uri="{BB962C8B-B14F-4D97-AF65-F5344CB8AC3E}">
        <p14:creationId xmlns:p14="http://schemas.microsoft.com/office/powerpoint/2010/main" val="167410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how connections work</a:t>
            </a:r>
          </a:p>
          <a:p>
            <a:pPr lvl="1"/>
            <a:r>
              <a:rPr lang="en-US" dirty="0"/>
              <a:t>What does the link layer look like?</a:t>
            </a:r>
          </a:p>
          <a:p>
            <a:pPr lvl="1"/>
            <a:r>
              <a:rPr lang="en-US" dirty="0"/>
              <a:t>How do higher layers interact to share data?</a:t>
            </a:r>
          </a:p>
          <a:p>
            <a:pPr lvl="1"/>
            <a:endParaRPr lang="en-US" dirty="0"/>
          </a:p>
          <a:p>
            <a:r>
              <a:rPr lang="en-US" dirty="0"/>
              <a:t>Investigate network questions about connections</a:t>
            </a:r>
          </a:p>
          <a:p>
            <a:endParaRPr lang="en-US" dirty="0"/>
          </a:p>
          <a:p>
            <a:r>
              <a:rPr lang="en-US" dirty="0"/>
              <a:t>Overview of additions in BLE 5.0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86798-9ADA-E04B-9BA3-964C87F3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briefly: security in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36D7A-BD30-7141-9561-07A855C9F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devices have a unique, hardware “Identity Address”, but may not share it</a:t>
            </a:r>
          </a:p>
          <a:p>
            <a:pPr lvl="1"/>
            <a:r>
              <a:rPr lang="en-US" b="1" dirty="0"/>
              <a:t>Public Address </a:t>
            </a:r>
            <a:r>
              <a:rPr lang="en-US" dirty="0"/>
              <a:t>- Use the Identity Address. (The BDA never changes.)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Random Static Address</a:t>
            </a:r>
            <a:r>
              <a:rPr lang="en-US" dirty="0"/>
              <a:t> - Generate a random address per power cycle. The address cannot be regenerated at any other time. Can be used as an Identity Address.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Resolvable Private Address (RPA)</a:t>
            </a:r>
            <a:r>
              <a:rPr lang="en-US" dirty="0"/>
              <a:t> - Generate a random address with a given time interval. Generated using Identity Resolving Key (IRK) which can also be used by trusted peers (bonded devices) to resolve the Random Address to the Identity Address.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Non-resolvable Private Address</a:t>
            </a:r>
            <a:r>
              <a:rPr lang="en-US" dirty="0"/>
              <a:t> - Generate a random address with a given time interval. Generated randomly. Cannot be resolved to an Identity Address.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78CDF-3FE4-4B40-94E9-0B080517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57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Termination control packet</a:t>
            </a:r>
          </a:p>
          <a:p>
            <a:endParaRPr lang="en-US" dirty="0"/>
          </a:p>
          <a:p>
            <a:r>
              <a:rPr lang="en-US" dirty="0"/>
              <a:t>Timeout parameter from connection parameters</a:t>
            </a:r>
          </a:p>
          <a:p>
            <a:pPr lvl="1"/>
            <a:r>
              <a:rPr lang="en-US" dirty="0"/>
              <a:t>Human-based devices may just wander away from each other</a:t>
            </a:r>
          </a:p>
          <a:p>
            <a:pPr lvl="1"/>
            <a:r>
              <a:rPr lang="en-US" dirty="0"/>
              <a:t>Or be shut off, or reprogrammed,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25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FE61-E7C2-4E1C-95A0-7E280077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1B032-905D-45C8-A12C-24FEC238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connections more reliable than advertisements?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does a Peripheral send data to a Central in a connection?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Why is a “termination” control packet useful?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25E9F-C827-4A3F-A65E-772A4F9E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77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FE61-E7C2-4E1C-95A0-7E280077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1B032-905D-45C8-A12C-24FEC238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connections more reliable than advertisements?</a:t>
            </a:r>
          </a:p>
          <a:p>
            <a:pPr lvl="1"/>
            <a:r>
              <a:rPr lang="en-US" dirty="0"/>
              <a:t>Each packet sent is acknowledged or resent</a:t>
            </a:r>
          </a:p>
          <a:p>
            <a:pPr lvl="1"/>
            <a:r>
              <a:rPr lang="en-US" dirty="0"/>
              <a:t>TDMA schedule and FHSS means less likely to collide</a:t>
            </a:r>
          </a:p>
          <a:p>
            <a:pPr lvl="1"/>
            <a:endParaRPr lang="en-US" dirty="0"/>
          </a:p>
          <a:p>
            <a:r>
              <a:rPr lang="en-US" dirty="0"/>
              <a:t>How does a Peripheral send data to a Central in a connection?</a:t>
            </a:r>
          </a:p>
          <a:p>
            <a:pPr lvl="1"/>
            <a:r>
              <a:rPr lang="en-US" dirty="0"/>
              <a:t>Wait until next connection interval</a:t>
            </a:r>
          </a:p>
          <a:p>
            <a:pPr lvl="1"/>
            <a:r>
              <a:rPr lang="en-US" dirty="0"/>
              <a:t>Respond to packet from Central with a data payload</a:t>
            </a:r>
          </a:p>
          <a:p>
            <a:pPr lvl="1"/>
            <a:endParaRPr lang="en-US" dirty="0"/>
          </a:p>
          <a:p>
            <a:r>
              <a:rPr lang="en-US" dirty="0"/>
              <a:t>Why is a “termination” control packet useful?</a:t>
            </a:r>
          </a:p>
          <a:p>
            <a:pPr lvl="1"/>
            <a:r>
              <a:rPr lang="en-US" dirty="0"/>
              <a:t>Timeout could delay for a while</a:t>
            </a:r>
          </a:p>
          <a:p>
            <a:pPr lvl="1"/>
            <a:r>
              <a:rPr lang="en-US" dirty="0"/>
              <a:t>Enables re-connection if desired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25E9F-C827-4A3F-A65E-772A4F9E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04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996" y="694143"/>
            <a:ext cx="10972798" cy="5486400"/>
          </a:xfrm>
        </p:spPr>
        <p:txBody>
          <a:bodyPr/>
          <a:lstStyle/>
          <a:p>
            <a:r>
              <a:rPr lang="en-US" dirty="0"/>
              <a:t>Connection PHY and Link Layer</a:t>
            </a:r>
          </a:p>
          <a:p>
            <a:r>
              <a:rPr lang="en-US" b="1" dirty="0"/>
              <a:t>Connection Investigations</a:t>
            </a:r>
          </a:p>
          <a:p>
            <a:r>
              <a:rPr lang="en-US" dirty="0"/>
              <a:t>GATT</a:t>
            </a:r>
          </a:p>
          <a:p>
            <a:endParaRPr lang="en-US" dirty="0"/>
          </a:p>
          <a:p>
            <a:r>
              <a:rPr lang="en-US" dirty="0"/>
              <a:t>BLE 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29682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225C-02A5-43C7-98D6-4B1FCF7A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how a connection “network”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4AD6-CBF9-4259-BC02-1F1D82E06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TDMA MAC for connections work?</a:t>
            </a:r>
          </a:p>
          <a:p>
            <a:pPr lvl="1"/>
            <a:r>
              <a:rPr lang="en-US" dirty="0"/>
              <a:t>Implies a schedule</a:t>
            </a:r>
          </a:p>
          <a:p>
            <a:pPr lvl="1"/>
            <a:r>
              <a:rPr lang="en-US" dirty="0"/>
              <a:t>Implies synchronization</a:t>
            </a:r>
          </a:p>
          <a:p>
            <a:pPr lvl="1"/>
            <a:endParaRPr lang="en-US" dirty="0"/>
          </a:p>
          <a:p>
            <a:r>
              <a:rPr lang="en-US" dirty="0"/>
              <a:t>How many devices can be in a network?</a:t>
            </a:r>
          </a:p>
          <a:p>
            <a:endParaRPr lang="en-US" dirty="0"/>
          </a:p>
          <a:p>
            <a:r>
              <a:rPr lang="en-US" dirty="0"/>
              <a:t>How much throughput can a device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35230-29BE-4833-AD9B-FEB031E4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82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the TDMA schedule created/managed?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the central needs to know the schedule</a:t>
            </a:r>
          </a:p>
          <a:p>
            <a:pPr lvl="1"/>
            <a:r>
              <a:rPr lang="en-US" dirty="0"/>
              <a:t>It controls interactions with the peripheral(s) it is connected to</a:t>
            </a:r>
          </a:p>
          <a:p>
            <a:pPr lvl="1"/>
            <a:endParaRPr lang="en-US" dirty="0"/>
          </a:p>
          <a:p>
            <a:r>
              <a:rPr lang="en-US" dirty="0"/>
              <a:t>Anchor point and connection interval determines the schedule for a specific device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BAFCD-A50E-4720-95F5-4DB1105F6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5" y="3429000"/>
            <a:ext cx="10081717" cy="2971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92A1C7-7FC6-499E-B0C8-8240B44D9F79}"/>
              </a:ext>
            </a:extLst>
          </p:cNvPr>
          <p:cNvSpPr/>
          <p:nvPr/>
        </p:nvSpPr>
        <p:spPr>
          <a:xfrm>
            <a:off x="7340599" y="4521200"/>
            <a:ext cx="774701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2409F-23DA-42EC-9ADC-6E268D3F8674}"/>
              </a:ext>
            </a:extLst>
          </p:cNvPr>
          <p:cNvSpPr/>
          <p:nvPr/>
        </p:nvSpPr>
        <p:spPr>
          <a:xfrm>
            <a:off x="10195572" y="4508500"/>
            <a:ext cx="774701" cy="469900"/>
          </a:xfrm>
          <a:prstGeom prst="rect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7394E7-5D00-45EE-B972-41D57D291726}"/>
              </a:ext>
            </a:extLst>
          </p:cNvPr>
          <p:cNvSpPr/>
          <p:nvPr/>
        </p:nvSpPr>
        <p:spPr>
          <a:xfrm>
            <a:off x="8277872" y="4508500"/>
            <a:ext cx="774701" cy="469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Peripheral to Central</a:t>
            </a:r>
          </a:p>
        </p:txBody>
      </p:sp>
    </p:spTree>
    <p:extLst>
      <p:ext uri="{BB962C8B-B14F-4D97-AF65-F5344CB8AC3E}">
        <p14:creationId xmlns:p14="http://schemas.microsoft.com/office/powerpoint/2010/main" val="810487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4E66-172C-461F-AE30-9A614385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synchronization managed?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75A5D-2D6C-4B83-AC6D-986A8C4445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Central sends first packet at each connection interval</a:t>
                </a:r>
              </a:p>
              <a:p>
                <a:pPr lvl="1"/>
                <a:r>
                  <a:rPr lang="en-US" dirty="0"/>
                  <a:t>So peripheral must be synchronized to central</a:t>
                </a:r>
              </a:p>
              <a:p>
                <a:pPr lvl="1"/>
                <a:r>
                  <a:rPr lang="en-US" dirty="0"/>
                  <a:t>Resynchronization can occur on each received packet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Specification describes how a peripheral must widen its listening window based on “Source Clock Accuracy”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𝑤𝑖𝑛𝑑𝑜𝑤𝑊𝑖𝑑𝑒𝑛𝑖𝑛𝑔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𝑐𝑒𝑛𝑡𝑟𝑎𝑙𝑆𝐶𝐴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𝑝𝑒𝑟𝑖𝑝h𝑒𝑟𝑎𝑙𝑆𝐶𝐴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1000000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𝑡𝑖𝑚𝑒𝑆𝑖𝑛𝑐𝑒𝐿𝑎𝑠𝑡𝐴𝑛𝑐h𝑜𝑟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75A5D-2D6C-4B83-AC6D-986A8C444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678F2-A8FE-4A09-99CC-8842FFB2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29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Isosceles Triangle 88"/>
          <p:cNvSpPr/>
          <p:nvPr/>
        </p:nvSpPr>
        <p:spPr>
          <a:xfrm rot="13500000">
            <a:off x="2221928" y="1555191"/>
            <a:ext cx="1643515" cy="4607495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9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Clock drift is an energy burden due to large guard bands and energy cost of precise timekeeping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77200" y="6339468"/>
            <a:ext cx="2133600" cy="365125"/>
          </a:xfrm>
        </p:spPr>
        <p:txBody>
          <a:bodyPr/>
          <a:lstStyle/>
          <a:p>
            <a:fld id="{8C9BDFD1-4A1A-8147-A77B-DBAF7E282E93}" type="slidenum">
              <a:rPr lang="en-US" smtClean="0"/>
              <a:t>28</a:t>
            </a:fld>
            <a:endParaRPr lang="en-US" dirty="0"/>
          </a:p>
        </p:txBody>
      </p:sp>
      <p:cxnSp>
        <p:nvCxnSpPr>
          <p:cNvPr id="51" name="Straight Connector 50"/>
          <p:cNvCxnSpPr>
            <a:cxnSpLocks/>
            <a:endCxn id="89" idx="3"/>
          </p:cNvCxnSpPr>
          <p:nvPr/>
        </p:nvCxnSpPr>
        <p:spPr>
          <a:xfrm flipV="1">
            <a:off x="1471903" y="2229943"/>
            <a:ext cx="3200779" cy="3288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cxnSpLocks/>
            <a:endCxn id="89" idx="2"/>
          </p:cNvCxnSpPr>
          <p:nvPr/>
        </p:nvCxnSpPr>
        <p:spPr>
          <a:xfrm flipV="1">
            <a:off x="1471903" y="2811013"/>
            <a:ext cx="3781848" cy="270777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  <a:stCxn id="89" idx="0"/>
            <a:endCxn id="89" idx="4"/>
          </p:cNvCxnSpPr>
          <p:nvPr/>
        </p:nvCxnSpPr>
        <p:spPr>
          <a:xfrm flipV="1">
            <a:off x="1414690" y="1648872"/>
            <a:ext cx="2676921" cy="383906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494385" y="1609263"/>
            <a:ext cx="4840848" cy="4760504"/>
            <a:chOff x="5970511" y="2108730"/>
            <a:chExt cx="2487689" cy="2446402"/>
          </a:xfrm>
        </p:grpSpPr>
        <p:sp>
          <p:nvSpPr>
            <p:cNvPr id="27" name="TextBox 26"/>
            <p:cNvSpPr txBox="1"/>
            <p:nvPr/>
          </p:nvSpPr>
          <p:spPr>
            <a:xfrm>
              <a:off x="7254510" y="4339006"/>
              <a:ext cx="670026" cy="216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/>
                <a:t>Wall time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5668251" y="3036060"/>
              <a:ext cx="820646" cy="2161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/>
                <a:t>Device time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5400000" flipV="1">
              <a:off x="7453656" y="3113275"/>
              <a:ext cx="0" cy="200908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449111" y="2108730"/>
              <a:ext cx="0" cy="200908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8131455" y="2217626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CC2520 Radio + AM18xx RTC:</a:t>
            </a:r>
          </a:p>
          <a:p>
            <a:r>
              <a:rPr lang="en-US" dirty="0"/>
              <a:t>    300s * 2ppm </a:t>
            </a:r>
            <a:r>
              <a:rPr lang="en-US" dirty="0">
                <a:sym typeface="Wingdings"/>
              </a:rPr>
              <a:t>* 2 = 1.2 </a:t>
            </a:r>
            <a:r>
              <a:rPr lang="en-US" dirty="0" err="1">
                <a:sym typeface="Wingdings"/>
              </a:rPr>
              <a:t>ms</a:t>
            </a:r>
            <a:r>
              <a:rPr lang="en-US" dirty="0">
                <a:sym typeface="Wingdings"/>
              </a:rPr>
              <a:t> guard</a:t>
            </a:r>
          </a:p>
          <a:p>
            <a:r>
              <a:rPr lang="en-US" dirty="0">
                <a:sym typeface="Wingdings"/>
              </a:rPr>
              <a:t>    1.2 </a:t>
            </a:r>
            <a:r>
              <a:rPr lang="en-US" dirty="0" err="1">
                <a:sym typeface="Wingdings"/>
              </a:rPr>
              <a:t>ms</a:t>
            </a:r>
            <a:r>
              <a:rPr lang="en-US" dirty="0">
                <a:sym typeface="Wingdings"/>
              </a:rPr>
              <a:t> * 60 </a:t>
            </a:r>
            <a:r>
              <a:rPr lang="en-US" dirty="0" err="1">
                <a:sym typeface="Wingdings"/>
              </a:rPr>
              <a:t>mW</a:t>
            </a:r>
            <a:r>
              <a:rPr lang="en-US" dirty="0">
                <a:sym typeface="Wingdings"/>
              </a:rPr>
              <a:t> = 36 </a:t>
            </a:r>
            <a:r>
              <a:rPr lang="en-US" dirty="0" err="1">
                <a:sym typeface="Wingdings"/>
              </a:rPr>
              <a:t>μJ</a:t>
            </a:r>
            <a:r>
              <a:rPr lang="en-US" dirty="0">
                <a:sym typeface="Wingdings"/>
              </a:rPr>
              <a:t> (RF loss)</a:t>
            </a:r>
          </a:p>
          <a:p>
            <a:r>
              <a:rPr lang="en-US" dirty="0">
                <a:sym typeface="Wingdings"/>
              </a:rPr>
              <a:t>    300s * 150nW = 45 </a:t>
            </a:r>
            <a:r>
              <a:rPr lang="en-US" dirty="0" err="1">
                <a:sym typeface="Wingdings"/>
              </a:rPr>
              <a:t>μJ</a:t>
            </a:r>
            <a:r>
              <a:rPr lang="en-US" dirty="0">
                <a:sym typeface="Wingdings"/>
              </a:rPr>
              <a:t> (RTC loss)	</a:t>
            </a:r>
          </a:p>
          <a:p>
            <a:r>
              <a:rPr lang="en-US" dirty="0">
                <a:solidFill>
                  <a:srgbClr val="FF0000"/>
                </a:solidFill>
                <a:sym typeface="Wingdings"/>
              </a:rPr>
              <a:t>    ≈ 100 </a:t>
            </a:r>
            <a:r>
              <a:rPr lang="en-US" dirty="0" err="1">
                <a:solidFill>
                  <a:srgbClr val="FF0000"/>
                </a:solidFill>
                <a:sym typeface="Wingdings"/>
              </a:rPr>
              <a:t>μJ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loss / packet @ 300 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991369" y="2455333"/>
            <a:ext cx="6795435" cy="3481487"/>
            <a:chOff x="6352092" y="2437415"/>
            <a:chExt cx="3492143" cy="1789120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7647961" y="2437415"/>
              <a:ext cx="0" cy="167897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288104" y="4031432"/>
              <a:ext cx="657189" cy="195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 dirty="0">
                  <a:solidFill>
                    <a:schemeClr val="accent2"/>
                  </a:solidFill>
                </a:rPr>
                <a:t>300 s</a:t>
              </a:r>
            </a:p>
          </p:txBody>
        </p:sp>
        <p:cxnSp>
          <p:nvCxnSpPr>
            <p:cNvPr id="60" name="Straight Connector 59"/>
            <p:cNvCxnSpPr>
              <a:cxnSpLocks/>
            </p:cNvCxnSpPr>
            <p:nvPr/>
          </p:nvCxnSpPr>
          <p:spPr>
            <a:xfrm flipH="1">
              <a:off x="6575294" y="2437415"/>
              <a:ext cx="1072668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cxnSpLocks/>
            </p:cNvCxnSpPr>
            <p:nvPr/>
          </p:nvCxnSpPr>
          <p:spPr>
            <a:xfrm flipH="1">
              <a:off x="6585680" y="3289765"/>
              <a:ext cx="1062282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16200000">
              <a:off x="6194220" y="2728834"/>
              <a:ext cx="510848" cy="195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67" dirty="0">
                  <a:solidFill>
                    <a:srgbClr val="C0504D"/>
                  </a:solidFill>
                </a:rPr>
                <a:t>Guard</a:t>
              </a:r>
            </a:p>
          </p:txBody>
        </p:sp>
        <p:sp>
          <p:nvSpPr>
            <p:cNvPr id="76" name="Right Brace 75"/>
            <p:cNvSpPr/>
            <p:nvPr/>
          </p:nvSpPr>
          <p:spPr>
            <a:xfrm>
              <a:off x="8840981" y="2442240"/>
              <a:ext cx="146588" cy="841979"/>
            </a:xfrm>
            <a:prstGeom prst="righ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9079028" y="2654304"/>
              <a:ext cx="765207" cy="4487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33" dirty="0">
                  <a:solidFill>
                    <a:schemeClr val="tx1"/>
                  </a:solidFill>
                </a:rPr>
                <a:t>1200 </a:t>
              </a:r>
              <a:r>
                <a:rPr lang="en-US" sz="2133" dirty="0" err="1">
                  <a:solidFill>
                    <a:schemeClr val="tx1"/>
                  </a:solidFill>
                </a:rPr>
                <a:t>μs</a:t>
              </a:r>
              <a:endParaRPr lang="en-US" sz="2133" dirty="0">
                <a:solidFill>
                  <a:schemeClr val="tx1"/>
                </a:solidFill>
              </a:endParaRPr>
            </a:p>
            <a:p>
              <a:pPr algn="ctr"/>
              <a:r>
                <a:rPr lang="en-US" sz="2133" dirty="0">
                  <a:solidFill>
                    <a:schemeClr val="tx1"/>
                  </a:solidFill>
                </a:rPr>
                <a:t>@ 2ppm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-1185333" y="2455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6028728" y="3740277"/>
            <a:ext cx="2048473" cy="1655257"/>
            <a:chOff x="7859280" y="3130111"/>
            <a:chExt cx="1052701" cy="850629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" name="Rounded Rectangle 20"/>
            <p:cNvSpPr/>
            <p:nvPr/>
          </p:nvSpPr>
          <p:spPr>
            <a:xfrm>
              <a:off x="7859280" y="3473943"/>
              <a:ext cx="1052701" cy="506797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Static Power: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100 </a:t>
              </a:r>
              <a:r>
                <a:rPr lang="en-US" sz="2000" dirty="0" err="1">
                  <a:solidFill>
                    <a:schemeClr val="tx1"/>
                  </a:solidFill>
                </a:rPr>
                <a:t>nW</a:t>
              </a:r>
              <a:r>
                <a:rPr lang="en-US" sz="20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26" name="Right Brace 25"/>
            <p:cNvSpPr/>
            <p:nvPr/>
          </p:nvSpPr>
          <p:spPr>
            <a:xfrm rot="5400000">
              <a:off x="8238525" y="2897175"/>
              <a:ext cx="288282" cy="754154"/>
            </a:xfrm>
            <a:prstGeom prst="rightBrace">
              <a:avLst/>
            </a:prstGeom>
            <a:noFill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267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AE10AF9-1942-0940-A429-4D35B7ACF478}"/>
              </a:ext>
            </a:extLst>
          </p:cNvPr>
          <p:cNvSpPr txBox="1"/>
          <p:nvPr/>
        </p:nvSpPr>
        <p:spPr>
          <a:xfrm>
            <a:off x="8672661" y="4020763"/>
            <a:ext cx="3117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(CC2520 is a 15.4 radio, but same idea applies)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/>
              <a:t>Max connection interval in BLE is 4 seconds</a:t>
            </a:r>
          </a:p>
        </p:txBody>
      </p:sp>
    </p:spTree>
    <p:extLst>
      <p:ext uri="{BB962C8B-B14F-4D97-AF65-F5344CB8AC3E}">
        <p14:creationId xmlns:p14="http://schemas.microsoft.com/office/powerpoint/2010/main" val="3990635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4E66-172C-461F-AE30-9A614385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devices can be connected?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5A5D-2D6C-4B83-AC6D-986A8C444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schedule with granularity of </a:t>
            </a:r>
            <a:r>
              <a:rPr lang="en-US" i="1" dirty="0"/>
              <a:t>at least</a:t>
            </a:r>
            <a:r>
              <a:rPr lang="en-US" dirty="0"/>
              <a:t> 1.25 </a:t>
            </a:r>
            <a:r>
              <a:rPr lang="en-US" dirty="0" err="1"/>
              <a:t>ms</a:t>
            </a:r>
            <a:r>
              <a:rPr lang="en-US" dirty="0"/>
              <a:t> (offset steps)</a:t>
            </a:r>
          </a:p>
          <a:p>
            <a:pPr lvl="1"/>
            <a:r>
              <a:rPr lang="en-US" dirty="0"/>
              <a:t>That’s at least 800 devices per second</a:t>
            </a:r>
          </a:p>
          <a:p>
            <a:pPr lvl="1"/>
            <a:endParaRPr lang="en-US" dirty="0"/>
          </a:p>
          <a:p>
            <a:r>
              <a:rPr lang="en-US" dirty="0"/>
              <a:t>Intervals go up to 4 seconds, so multiply by four</a:t>
            </a:r>
          </a:p>
          <a:p>
            <a:pPr lvl="1"/>
            <a:r>
              <a:rPr lang="en-US" dirty="0"/>
              <a:t>That’s 3200 devices per max interval</a:t>
            </a:r>
          </a:p>
          <a:p>
            <a:pPr lvl="1"/>
            <a:endParaRPr lang="en-US" dirty="0"/>
          </a:p>
          <a:p>
            <a:r>
              <a:rPr lang="en-US" dirty="0"/>
              <a:t>Plus central can skip intervals on occasion without dropping the connection</a:t>
            </a:r>
          </a:p>
          <a:p>
            <a:pPr lvl="1"/>
            <a:r>
              <a:rPr lang="en-US" dirty="0"/>
              <a:t>And really the offset defines a window. More granularity is available</a:t>
            </a:r>
          </a:p>
          <a:p>
            <a:pPr lvl="1"/>
            <a:endParaRPr lang="en-US" dirty="0"/>
          </a:p>
          <a:p>
            <a:r>
              <a:rPr lang="en-US" dirty="0"/>
              <a:t>Answer: thousands of devices</a:t>
            </a:r>
          </a:p>
          <a:p>
            <a:pPr lvl="1"/>
            <a:r>
              <a:rPr lang="en-US" dirty="0"/>
              <a:t>Although each is sending minimum-sized packets each interval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678F2-A8FE-4A09-99CC-8842FFB2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7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685D-030E-4122-AC38-CA6C3C5C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8FB99-12BB-4672-9BCE-9D95C475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>
                <a:hlinkClick r:id="rId2"/>
              </a:rPr>
              <a:t>5.2 specification</a:t>
            </a:r>
            <a:r>
              <a:rPr lang="en-US" dirty="0"/>
              <a:t>] [</a:t>
            </a:r>
            <a:r>
              <a:rPr lang="en-US" dirty="0">
                <a:hlinkClick r:id="rId3"/>
              </a:rPr>
              <a:t>4.2 specification</a:t>
            </a:r>
            <a:r>
              <a:rPr lang="en-US" dirty="0"/>
              <a:t>] (link to PDF download)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https://www.novelbits.io/deep-dive-ble-packets-events/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Thinking about BLE connection data transfer rates</a:t>
            </a:r>
            <a:endParaRPr lang="en-US" dirty="0">
              <a:hlinkClick r:id="rId5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hlinkClick r:id="rId5"/>
              </a:rPr>
              <a:t>https://punchthrough.com/maximizing-ble-throughput-on-ios-and-android/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hlinkClick r:id="rId6"/>
              </a:rPr>
              <a:t>https://punchthrough.com/maximizing-ble-throughput-part-2-use-larger-att-mtu-2/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hlinkClick r:id="rId7"/>
              </a:rPr>
              <a:t>https://punchthrough.com/maximizing-ble-throughput-part-3-data-length-extension-dle-2/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3EACB-A73B-4865-9D41-E6233201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42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6AE5-4C40-4D46-99AA-45123B85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devices can be connected in the real world?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820F-61B2-4E0F-A893-980624C15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limit is much </a:t>
            </a:r>
            <a:r>
              <a:rPr lang="en-US" dirty="0" err="1"/>
              <a:t>much</a:t>
            </a:r>
            <a:r>
              <a:rPr lang="en-US" dirty="0"/>
              <a:t> lower on real devices</a:t>
            </a:r>
          </a:p>
          <a:p>
            <a:pPr lvl="1"/>
            <a:r>
              <a:rPr lang="en-US" dirty="0"/>
              <a:t>Example: Android sets a limit at around 4-15</a:t>
            </a:r>
          </a:p>
          <a:p>
            <a:pPr lvl="1"/>
            <a:r>
              <a:rPr lang="en-US" dirty="0"/>
              <a:t>nRF52 s140 </a:t>
            </a:r>
            <a:r>
              <a:rPr lang="en-US" dirty="0" err="1"/>
              <a:t>softdevice</a:t>
            </a:r>
            <a:r>
              <a:rPr lang="en-US" dirty="0"/>
              <a:t> allows up to 20</a:t>
            </a:r>
          </a:p>
          <a:p>
            <a:pPr lvl="1"/>
            <a:endParaRPr lang="en-US" dirty="0"/>
          </a:p>
          <a:p>
            <a:r>
              <a:rPr lang="en-US" dirty="0"/>
              <a:t>Connection management is often done in firmware</a:t>
            </a:r>
          </a:p>
          <a:p>
            <a:pPr lvl="1"/>
            <a:r>
              <a:rPr lang="en-US" dirty="0" err="1"/>
              <a:t>Softdevice</a:t>
            </a:r>
            <a:r>
              <a:rPr lang="en-US" dirty="0"/>
              <a:t> for </a:t>
            </a:r>
            <a:r>
              <a:rPr lang="en-US" dirty="0" err="1"/>
              <a:t>nRF</a:t>
            </a:r>
            <a:r>
              <a:rPr lang="en-US" dirty="0"/>
              <a:t>, firmware on the radio chip in smartphones</a:t>
            </a:r>
          </a:p>
          <a:p>
            <a:pPr lvl="1"/>
            <a:endParaRPr lang="en-US" dirty="0"/>
          </a:p>
          <a:p>
            <a:r>
              <a:rPr lang="en-US" dirty="0"/>
              <a:t>Limited by memory and complexity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83696-D6C9-4A51-AA9E-CBE0B521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44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0A8A-F8A2-46AA-B18E-0BA7B653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throughput can a device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CA21-8D8B-4163-A828-1A4833866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 Mbps?</a:t>
            </a:r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89213-DAA0-4D51-9D2C-27CF2EFF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41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0A8A-F8A2-46AA-B18E-0BA7B653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throughput can a device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CA21-8D8B-4163-A828-1A4833866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 Mbps?</a:t>
            </a:r>
            <a:r>
              <a:rPr lang="en-US" dirty="0"/>
              <a:t> Not even close. Packet overhead plus timing delays</a:t>
            </a:r>
          </a:p>
          <a:p>
            <a:endParaRPr lang="en-US" dirty="0"/>
          </a:p>
          <a:p>
            <a:r>
              <a:rPr lang="en-US" dirty="0"/>
              <a:t>Step 1: decrease connection interval as much as possible</a:t>
            </a:r>
          </a:p>
          <a:p>
            <a:pPr lvl="1"/>
            <a:r>
              <a:rPr lang="en-US" dirty="0"/>
              <a:t>More connection events per second mean more data</a:t>
            </a:r>
          </a:p>
          <a:p>
            <a:pPr lvl="1"/>
            <a:r>
              <a:rPr lang="en-US" dirty="0"/>
              <a:t>Range: 7.5 </a:t>
            </a:r>
            <a:r>
              <a:rPr lang="en-US" dirty="0" err="1"/>
              <a:t>ms</a:t>
            </a:r>
            <a:r>
              <a:rPr lang="en-US" dirty="0"/>
              <a:t> to 4.0 s</a:t>
            </a:r>
          </a:p>
          <a:p>
            <a:pPr lvl="1"/>
            <a:r>
              <a:rPr lang="en-US" dirty="0"/>
              <a:t>Somewhat device-specific configuration</a:t>
            </a:r>
          </a:p>
          <a:p>
            <a:pPr lvl="2"/>
            <a:r>
              <a:rPr lang="en-US" dirty="0"/>
              <a:t>Android allows 7.5 </a:t>
            </a:r>
            <a:r>
              <a:rPr lang="en-US" dirty="0" err="1"/>
              <a:t>ms</a:t>
            </a:r>
            <a:endParaRPr lang="en-US" dirty="0"/>
          </a:p>
          <a:p>
            <a:pPr lvl="2"/>
            <a:r>
              <a:rPr lang="en-US" dirty="0"/>
              <a:t>iOS allows 15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89213-DAA0-4D51-9D2C-27CF2EFF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35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36C8-3D56-42E3-9C47-B9FA0CF4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throughput can a device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8679A-4AAB-427F-9859-7B1F0A4D4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2, increase packet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BC227-1BCA-4676-B7E2-0C136767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6F3A2-D609-4F43-8323-4510D5CC1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55" y="1820889"/>
            <a:ext cx="9919546" cy="471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25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8DA8-74AC-4EE4-A64F-647C137A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throughput can a device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40EB-B429-4958-8B3A-90B96CAA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488 bytes per connection event</a:t>
            </a:r>
          </a:p>
          <a:p>
            <a:pPr lvl="1"/>
            <a:r>
              <a:rPr lang="en-US" dirty="0"/>
              <a:t>Maximum sized packets, discounting headers and timing delays</a:t>
            </a:r>
          </a:p>
          <a:p>
            <a:pPr lvl="1"/>
            <a:endParaRPr lang="en-US" dirty="0"/>
          </a:p>
          <a:p>
            <a:r>
              <a:rPr lang="en-US" dirty="0"/>
              <a:t>Connection event every 7.5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Result: 520 kbps (65 kB per second)</a:t>
            </a:r>
          </a:p>
          <a:p>
            <a:pPr lvl="1"/>
            <a:r>
              <a:rPr lang="en-US" dirty="0"/>
              <a:t>iOS result 260 kbps</a:t>
            </a:r>
          </a:p>
          <a:p>
            <a:pPr lvl="1"/>
            <a:r>
              <a:rPr lang="en-US" dirty="0"/>
              <a:t>Original BLE 4.1 result on Android: 128 kbps</a:t>
            </a:r>
          </a:p>
          <a:p>
            <a:pPr lvl="1"/>
            <a:r>
              <a:rPr lang="en-US" dirty="0"/>
              <a:t>Lower in practice due to lost 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1FBD7-FADA-4FBD-AC16-6FC32A19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30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996" y="694143"/>
            <a:ext cx="10972798" cy="5486400"/>
          </a:xfrm>
        </p:spPr>
        <p:txBody>
          <a:bodyPr/>
          <a:lstStyle/>
          <a:p>
            <a:r>
              <a:rPr lang="en-US" dirty="0"/>
              <a:t>Connection PHY and Link Layer</a:t>
            </a:r>
          </a:p>
          <a:p>
            <a:r>
              <a:rPr lang="en-US" dirty="0"/>
              <a:t>Connection Investigations</a:t>
            </a:r>
          </a:p>
          <a:p>
            <a:r>
              <a:rPr lang="en-US" b="1" dirty="0"/>
              <a:t>GATT</a:t>
            </a:r>
          </a:p>
          <a:p>
            <a:endParaRPr lang="en-US" dirty="0"/>
          </a:p>
          <a:p>
            <a:r>
              <a:rPr lang="en-US" dirty="0"/>
              <a:t>BLE 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13979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Generic Attribute Profile (GATT)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A0E00-A9C0-4D94-9C09-936E028A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679" y="1082344"/>
            <a:ext cx="9816629" cy="527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42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A718-CF1E-48A9-925D-CFFDF5DA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server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E9DAD-109B-4183-A890-7190F1D03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760548" cy="5029200"/>
          </a:xfrm>
        </p:spPr>
        <p:txBody>
          <a:bodyPr/>
          <a:lstStyle/>
          <a:p>
            <a:r>
              <a:rPr lang="en-US" dirty="0"/>
              <a:t>Characteristic</a:t>
            </a:r>
          </a:p>
          <a:p>
            <a:pPr lvl="1"/>
            <a:r>
              <a:rPr lang="en-US" dirty="0"/>
              <a:t>A field with properties and a value</a:t>
            </a:r>
          </a:p>
          <a:p>
            <a:pPr lvl="1"/>
            <a:r>
              <a:rPr lang="en-US" dirty="0"/>
              <a:t>Descriptor: metadata about the characteristic</a:t>
            </a:r>
          </a:p>
          <a:p>
            <a:pPr lvl="1"/>
            <a:endParaRPr lang="en-US" dirty="0"/>
          </a:p>
          <a:p>
            <a:r>
              <a:rPr lang="en-US" dirty="0"/>
              <a:t>Service</a:t>
            </a:r>
          </a:p>
          <a:p>
            <a:pPr lvl="1"/>
            <a:r>
              <a:rPr lang="en-US" dirty="0"/>
              <a:t>Collection of characteristics</a:t>
            </a:r>
          </a:p>
          <a:p>
            <a:pPr lvl="1"/>
            <a:endParaRPr lang="en-US" dirty="0"/>
          </a:p>
          <a:p>
            <a:r>
              <a:rPr lang="en-US" dirty="0"/>
              <a:t>Profile</a:t>
            </a:r>
          </a:p>
          <a:p>
            <a:pPr lvl="1"/>
            <a:r>
              <a:rPr lang="en-US" dirty="0"/>
              <a:t>Collection of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6B189-CA9F-401B-8E02-736B4A89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888A128-2874-49CC-88E4-B608052C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232" y="228600"/>
            <a:ext cx="5083162" cy="597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137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8FFFA-CED9-4F11-8E8F-2EF487D7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Time Profile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92AD4-E2A9-4ED1-B76C-EB50D0D4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625126-A6D5-4C83-9D2F-242D3E61C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5" y="1143000"/>
            <a:ext cx="5591955" cy="2762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5F8D04-2F0F-46DD-8E23-E276FA467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08" y="3805079"/>
            <a:ext cx="7519386" cy="2333602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0613C6-B67F-4943-9510-01DE61557D3F}"/>
              </a:ext>
            </a:extLst>
          </p:cNvPr>
          <p:cNvSpPr/>
          <p:nvPr/>
        </p:nvSpPr>
        <p:spPr>
          <a:xfrm>
            <a:off x="5829300" y="1708094"/>
            <a:ext cx="649513" cy="2063806"/>
          </a:xfrm>
          <a:custGeom>
            <a:avLst/>
            <a:gdLst>
              <a:gd name="connsiteX0" fmla="*/ 0 w 649513"/>
              <a:gd name="connsiteY0" fmla="*/ 137035 h 2063806"/>
              <a:gd name="connsiteX1" fmla="*/ 457200 w 649513"/>
              <a:gd name="connsiteY1" fmla="*/ 6406 h 2063806"/>
              <a:gd name="connsiteX2" fmla="*/ 636814 w 649513"/>
              <a:gd name="connsiteY2" fmla="*/ 316649 h 2063806"/>
              <a:gd name="connsiteX3" fmla="*/ 620486 w 649513"/>
              <a:gd name="connsiteY3" fmla="*/ 2063806 h 206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513" h="2063806">
                <a:moveTo>
                  <a:pt x="0" y="137035"/>
                </a:moveTo>
                <a:cubicBezTo>
                  <a:pt x="175532" y="56752"/>
                  <a:pt x="351064" y="-23530"/>
                  <a:pt x="457200" y="6406"/>
                </a:cubicBezTo>
                <a:cubicBezTo>
                  <a:pt x="563336" y="36342"/>
                  <a:pt x="609600" y="-26251"/>
                  <a:pt x="636814" y="316649"/>
                </a:cubicBezTo>
                <a:cubicBezTo>
                  <a:pt x="664028" y="659549"/>
                  <a:pt x="642257" y="1361677"/>
                  <a:pt x="620486" y="2063806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30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DBC4-E931-4F4D-A2F0-1532857F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time characteristic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371BD-C090-4B7E-8DFB-9B1CFBF4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3939D-CF6C-41C7-8668-B17E2FC2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7828DB-6B81-4264-A4E5-3FCD7B91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5" y="1189729"/>
            <a:ext cx="60777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8F4701-AABF-48F1-A785-434616FC15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1534" y="1604635"/>
            <a:ext cx="3482663" cy="1857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7C2022-CD25-4D7C-ADD6-444B02CDA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36" y="2437271"/>
            <a:ext cx="6134956" cy="138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3C6B8C-2377-478A-BF71-9062F71895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09" y="3771872"/>
            <a:ext cx="6115904" cy="14098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F477F1-10E5-4882-A7FD-167549C79B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77" y="5216379"/>
            <a:ext cx="6106377" cy="48870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2D8F16-9B96-43D2-A75F-38DD448B4C61}"/>
              </a:ext>
            </a:extLst>
          </p:cNvPr>
          <p:cNvSpPr txBox="1"/>
          <p:nvPr/>
        </p:nvSpPr>
        <p:spPr>
          <a:xfrm>
            <a:off x="9382865" y="5445234"/>
            <a:ext cx="238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Bluetooth SIG are pedantic people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3646DE5-7758-44ED-91E9-F3ECF91E31AC}"/>
              </a:ext>
            </a:extLst>
          </p:cNvPr>
          <p:cNvSpPr/>
          <p:nvPr/>
        </p:nvSpPr>
        <p:spPr>
          <a:xfrm rot="16200000">
            <a:off x="250695" y="1858754"/>
            <a:ext cx="913154" cy="728737"/>
          </a:xfrm>
          <a:prstGeom prst="arc">
            <a:avLst>
              <a:gd name="adj1" fmla="val 10561003"/>
              <a:gd name="adj2" fmla="val 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74929BF-9EDE-4486-A889-B3DC83E37EEC}"/>
              </a:ext>
            </a:extLst>
          </p:cNvPr>
          <p:cNvSpPr/>
          <p:nvPr/>
        </p:nvSpPr>
        <p:spPr>
          <a:xfrm rot="16200000">
            <a:off x="639122" y="2943746"/>
            <a:ext cx="951667" cy="1189446"/>
          </a:xfrm>
          <a:prstGeom prst="arc">
            <a:avLst>
              <a:gd name="adj1" fmla="val 10561003"/>
              <a:gd name="adj2" fmla="val 19622218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40D50F55-0EA8-49CC-946E-AB4E2BE4209F}"/>
              </a:ext>
            </a:extLst>
          </p:cNvPr>
          <p:cNvSpPr/>
          <p:nvPr/>
        </p:nvSpPr>
        <p:spPr>
          <a:xfrm rot="16200000">
            <a:off x="1128496" y="4074895"/>
            <a:ext cx="1154484" cy="1795531"/>
          </a:xfrm>
          <a:prstGeom prst="arc">
            <a:avLst>
              <a:gd name="adj1" fmla="val 10959987"/>
              <a:gd name="adj2" fmla="val 18797525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2AE4A1-D56C-4616-9B2B-3263CF549CBF}"/>
              </a:ext>
            </a:extLst>
          </p:cNvPr>
          <p:cNvCxnSpPr/>
          <p:nvPr/>
        </p:nvCxnSpPr>
        <p:spPr>
          <a:xfrm flipV="1">
            <a:off x="6685393" y="1832756"/>
            <a:ext cx="934607" cy="418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996" y="694143"/>
            <a:ext cx="10972798" cy="5486400"/>
          </a:xfrm>
        </p:spPr>
        <p:txBody>
          <a:bodyPr/>
          <a:lstStyle/>
          <a:p>
            <a:r>
              <a:rPr lang="en-US" b="1" dirty="0"/>
              <a:t>Connection PHY and Link Layer</a:t>
            </a:r>
          </a:p>
          <a:p>
            <a:r>
              <a:rPr lang="en-US" dirty="0"/>
              <a:t>Connection Investigations</a:t>
            </a:r>
          </a:p>
          <a:p>
            <a:r>
              <a:rPr lang="en-US" dirty="0"/>
              <a:t>GATT</a:t>
            </a:r>
          </a:p>
          <a:p>
            <a:endParaRPr lang="en-US" dirty="0"/>
          </a:p>
          <a:p>
            <a:r>
              <a:rPr lang="en-US" dirty="0"/>
              <a:t>BLE 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1028-C10D-467C-B6DF-276000D8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of GATT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3FC5-B21C-478E-9D53-25367F49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https://www.bluetooth.com/specifications/gatt/</a:t>
            </a:r>
            <a:endParaRPr lang="en-US" dirty="0"/>
          </a:p>
          <a:p>
            <a:pPr lvl="1"/>
            <a:r>
              <a:rPr lang="en-US" dirty="0"/>
              <a:t>Various profiles and services that have been standardized</a:t>
            </a:r>
          </a:p>
          <a:p>
            <a:pPr lvl="1"/>
            <a:endParaRPr lang="en-US" dirty="0"/>
          </a:p>
          <a:p>
            <a:r>
              <a:rPr lang="en-US" dirty="0">
                <a:hlinkClick r:id="rId3"/>
              </a:rPr>
              <a:t>GATT Specification Supplement</a:t>
            </a:r>
            <a:endParaRPr lang="en-US" dirty="0"/>
          </a:p>
          <a:p>
            <a:pPr lvl="1"/>
            <a:r>
              <a:rPr lang="en-US" dirty="0"/>
              <a:t>Various characteristic definitions that have been standardized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Both incredibly specific and woefully inexhaustive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4A30E-7FB1-4362-BCF5-DE5018DE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248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5C18-740B-40D6-AC22-7770F426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UUIDs and handles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2D10B-6549-4769-8BE7-B9FD25D75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Universally Unique Identifiers</a:t>
            </a:r>
          </a:p>
          <a:p>
            <a:pPr lvl="1"/>
            <a:r>
              <a:rPr lang="en-US" dirty="0"/>
              <a:t>128-bit, mostly random with a few bits for versioning</a:t>
            </a:r>
          </a:p>
          <a:p>
            <a:pPr lvl="1"/>
            <a:r>
              <a:rPr lang="en-US" dirty="0"/>
              <a:t>Example: 00000000-0000-1000-8000-00805F9B34FB</a:t>
            </a:r>
          </a:p>
          <a:p>
            <a:pPr lvl="2"/>
            <a:r>
              <a:rPr lang="en-US" dirty="0"/>
              <a:t>This is the default BLE UUID for </a:t>
            </a:r>
            <a:r>
              <a:rPr lang="en-US" i="1" dirty="0"/>
              <a:t>known</a:t>
            </a:r>
            <a:r>
              <a:rPr lang="en-US" dirty="0"/>
              <a:t> services</a:t>
            </a:r>
          </a:p>
          <a:p>
            <a:pPr lvl="2"/>
            <a:r>
              <a:rPr lang="en-US" dirty="0"/>
              <a:t>You can generate your own UUID for custom services</a:t>
            </a:r>
          </a:p>
          <a:p>
            <a:pPr lvl="1"/>
            <a:endParaRPr lang="en-US" dirty="0"/>
          </a:p>
          <a:p>
            <a:r>
              <a:rPr lang="en-US" dirty="0"/>
              <a:t>Handles</a:t>
            </a:r>
          </a:p>
          <a:p>
            <a:pPr lvl="1"/>
            <a:r>
              <a:rPr lang="en-US" dirty="0"/>
              <a:t>Too long to pass around all the time, so pick 16 bits that mean that UUID</a:t>
            </a:r>
          </a:p>
          <a:p>
            <a:pPr lvl="2"/>
            <a:r>
              <a:rPr lang="en-US" dirty="0"/>
              <a:t>Must be unique among services/characteristics on that device</a:t>
            </a:r>
          </a:p>
          <a:p>
            <a:pPr lvl="1"/>
            <a:r>
              <a:rPr lang="en-US" dirty="0"/>
              <a:t>Taken from UUID: 0000</a:t>
            </a:r>
            <a:r>
              <a:rPr lang="en-US" b="1" dirty="0"/>
              <a:t>xxxx</a:t>
            </a:r>
            <a:r>
              <a:rPr lang="en-US" dirty="0"/>
              <a:t>-0000-1000-8000-00805F9B34FB</a:t>
            </a:r>
          </a:p>
          <a:p>
            <a:pPr lvl="1"/>
            <a:r>
              <a:rPr lang="en-US" dirty="0"/>
              <a:t>Handle often sequentially incremented for each new characteristic within a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EA804-3E88-4806-8F71-A3A79604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3D6FB-AA90-4DCF-B312-FA6B7035568F}"/>
              </a:ext>
            </a:extLst>
          </p:cNvPr>
          <p:cNvSpPr txBox="1"/>
          <p:nvPr/>
        </p:nvSpPr>
        <p:spPr>
          <a:xfrm>
            <a:off x="4067457" y="6167735"/>
            <a:ext cx="7056740" cy="461665"/>
          </a:xfrm>
          <a:prstGeom prst="rect">
            <a:avLst/>
          </a:prstGeom>
          <a:noFill/>
          <a:ln>
            <a:solidFill>
              <a:sysClr val="window" lastClr="FFFFFF">
                <a:lumMod val="50000"/>
              </a:sysClr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ravek Light"/>
                <a:cs typeface="Seravek Light"/>
              </a:rPr>
              <a:t>Resource: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ravek Light"/>
                <a:cs typeface="Seravek Light"/>
                <a:hlinkClick r:id="rId2"/>
              </a:rPr>
              <a:t>Useful post on identifying handles in the wild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ravek Light"/>
              <a:cs typeface="Seravek Light"/>
            </a:endParaRPr>
          </a:p>
        </p:txBody>
      </p:sp>
    </p:spTree>
    <p:extLst>
      <p:ext uri="{BB962C8B-B14F-4D97-AF65-F5344CB8AC3E}">
        <p14:creationId xmlns:p14="http://schemas.microsoft.com/office/powerpoint/2010/main" val="4069873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90F7-3C38-4A4B-81FA-5362666E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6A583-1FAC-4BFB-A1B4-20BEE9026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connection first occurs, each device can query the other for a list of services</a:t>
            </a:r>
          </a:p>
          <a:p>
            <a:pPr lvl="1"/>
            <a:r>
              <a:rPr lang="en-US" dirty="0"/>
              <a:t>And can further query for a list of characteristics in that service</a:t>
            </a:r>
          </a:p>
          <a:p>
            <a:pPr lvl="1"/>
            <a:r>
              <a:rPr lang="en-US" dirty="0"/>
              <a:t>Gets a list of handles/UUIDs</a:t>
            </a:r>
          </a:p>
          <a:p>
            <a:pPr lvl="1"/>
            <a:endParaRPr lang="en-US" dirty="0"/>
          </a:p>
          <a:p>
            <a:r>
              <a:rPr lang="en-US" dirty="0"/>
              <a:t>Standardized UUIDs can be interpreted immediately</a:t>
            </a:r>
          </a:p>
          <a:p>
            <a:pPr lvl="1"/>
            <a:r>
              <a:rPr lang="en-US" dirty="0"/>
              <a:t>Custom services/characteristics need documentation from the manufacturer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CC2D7-EB6A-45B9-A2E6-9CFE49F2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86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CD40-F24C-4CEE-BAFC-288EB894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1008-8208-4746-824F-71736CA0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 their permissions</a:t>
            </a:r>
          </a:p>
          <a:p>
            <a:pPr lvl="1"/>
            <a:r>
              <a:rPr lang="en-US" dirty="0"/>
              <a:t>Readable, Writable, Notify-able, etc.</a:t>
            </a:r>
          </a:p>
          <a:p>
            <a:pPr lvl="1"/>
            <a:endParaRPr lang="en-US" dirty="0"/>
          </a:p>
          <a:p>
            <a:r>
              <a:rPr lang="en-US" dirty="0"/>
              <a:t>Notify</a:t>
            </a:r>
          </a:p>
          <a:p>
            <a:pPr lvl="1"/>
            <a:r>
              <a:rPr lang="en-US" dirty="0"/>
              <a:t>Automatically get a message sent whenever the characteristic value updates</a:t>
            </a:r>
          </a:p>
          <a:p>
            <a:pPr lvl="1"/>
            <a:r>
              <a:rPr lang="en-US" dirty="0"/>
              <a:t>Note: have to enable this on both sides, it’s not the default behavior</a:t>
            </a:r>
          </a:p>
          <a:p>
            <a:pPr lvl="1"/>
            <a:endParaRPr lang="en-US" dirty="0"/>
          </a:p>
          <a:p>
            <a:r>
              <a:rPr lang="en-US" dirty="0"/>
              <a:t>Long characteristics are automatically fragmented across multiple packets and/or connection events</a:t>
            </a:r>
          </a:p>
          <a:p>
            <a:pPr lvl="1"/>
            <a:r>
              <a:rPr lang="en-US" dirty="0"/>
              <a:t>L2CAP is in charge of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EBAA0-BC04-4C65-9F45-8294CF39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658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FE61-E7C2-4E1C-95A0-7E280077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Example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25E9F-C827-4A3F-A65E-772A4F9E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8C724-3839-4D76-A707-B4C23905D0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546DF2-B57E-4064-84E7-0612DB466B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050"/>
          <a:stretch/>
        </p:blipFill>
        <p:spPr>
          <a:xfrm>
            <a:off x="522436" y="773112"/>
            <a:ext cx="5528979" cy="571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DD7D31-915E-45E1-BC78-9083497E1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182"/>
          <a:stretch/>
        </p:blipFill>
        <p:spPr>
          <a:xfrm>
            <a:off x="6136574" y="228600"/>
            <a:ext cx="5528979" cy="5460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D70989-BE39-4E80-BDA0-1BC3CC3E2A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95" b="16938"/>
          <a:stretch/>
        </p:blipFill>
        <p:spPr>
          <a:xfrm>
            <a:off x="6136574" y="711198"/>
            <a:ext cx="5528979" cy="62611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626A4C-98E4-49FD-8CBA-1FC029A36E46}"/>
              </a:ext>
            </a:extLst>
          </p:cNvPr>
          <p:cNvSpPr txBox="1"/>
          <p:nvPr/>
        </p:nvSpPr>
        <p:spPr>
          <a:xfrm>
            <a:off x="469900" y="6455231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3"/>
              </a:rPr>
              <a:t>https://btprodspecificationrefs.blob.core.windows.net/assigned-values/16-bit%20UUID%20Numbers%20Document.pdf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2063756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996" y="694143"/>
            <a:ext cx="10972798" cy="5486400"/>
          </a:xfrm>
        </p:spPr>
        <p:txBody>
          <a:bodyPr/>
          <a:lstStyle/>
          <a:p>
            <a:r>
              <a:rPr lang="en-US" dirty="0"/>
              <a:t>Connection PHY and Link Layer</a:t>
            </a:r>
          </a:p>
          <a:p>
            <a:r>
              <a:rPr lang="en-US" dirty="0"/>
              <a:t>Connection Investigations</a:t>
            </a:r>
          </a:p>
          <a:p>
            <a:r>
              <a:rPr lang="en-US" dirty="0"/>
              <a:t>GATT</a:t>
            </a:r>
          </a:p>
          <a:p>
            <a:endParaRPr lang="en-US" dirty="0"/>
          </a:p>
          <a:p>
            <a:r>
              <a:rPr lang="en-US" b="1" dirty="0"/>
              <a:t>BLE 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97063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8644-E0F8-4410-B551-61867246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BLE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802FB-F6F0-43C9-81CC-056CF1A4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changes</a:t>
            </a:r>
          </a:p>
          <a:p>
            <a:pPr lvl="1"/>
            <a:r>
              <a:rPr lang="en-US" dirty="0"/>
              <a:t>Multiple physical layers (optional implementation 😡)</a:t>
            </a:r>
          </a:p>
          <a:p>
            <a:pPr lvl="1"/>
            <a:r>
              <a:rPr lang="en-US" dirty="0"/>
              <a:t>Advertising extensions</a:t>
            </a:r>
          </a:p>
          <a:p>
            <a:pPr lvl="1"/>
            <a:r>
              <a:rPr lang="en-US" dirty="0"/>
              <a:t>Localization extensions (will discuss later with localization)</a:t>
            </a:r>
          </a:p>
          <a:p>
            <a:pPr lvl="1"/>
            <a:endParaRPr lang="en-US" dirty="0"/>
          </a:p>
          <a:p>
            <a:r>
              <a:rPr lang="en-US" dirty="0"/>
              <a:t>Minor changes</a:t>
            </a:r>
          </a:p>
          <a:p>
            <a:pPr lvl="1"/>
            <a:r>
              <a:rPr lang="en-US" dirty="0"/>
              <a:t>Various quality of life improvements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Advertise on channels in any order</a:t>
            </a:r>
          </a:p>
          <a:p>
            <a:pPr lvl="2"/>
            <a:r>
              <a:rPr lang="en-US" dirty="0"/>
              <a:t>Better data channel hopping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0A6E5-8180-4EFB-98B8-73975F4D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626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8041-42AC-41CB-B5F7-95312BE6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physical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A5A4-60C6-4155-96E6-AEE577E86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 Mbps PHY</a:t>
            </a:r>
          </a:p>
          <a:p>
            <a:pPr lvl="1"/>
            <a:r>
              <a:rPr lang="en-US" dirty="0"/>
              <a:t>Transmit data faster</a:t>
            </a:r>
          </a:p>
          <a:p>
            <a:pPr lvl="1"/>
            <a:r>
              <a:rPr lang="en-US" dirty="0"/>
              <a:t>Transmit more data in the same time</a:t>
            </a:r>
          </a:p>
          <a:p>
            <a:pPr lvl="1"/>
            <a:endParaRPr lang="en-US" dirty="0"/>
          </a:p>
          <a:p>
            <a:r>
              <a:rPr lang="en-US" dirty="0"/>
              <a:t>Coded PHY</a:t>
            </a:r>
          </a:p>
          <a:p>
            <a:pPr lvl="1"/>
            <a:r>
              <a:rPr lang="en-US" dirty="0"/>
              <a:t>Forward Error Correction in the data stream</a:t>
            </a:r>
          </a:p>
          <a:p>
            <a:pPr lvl="2"/>
            <a:r>
              <a:rPr lang="en-US" dirty="0"/>
              <a:t>1 bit -&gt; 2 symbols or 8 symbols</a:t>
            </a:r>
          </a:p>
          <a:p>
            <a:pPr lvl="1"/>
            <a:r>
              <a:rPr lang="en-US" dirty="0"/>
              <a:t>Makes bits more reliable -&gt; longer distance</a:t>
            </a:r>
          </a:p>
          <a:p>
            <a:pPr lvl="1"/>
            <a:r>
              <a:rPr lang="en-US" dirty="0"/>
              <a:t>500 kbps and 125 kbps modes</a:t>
            </a:r>
          </a:p>
          <a:p>
            <a:pPr lvl="1"/>
            <a:endParaRPr lang="en-US" dirty="0"/>
          </a:p>
          <a:p>
            <a:r>
              <a:rPr lang="en-US" dirty="0"/>
              <a:t>Connections can switch to these PHYs after creation</a:t>
            </a:r>
          </a:p>
          <a:p>
            <a:r>
              <a:rPr lang="en-US" dirty="0"/>
              <a:t>Advertisements can use these with extensions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3F272-467D-4BB5-9E46-7AD3F789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52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8041-42AC-41CB-B5F7-95312BE6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Coded PHY mixes physical and link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A5A4-60C6-4155-96E6-AEE577E86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PHY settings at different times</a:t>
            </a:r>
          </a:p>
          <a:p>
            <a:pPr lvl="1"/>
            <a:r>
              <a:rPr lang="en-US" dirty="0"/>
              <a:t>Make beginning headers extra-reliable</a:t>
            </a:r>
          </a:p>
          <a:p>
            <a:pPr lvl="1"/>
            <a:r>
              <a:rPr lang="en-US" dirty="0"/>
              <a:t>Data might be slightly less reliable as a trade for faster speed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Packet sent with coded 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3F272-467D-4BB5-9E46-7AD3F789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066711-A8B4-4BFF-9026-62B58D43A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08" y="3657600"/>
            <a:ext cx="10608972" cy="244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75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5242-0BB1-4059-9A32-BB63640A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processing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7BF12-DC16-49AA-8925-AF36E657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3D691D-25C6-4B3A-9400-BC27B1FF1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5" y="1143000"/>
            <a:ext cx="10919973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2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A632-88E9-4F37-AF96-87874C06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EDB4-EA4E-4ED3-9B6A-3DC24EB46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Connections are for bi-directional communication with higher throughput than advertisements</a:t>
            </a:r>
          </a:p>
          <a:p>
            <a:endParaRPr lang="en-US" dirty="0"/>
          </a:p>
          <a:p>
            <a:r>
              <a:rPr lang="en-US" dirty="0"/>
              <a:t>Simple view</a:t>
            </a:r>
          </a:p>
          <a:p>
            <a:pPr lvl="1"/>
            <a:r>
              <a:rPr lang="en-US" dirty="0"/>
              <a:t>A peripheral is either advertising or in a connection</a:t>
            </a:r>
          </a:p>
          <a:p>
            <a:pPr lvl="1"/>
            <a:r>
              <a:rPr lang="en-US" dirty="0"/>
              <a:t>A central is scanning and in one or more connections</a:t>
            </a:r>
          </a:p>
          <a:p>
            <a:pPr lvl="1"/>
            <a:r>
              <a:rPr lang="en-US" dirty="0"/>
              <a:t>(Remember: actually false, devices can have many roles simultaneously)</a:t>
            </a:r>
          </a:p>
          <a:p>
            <a:pPr lvl="1"/>
            <a:endParaRPr lang="en-US" dirty="0"/>
          </a:p>
          <a:p>
            <a:r>
              <a:rPr lang="en-US" dirty="0"/>
              <a:t>While in a connection both devices act like servers</a:t>
            </a:r>
          </a:p>
          <a:p>
            <a:pPr lvl="1"/>
            <a:r>
              <a:rPr lang="en-US" dirty="0"/>
              <a:t>Either device can read/write fields available on the other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9BC42-8CBE-475B-A0F7-10A4BC95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614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8041-42AC-41CB-B5F7-95312BE6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advertising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A5A4-60C6-4155-96E6-AEE577E86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bigger payloads and/or different PHYs</a:t>
            </a:r>
          </a:p>
          <a:p>
            <a:pPr lvl="1"/>
            <a:r>
              <a:rPr lang="en-US" dirty="0"/>
              <a:t>Uses Data Channels to do so. </a:t>
            </a:r>
            <a:r>
              <a:rPr lang="en-US" b="1" dirty="0"/>
              <a:t>Why?</a:t>
            </a:r>
          </a:p>
          <a:p>
            <a:pPr lvl="1"/>
            <a:r>
              <a:rPr lang="en-US" dirty="0"/>
              <a:t>Regular advertisements point to extended advertisements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3F272-467D-4BB5-9E46-7AD3F789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pic>
        <p:nvPicPr>
          <p:cNvPr id="4098" name="Picture 2" descr="image description">
            <a:extLst>
              <a:ext uri="{FF2B5EF4-FFF2-40B4-BE49-F238E27FC236}">
                <a16:creationId xmlns:a16="http://schemas.microsoft.com/office/drawing/2014/main" id="{222235CE-65F9-48ED-92AF-9A2CE1A14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4" b="11728"/>
          <a:stretch/>
        </p:blipFill>
        <p:spPr bwMode="auto">
          <a:xfrm>
            <a:off x="1382294" y="2586319"/>
            <a:ext cx="9423400" cy="39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1077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8041-42AC-41CB-B5F7-95312BE6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advertising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A5A4-60C6-4155-96E6-AEE577E86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bigger payloads and/or different PHYs</a:t>
            </a:r>
          </a:p>
          <a:p>
            <a:pPr lvl="1"/>
            <a:r>
              <a:rPr lang="en-US" dirty="0"/>
              <a:t>Uses Data Channels to do so. </a:t>
            </a:r>
            <a:r>
              <a:rPr lang="en-US" b="1" dirty="0"/>
              <a:t>Why?	Packet collisions!</a:t>
            </a:r>
          </a:p>
          <a:p>
            <a:pPr lvl="1"/>
            <a:r>
              <a:rPr lang="en-US" dirty="0"/>
              <a:t>Regular advertisements point to extended advertisements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3F272-467D-4BB5-9E46-7AD3F789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4098" name="Picture 2" descr="image description">
            <a:extLst>
              <a:ext uri="{FF2B5EF4-FFF2-40B4-BE49-F238E27FC236}">
                <a16:creationId xmlns:a16="http://schemas.microsoft.com/office/drawing/2014/main" id="{222235CE-65F9-48ED-92AF-9A2CE1A14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4" b="11728"/>
          <a:stretch/>
        </p:blipFill>
        <p:spPr bwMode="auto">
          <a:xfrm>
            <a:off x="1382294" y="2586319"/>
            <a:ext cx="9423400" cy="39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3346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EEBC-47AF-4A13-80A6-F6CC2067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for scanning extended advertisements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D26A-741C-47BB-AAAE-3CCBA0A1A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Scan on 3 primary channels for advertising packets.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ADV_EXT_IND is scanned, record the secondary channel information (which channel and when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Scan the specific secondary channel at the given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2B9C4-8902-4FA8-8A11-AEC047E2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434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1C5D69-209A-48FD-A5CB-019B4892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advertisement train on data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84485-F8A0-4B1B-BCB0-3F1AC2F4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9E31F3E-A7A5-4680-83EF-2300CF9A0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914400"/>
            <a:ext cx="8940800" cy="589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0B7A5F-E02E-4422-AAC2-B763AE272C5D}"/>
              </a:ext>
            </a:extLst>
          </p:cNvPr>
          <p:cNvSpPr txBox="1"/>
          <p:nvPr/>
        </p:nvSpPr>
        <p:spPr>
          <a:xfrm>
            <a:off x="9548395" y="1651000"/>
            <a:ext cx="2275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case:</a:t>
            </a:r>
            <a:br>
              <a:rPr lang="en-US" dirty="0"/>
            </a:br>
            <a:r>
              <a:rPr lang="en-US" dirty="0"/>
              <a:t>long advertisements that need to be fragmented</a:t>
            </a:r>
          </a:p>
        </p:txBody>
      </p:sp>
    </p:spTree>
    <p:extLst>
      <p:ext uri="{BB962C8B-B14F-4D97-AF65-F5344CB8AC3E}">
        <p14:creationId xmlns:p14="http://schemas.microsoft.com/office/powerpoint/2010/main" val="366573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F61E-C374-4F26-9E98-9462C464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advertising on data channels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90E6FA-AEDC-49E6-9899-7066D569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0DF3D44-F24C-4451-8BDE-95194B0A9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914400"/>
            <a:ext cx="9050159" cy="579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929D46-8F7A-496C-92D1-46221C003675}"/>
              </a:ext>
            </a:extLst>
          </p:cNvPr>
          <p:cNvSpPr txBox="1"/>
          <p:nvPr/>
        </p:nvSpPr>
        <p:spPr>
          <a:xfrm>
            <a:off x="9548395" y="1651000"/>
            <a:ext cx="22753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case:</a:t>
            </a:r>
            <a:br>
              <a:rPr lang="en-US" dirty="0"/>
            </a:br>
            <a:r>
              <a:rPr lang="en-US" dirty="0"/>
              <a:t>publicly-available localized audio sources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TV in a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Commentary in a museum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Broadcast analogy of a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Downside:</a:t>
            </a:r>
          </a:p>
          <a:p>
            <a:r>
              <a:rPr lang="en-US" dirty="0"/>
              <a:t>how many of these can a gateway follow at a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229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996" y="694143"/>
            <a:ext cx="10972798" cy="5486400"/>
          </a:xfrm>
        </p:spPr>
        <p:txBody>
          <a:bodyPr/>
          <a:lstStyle/>
          <a:p>
            <a:r>
              <a:rPr lang="en-US" dirty="0"/>
              <a:t>Connection PHY and Link Layer</a:t>
            </a:r>
          </a:p>
          <a:p>
            <a:r>
              <a:rPr lang="en-US" dirty="0"/>
              <a:t>Connection Investigations</a:t>
            </a:r>
          </a:p>
          <a:p>
            <a:r>
              <a:rPr lang="en-US" dirty="0"/>
              <a:t>GATT</a:t>
            </a:r>
          </a:p>
          <a:p>
            <a:endParaRPr lang="en-US" dirty="0"/>
          </a:p>
          <a:p>
            <a:r>
              <a:rPr lang="en-US" dirty="0"/>
              <a:t>BLE 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3279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5201-8A00-F943-8F2F-6A0CE5DD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Once a connection is established, BLE has more PHY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0108-0902-3244-85EB-E304513CB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 1M (default)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Msym</a:t>
            </a:r>
            <a:r>
              <a:rPr lang="en-US" dirty="0"/>
              <a:t>/s 	(BLE encodes 1 bit / symbol, so this is also 1 Mbit/s)</a:t>
            </a:r>
          </a:p>
          <a:p>
            <a:pPr lvl="1"/>
            <a:endParaRPr lang="en-US" dirty="0"/>
          </a:p>
          <a:p>
            <a:r>
              <a:rPr lang="en-US" dirty="0"/>
              <a:t>LE 2M</a:t>
            </a:r>
          </a:p>
          <a:p>
            <a:pPr lvl="1"/>
            <a:r>
              <a:rPr lang="en-US" dirty="0"/>
              <a:t>2 </a:t>
            </a:r>
            <a:r>
              <a:rPr lang="en-US" dirty="0" err="1"/>
              <a:t>Msym</a:t>
            </a:r>
            <a:r>
              <a:rPr lang="en-US" dirty="0"/>
              <a:t>/s</a:t>
            </a:r>
          </a:p>
          <a:p>
            <a:pPr lvl="1"/>
            <a:endParaRPr lang="en-US" dirty="0"/>
          </a:p>
          <a:p>
            <a:r>
              <a:rPr lang="en-US" dirty="0"/>
              <a:t>LE Coded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Msym</a:t>
            </a:r>
            <a:r>
              <a:rPr lang="en-US" dirty="0"/>
              <a:t>/s + FEC</a:t>
            </a:r>
          </a:p>
          <a:p>
            <a:pPr lvl="2"/>
            <a:r>
              <a:rPr lang="en-US" dirty="0"/>
              <a:t>S = 2, ~2x range, ½ effective data rate – 500 Kbit/s </a:t>
            </a:r>
            <a:r>
              <a:rPr lang="en-US" b="1" dirty="0"/>
              <a:t>goodput</a:t>
            </a:r>
            <a:endParaRPr lang="en-US" dirty="0"/>
          </a:p>
          <a:p>
            <a:pPr lvl="2"/>
            <a:r>
              <a:rPr lang="en-US" dirty="0"/>
              <a:t>S = 8, ~4x range, 125 Kbits/s </a:t>
            </a:r>
            <a:r>
              <a:rPr lang="en-US" b="1" dirty="0"/>
              <a:t>goodput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96161-BF76-944B-95F4-B30AC47B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9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844F-7135-ED4A-A596-9A2799A5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Hopping Spread Spectrum (FHSS)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E9B83-6640-B247-A33C-098EA42A6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Each BLE channel is 2 MHz wide, 40 channels,</a:t>
            </a:r>
          </a:p>
          <a:p>
            <a:pPr lvl="1"/>
            <a:r>
              <a:rPr lang="en-US" dirty="0"/>
              <a:t>3 are used for advertising, remaining 37 are for connections</a:t>
            </a:r>
          </a:p>
          <a:p>
            <a:pPr lvl="1"/>
            <a:r>
              <a:rPr lang="en-US" dirty="0"/>
              <a:t>Frequency hopping:</a:t>
            </a:r>
            <a:r>
              <a:rPr lang="en-US" sz="2133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33" i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133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n+1</a:t>
            </a:r>
            <a:r>
              <a:rPr lang="en-US" sz="2133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2133" i="1" dirty="0" err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133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133" dirty="0">
                <a:latin typeface="Consolas" panose="020B0609020204030204" pitchFamily="49" charset="0"/>
                <a:cs typeface="Consolas" panose="020B0609020204030204" pitchFamily="49" charset="0"/>
              </a:rPr>
              <a:t> + hop) mod 37</a:t>
            </a:r>
          </a:p>
          <a:p>
            <a:pPr lvl="1"/>
            <a:endParaRPr lang="en-US" sz="2133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Which exact channels are</a:t>
            </a:r>
            <a:br>
              <a:rPr lang="en-US" dirty="0">
                <a:cs typeface="Consolas" panose="020B0609020204030204" pitchFamily="49" charset="0"/>
              </a:rPr>
            </a:br>
            <a:r>
              <a:rPr lang="en-US" dirty="0">
                <a:cs typeface="Consolas" panose="020B0609020204030204" pitchFamily="49" charset="0"/>
              </a:rPr>
              <a:t>used and in what order</a:t>
            </a:r>
            <a:br>
              <a:rPr lang="en-US" dirty="0">
                <a:cs typeface="Consolas" panose="020B0609020204030204" pitchFamily="49" charset="0"/>
              </a:rPr>
            </a:br>
            <a:r>
              <a:rPr lang="en-US" dirty="0">
                <a:cs typeface="Consolas" panose="020B0609020204030204" pitchFamily="49" charset="0"/>
              </a:rPr>
              <a:t>might vary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“Adaptive Frequency</a:t>
            </a:r>
            <a:br>
              <a:rPr lang="en-US" dirty="0">
                <a:cs typeface="Consolas" panose="020B0609020204030204" pitchFamily="49" charset="0"/>
              </a:rPr>
            </a:br>
            <a:r>
              <a:rPr lang="en-US" dirty="0">
                <a:cs typeface="Consolas" panose="020B0609020204030204" pitchFamily="49" charset="0"/>
              </a:rPr>
              <a:t>Hopping” avoids bad</a:t>
            </a:r>
            <a:br>
              <a:rPr lang="en-US" dirty="0">
                <a:cs typeface="Consolas" panose="020B0609020204030204" pitchFamily="49" charset="0"/>
              </a:rPr>
            </a:br>
            <a:r>
              <a:rPr lang="en-US" dirty="0">
                <a:cs typeface="Consolas" panose="020B0609020204030204" pitchFamily="49" charset="0"/>
              </a:rPr>
              <a:t>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6A8B5-8551-E344-9FE2-86FB8D7E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78B3C-71D8-A442-AB95-85FB6AEFC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194" y="2649300"/>
            <a:ext cx="5724135" cy="35228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0194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D57702-40CC-4BC4-9D92-8DC960A2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timeline (in picture form)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8A3E2-BDF9-4FA6-95C5-5B98B711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9CADB1-16D1-4C9B-85E6-B4038A63D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46" y="958205"/>
            <a:ext cx="9890351" cy="589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873B0E-7171-4199-9A28-55CC6ABD1C26}"/>
              </a:ext>
            </a:extLst>
          </p:cNvPr>
          <p:cNvSpPr/>
          <p:nvPr/>
        </p:nvSpPr>
        <p:spPr>
          <a:xfrm>
            <a:off x="3162300" y="5168900"/>
            <a:ext cx="1295400" cy="355600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A3AE31-F56D-4157-B5AF-7F184CA85607}"/>
              </a:ext>
            </a:extLst>
          </p:cNvPr>
          <p:cNvSpPr/>
          <p:nvPr/>
        </p:nvSpPr>
        <p:spPr>
          <a:xfrm>
            <a:off x="7315200" y="5168900"/>
            <a:ext cx="1295400" cy="355600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Peripheral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99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Initiating a connection</a:t>
            </a:r>
          </a:p>
          <a:p>
            <a:pPr lvl="1"/>
            <a:r>
              <a:rPr lang="en-US" dirty="0"/>
              <a:t>Peripheral is sending broadcast advertisements</a:t>
            </a:r>
          </a:p>
          <a:p>
            <a:pPr lvl="1"/>
            <a:r>
              <a:rPr lang="en-US" dirty="0"/>
              <a:t>Central is scanning and receives an advertisement</a:t>
            </a:r>
          </a:p>
          <a:p>
            <a:pPr lvl="1"/>
            <a:r>
              <a:rPr lang="en-US" dirty="0"/>
              <a:t>Central sends connection request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During a connection</a:t>
            </a:r>
          </a:p>
          <a:p>
            <a:pPr lvl="1"/>
            <a:r>
              <a:rPr lang="en-US" dirty="0"/>
              <a:t>Central sends a packet each “connection interval”</a:t>
            </a:r>
          </a:p>
          <a:p>
            <a:pPr lvl="1"/>
            <a:r>
              <a:rPr lang="en-US" dirty="0"/>
              <a:t>Peripheral immediately responds with a packet</a:t>
            </a:r>
          </a:p>
          <a:p>
            <a:pPr lvl="1"/>
            <a:r>
              <a:rPr lang="en-US" dirty="0"/>
              <a:t>Multiple packets may be exchanged this way until done</a:t>
            </a:r>
          </a:p>
          <a:p>
            <a:pPr lvl="1"/>
            <a:r>
              <a:rPr lang="en-US" dirty="0"/>
              <a:t>Repeat at next connection interval</a:t>
            </a:r>
          </a:p>
          <a:p>
            <a:pPr lvl="1"/>
            <a:endParaRPr lang="en-US" dirty="0"/>
          </a:p>
          <a:p>
            <a:r>
              <a:rPr lang="en-US" dirty="0"/>
              <a:t>Ending a connection</a:t>
            </a:r>
          </a:p>
          <a:p>
            <a:pPr lvl="1"/>
            <a:r>
              <a:rPr lang="en-US" dirty="0"/>
              <a:t>Either device sends termination packet</a:t>
            </a:r>
          </a:p>
          <a:p>
            <a:pPr lvl="1"/>
            <a:r>
              <a:rPr lang="en-US" dirty="0"/>
              <a:t>Timeout occurs on either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3024</TotalTime>
  <Words>2461</Words>
  <Application>Microsoft Office PowerPoint</Application>
  <PresentationFormat>Widescreen</PresentationFormat>
  <Paragraphs>474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Cambria Math</vt:lpstr>
      <vt:lpstr>Consolas</vt:lpstr>
      <vt:lpstr>Seravek Light</vt:lpstr>
      <vt:lpstr>Tahoma</vt:lpstr>
      <vt:lpstr>Class Slides</vt:lpstr>
      <vt:lpstr>Lecture 05 BLE Connections</vt:lpstr>
      <vt:lpstr>Today’s Goals</vt:lpstr>
      <vt:lpstr>Useful documentation</vt:lpstr>
      <vt:lpstr>Outline</vt:lpstr>
      <vt:lpstr>Overview of connections</vt:lpstr>
      <vt:lpstr>Once a connection is established, BLE has more PHY options</vt:lpstr>
      <vt:lpstr>Frequency Hopping Spread Spectrum (FHSS)</vt:lpstr>
      <vt:lpstr>Connection timeline (in picture form)</vt:lpstr>
      <vt:lpstr>Connection timeline</vt:lpstr>
      <vt:lpstr>Connection request packet</vt:lpstr>
      <vt:lpstr>Request parameters</vt:lpstr>
      <vt:lpstr>The Central schedules the first connection event</vt:lpstr>
      <vt:lpstr>Steady-state connection timing</vt:lpstr>
      <vt:lpstr>Connection packet layering</vt:lpstr>
      <vt:lpstr>Acknowledgement protocol</vt:lpstr>
      <vt:lpstr>Control payloads</vt:lpstr>
      <vt:lpstr>Data payloads</vt:lpstr>
      <vt:lpstr>Next steps in a connection</vt:lpstr>
      <vt:lpstr>Very briefly: security in connections</vt:lpstr>
      <vt:lpstr>Very briefly: security in addresses</vt:lpstr>
      <vt:lpstr>Ending connections</vt:lpstr>
      <vt:lpstr>Break + Check your understanding</vt:lpstr>
      <vt:lpstr>Break + Check your understanding</vt:lpstr>
      <vt:lpstr>Outline</vt:lpstr>
      <vt:lpstr>Questions about how a connection “network” works</vt:lpstr>
      <vt:lpstr>How is the TDMA schedule created/managed?</vt:lpstr>
      <vt:lpstr>How is synchronization managed?</vt:lpstr>
      <vt:lpstr>Clock drift is an energy burden due to large guard bands and energy cost of precise timekeeping</vt:lpstr>
      <vt:lpstr>How many devices can be connected?</vt:lpstr>
      <vt:lpstr>How many devices can be connected in the real world?</vt:lpstr>
      <vt:lpstr>How much throughput can a device have?</vt:lpstr>
      <vt:lpstr>How much throughput can a device have?</vt:lpstr>
      <vt:lpstr>How much throughput can a device have?</vt:lpstr>
      <vt:lpstr>How much throughput can a device have?</vt:lpstr>
      <vt:lpstr>Outline</vt:lpstr>
      <vt:lpstr>Overview of Generic Attribute Profile (GATT)</vt:lpstr>
      <vt:lpstr>Attribute server keywords</vt:lpstr>
      <vt:lpstr>Example: Time Profile</vt:lpstr>
      <vt:lpstr>Current time characteristic</vt:lpstr>
      <vt:lpstr>Documentation of GATT standards</vt:lpstr>
      <vt:lpstr>UUIDs and handles</vt:lpstr>
      <vt:lpstr>Discovery</vt:lpstr>
      <vt:lpstr>Interacting with characteristics</vt:lpstr>
      <vt:lpstr>Break + Example Services</vt:lpstr>
      <vt:lpstr>Outline</vt:lpstr>
      <vt:lpstr>Changes in BLE 5</vt:lpstr>
      <vt:lpstr>Revised physical layers</vt:lpstr>
      <vt:lpstr>Coded PHY mixes physical and link layers</vt:lpstr>
      <vt:lpstr>Revised processing path</vt:lpstr>
      <vt:lpstr>Extended advertising</vt:lpstr>
      <vt:lpstr>Extended advertising</vt:lpstr>
      <vt:lpstr>Procedure for scanning extended advertisements</vt:lpstr>
      <vt:lpstr>Extended advertisement train on data channels</vt:lpstr>
      <vt:lpstr>Periodic advertising on data channels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 BLE Connections</dc:title>
  <dc:creator>Branden Ghena</dc:creator>
  <cp:lastModifiedBy>Branden Ghena</cp:lastModifiedBy>
  <cp:revision>75</cp:revision>
  <dcterms:created xsi:type="dcterms:W3CDTF">2021-01-25T05:52:32Z</dcterms:created>
  <dcterms:modified xsi:type="dcterms:W3CDTF">2022-04-14T22:06:18Z</dcterms:modified>
</cp:coreProperties>
</file>