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3" r:id="rId2"/>
  </p:sldMasterIdLst>
  <p:notesMasterIdLst>
    <p:notesMasterId r:id="rId53"/>
  </p:notesMasterIdLst>
  <p:sldIdLst>
    <p:sldId id="256" r:id="rId3"/>
    <p:sldId id="264" r:id="rId4"/>
    <p:sldId id="2285" r:id="rId5"/>
    <p:sldId id="258" r:id="rId6"/>
    <p:sldId id="259" r:id="rId7"/>
    <p:sldId id="265" r:id="rId8"/>
    <p:sldId id="2269" r:id="rId9"/>
    <p:sldId id="267" r:id="rId10"/>
    <p:sldId id="268" r:id="rId11"/>
    <p:sldId id="269" r:id="rId12"/>
    <p:sldId id="289" r:id="rId13"/>
    <p:sldId id="2270" r:id="rId14"/>
    <p:sldId id="2266" r:id="rId15"/>
    <p:sldId id="2267" r:id="rId16"/>
    <p:sldId id="2265" r:id="rId17"/>
    <p:sldId id="2271" r:id="rId18"/>
    <p:sldId id="2274" r:id="rId19"/>
    <p:sldId id="2273" r:id="rId20"/>
    <p:sldId id="2272" r:id="rId21"/>
    <p:sldId id="2280" r:id="rId22"/>
    <p:sldId id="2275" r:id="rId23"/>
    <p:sldId id="2276" r:id="rId24"/>
    <p:sldId id="2278" r:id="rId25"/>
    <p:sldId id="2279" r:id="rId26"/>
    <p:sldId id="2277" r:id="rId27"/>
    <p:sldId id="2281" r:id="rId28"/>
    <p:sldId id="2282" r:id="rId29"/>
    <p:sldId id="2284" r:id="rId30"/>
    <p:sldId id="2288" r:id="rId31"/>
    <p:sldId id="2286" r:id="rId32"/>
    <p:sldId id="2219" r:id="rId33"/>
    <p:sldId id="307" r:id="rId34"/>
    <p:sldId id="293" r:id="rId35"/>
    <p:sldId id="292" r:id="rId36"/>
    <p:sldId id="266" r:id="rId37"/>
    <p:sldId id="2137" r:id="rId38"/>
    <p:sldId id="2138" r:id="rId39"/>
    <p:sldId id="2139" r:id="rId40"/>
    <p:sldId id="2140" r:id="rId41"/>
    <p:sldId id="2141" r:id="rId42"/>
    <p:sldId id="2142" r:id="rId43"/>
    <p:sldId id="2143" r:id="rId44"/>
    <p:sldId id="2144" r:id="rId45"/>
    <p:sldId id="2145" r:id="rId46"/>
    <p:sldId id="281" r:id="rId47"/>
    <p:sldId id="2147" r:id="rId48"/>
    <p:sldId id="304" r:id="rId49"/>
    <p:sldId id="2198" r:id="rId50"/>
    <p:sldId id="2232" r:id="rId51"/>
    <p:sldId id="228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LPWANs Use Cases" id="{38480E94-4FCF-42F7-9AC9-2FFF684A6A79}">
          <p14:sldIdLst>
            <p14:sldId id="2285"/>
            <p14:sldId id="258"/>
            <p14:sldId id="259"/>
            <p14:sldId id="265"/>
            <p14:sldId id="2269"/>
            <p14:sldId id="267"/>
            <p14:sldId id="268"/>
            <p14:sldId id="269"/>
            <p14:sldId id="289"/>
            <p14:sldId id="2270"/>
          </p14:sldIdLst>
        </p14:section>
        <p14:section name="Improving LoRaWAN" id="{F74C5E37-AAC2-4919-8305-6C16DCEC2AD0}">
          <p14:sldIdLst>
            <p14:sldId id="2266"/>
            <p14:sldId id="2267"/>
            <p14:sldId id="2265"/>
            <p14:sldId id="2271"/>
            <p14:sldId id="2274"/>
            <p14:sldId id="2273"/>
            <p14:sldId id="2272"/>
            <p14:sldId id="2280"/>
            <p14:sldId id="2275"/>
            <p14:sldId id="2276"/>
            <p14:sldId id="2278"/>
            <p14:sldId id="2279"/>
            <p14:sldId id="2277"/>
            <p14:sldId id="2281"/>
            <p14:sldId id="2282"/>
            <p14:sldId id="2284"/>
            <p14:sldId id="2288"/>
          </p14:sldIdLst>
        </p14:section>
        <p14:section name="Challenges" id="{F3F923F9-CDE4-46CE-BFA0-AE66039AE009}">
          <p14:sldIdLst>
            <p14:sldId id="2286"/>
            <p14:sldId id="2219"/>
            <p14:sldId id="307"/>
            <p14:sldId id="293"/>
            <p14:sldId id="292"/>
            <p14:sldId id="266"/>
            <p14:sldId id="2137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81"/>
            <p14:sldId id="2147"/>
            <p14:sldId id="304"/>
            <p14:sldId id="2198"/>
            <p14:sldId id="2232"/>
          </p14:sldIdLst>
        </p14:section>
        <p14:section name="Wrapup" id="{29A7F866-9DA9-446B-8359-CE426CB89C7A}">
          <p14:sldIdLst>
            <p14:sldId id="2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d03f065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d03f065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applications, bit flux sums the data needs for each device in the deployment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divides by the total deployment area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determine the application uplink density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436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networks, we divide the goodput of a network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By the coverage area of a single gateway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gives us a number that represents the data density that a network can support,  at any width of deployment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198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Bit flux also accounts for spatial reuse in networks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Reducing range (and deploying more gateways),  reduces the coverage area for each gateway, increasing the network bit flux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8750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bit flux measurement for a </a:t>
            </a:r>
            <a:r>
              <a:rPr lang="en-US" dirty="0" err="1"/>
              <a:t>LoRaWAN</a:t>
            </a:r>
            <a:r>
              <a:rPr lang="en-US" dirty="0"/>
              <a:t> network</a:t>
            </a:r>
          </a:p>
          <a:p>
            <a:r>
              <a:rPr lang="en-US" dirty="0"/>
              <a:t>In the US, </a:t>
            </a:r>
            <a:r>
              <a:rPr lang="en-US" dirty="0" err="1"/>
              <a:t>LoRaWAN</a:t>
            </a:r>
            <a:r>
              <a:rPr lang="en-US" dirty="0"/>
              <a:t> has 64 channels for uplink</a:t>
            </a:r>
          </a:p>
          <a:p>
            <a:r>
              <a:rPr lang="en-US" dirty="0"/>
              <a:t>But it relies on an ALOHA access control mechanism,  so packet collisions reduce throughput significantly</a:t>
            </a:r>
          </a:p>
        </p:txBody>
      </p:sp>
    </p:spTree>
    <p:extLst>
      <p:ext uri="{BB962C8B-B14F-4D97-AF65-F5344CB8AC3E}">
        <p14:creationId xmlns:p14="http://schemas.microsoft.com/office/powerpoint/2010/main" val="239428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calculate bit flux for each of the networks we’re interested in</a:t>
            </a:r>
          </a:p>
          <a:p>
            <a:r>
              <a:rPr lang="en-US" dirty="0"/>
              <a:t>We note that there are several orders of magnitude difference in the throughput capability of each network</a:t>
            </a:r>
          </a:p>
          <a:p>
            <a:r>
              <a:rPr lang="en-US" dirty="0"/>
              <a:t>Particularly between cellular communication and unlicensed LPWANs</a:t>
            </a:r>
          </a:p>
        </p:txBody>
      </p:sp>
    </p:spTree>
    <p:extLst>
      <p:ext uri="{BB962C8B-B14F-4D97-AF65-F5344CB8AC3E}">
        <p14:creationId xmlns:p14="http://schemas.microsoft.com/office/powerpoint/2010/main" val="3817334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points are at the maximum range for each network, but they have the ability to perform power control and reduce range</a:t>
            </a:r>
          </a:p>
          <a:p>
            <a:r>
              <a:rPr lang="en-US" dirty="0"/>
              <a:t>This creates a curve for each network, where we can reduce range (and install more gateways) in order to increase network capability</a:t>
            </a:r>
          </a:p>
        </p:txBody>
      </p:sp>
    </p:spTree>
    <p:extLst>
      <p:ext uri="{BB962C8B-B14F-4D97-AF65-F5344CB8AC3E}">
        <p14:creationId xmlns:p14="http://schemas.microsoft.com/office/powerpoint/2010/main" val="203027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can measure the capability of each network, lets compare that to the needs of an application</a:t>
            </a:r>
          </a:p>
          <a:p>
            <a:r>
              <a:rPr lang="en-US" dirty="0"/>
              <a:t>The example I’ll be talking through is Electricity Metering, there are about a dozen others in the paper</a:t>
            </a:r>
          </a:p>
          <a:p>
            <a:r>
              <a:rPr lang="en-US" dirty="0"/>
              <a:t>PG&amp;E smart meters send about 250 bytes every 4 hours</a:t>
            </a:r>
          </a:p>
          <a:p>
            <a:r>
              <a:rPr lang="en-US" dirty="0"/>
              <a:t>This isn’t a lot of data, but smart meters are densely deployed, with three hundred thousand across San Francisco</a:t>
            </a:r>
          </a:p>
        </p:txBody>
      </p:sp>
    </p:spTree>
    <p:extLst>
      <p:ext uri="{BB962C8B-B14F-4D97-AF65-F5344CB8AC3E}">
        <p14:creationId xmlns:p14="http://schemas.microsoft.com/office/powerpoint/2010/main" val="1286326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plot the need of the Electricity Metering application as a line on our bit flux figure</a:t>
            </a:r>
          </a:p>
          <a:p>
            <a:r>
              <a:rPr lang="en-US" dirty="0"/>
              <a:t>Any network above this line is capable of serving the application’s needs</a:t>
            </a:r>
          </a:p>
          <a:p>
            <a:r>
              <a:rPr lang="en-US" dirty="0" err="1"/>
              <a:t>Sigfox</a:t>
            </a:r>
            <a:r>
              <a:rPr lang="en-US" dirty="0"/>
              <a:t> needs range reduction, but all networks are capable of serving this application’s needs</a:t>
            </a:r>
          </a:p>
          <a:p>
            <a:endParaRPr lang="en-US" dirty="0"/>
          </a:p>
          <a:p>
            <a:r>
              <a:rPr lang="en-US" dirty="0"/>
              <a:t>So, great! Networks can serve ubiquitous applications. Problem solved, right?</a:t>
            </a:r>
          </a:p>
        </p:txBody>
      </p:sp>
    </p:spTree>
    <p:extLst>
      <p:ext uri="{BB962C8B-B14F-4D97-AF65-F5344CB8AC3E}">
        <p14:creationId xmlns:p14="http://schemas.microsoft.com/office/powerpoint/2010/main" val="377939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visualize this instead as the number of gateways deployed and the proportion of network utilized.</a:t>
            </a:r>
          </a:p>
          <a:p>
            <a:pPr lvl="1"/>
            <a:r>
              <a:rPr lang="en-US" dirty="0"/>
              <a:t>Again, because of power control, there is a tradeoff here. We could deploy a single gateway for everything, or many gateways with reduced range to increase capacity.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Cellular networks have no problem with this application</a:t>
            </a:r>
          </a:p>
          <a:p>
            <a:pPr lvl="1"/>
            <a:r>
              <a:rPr lang="en-US" dirty="0"/>
              <a:t>With a single gateway,  LTE-M could spend 1% of its capacity to service this app.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Unlicensed LPWANs, however, have choices to make on how many gateways they deploy and how much capacity they are willing to spend on this one application</a:t>
            </a:r>
          </a:p>
        </p:txBody>
      </p:sp>
    </p:spTree>
    <p:extLst>
      <p:ext uri="{BB962C8B-B14F-4D97-AF65-F5344CB8AC3E}">
        <p14:creationId xmlns:p14="http://schemas.microsoft.com/office/powerpoint/2010/main" val="719123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There are two particular problems we can see with the unlicensed LPWANs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 first is a capacity issue: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Sigfox</a:t>
            </a:r>
            <a:r>
              <a:rPr lang="en-US" dirty="0"/>
              <a:t> can’t satisfy the application at all without power control.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Range is sufficient for a single gateway to cover the city, but it wouldn’t be able to keep up with the data.</a:t>
            </a:r>
          </a:p>
        </p:txBody>
      </p:sp>
    </p:spTree>
    <p:extLst>
      <p:ext uri="{BB962C8B-B14F-4D97-AF65-F5344CB8AC3E}">
        <p14:creationId xmlns:p14="http://schemas.microsoft.com/office/powerpoint/2010/main" val="4048522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6d03f065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6d03f065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these capacity problems is relatively straightforward</a:t>
            </a:r>
          </a:p>
          <a:p>
            <a:r>
              <a:rPr lang="en-US" dirty="0"/>
              <a:t>And a lot of research from our community has begun that path</a:t>
            </a:r>
          </a:p>
          <a:p>
            <a:r>
              <a:rPr lang="en-US" dirty="0"/>
              <a:t>One solution would be better access control mechanisms than the ALOHA</a:t>
            </a:r>
          </a:p>
          <a:p>
            <a:r>
              <a:rPr lang="en-US" dirty="0"/>
              <a:t>We could also significantly increase the available bandwidth through the use of TV white spaces</a:t>
            </a:r>
          </a:p>
        </p:txBody>
      </p:sp>
    </p:spTree>
    <p:extLst>
      <p:ext uri="{BB962C8B-B14F-4D97-AF65-F5344CB8AC3E}">
        <p14:creationId xmlns:p14="http://schemas.microsoft.com/office/powerpoint/2010/main" val="4019713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But there is a second problem, that of coexistence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 err="1"/>
              <a:t>LoRaWAN</a:t>
            </a:r>
            <a:r>
              <a:rPr lang="en-US" dirty="0"/>
              <a:t> could handle the application with only 2 or 3 gateways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Remember, that we are calculating bit flux for </a:t>
            </a:r>
            <a:r>
              <a:rPr lang="en-US" dirty="0" err="1"/>
              <a:t>LoRaWAN</a:t>
            </a:r>
            <a:r>
              <a:rPr lang="en-US" dirty="0"/>
              <a:t> using all available channels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As long as you are willing to commit 50% of the 915 MHz spectrum to electricity metering</a:t>
            </a:r>
          </a:p>
        </p:txBody>
      </p:sp>
    </p:spTree>
    <p:extLst>
      <p:ext uri="{BB962C8B-B14F-4D97-AF65-F5344CB8AC3E}">
        <p14:creationId xmlns:p14="http://schemas.microsoft.com/office/powerpoint/2010/main" val="3080873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You might try to say it’s fine to dedicate so much of a network to a single application. I dedicate 50% of my home WiFi to Netflix all the time…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But coexistence cannot be ignored in urban areas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There won’t just be one network, but two, or three, or more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they all have to share the same bandwidth for all deployed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45355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these coexistence problems are more difficult</a:t>
            </a:r>
          </a:p>
          <a:p>
            <a:r>
              <a:rPr lang="en-US" dirty="0"/>
              <a:t>We need methods for coordination and negotiation between deployed networks</a:t>
            </a:r>
          </a:p>
          <a:p>
            <a:r>
              <a:rPr lang="en-US" dirty="0"/>
              <a:t>And without buy-in from all networks, collisions are inevitable</a:t>
            </a:r>
          </a:p>
          <a:p>
            <a:r>
              <a:rPr lang="en-US" dirty="0"/>
              <a:t>It doesn’t matter that you are using a wonderful scheduling TDMA algorithm to send data without collisions if your neighbor is transmitting whenever they want</a:t>
            </a:r>
          </a:p>
          <a:p>
            <a:endParaRPr lang="en-US" dirty="0"/>
          </a:p>
          <a:p>
            <a:r>
              <a:rPr lang="en-US" dirty="0"/>
              <a:t>And a really important point is that cellular IoT doesn’t face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50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Occupying licensed bands means LTE-M and NB-IoT don’t have multiple overlapping networks to coordinate with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 coexistence isn’t a concern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they already have more capacity than the unlicensed protocols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Without solutions for unlicensed LPWANs, deployments will move to cellular networks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And when the applications leave, research will leave as well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Without real solutions to the problems they face, we’re in danger of losing an exciting research domain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pose this as a challenge to the community to develop coexistence and capacity solutions for unlicensed LPWANs</a:t>
            </a:r>
          </a:p>
        </p:txBody>
      </p:sp>
    </p:spTree>
    <p:extLst>
      <p:ext uri="{BB962C8B-B14F-4D97-AF65-F5344CB8AC3E}">
        <p14:creationId xmlns:p14="http://schemas.microsoft.com/office/powerpoint/2010/main" val="255157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70ecddf7_9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70ecddf7_9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4e816129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4e816129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04e816129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04e816129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4e816129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4e816129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04e816129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04e816129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04e816129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504e816129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bit flux is our metric for data density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throughput divided by coverage area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As with many ideas, this was first suggested by Mark Weiser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914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9"/>
            <a:ext cx="10363200" cy="1362075"/>
          </a:xfrm>
        </p:spPr>
        <p:txBody>
          <a:bodyPr anchor="t"/>
          <a:lstStyle>
            <a:lvl1pPr algn="l">
              <a:defRPr sz="5333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5BB2-61F9-DE4C-9217-9E28B9286BD6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1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E5-456D-D14D-80B1-26F30B6827DF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0F-92D2-EE4D-AB30-C51B3ABD0ECB}" type="datetime1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5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05B-F78A-7447-929B-285222BF0CAF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92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5DF4-3EBA-4E4B-9F2A-19D1128FE925}" type="datetime1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2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339-25A7-D445-AE93-317779BE9573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30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B92-FCB3-0A4E-913E-6BEC59C715FD}" type="datetime1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6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E8C-CFD6-E540-8CE1-0232512249C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9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8BF4-C97B-F445-A331-9D98132FB0F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1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5717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39" lvl="1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17" lvl="5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706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60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0" name="Google Shape;20;p4"/>
          <p:cNvSpPr txBox="1"/>
          <p:nvPr/>
        </p:nvSpPr>
        <p:spPr>
          <a:xfrm>
            <a:off x="415600" y="6311623"/>
            <a:ext cx="183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May 29, 2019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9829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158F-4718-C54C-BFA5-ADFB09EEAD9C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7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13E-B985-C644-AC4A-007284298B8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1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A8B6-B518-5B42-8126-4227EDE76FED}" type="datetime1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58D-2637-E146-A3BD-05BD470B5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accent1">
              <a:lumMod val="75000"/>
            </a:schemeClr>
          </a:solidFill>
          <a:latin typeface="Rockwell" panose="02060603020205020403" pitchFamily="18" charset="77"/>
          <a:ea typeface="+mj-ea"/>
          <a:cs typeface="Rockwell" panose="02060603020205020403" pitchFamily="18" charset="77"/>
        </a:defRPr>
      </a:lvl1pPr>
    </p:titleStyle>
    <p:bodyStyle>
      <a:lvl1pPr marL="457189" indent="-457189" algn="l" defTabSz="609585" rtl="0" eaLnBrk="1" latinLnBrk="0" hangingPunct="1">
        <a:spcBef>
          <a:spcPts val="1333"/>
        </a:spcBef>
        <a:buFont typeface="Arial"/>
        <a:buChar char="•"/>
        <a:defRPr sz="26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warunkumar.com/papers/choir-sigcomm2017.pdf" TargetMode="External"/><Relationship Id="rId2" Type="http://schemas.openxmlformats.org/officeDocument/2006/relationships/hyperlink" Target="https://swarunkumar.com/lpwa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arunkumar.com/papers/opr-mobisys2020.pdf" TargetMode="External"/><Relationship Id="rId5" Type="http://schemas.openxmlformats.org/officeDocument/2006/relationships/hyperlink" Target="https://swarunkumar.com/papers/charm-ipsn2018.pdf" TargetMode="External"/><Relationship Id="rId4" Type="http://schemas.openxmlformats.org/officeDocument/2006/relationships/hyperlink" Target="https://swarunkumar.com/slides/choir-sigcomm2017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LPWANs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275CA-6F58-9C73-167E-6555BDB4C29E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418BD-3861-7BCC-AD8C-F320C42BF602}"/>
              </a:ext>
            </a:extLst>
          </p:cNvPr>
          <p:cNvSpPr txBox="1"/>
          <p:nvPr/>
        </p:nvSpPr>
        <p:spPr>
          <a:xfrm>
            <a:off x="607595" y="5788152"/>
            <a:ext cx="497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images from </a:t>
            </a:r>
            <a:r>
              <a:rPr lang="en-US" dirty="0" err="1"/>
              <a:t>Swarun</a:t>
            </a:r>
            <a:r>
              <a:rPr lang="en-US" dirty="0"/>
              <a:t> Kumar (CMU)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Distributed Data Collection Application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Collect and collate various sensor data from cars parked throughout a region.</a:t>
            </a:r>
          </a:p>
          <a:p>
            <a:pPr lvl="1"/>
            <a:endParaRPr dirty="0"/>
          </a:p>
          <a:p>
            <a:r>
              <a:rPr lang="en" dirty="0"/>
              <a:t>Parked vehicles can be used as a city-scale sensor network to determine various phenomena.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Track weather down to local levels.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Measure air quality throughout a city.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Sense and report nearby traffic congestion.</a:t>
            </a:r>
          </a:p>
          <a:p>
            <a:pPr lvl="1">
              <a:spcBef>
                <a:spcPts val="0"/>
              </a:spcBef>
            </a:pPr>
            <a:endParaRPr dirty="0"/>
          </a:p>
          <a:p>
            <a:r>
              <a:rPr lang="en" dirty="0"/>
              <a:t>This is a little further-term than other applications, but cities and researchers could benefit greatly from available data.</a:t>
            </a:r>
            <a:endParaRPr dirty="0"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Project Takeaways</a:t>
            </a:r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" dirty="0"/>
              <a:t>Unlicensed LPWANs seem limited in applicability to vehicles</a:t>
            </a:r>
            <a:endParaRPr dirty="0"/>
          </a:p>
          <a:p>
            <a:r>
              <a:rPr lang="en" dirty="0"/>
              <a:t>Coverage areas and bandwidth capabilities are too limited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Cellular LPWANs can enable inactive vehicle applications</a:t>
            </a:r>
          </a:p>
          <a:p>
            <a:r>
              <a:rPr lang="en" dirty="0"/>
              <a:t>Applications have long lifetimes, even using a backup battery</a:t>
            </a:r>
            <a:endParaRPr dirty="0"/>
          </a:p>
          <a:p>
            <a:r>
              <a:rPr lang="en" dirty="0"/>
              <a:t>Architecture changes to support low-power communications appear feasible</a:t>
            </a:r>
          </a:p>
          <a:p>
            <a:pPr lvl="1"/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Low-power, inactive-vehicle applications are worth further investigation</a:t>
            </a:r>
            <a:endParaRPr dirty="0"/>
          </a:p>
          <a:p>
            <a:r>
              <a:rPr lang="en" dirty="0"/>
              <a:t>Asset tracking and parked vehicle status are realizable in near-term</a:t>
            </a:r>
            <a:endParaRPr dirty="0"/>
          </a:p>
          <a:p>
            <a:r>
              <a:rPr lang="en" dirty="0"/>
              <a:t>What would the costs of realizing these applications be?</a:t>
            </a:r>
            <a:endParaRPr dirty="0"/>
          </a:p>
          <a:p>
            <a:r>
              <a:rPr lang="en" dirty="0"/>
              <a:t>How much value would they add for customers and company</a:t>
            </a:r>
            <a:endParaRPr dirty="0"/>
          </a:p>
        </p:txBody>
      </p:sp>
      <p:sp>
        <p:nvSpPr>
          <p:cNvPr id="392" name="Google Shape;392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2B72-8DAB-BDD4-EE84-F70A45C9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Brainstorm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E45D-70C0-86EA-D574-C691131C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applications for automotive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93B46-B623-EAF7-7966-A56397CB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LPWAN Use Cases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Improving </a:t>
            </a:r>
            <a:r>
              <a:rPr lang="en-US" b="1" dirty="0" err="1"/>
              <a:t>LoRaWAN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3994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F8E1-FFAA-FB19-C52A-D1455D5B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D20D-0772-4BA0-2A60-38563BC3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Swarun</a:t>
            </a:r>
            <a:r>
              <a:rPr lang="en-US" dirty="0"/>
              <a:t> Kumar (CMU) - </a:t>
            </a:r>
            <a:r>
              <a:rPr lang="en-US" dirty="0">
                <a:hlinkClick r:id="rId2"/>
              </a:rPr>
              <a:t>https://swarunkumar.com/lpwan.html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Choir</a:t>
            </a:r>
          </a:p>
          <a:p>
            <a:pPr lvl="1"/>
            <a:r>
              <a:rPr lang="en-US" dirty="0">
                <a:hlinkClick r:id="rId3"/>
              </a:rPr>
              <a:t>https://swarunkumar.com/papers/choir-sigcomm2017.pdf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https://swarunkumar.com/slides/choir-sigcomm2017.pdf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Charm</a:t>
            </a:r>
          </a:p>
          <a:p>
            <a:pPr lvl="1"/>
            <a:r>
              <a:rPr lang="en-US" dirty="0">
                <a:hlinkClick r:id="rId5"/>
              </a:rPr>
              <a:t>https://swarunkumar.com/papers/charm-ipsn2018.pdf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Opportunistic Packet Recovery</a:t>
            </a:r>
          </a:p>
          <a:p>
            <a:pPr lvl="1"/>
            <a:r>
              <a:rPr lang="en-US" dirty="0">
                <a:hlinkClick r:id="rId6"/>
              </a:rPr>
              <a:t>https://swarunkumar.com/papers/opr-mobisys2020.pdf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D39E3-3A97-2E58-17D2-47BE8169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F8C8-E261-9FA0-B543-72BDE0A5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Choir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1564-204E-B374-17E0-7D5CB3DE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distinguish data from LoRa chirps that have collided?</a:t>
            </a:r>
          </a:p>
          <a:p>
            <a:pPr lvl="1"/>
            <a:r>
              <a:rPr lang="en-US" dirty="0"/>
              <a:t>Yes! By applying signal processing to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EF3D3-C4F1-80AB-3D86-ABB55CDE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18081-8AF0-30EA-B4E4-A8B6B237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3022600"/>
            <a:ext cx="4608096" cy="3241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FD2B29-5779-E728-AD01-E7DB643A8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101" y="3062136"/>
            <a:ext cx="4608096" cy="32021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91CF37-A4F7-1AE6-5C3A-770BEBFBC3C3}"/>
              </a:ext>
            </a:extLst>
          </p:cNvPr>
          <p:cNvSpPr txBox="1"/>
          <p:nvPr/>
        </p:nvSpPr>
        <p:spPr>
          <a:xfrm>
            <a:off x="1739900" y="2555875"/>
            <a:ext cx="2628900" cy="37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time 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8B611-E004-9ED0-F02A-52477EE510FE}"/>
              </a:ext>
            </a:extLst>
          </p:cNvPr>
          <p:cNvSpPr txBox="1"/>
          <p:nvPr/>
        </p:nvSpPr>
        <p:spPr>
          <a:xfrm>
            <a:off x="7505698" y="2555875"/>
            <a:ext cx="2946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 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08845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2FDC-0033-A59E-CA13-8457B1B4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LoRa chirps collide?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7EA5-4D26-6AD8-152B-7D24498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8F3C0-CF38-6891-81BC-38317950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58" y="1143000"/>
            <a:ext cx="7903142" cy="520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7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2FDC-0033-A59E-CA13-8457B1B4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LoRa chirps collide?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7EA5-4D26-6AD8-152B-7D24498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642B5-3B36-1D99-B126-7C75FCC8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58" y="945395"/>
            <a:ext cx="7802064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1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8305-B9D4-AB5F-1952-66AE4032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Imperfections in hardware create offsets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34FA3-0B22-57DD-0881-2AAF0454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69B54-ABC4-6151-25CF-DE02B8EC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74" y="2193925"/>
            <a:ext cx="4480233" cy="292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074515-08D6-BDFA-D1EA-D574E38F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4" y="2189530"/>
            <a:ext cx="5432995" cy="27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B0FF-1FC5-2481-ECB1-CD4EAE80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colliding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C1DBD-1245-3956-C907-0B3DBB6C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90496-18C4-902D-1124-6643D160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57" y="2108200"/>
            <a:ext cx="995863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8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LPWAN use cases,</a:t>
            </a:r>
            <a:br>
              <a:rPr lang="en-US" dirty="0"/>
            </a:br>
            <a:r>
              <a:rPr lang="en-US" dirty="0"/>
              <a:t>looking at a particular automotive study</a:t>
            </a:r>
          </a:p>
          <a:p>
            <a:pPr lvl="1"/>
            <a:endParaRPr lang="en-US" dirty="0"/>
          </a:p>
          <a:p>
            <a:r>
              <a:rPr lang="en-US" dirty="0"/>
              <a:t>Explore academic research improving </a:t>
            </a:r>
            <a:r>
              <a:rPr lang="en-US" dirty="0" err="1"/>
              <a:t>LoRaWAN</a:t>
            </a:r>
            <a:r>
              <a:rPr lang="en-US" dirty="0"/>
              <a:t> capabilities</a:t>
            </a:r>
          </a:p>
          <a:p>
            <a:pPr lvl="1"/>
            <a:endParaRPr lang="en-US" dirty="0"/>
          </a:p>
          <a:p>
            <a:r>
              <a:rPr lang="en-US" dirty="0"/>
              <a:t>Deep-dive into challenges LPWANs face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C6FF94-A839-A2E3-F11F-DBBAE1BA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Choir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00A7F7-A621-79FE-0C14-0D1B85C5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650205" cy="5029200"/>
          </a:xfrm>
        </p:spPr>
        <p:txBody>
          <a:bodyPr/>
          <a:lstStyle/>
          <a:p>
            <a:r>
              <a:rPr lang="en-US" dirty="0"/>
              <a:t>Recovering collided packets resolves losses due to Aloha transmission!</a:t>
            </a:r>
          </a:p>
          <a:p>
            <a:endParaRPr lang="en-US" dirty="0"/>
          </a:p>
          <a:p>
            <a:r>
              <a:rPr lang="en-US" dirty="0"/>
              <a:t>Increases maximum throughput on the network considerably!</a:t>
            </a:r>
          </a:p>
          <a:p>
            <a:endParaRPr lang="en-US" dirty="0"/>
          </a:p>
          <a:p>
            <a:r>
              <a:rPr lang="en-US" dirty="0"/>
              <a:t>Does require modifications to hardware on gateways though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84361-33F7-50AE-3FC1-45F48C59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B9126-68C8-ECE6-CDAA-A0373527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793" y="1958754"/>
            <a:ext cx="5942601" cy="339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26CD-6190-F68A-5A4A-22118B0A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5004-BF44-43D5-D7B2-F9E3EAD56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04305" cy="5029200"/>
          </a:xfrm>
        </p:spPr>
        <p:txBody>
          <a:bodyPr/>
          <a:lstStyle/>
          <a:p>
            <a:r>
              <a:rPr lang="en-US" dirty="0"/>
              <a:t>Take advantage of multiple gateways in range of a device</a:t>
            </a:r>
          </a:p>
          <a:p>
            <a:endParaRPr lang="en-US" dirty="0"/>
          </a:p>
          <a:p>
            <a:r>
              <a:rPr lang="en-US" dirty="0"/>
              <a:t>Combine signals received at each gateway to recover packets that weren’t received cleanly</a:t>
            </a:r>
          </a:p>
          <a:p>
            <a:endParaRPr lang="en-US" dirty="0"/>
          </a:p>
          <a:p>
            <a:r>
              <a:rPr lang="en-US" dirty="0"/>
              <a:t>Particularly useful at decoding weak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1614-26CF-C719-0D63-4D25E6EE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A2545-C8FC-F19D-A7DE-CD35CC61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51" y="1716834"/>
            <a:ext cx="4950443" cy="36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946A-7E7F-85DD-6B78-007952D6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Coherent combining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3F34-D0FA-2CA0-2222-143B58D1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Signal received at each receiver is a combination of</a:t>
            </a:r>
          </a:p>
          <a:p>
            <a:pPr lvl="1"/>
            <a:r>
              <a:rPr lang="en-US" dirty="0"/>
              <a:t>Signal</a:t>
            </a:r>
          </a:p>
          <a:p>
            <a:pPr lvl="1"/>
            <a:r>
              <a:rPr lang="en-US" dirty="0"/>
              <a:t>Wireless channel</a:t>
            </a:r>
          </a:p>
          <a:p>
            <a:pPr lvl="1"/>
            <a:r>
              <a:rPr lang="en-US" dirty="0"/>
              <a:t>Random noise</a:t>
            </a:r>
          </a:p>
          <a:p>
            <a:pPr lvl="1"/>
            <a:endParaRPr lang="en-US" dirty="0"/>
          </a:p>
          <a:p>
            <a:r>
              <a:rPr lang="en-US" dirty="0"/>
              <a:t>Signal and wireless channel are similar</a:t>
            </a:r>
            <a:br>
              <a:rPr lang="en-US" dirty="0"/>
            </a:br>
            <a:r>
              <a:rPr lang="en-US" dirty="0"/>
              <a:t>at all receivers</a:t>
            </a:r>
          </a:p>
          <a:p>
            <a:r>
              <a:rPr lang="en-US" dirty="0"/>
              <a:t>Noise is different though! Independent</a:t>
            </a:r>
          </a:p>
          <a:p>
            <a:endParaRPr lang="en-US" dirty="0"/>
          </a:p>
          <a:p>
            <a:r>
              <a:rPr lang="en-US" dirty="0"/>
              <a:t>When combined, signals are coherent (build in strength)</a:t>
            </a:r>
            <a:br>
              <a:rPr lang="en-US" dirty="0"/>
            </a:br>
            <a:r>
              <a:rPr lang="en-US" dirty="0"/>
              <a:t>whereas noise is incoherent (spreads out)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C2676-9695-FFD0-4B17-4F53CDCA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6ABD2-E1AC-C852-ABE3-0EE1C06C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95" y="2578100"/>
            <a:ext cx="3654999" cy="22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F6B6-2585-1E4E-9125-E0943A0A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Charm uses coherent combining across gateways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91DD-03BA-BF98-65BF-45EFE6E2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84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Gateways send signal data to the cloud</a:t>
            </a:r>
          </a:p>
          <a:p>
            <a:pPr lvl="1"/>
            <a:endParaRPr lang="en-US" dirty="0"/>
          </a:p>
          <a:p>
            <a:r>
              <a:rPr lang="en-US" dirty="0"/>
              <a:t>The cloud can perform combining on the data and recover signals</a:t>
            </a:r>
          </a:p>
          <a:p>
            <a:pPr lvl="1"/>
            <a:endParaRPr lang="en-US" dirty="0"/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Only send the data when it’s needed</a:t>
            </a:r>
          </a:p>
          <a:p>
            <a:pPr lvl="1"/>
            <a:r>
              <a:rPr lang="en-US" dirty="0"/>
              <a:t>Tight time synchronization on the data</a:t>
            </a:r>
          </a:p>
          <a:p>
            <a:pPr lvl="1"/>
            <a:r>
              <a:rPr lang="en-US" dirty="0"/>
              <a:t>Gateway hardware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A15CE-6670-F0CC-0850-3B6238E2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AEC6-21D7-B20F-48C6-D3CA5D1A1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951" y="1716834"/>
            <a:ext cx="4950443" cy="36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68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B943-AC01-9FDB-E0A3-6D612627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Opportunistic Packet Recovery (OPR)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BED5-EBA4-4AC2-1E17-360FFFE3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recover packets that have bad CRCs?</a:t>
            </a:r>
          </a:p>
          <a:p>
            <a:pPr lvl="1"/>
            <a:r>
              <a:rPr lang="en-US" dirty="0"/>
              <a:t>What if we have some information about where the interference might have occurred during the signal transmission?</a:t>
            </a:r>
          </a:p>
          <a:p>
            <a:pPr lvl="1"/>
            <a:r>
              <a:rPr lang="en-US" dirty="0"/>
              <a:t>OPR demonstrates that we can recover packets!</a:t>
            </a:r>
          </a:p>
          <a:p>
            <a:pPr lvl="1"/>
            <a:endParaRPr lang="en-US" dirty="0"/>
          </a:p>
          <a:p>
            <a:r>
              <a:rPr lang="en-US" dirty="0"/>
              <a:t>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bits even for bad packets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Measure RSSI for each bit along the way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Look for changes in RSSI that signals interference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Try different values for the effected bits until the CRC succeeds!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FAAE8-1BD3-882C-C0DC-8CB52928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0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766C0-08E0-B404-302F-B2913906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 bits in transmitted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114A-83E9-5943-06A8-CEE5C4C3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3410B-D9E1-9DEB-8F10-AFFF4127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49" y="1050168"/>
            <a:ext cx="8330089" cy="4182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9DFAE6-16A3-6D13-F2E0-E4EA285A1A3E}"/>
              </a:ext>
            </a:extLst>
          </p:cNvPr>
          <p:cNvSpPr txBox="1"/>
          <p:nvPr/>
        </p:nvSpPr>
        <p:spPr>
          <a:xfrm>
            <a:off x="3632200" y="5392333"/>
            <a:ext cx="645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Correctly identifies 83% of the corrupted bits with 17%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351806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A691-6A7E-64A6-C0AA-23D089F6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gateways do even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75480-3A4A-7CE2-BFCB-E165308D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895600"/>
          </a:xfrm>
        </p:spPr>
        <p:txBody>
          <a:bodyPr/>
          <a:lstStyle/>
          <a:p>
            <a:r>
              <a:rPr lang="en-US" dirty="0"/>
              <a:t>If multiple gateways receive the packet, they can compare their received data</a:t>
            </a:r>
          </a:p>
          <a:p>
            <a:pPr lvl="1"/>
            <a:endParaRPr lang="en-US" dirty="0"/>
          </a:p>
          <a:p>
            <a:r>
              <a:rPr lang="en-US" dirty="0"/>
              <a:t>Common bits are likely correct, while differences are likely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220C3-4450-1924-2A55-11D2D37D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0752D-C067-3A51-431D-7A8B325B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08" y="4038600"/>
            <a:ext cx="642477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5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ED99-F7CF-FF7D-C385-EB769DCA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OPR total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C0BA-F42B-2E37-B140-76BBEB314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>
            <a:normAutofit/>
          </a:bodyPr>
          <a:lstStyle/>
          <a:p>
            <a:r>
              <a:rPr lang="en-US" dirty="0"/>
              <a:t>Bad packets are sent to</a:t>
            </a:r>
            <a:br>
              <a:rPr lang="en-US" dirty="0"/>
            </a:br>
            <a:r>
              <a:rPr lang="en-US" dirty="0"/>
              <a:t>the OPR Server for</a:t>
            </a:r>
            <a:br>
              <a:rPr lang="en-US" dirty="0"/>
            </a:br>
            <a:r>
              <a:rPr lang="en-US" dirty="0"/>
              <a:t>handling along with</a:t>
            </a:r>
            <a:br>
              <a:rPr lang="en-US" dirty="0"/>
            </a:br>
            <a:r>
              <a:rPr lang="en-US" dirty="0"/>
              <a:t>RSSI data</a:t>
            </a:r>
          </a:p>
          <a:p>
            <a:pPr lvl="1"/>
            <a:endParaRPr lang="en-US" dirty="0"/>
          </a:p>
          <a:p>
            <a:r>
              <a:rPr lang="en-US" dirty="0"/>
              <a:t>OPR server attempts to</a:t>
            </a:r>
            <a:br>
              <a:rPr lang="en-US" dirty="0"/>
            </a:br>
            <a:r>
              <a:rPr lang="en-US" dirty="0"/>
              <a:t>reconstruct the packet</a:t>
            </a:r>
          </a:p>
          <a:p>
            <a:pPr lvl="1"/>
            <a:endParaRPr lang="en-US" dirty="0"/>
          </a:p>
          <a:p>
            <a:r>
              <a:rPr lang="en-US" dirty="0"/>
              <a:t>In practice, system can correct up to 72% of CRC errors!</a:t>
            </a:r>
          </a:p>
          <a:p>
            <a:pPr lvl="1"/>
            <a:r>
              <a:rPr lang="en-US" dirty="0"/>
              <a:t>Also completes correction in time for the ACK response (within 1 second)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854F-0F21-2642-C4C1-DD7EE8A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4E462F-95DA-A357-BA73-ABD38C84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032" y="1143000"/>
            <a:ext cx="6700362" cy="27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3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2B72-8DAB-BDD4-EE84-F70A45C9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E45D-70C0-86EA-D574-C691131C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in translating this research into real-world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93B46-B623-EAF7-7966-A56397CB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06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2B72-8DAB-BDD4-EE84-F70A45C9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E45D-70C0-86EA-D574-C691131C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in translating this research into real-world use?</a:t>
            </a:r>
          </a:p>
          <a:p>
            <a:endParaRPr lang="en-US" dirty="0"/>
          </a:p>
          <a:p>
            <a:pPr lvl="1"/>
            <a:r>
              <a:rPr lang="en-US" dirty="0"/>
              <a:t>Improve gateway hardware: how do people buy/make it?</a:t>
            </a:r>
          </a:p>
          <a:p>
            <a:pPr lvl="2"/>
            <a:r>
              <a:rPr lang="en-US" dirty="0"/>
              <a:t>Needs a manufacturer to be interested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Multiple gateways are necessary</a:t>
            </a:r>
          </a:p>
          <a:p>
            <a:pPr lvl="2"/>
            <a:r>
              <a:rPr lang="en-US" dirty="0"/>
              <a:t>Not applicable to very small deployments</a:t>
            </a:r>
          </a:p>
          <a:p>
            <a:pPr lvl="2"/>
            <a:r>
              <a:rPr lang="en-US" dirty="0"/>
              <a:t>Network operators (TTN or Helium) would be good targets</a:t>
            </a:r>
          </a:p>
          <a:p>
            <a:pPr lvl="2"/>
            <a:r>
              <a:rPr lang="en-US" dirty="0"/>
              <a:t>They also have backend stuff running anyways, so adding OPR should be possible!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93B46-B623-EAF7-7966-A56397CB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42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LPWAN Use Cases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Improving </a:t>
            </a:r>
            <a:r>
              <a:rPr lang="en-US" dirty="0" err="1"/>
              <a:t>LoRaWAN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03105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LPWAN Use Cases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Improving </a:t>
            </a:r>
            <a:r>
              <a:rPr lang="en-US" dirty="0" err="1"/>
              <a:t>LoRaWAN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2592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B137-BC12-46EC-9F2B-3ED9F001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novel networks meet application needs?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F554-A91E-4306-8D05-BD80D6AB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compare varied requirements and capabilities?</a:t>
            </a:r>
          </a:p>
          <a:p>
            <a:pPr lvl="1"/>
            <a:r>
              <a:rPr lang="en-US" dirty="0">
                <a:latin typeface="+mn-lt"/>
              </a:rPr>
              <a:t>Networks have throughput per gateway and range of gateway.</a:t>
            </a:r>
          </a:p>
          <a:p>
            <a:pPr lvl="1"/>
            <a:r>
              <a:rPr lang="en-US" dirty="0"/>
              <a:t>Applications have throughput per device and deployment area.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dirty="0"/>
              <a:t>Each gateway must support throughput for all devices in its coverage area.</a:t>
            </a:r>
          </a:p>
          <a:p>
            <a:pPr lvl="1"/>
            <a:r>
              <a:rPr lang="en-US" dirty="0">
                <a:latin typeface="+mn-lt"/>
              </a:rPr>
              <a:t>Deployment areas are often wider than a single gateway’s range.</a:t>
            </a:r>
          </a:p>
          <a:p>
            <a:pPr lvl="1"/>
            <a:endParaRPr lang="en-US" dirty="0"/>
          </a:p>
          <a:p>
            <a:r>
              <a:rPr lang="en-US" dirty="0">
                <a:latin typeface="+mn-lt"/>
              </a:rPr>
              <a:t>Solution: compare the density of communication.</a:t>
            </a:r>
          </a:p>
          <a:p>
            <a:pPr lvl="1"/>
            <a:r>
              <a:rPr lang="en-US" dirty="0">
                <a:latin typeface="+mn-lt"/>
              </a:rPr>
              <a:t>Data communication rate per unit area.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30F1D-5672-4745-8BAA-217CD0BB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894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8804686" y="2994110"/>
            <a:ext cx="2962889" cy="2962889"/>
            <a:chOff x="4292307" y="729378"/>
            <a:chExt cx="2222167" cy="22221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56" name="Hexagon 55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5902146" y="2949605"/>
            <a:ext cx="2962889" cy="2962889"/>
            <a:chOff x="4292307" y="729378"/>
            <a:chExt cx="2222167" cy="222216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7323917" y="5576438"/>
            <a:ext cx="2962889" cy="2962889"/>
            <a:chOff x="4292307" y="729378"/>
            <a:chExt cx="2222167" cy="222216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New metric for wide-area communication.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solidFill>
                <a:schemeClr val="bg1"/>
              </a:solidFill>
            </p:spPr>
            <p:txBody>
              <a:bodyPr/>
              <a:lstStyle/>
              <a:p>
                <a:pPr marL="152394" indent="0">
                  <a:buNone/>
                </a:pPr>
                <a:r>
                  <a:rPr lang="en-US" dirty="0">
                    <a:latin typeface="+mn-lt"/>
                  </a:rPr>
                  <a:t>Our proposed metric: </a:t>
                </a:r>
                <a:r>
                  <a:rPr lang="en-US" b="1" dirty="0">
                    <a:latin typeface="+mn-lt"/>
                  </a:rPr>
                  <a:t>bit flux</a:t>
                </a:r>
                <a:br>
                  <a:rPr lang="en-US" b="1" dirty="0">
                    <a:latin typeface="+mn-lt"/>
                  </a:rPr>
                </a:br>
                <a:endParaRPr lang="en-US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𝑓𝑙𝑢𝑥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𝑡h𝑟𝑜𝑢𝑔h𝑝𝑢𝑡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den>
                    </m:f>
                  </m:oMath>
                </a14:m>
                <a:endParaRPr lang="en-US" b="0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Units: bit per hour / m</a:t>
                </a:r>
                <a:r>
                  <a:rPr lang="en-US" baseline="30000" dirty="0">
                    <a:latin typeface="+mn-lt"/>
                  </a:rPr>
                  <a:t>2</a:t>
                </a:r>
              </a:p>
              <a:p>
                <a:pPr marL="152394" indent="0">
                  <a:buNone/>
                </a:pPr>
                <a:endParaRPr lang="en-US" baseline="30000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First suggested by Mark Weiser</a:t>
                </a:r>
              </a:p>
              <a:p>
                <a:pPr marL="152394" indent="0">
                  <a:buNone/>
                </a:pPr>
                <a:br>
                  <a:rPr lang="en-US" baseline="30000" dirty="0">
                    <a:latin typeface="+mn-lt"/>
                  </a:rPr>
                </a:br>
                <a:endParaRPr lang="en-US" baseline="30000" dirty="0">
                  <a:latin typeface="+mn-lt"/>
                </a:endParaRPr>
              </a:p>
              <a:p>
                <a:pPr marL="152394" indent="0">
                  <a:buNone/>
                </a:pPr>
                <a:r>
                  <a:rPr lang="en-US" sz="1600" b="1" dirty="0">
                    <a:latin typeface="+mn-lt"/>
                  </a:rPr>
                  <a:t>Branden Ghena, et al.</a:t>
                </a:r>
                <a:r>
                  <a:rPr lang="en-US" sz="1600" dirty="0">
                    <a:latin typeface="+mn-lt"/>
                  </a:rPr>
                  <a:t> "Challenge: Unlicensed LPWANs Are Not Yet the Path to Ubiquitous Connectivity." </a:t>
                </a:r>
                <a:r>
                  <a:rPr lang="en-US" sz="1600" i="1" dirty="0">
                    <a:latin typeface="+mn-lt"/>
                  </a:rPr>
                  <a:t>MobiCom’19</a:t>
                </a:r>
                <a:endParaRPr lang="en-US" sz="1600" baseline="30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blipFill>
                <a:blip r:embed="rId4"/>
                <a:stretch>
                  <a:fillRect t="-268" b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91" name="Regular Pentagon 90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2" name="Regular Pentagon 91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3" name="Regular Pentagon 92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4" name="Regular Pentagon 93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5" name="Regular Pentagon 94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6" name="Regular Pentagon 95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7" name="Regular Pentagon 96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8" name="Regular Pentagon 97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9" name="Regular Pentagon 98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0" name="Regular Pentagon 99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1" name="Regular Pentagon 100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2" name="Regular Pentagon 101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3" name="Regular Pentagon 102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4" name="Regular Pentagon 103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5" name="Regular Pentagon 104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6" name="Regular Pentagon 105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7" name="Regular Pentagon 106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8" name="Regular Pentagon 107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9" name="Regular Pentagon 108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0" name="Regular Pentagon 109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1" name="Regular Pentagon 11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2" name="Regular Pentagon 11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3" name="Regular Pentagon 11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4" name="Regular Pentagon 11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5" name="Regular Pentagon 11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6" name="Regular Pentagon 11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7" name="Regular Pentagon 11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8" name="Regular Pentagon 11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9" name="Regular Pentagon 11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0" name="Regular Pentagon 11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1" name="Regular Pentagon 12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2" name="Regular Pentagon 12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3" name="Regular Pentagon 12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003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Bit flux can measure application needs.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solidFill>
                <a:schemeClr val="bg1"/>
              </a:solidFill>
            </p:spPr>
            <p:txBody>
              <a:bodyPr/>
              <a:lstStyle/>
              <a:p>
                <a:pPr marL="152394" indent="0">
                  <a:buNone/>
                </a:pPr>
                <a:r>
                  <a:rPr lang="en-US" dirty="0">
                    <a:latin typeface="+mn-lt"/>
                  </a:rPr>
                  <a:t>For an application: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15239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𝑑𝑒𝑣𝑖𝑐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𝑢𝑝𝑙𝑖𝑛𝑘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𝑑𝑒𝑝𝑙𝑜𝑦𝑚𝑒𝑛𝑡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795827" lvl="1" indent="0">
                  <a:spcBef>
                    <a:spcPts val="0"/>
                  </a:spcBef>
                  <a:buNone/>
                </a:pPr>
                <a:br>
                  <a:rPr lang="en-US" b="0" i="0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r>
                  <a:rPr lang="en-US" sz="2133" dirty="0">
                    <a:latin typeface="+mn-lt"/>
                  </a:rPr>
                  <a:t>Assumes a relatively homogeneous distribution.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blipFill>
                <a:blip r:embed="rId4"/>
                <a:stretch>
                  <a:fillRect t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8918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8804686" y="2994110"/>
            <a:ext cx="2962889" cy="2962889"/>
            <a:chOff x="4292307" y="729378"/>
            <a:chExt cx="2222167" cy="222216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5902146" y="2949605"/>
            <a:ext cx="2962889" cy="2962889"/>
            <a:chOff x="4292307" y="729378"/>
            <a:chExt cx="2222167" cy="2222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7323917" y="5576438"/>
            <a:ext cx="2962889" cy="2962889"/>
            <a:chOff x="4292307" y="729378"/>
            <a:chExt cx="2222167" cy="222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Bit flux can measure network capabilities.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solidFill>
                <a:schemeClr val="bg1"/>
              </a:solidFill>
            </p:spPr>
            <p:txBody>
              <a:bodyPr/>
              <a:lstStyle/>
              <a:p>
                <a:pPr marL="152394" indent="0">
                  <a:buNone/>
                </a:pPr>
                <a:r>
                  <a:rPr lang="en-US" dirty="0">
                    <a:latin typeface="+mn-lt"/>
                  </a:rPr>
                  <a:t>For a network: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15239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𝑔𝑎𝑡𝑒𝑤𝑎𝑦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𝑔𝑜𝑜𝑑𝑝𝑢𝑡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𝑔𝑎𝑡𝑒𝑤𝑎𝑦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𝑐𝑜𝑣𝑒𝑟𝑎𝑔𝑒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795827" lvl="1" indent="0">
                  <a:spcBef>
                    <a:spcPts val="0"/>
                  </a:spcBef>
                  <a:buNone/>
                </a:pPr>
                <a:br>
                  <a:rPr lang="en-US" b="0" i="0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r>
                  <a:rPr lang="en-US" sz="2133" dirty="0">
                    <a:latin typeface="+mn-lt"/>
                  </a:rPr>
                  <a:t>Assumes a non-overlapping deployment of gateways.</a:t>
                </a:r>
              </a:p>
              <a:p>
                <a:r>
                  <a:rPr lang="en-US" sz="2133" dirty="0">
                    <a:latin typeface="+mn-lt"/>
                  </a:rPr>
                  <a:t>Note that bit flux alone ignores the total number of gateways required.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blipFill>
                <a:blip r:embed="rId4"/>
                <a:stretch>
                  <a:fillRect t="-268" r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4369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1D6FD04C-2A0C-BC45-B89C-35CD346ACFC9}"/>
              </a:ext>
            </a:extLst>
          </p:cNvPr>
          <p:cNvGrpSpPr/>
          <p:nvPr/>
        </p:nvGrpSpPr>
        <p:grpSpPr>
          <a:xfrm>
            <a:off x="6881383" y="4518350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87ACF41-D058-AD42-95AD-6ACEE10EBB38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7ADEB33A-2B6C-B142-B02A-8C830499ABBE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AAF915B-4BCC-934D-9BE6-5FD4C306D67B}"/>
              </a:ext>
            </a:extLst>
          </p:cNvPr>
          <p:cNvGrpSpPr/>
          <p:nvPr/>
        </p:nvGrpSpPr>
        <p:grpSpPr>
          <a:xfrm>
            <a:off x="8114262" y="3953291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93A259A-B349-3044-A98E-CD0006499E71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0E2C0D86-8C04-EE4C-8230-BB49517D88ED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AD1E95-7DDD-F040-BB27-E5489B091988}"/>
              </a:ext>
            </a:extLst>
          </p:cNvPr>
          <p:cNvGrpSpPr/>
          <p:nvPr/>
        </p:nvGrpSpPr>
        <p:grpSpPr>
          <a:xfrm>
            <a:off x="9362300" y="3341487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C0950CD-B95C-384C-A201-80B8BAD0F230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2" name="Hexagon 91">
              <a:extLst>
                <a:ext uri="{FF2B5EF4-FFF2-40B4-BE49-F238E27FC236}">
                  <a16:creationId xmlns:a16="http://schemas.microsoft.com/office/drawing/2014/main" id="{211F8610-D91B-954E-9FB0-E2C3BE506EC8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2A2E48B-2120-7240-ABFA-EDF480CEF621}"/>
              </a:ext>
            </a:extLst>
          </p:cNvPr>
          <p:cNvGrpSpPr/>
          <p:nvPr/>
        </p:nvGrpSpPr>
        <p:grpSpPr>
          <a:xfrm>
            <a:off x="8006183" y="5358996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F9E9B78-4673-8B40-A00A-B16E48F32A2D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5" name="Hexagon 94">
              <a:extLst>
                <a:ext uri="{FF2B5EF4-FFF2-40B4-BE49-F238E27FC236}">
                  <a16:creationId xmlns:a16="http://schemas.microsoft.com/office/drawing/2014/main" id="{3ECDF71E-1714-084A-902D-666D93F7A524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C34050-6770-564A-B07A-C9DFEB697FC0}"/>
              </a:ext>
            </a:extLst>
          </p:cNvPr>
          <p:cNvGrpSpPr/>
          <p:nvPr/>
        </p:nvGrpSpPr>
        <p:grpSpPr>
          <a:xfrm>
            <a:off x="9265906" y="4737408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F807FE7-EC00-DC44-91F1-D73EE796863C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98" name="Hexagon 97">
              <a:extLst>
                <a:ext uri="{FF2B5EF4-FFF2-40B4-BE49-F238E27FC236}">
                  <a16:creationId xmlns:a16="http://schemas.microsoft.com/office/drawing/2014/main" id="{34E2DA37-A523-4B4E-A10B-CC091836DB55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3D162B-897D-3046-9656-9EB2B3F8F7D6}"/>
              </a:ext>
            </a:extLst>
          </p:cNvPr>
          <p:cNvGrpSpPr/>
          <p:nvPr/>
        </p:nvGrpSpPr>
        <p:grpSpPr>
          <a:xfrm>
            <a:off x="9179682" y="6108804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2BEDCF8-1768-F443-84D3-035E80A98668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1" name="Hexagon 100">
              <a:extLst>
                <a:ext uri="{FF2B5EF4-FFF2-40B4-BE49-F238E27FC236}">
                  <a16:creationId xmlns:a16="http://schemas.microsoft.com/office/drawing/2014/main" id="{90C8F4F7-D991-AA44-A5B9-DF6CA156A4E6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2A2F4E6-E300-E849-890F-EA6F4556C5BB}"/>
              </a:ext>
            </a:extLst>
          </p:cNvPr>
          <p:cNvGrpSpPr/>
          <p:nvPr/>
        </p:nvGrpSpPr>
        <p:grpSpPr>
          <a:xfrm>
            <a:off x="10425144" y="5484991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1A2CA50-A56D-6A4A-A535-F6D37C6D5C90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4" name="Hexagon 103">
              <a:extLst>
                <a:ext uri="{FF2B5EF4-FFF2-40B4-BE49-F238E27FC236}">
                  <a16:creationId xmlns:a16="http://schemas.microsoft.com/office/drawing/2014/main" id="{9E74E02A-ECD1-214A-A979-C69BD0FE29B7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20D4EC-E5EA-4549-A46D-EA07DF318A17}"/>
              </a:ext>
            </a:extLst>
          </p:cNvPr>
          <p:cNvGrpSpPr/>
          <p:nvPr/>
        </p:nvGrpSpPr>
        <p:grpSpPr>
          <a:xfrm>
            <a:off x="7002411" y="3128519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3AC6DB6-E4A9-8F48-A77E-58B39CFCE435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BA271438-D0AE-EE42-9C80-3ECA5552B175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Bit flux accounts for spatial reuse.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dirty="0">
                    <a:latin typeface="+mn-lt"/>
                  </a:rPr>
                  <a:t>Reducing coverage area and deploying additional gateways improves capacity.</a:t>
                </a:r>
              </a:p>
              <a:p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𝑓𝑙𝑢𝑥</m:t>
                    </m:r>
                    <m:r>
                      <a:rPr lang="en-US" sz="3200" b="1" i="1" dirty="0">
                        <a:solidFill>
                          <a:srgbClr val="04914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𝑔𝑎𝑡𝑒𝑤𝑎𝑦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𝑔𝑜𝑜𝑑𝑝𝑢𝑡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𝑐𝑜𝑣𝑒𝑟𝑎𝑔𝑒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𝑎𝑟𝑒𝑎</m:t>
                        </m:r>
                        <m:r>
                          <a:rPr lang="en-US" sz="3200" b="1" i="1">
                            <a:solidFill>
                              <a:srgbClr val="0491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EBDD437-CD5D-A444-BF26-2E411925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36633"/>
                <a:ext cx="6499107" cy="45552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2D6D20-AE3A-E84D-AD61-6616E074E0D3}"/>
              </a:ext>
            </a:extLst>
          </p:cNvPr>
          <p:cNvGrpSpPr/>
          <p:nvPr/>
        </p:nvGrpSpPr>
        <p:grpSpPr>
          <a:xfrm>
            <a:off x="10525628" y="4092819"/>
            <a:ext cx="1371429" cy="1371429"/>
            <a:chOff x="3284499" y="4673254"/>
            <a:chExt cx="1028572" cy="1028572"/>
          </a:xfrm>
          <a:solidFill>
            <a:srgbClr val="CCCCFF">
              <a:alpha val="20000"/>
            </a:srgbClr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BB3D8F-A0D7-0F45-BFD9-8E2F8546139D}"/>
                </a:ext>
              </a:extLst>
            </p:cNvPr>
            <p:cNvSpPr/>
            <p:nvPr/>
          </p:nvSpPr>
          <p:spPr>
            <a:xfrm>
              <a:off x="3284499" y="4673254"/>
              <a:ext cx="1028572" cy="1028572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062852D9-A6A9-F746-B4CB-71485E9BBDCC}"/>
                </a:ext>
              </a:extLst>
            </p:cNvPr>
            <p:cNvSpPr/>
            <p:nvPr/>
          </p:nvSpPr>
          <p:spPr>
            <a:xfrm>
              <a:off x="3751792" y="5143500"/>
              <a:ext cx="93986" cy="81022"/>
            </a:xfrm>
            <a:prstGeom prst="hexagon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3D2F6-6AF5-344B-92FA-DCA1488E0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69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5B53596-C033-D34E-AB6D-AA9BC7B98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31223"/>
            <a:ext cx="9753600" cy="54864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A723E04-9FD2-7048-8C62-16A06233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Bit flux measurement for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LoRaWAN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235933-AA63-F142-85AC-DF396146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F08D33-8C6F-7D46-B8F0-A26F881518F1}"/>
              </a:ext>
            </a:extLst>
          </p:cNvPr>
          <p:cNvSpPr/>
          <p:nvPr/>
        </p:nvSpPr>
        <p:spPr>
          <a:xfrm>
            <a:off x="2154479" y="872947"/>
            <a:ext cx="8960283" cy="2601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44FEDE-D42C-F44D-BBB0-ACA5A11BFCC8}"/>
              </a:ext>
            </a:extLst>
          </p:cNvPr>
          <p:cNvGrpSpPr/>
          <p:nvPr/>
        </p:nvGrpSpPr>
        <p:grpSpPr>
          <a:xfrm>
            <a:off x="2662894" y="1036129"/>
            <a:ext cx="6407699" cy="2450118"/>
            <a:chOff x="3392023" y="1052572"/>
            <a:chExt cx="4805774" cy="1837588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2FDD172-AC30-AA45-A7E6-D1F46855C52D}"/>
                    </a:ext>
                  </a:extLst>
                </p:cNvPr>
                <p:cNvSpPr txBox="1"/>
                <p:nvPr/>
              </p:nvSpPr>
              <p:spPr>
                <a:xfrm>
                  <a:off x="3392023" y="1653291"/>
                  <a:ext cx="4571997" cy="82892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</m:t>
                            </m:r>
                            <m:f>
                              <m:f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𝑘𝑏𝑝𝑠</m:t>
                                </m:r>
                              </m:num>
                              <m:den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𝑐h𝑎𝑛𝑛𝑒𝑙</m:t>
                                </m:r>
                              </m:den>
                            </m:f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∗64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𝑐h𝑎𝑛𝑛𝑒𝑙𝑠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∗18%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𝜋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∗(5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𝑘𝑚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)2</m:t>
                            </m:r>
                          </m:den>
                        </m:f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ahoma"/>
                            <a:ea typeface="+mn-ea"/>
                            <a:cs typeface="+mn-cs"/>
                          </a:rPr>
                          <m:t>≈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58000 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𝑏𝑝𝑠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79 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𝑘𝑚</m:t>
                            </m:r>
                            <m:r>
                              <a:rPr kumimoji="0" lang="en-US" sz="2400" b="0" i="1" u="none" strike="noStrike" kern="1200" cap="none" spc="0" normalizeH="0" baseline="3000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0" lang="en-US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Tahoma"/>
                            <a:ea typeface="+mn-ea"/>
                            <a:cs typeface="+mn-cs"/>
                          </a:rPr>
                          <m:t>≈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2.6</m:t>
                        </m: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𝑏𝑝h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  <m:r>
                              <a:rPr kumimoji="0" lang="en-US" sz="2400" b="0" i="1" u="none" strike="noStrike" kern="1200" cap="none" spc="0" normalizeH="0" baseline="3000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B2FDD172-AC30-AA45-A7E6-D1F46855C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023" y="1653291"/>
                  <a:ext cx="4571997" cy="828929"/>
                </a:xfrm>
                <a:prstGeom prst="rect">
                  <a:avLst/>
                </a:prstGeom>
                <a:blipFill>
                  <a:blip r:embed="rId4"/>
                  <a:stretch>
                    <a:fillRect r="-238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B9317DF-4106-8247-A14C-FDC9C0065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403" y="1418476"/>
              <a:ext cx="170050" cy="3312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22BEBC-0B39-FD45-B5E5-546C05593976}"/>
                </a:ext>
              </a:extLst>
            </p:cNvPr>
            <p:cNvSpPr txBox="1"/>
            <p:nvPr/>
          </p:nvSpPr>
          <p:spPr>
            <a:xfrm>
              <a:off x="5610637" y="1052572"/>
              <a:ext cx="2587160" cy="3462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ALOHA access control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D02F73-2EF7-974D-9CD9-3845B7228A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1978" y="2409076"/>
              <a:ext cx="70315" cy="19949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811DAC-CF0A-B245-A403-21E27745B771}"/>
                </a:ext>
              </a:extLst>
            </p:cNvPr>
            <p:cNvSpPr txBox="1"/>
            <p:nvPr/>
          </p:nvSpPr>
          <p:spPr>
            <a:xfrm>
              <a:off x="5186670" y="2543911"/>
              <a:ext cx="1996889" cy="3462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/>
                  <a:ea typeface="+mn-ea"/>
                  <a:cs typeface="+mn-cs"/>
                </a:rPr>
                <a:t>Hata model</a:t>
              </a: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9CC13790-2311-8C4E-BCDF-E24D4169FD05}"/>
              </a:ext>
            </a:extLst>
          </p:cNvPr>
          <p:cNvSpPr/>
          <p:nvPr/>
        </p:nvSpPr>
        <p:spPr>
          <a:xfrm>
            <a:off x="5586610" y="2717800"/>
            <a:ext cx="3942496" cy="1232076"/>
          </a:xfrm>
          <a:custGeom>
            <a:avLst/>
            <a:gdLst>
              <a:gd name="connsiteX0" fmla="*/ 1672225 w 1672225"/>
              <a:gd name="connsiteY0" fmla="*/ 0 h 951979"/>
              <a:gd name="connsiteX1" fmla="*/ 1334022 w 1672225"/>
              <a:gd name="connsiteY1" fmla="*/ 807929 h 951979"/>
              <a:gd name="connsiteX2" fmla="*/ 0 w 1672225"/>
              <a:gd name="connsiteY2" fmla="*/ 951979 h 95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225" h="951979">
                <a:moveTo>
                  <a:pt x="1672225" y="0"/>
                </a:moveTo>
                <a:cubicBezTo>
                  <a:pt x="1642475" y="324633"/>
                  <a:pt x="1612726" y="649266"/>
                  <a:pt x="1334022" y="807929"/>
                </a:cubicBezTo>
                <a:cubicBezTo>
                  <a:pt x="1055318" y="966592"/>
                  <a:pt x="245301" y="922752"/>
                  <a:pt x="0" y="951979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122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BE395-3DCF-FD4C-B8DF-2272F066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31223"/>
            <a:ext cx="9753600" cy="548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4E52C1-86D5-4D42-826C-FFA556A2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Networks differ in capability by orders of magnitude.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4CB0-37CD-FF4C-93E3-31DDFDEB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408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1BE395-3DCF-FD4C-B8DF-2272F066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731223"/>
            <a:ext cx="9753600" cy="5486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4E52C1-86D5-4D42-826C-FFA556A2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Range reduction results in a bit flux curve for each network.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4CB0-37CD-FF4C-93E3-31DDFDEB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0F8E0-31FB-BF4F-8928-B7212488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731223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A58F-9C60-8643-A953-103CDD79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>
                <a:latin typeface="+mn-lt"/>
              </a:rPr>
              <a:t>Let’s compare network capabilities to a real-world application.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29AEEC-B7C6-284C-AA22-97575AEAB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spcFirstLastPara="1" vert="horz" wrap="square" lIns="121920" tIns="91425" rIns="91425" bIns="91425" rtlCol="0" anchor="t" anchorCtr="0">
                <a:noAutofit/>
              </a:bodyPr>
              <a:lstStyle/>
              <a:p>
                <a:pPr marL="152394" indent="0">
                  <a:buNone/>
                </a:pPr>
                <a:r>
                  <a:rPr lang="en-US" sz="2667" dirty="0"/>
                  <a:t>Smart household electric meters.</a:t>
                </a:r>
              </a:p>
              <a:p>
                <a:r>
                  <a:rPr lang="en-US" sz="2667" dirty="0"/>
                  <a:t>~250 bytes of data every 4 hours</a:t>
                </a:r>
              </a:p>
              <a:p>
                <a:r>
                  <a:rPr lang="en-US" sz="2667" dirty="0"/>
                  <a:t>~370000 electric customers in San Francisco</a:t>
                </a:r>
              </a:p>
              <a:p>
                <a:pPr marL="186258" indent="0">
                  <a:buNone/>
                </a:pPr>
                <a:endParaRPr lang="en-US" sz="2667" dirty="0"/>
              </a:p>
              <a:p>
                <a:pPr marL="186258" indent="0">
                  <a:buNone/>
                </a:pPr>
                <a:endParaRPr lang="en-US" sz="2667" dirty="0"/>
              </a:p>
              <a:p>
                <a:pPr marL="186258" indent="0">
                  <a:buNone/>
                </a:pPr>
                <a:endParaRPr lang="en-US" sz="2667" dirty="0"/>
              </a:p>
              <a:p>
                <a:pPr marL="18625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667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250 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𝑏𝑦𝑡𝑒𝑠</m:t>
                              </m:r>
                            </m:num>
                            <m:den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r>
                                <a:rPr lang="en-US" sz="2667" i="1">
                                  <a:latin typeface="Cambria Math" panose="02040503050406030204" pitchFamily="18" charset="0"/>
                                </a:rPr>
                                <m:t>h𝑜𝑢𝑟𝑠</m:t>
                              </m:r>
                            </m:den>
                          </m:f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 ∗370000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𝑑𝑒𝑣𝑖𝑐𝑒𝑠</m:t>
                          </m:r>
                        </m:num>
                        <m:den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120 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𝑘𝑚</m:t>
                          </m:r>
                          <m:r>
                            <a:rPr lang="en-US" sz="2667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667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667" dirty="0"/>
                        <m:t>≈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51000 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𝑏𝑝𝑠</m:t>
                          </m:r>
                        </m:num>
                        <m:den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120 </m:t>
                          </m:r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𝑘𝑚</m:t>
                          </m:r>
                          <m:r>
                            <a:rPr lang="en-US" sz="2667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sz="2667"/>
                        <m:t> </m:t>
                      </m:r>
                      <m:r>
                        <m:rPr>
                          <m:nor/>
                        </m:rPr>
                        <a:rPr lang="en-US" sz="2667" dirty="0"/>
                        <m:t>≈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 1.5</m:t>
                      </m:r>
                      <m:f>
                        <m:fPr>
                          <m:ctrlPr>
                            <a:rPr lang="en-US" sz="26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𝑏𝑝h</m:t>
                          </m:r>
                        </m:num>
                        <m:den>
                          <m:r>
                            <a:rPr lang="en-US" sz="2667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667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667" dirty="0"/>
              </a:p>
              <a:p>
                <a:pPr marL="186258" indent="0">
                  <a:buNone/>
                </a:pPr>
                <a:endParaRPr lang="en-US" sz="2667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29AEEC-B7C6-284C-AA22-97575AEAB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A71F-7040-7345-9DC1-F28E51CE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1026" name="Picture 2" descr="https://financialtribune.com/sites/default/files/styles/360x260/public/05_meter_450.jpg?itok=bDNFome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7940" y="1410845"/>
            <a:ext cx="3816203" cy="275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53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Project Background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Research project with automotive company (circa 2019)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spcBef>
                <a:spcPts val="2133"/>
              </a:spcBef>
              <a:buNone/>
            </a:pPr>
            <a:r>
              <a:rPr lang="en" dirty="0"/>
              <a:t>LPWAN protocols are potentially interesting for automotive uses</a:t>
            </a:r>
          </a:p>
          <a:p>
            <a:pPr>
              <a:spcBef>
                <a:spcPts val="2133"/>
              </a:spcBef>
            </a:pPr>
            <a:r>
              <a:rPr lang="en" dirty="0"/>
              <a:t>New design points allow trading bandwidth, range, power, and cost.</a:t>
            </a:r>
          </a:p>
          <a:p>
            <a:pPr>
              <a:spcBef>
                <a:spcPts val="2133"/>
              </a:spcBef>
            </a:pPr>
            <a:r>
              <a:rPr lang="en" dirty="0"/>
              <a:t>Could these enable new valuable applications?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72947"/>
            <a:ext cx="9753600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67" dirty="0">
                <a:latin typeface="+mn-lt"/>
              </a:rPr>
              <a:t>All networks are capable of meeting the data needs of electricity metering.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A56DA-5A75-684E-8398-E2125A36CF3E}"/>
              </a:ext>
            </a:extLst>
          </p:cNvPr>
          <p:cNvSpPr txBox="1"/>
          <p:nvPr/>
        </p:nvSpPr>
        <p:spPr>
          <a:xfrm>
            <a:off x="6978414" y="3785030"/>
            <a:ext cx="3930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Electricity Metering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2223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72947"/>
            <a:ext cx="97536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E11D9-196E-304B-BA01-6F46E73FF228}"/>
              </a:ext>
            </a:extLst>
          </p:cNvPr>
          <p:cNvSpPr txBox="1"/>
          <p:nvPr/>
        </p:nvSpPr>
        <p:spPr>
          <a:xfrm>
            <a:off x="8291996" y="6308079"/>
            <a:ext cx="298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2G &lt; 0.03% utilized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+mn-lt"/>
              </a:rPr>
              <a:t>Unlicensed LPWANs lag behind Cellular IoT in ability to support applications.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632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72947"/>
            <a:ext cx="9753600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 err="1">
                <a:latin typeface="+mn-lt"/>
              </a:rPr>
              <a:t>Sigfox</a:t>
            </a:r>
            <a:r>
              <a:rPr lang="en-US" sz="2667" dirty="0">
                <a:latin typeface="+mn-lt"/>
              </a:rPr>
              <a:t> requires range reduction to meet application needs.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A68594-D3F7-1A48-84F8-70400A82DF1E}"/>
              </a:ext>
            </a:extLst>
          </p:cNvPr>
          <p:cNvSpPr/>
          <p:nvPr/>
        </p:nvSpPr>
        <p:spPr>
          <a:xfrm>
            <a:off x="1321614" y="865101"/>
            <a:ext cx="2404260" cy="892089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C1E8E-2D7E-F34A-93B3-B2CBAE19CB8F}"/>
              </a:ext>
            </a:extLst>
          </p:cNvPr>
          <p:cNvSpPr txBox="1"/>
          <p:nvPr/>
        </p:nvSpPr>
        <p:spPr>
          <a:xfrm>
            <a:off x="5138232" y="1521948"/>
            <a:ext cx="5996475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Capacity Problem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Throughput capability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Sigfox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is insufficient to support application needs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It can only support the application with reduced range and additional gateways</a:t>
            </a:r>
          </a:p>
        </p:txBody>
      </p:sp>
    </p:spTree>
    <p:extLst>
      <p:ext uri="{BB962C8B-B14F-4D97-AF65-F5344CB8AC3E}">
        <p14:creationId xmlns:p14="http://schemas.microsoft.com/office/powerpoint/2010/main" val="178472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661-683A-A04E-8D14-FBBDF84F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solutions are relatively straightforward.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9341-CD5E-7640-B90F-843BF068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Better access control mechanisms. Explore CSMA?</a:t>
            </a:r>
          </a:p>
          <a:p>
            <a:r>
              <a:rPr lang="en-US" dirty="0"/>
              <a:t>Recover simultaneous transmissions (Choir and Charm).</a:t>
            </a:r>
          </a:p>
          <a:p>
            <a:r>
              <a:rPr lang="en-US" dirty="0"/>
              <a:t>Increase bandwidth (TV white spaces).</a:t>
            </a:r>
          </a:p>
          <a:p>
            <a:endParaRPr lang="en-US" dirty="0"/>
          </a:p>
          <a:p>
            <a:r>
              <a:rPr lang="en-US" dirty="0"/>
              <a:t>All likely come at the cost of increased energy usage…</a:t>
            </a:r>
          </a:p>
          <a:p>
            <a:pPr lvl="1"/>
            <a:r>
              <a:rPr lang="en-US" dirty="0"/>
              <a:t>Results in a protocol that looks pretty similar to cellular…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394" indent="0">
              <a:lnSpc>
                <a:spcPct val="120000"/>
              </a:lnSpc>
              <a:buNone/>
            </a:pPr>
            <a:r>
              <a:rPr lang="en-US" sz="1500" b="1" dirty="0" err="1"/>
              <a:t>Adwait</a:t>
            </a:r>
            <a:r>
              <a:rPr lang="en-US" sz="1500" b="1" dirty="0"/>
              <a:t> </a:t>
            </a:r>
            <a:r>
              <a:rPr lang="en-US" sz="1500" b="1" dirty="0" err="1"/>
              <a:t>Dongare</a:t>
            </a:r>
            <a:r>
              <a:rPr lang="en-US" sz="1500" b="1" dirty="0"/>
              <a:t>, et al.</a:t>
            </a:r>
            <a:r>
              <a:rPr lang="en-US" sz="1500" dirty="0"/>
              <a:t> "Charm: exploiting geographical diversity through coherent combining in low-power wide-area networks.“</a:t>
            </a:r>
            <a:r>
              <a:rPr lang="en-US" sz="1500" i="1" dirty="0"/>
              <a:t> IPSN’18</a:t>
            </a:r>
          </a:p>
          <a:p>
            <a:pPr marL="152394" indent="0">
              <a:lnSpc>
                <a:spcPct val="120000"/>
              </a:lnSpc>
              <a:buNone/>
            </a:pPr>
            <a:r>
              <a:rPr lang="en-US" sz="1500" b="1" dirty="0"/>
              <a:t>Rashad </a:t>
            </a:r>
            <a:r>
              <a:rPr lang="en-US" sz="1500" b="1" dirty="0" err="1"/>
              <a:t>Eletreby</a:t>
            </a:r>
            <a:r>
              <a:rPr lang="en-US" sz="1500" b="1" dirty="0"/>
              <a:t>, et al.</a:t>
            </a:r>
            <a:r>
              <a:rPr lang="en-US" sz="1500" dirty="0"/>
              <a:t> "Empowering low-power wide area networks in urban settings." </a:t>
            </a:r>
            <a:r>
              <a:rPr lang="en-US" sz="1500" i="1" dirty="0"/>
              <a:t>SIGCOMM’17</a:t>
            </a:r>
          </a:p>
          <a:p>
            <a:pPr marL="152394" indent="0">
              <a:lnSpc>
                <a:spcPct val="120000"/>
              </a:lnSpc>
              <a:buNone/>
            </a:pPr>
            <a:r>
              <a:rPr lang="en-US" sz="1500" b="1" dirty="0" err="1"/>
              <a:t>Abusayeed</a:t>
            </a:r>
            <a:r>
              <a:rPr lang="en-US" sz="1500" b="1" dirty="0"/>
              <a:t> Saifullah</a:t>
            </a:r>
            <a:r>
              <a:rPr lang="en-US" sz="1500" dirty="0"/>
              <a:t>, et al. "SNOW: Sensor network over white spaces." </a:t>
            </a:r>
            <a:r>
              <a:rPr lang="en-US" sz="1500" i="1" dirty="0"/>
              <a:t>SenSys’16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BD95-6443-584A-986A-9DB2177E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743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0EB88-246D-2E4C-9F2E-D0E8AF69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72947"/>
            <a:ext cx="9753600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85E226-891F-0E48-B41C-DF5BD79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67" dirty="0" err="1">
                <a:latin typeface="+mn-lt"/>
              </a:rPr>
              <a:t>LoRaWAN</a:t>
            </a:r>
            <a:r>
              <a:rPr lang="en-US" sz="2667" dirty="0">
                <a:latin typeface="+mn-lt"/>
              </a:rPr>
              <a:t> devotes most of its network capacity to a single application.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5C7CC-1830-5443-A02E-1B90B660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39B12F-7C8B-9B47-8D80-53D8F8F79B4C}"/>
              </a:ext>
            </a:extLst>
          </p:cNvPr>
          <p:cNvSpPr/>
          <p:nvPr/>
        </p:nvSpPr>
        <p:spPr>
          <a:xfrm>
            <a:off x="1968915" y="2916235"/>
            <a:ext cx="785707" cy="1399824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ABCC9-DECD-0C41-A8A5-24E62BE043D4}"/>
              </a:ext>
            </a:extLst>
          </p:cNvPr>
          <p:cNvSpPr txBox="1"/>
          <p:nvPr/>
        </p:nvSpPr>
        <p:spPr>
          <a:xfrm>
            <a:off x="5138232" y="1521948"/>
            <a:ext cx="599647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Coexistence Problem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LoRaWAN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can meet application needs</a:t>
            </a: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380990" marR="0" lvl="0" indent="-3809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But only by using 50% of the 915 MHz unlicensed-band spectrum</a:t>
            </a:r>
          </a:p>
        </p:txBody>
      </p:sp>
    </p:spTree>
    <p:extLst>
      <p:ext uri="{BB962C8B-B14F-4D97-AF65-F5344CB8AC3E}">
        <p14:creationId xmlns:p14="http://schemas.microsoft.com/office/powerpoint/2010/main" val="4020794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8804686" y="2994110"/>
            <a:ext cx="2962889" cy="2962889"/>
            <a:chOff x="4292307" y="729378"/>
            <a:chExt cx="2222167" cy="222216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5902146" y="2949605"/>
            <a:ext cx="2962889" cy="2962889"/>
            <a:chOff x="4292307" y="729378"/>
            <a:chExt cx="2222167" cy="2222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7323917" y="5576438"/>
            <a:ext cx="2962889" cy="2962889"/>
            <a:chOff x="4292307" y="729378"/>
            <a:chExt cx="2222167" cy="222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9B5B3F-D40F-B74F-96BD-6EB12B8338F9}"/>
              </a:ext>
            </a:extLst>
          </p:cNvPr>
          <p:cNvGrpSpPr/>
          <p:nvPr/>
        </p:nvGrpSpPr>
        <p:grpSpPr>
          <a:xfrm>
            <a:off x="6567951" y="1223351"/>
            <a:ext cx="2186931" cy="2186931"/>
            <a:chOff x="3284499" y="4673254"/>
            <a:chExt cx="1640198" cy="164019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E8D1FA0-F844-C641-BF7D-F74BAA1AE42C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31172D89-7A9F-BB4A-9208-BDD3080A9BA9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806301-F665-1B4B-818A-2ED822125210}"/>
              </a:ext>
            </a:extLst>
          </p:cNvPr>
          <p:cNvGrpSpPr/>
          <p:nvPr/>
        </p:nvGrpSpPr>
        <p:grpSpPr>
          <a:xfrm>
            <a:off x="6762103" y="3410281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935A958-5034-A24C-AFFC-4B42AA1652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7BE13093-1D8A-C44E-BF4E-3343DF1750DD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22A412-B7FB-A64A-9F9B-C6C572E8BBD8}"/>
              </a:ext>
            </a:extLst>
          </p:cNvPr>
          <p:cNvGrpSpPr/>
          <p:nvPr/>
        </p:nvGrpSpPr>
        <p:grpSpPr>
          <a:xfrm>
            <a:off x="8031380" y="5215981"/>
            <a:ext cx="2186931" cy="2186931"/>
            <a:chOff x="3284499" y="4673254"/>
            <a:chExt cx="1640198" cy="164019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0F4690B-7D5B-284B-8D3D-6E7776B099EB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4B1EA145-0F9E-0A4C-A34E-978A99DF294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961764-DF54-164E-A75B-7EB4B0A9124A}"/>
              </a:ext>
            </a:extLst>
          </p:cNvPr>
          <p:cNvGrpSpPr/>
          <p:nvPr/>
        </p:nvGrpSpPr>
        <p:grpSpPr>
          <a:xfrm>
            <a:off x="8998681" y="3289872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DFADBD-F80F-F94D-A1E3-73770D7D1B26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377DBDBE-E96A-2649-85BA-AFA09D5428CB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1ADDD9-563E-F942-8B9C-269A9104340A}"/>
              </a:ext>
            </a:extLst>
          </p:cNvPr>
          <p:cNvGrpSpPr/>
          <p:nvPr/>
        </p:nvGrpSpPr>
        <p:grpSpPr>
          <a:xfrm>
            <a:off x="8222223" y="1788995"/>
            <a:ext cx="2186931" cy="2186931"/>
            <a:chOff x="3284499" y="4673254"/>
            <a:chExt cx="1640198" cy="1640198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0ABEC3-22D9-834D-8C49-DD37C6B975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D87F4BD3-FC15-0A44-AF69-E6D1A2EFB28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F07063-3E43-CC4F-AF64-4D03F68525D2}"/>
              </a:ext>
            </a:extLst>
          </p:cNvPr>
          <p:cNvGrpSpPr/>
          <p:nvPr/>
        </p:nvGrpSpPr>
        <p:grpSpPr>
          <a:xfrm>
            <a:off x="7997901" y="46916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1A48E3C-1518-3740-AE3F-F854E57042C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0E2B70B7-6621-BB42-BB3D-D53D282336B3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Coexistence is inevitable in urban areas.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>
                <a:latin typeface="+mn-lt"/>
              </a:rPr>
              <a:t>Urban environments and long range lead to many overlapping deployed networks.</a:t>
            </a:r>
          </a:p>
          <a:p>
            <a:pPr marL="152394" indent="0">
              <a:buNone/>
            </a:pP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Capacity problems worsen coexistence by devoting more bandwidth to one application.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It’s not just electricity metering…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8712-F6D8-5E47-B597-03FF7D852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1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B661-683A-A04E-8D14-FBBDF84F3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33" dirty="0"/>
              <a:t>Coexistence in unlicensed bands is a more difficult problem.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59341-CD5E-7640-B90F-843BF068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methods for inter-network negotiation so far.</a:t>
            </a:r>
          </a:p>
          <a:p>
            <a:r>
              <a:rPr lang="en-US" dirty="0"/>
              <a:t>Without buy-in from most deployments, all access control becomes uncoordinated.</a:t>
            </a:r>
          </a:p>
          <a:p>
            <a:pPr marL="152394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Cellular IoT does not have this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BD95-6443-584A-986A-9DB2177E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46</a:t>
            </a:fld>
            <a:endParaRPr kumimoji="0" lang="en" sz="12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667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7902882C-7E4E-F044-BDC0-1A09E44C3F31}"/>
              </a:ext>
            </a:extLst>
          </p:cNvPr>
          <p:cNvGrpSpPr/>
          <p:nvPr/>
        </p:nvGrpSpPr>
        <p:grpSpPr>
          <a:xfrm>
            <a:off x="7489204" y="374485"/>
            <a:ext cx="2962889" cy="2962889"/>
            <a:chOff x="4292307" y="729378"/>
            <a:chExt cx="2222167" cy="222216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09EB41E-D00E-2E45-9311-F62D45E60C1B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6" name="Hexagon 75">
              <a:extLst>
                <a:ext uri="{FF2B5EF4-FFF2-40B4-BE49-F238E27FC236}">
                  <a16:creationId xmlns:a16="http://schemas.microsoft.com/office/drawing/2014/main" id="{FB2866FC-0226-EE4C-A43D-D9D1C579F0AD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0AD299F-CAA2-BB43-89F6-697546D0E98D}"/>
              </a:ext>
            </a:extLst>
          </p:cNvPr>
          <p:cNvGrpSpPr/>
          <p:nvPr/>
        </p:nvGrpSpPr>
        <p:grpSpPr>
          <a:xfrm>
            <a:off x="8804686" y="2994110"/>
            <a:ext cx="2962889" cy="2962889"/>
            <a:chOff x="4292307" y="729378"/>
            <a:chExt cx="2222167" cy="2222167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3D8A087-86A5-CB42-ADC6-3E0610F24139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79" name="Hexagon 78">
              <a:extLst>
                <a:ext uri="{FF2B5EF4-FFF2-40B4-BE49-F238E27FC236}">
                  <a16:creationId xmlns:a16="http://schemas.microsoft.com/office/drawing/2014/main" id="{454638DD-5BD9-1049-A055-E1E942857313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95E27E-A3AF-3646-83DA-1D75E5DE3942}"/>
              </a:ext>
            </a:extLst>
          </p:cNvPr>
          <p:cNvGrpSpPr/>
          <p:nvPr/>
        </p:nvGrpSpPr>
        <p:grpSpPr>
          <a:xfrm>
            <a:off x="5902146" y="2949605"/>
            <a:ext cx="2962889" cy="2962889"/>
            <a:chOff x="4292307" y="729378"/>
            <a:chExt cx="2222167" cy="2222167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6E38304-DD02-E64F-858F-C353CE9C5DA6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5CD7A256-12AD-3140-86D7-8D8992CFB6F7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A4F6984-3BB0-6443-88E9-50C383A69259}"/>
              </a:ext>
            </a:extLst>
          </p:cNvPr>
          <p:cNvGrpSpPr/>
          <p:nvPr/>
        </p:nvGrpSpPr>
        <p:grpSpPr>
          <a:xfrm>
            <a:off x="7323917" y="5576438"/>
            <a:ext cx="2962889" cy="2962889"/>
            <a:chOff x="4292307" y="729378"/>
            <a:chExt cx="2222167" cy="2222167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FC57941-D074-DB42-A340-746920F4D5AD}"/>
                </a:ext>
              </a:extLst>
            </p:cNvPr>
            <p:cNvSpPr/>
            <p:nvPr/>
          </p:nvSpPr>
          <p:spPr>
            <a:xfrm>
              <a:off x="4292307" y="729378"/>
              <a:ext cx="2222167" cy="2222167"/>
            </a:xfrm>
            <a:prstGeom prst="ellipse">
              <a:avLst/>
            </a:prstGeom>
            <a:solidFill>
              <a:srgbClr val="FFEED9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C177562A-2035-A746-9891-0F095EF135E4}"/>
                </a:ext>
              </a:extLst>
            </p:cNvPr>
            <p:cNvSpPr/>
            <p:nvPr/>
          </p:nvSpPr>
          <p:spPr>
            <a:xfrm>
              <a:off x="5356397" y="1799950"/>
              <a:ext cx="93986" cy="8102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9B5B3F-D40F-B74F-96BD-6EB12B8338F9}"/>
              </a:ext>
            </a:extLst>
          </p:cNvPr>
          <p:cNvGrpSpPr/>
          <p:nvPr/>
        </p:nvGrpSpPr>
        <p:grpSpPr>
          <a:xfrm>
            <a:off x="6567951" y="1223351"/>
            <a:ext cx="2186931" cy="2186931"/>
            <a:chOff x="3284499" y="4673254"/>
            <a:chExt cx="1640198" cy="164019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E8D1FA0-F844-C641-BF7D-F74BAA1AE42C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31172D89-7A9F-BB4A-9208-BDD3080A9BA9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806301-F665-1B4B-818A-2ED822125210}"/>
              </a:ext>
            </a:extLst>
          </p:cNvPr>
          <p:cNvGrpSpPr/>
          <p:nvPr/>
        </p:nvGrpSpPr>
        <p:grpSpPr>
          <a:xfrm>
            <a:off x="6762103" y="3410281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935A958-5034-A24C-AFFC-4B42AA1652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7BE13093-1D8A-C44E-BF4E-3343DF1750DD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122A412-B7FB-A64A-9F9B-C6C572E8BBD8}"/>
              </a:ext>
            </a:extLst>
          </p:cNvPr>
          <p:cNvGrpSpPr/>
          <p:nvPr/>
        </p:nvGrpSpPr>
        <p:grpSpPr>
          <a:xfrm>
            <a:off x="8031380" y="5215981"/>
            <a:ext cx="2186931" cy="2186931"/>
            <a:chOff x="3284499" y="4673254"/>
            <a:chExt cx="1640198" cy="164019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0F4690B-7D5B-284B-8D3D-6E7776B099EB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4B1EA145-0F9E-0A4C-A34E-978A99DF294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961764-DF54-164E-A75B-7EB4B0A9124A}"/>
              </a:ext>
            </a:extLst>
          </p:cNvPr>
          <p:cNvGrpSpPr/>
          <p:nvPr/>
        </p:nvGrpSpPr>
        <p:grpSpPr>
          <a:xfrm>
            <a:off x="8998681" y="3289872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DFADBD-F80F-F94D-A1E3-73770D7D1B26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377DBDBE-E96A-2649-85BA-AFA09D5428CB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1ADDD9-563E-F942-8B9C-269A9104340A}"/>
              </a:ext>
            </a:extLst>
          </p:cNvPr>
          <p:cNvGrpSpPr/>
          <p:nvPr/>
        </p:nvGrpSpPr>
        <p:grpSpPr>
          <a:xfrm>
            <a:off x="8222223" y="1788995"/>
            <a:ext cx="2186931" cy="2186931"/>
            <a:chOff x="3284499" y="4673254"/>
            <a:chExt cx="1640198" cy="1640198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20ABEC3-22D9-834D-8C49-DD37C6B9752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solidFill>
              <a:srgbClr val="FF2E38">
                <a:alpha val="5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D87F4BD3-FC15-0A44-AF69-E6D1A2EFB28A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solidFill>
              <a:srgbClr val="FF2E3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8F07063-3E43-CC4F-AF64-4D03F68525D2}"/>
              </a:ext>
            </a:extLst>
          </p:cNvPr>
          <p:cNvGrpSpPr/>
          <p:nvPr/>
        </p:nvGrpSpPr>
        <p:grpSpPr>
          <a:xfrm>
            <a:off x="7997901" y="46916"/>
            <a:ext cx="2186931" cy="2186931"/>
            <a:chOff x="3284499" y="4673254"/>
            <a:chExt cx="1640198" cy="1640198"/>
          </a:xfrm>
          <a:solidFill>
            <a:srgbClr val="00B0F0">
              <a:alpha val="50196"/>
            </a:srgb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1A48E3C-1518-3740-AE3F-F854E57042C9}"/>
                </a:ext>
              </a:extLst>
            </p:cNvPr>
            <p:cNvSpPr/>
            <p:nvPr/>
          </p:nvSpPr>
          <p:spPr>
            <a:xfrm>
              <a:off x="3284499" y="4673254"/>
              <a:ext cx="1640198" cy="1640198"/>
            </a:xfrm>
            <a:prstGeom prst="ellipse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4" name="Hexagon 133">
              <a:extLst>
                <a:ext uri="{FF2B5EF4-FFF2-40B4-BE49-F238E27FC236}">
                  <a16:creationId xmlns:a16="http://schemas.microsoft.com/office/drawing/2014/main" id="{0E2B70B7-6621-BB42-BB3D-D53D282336B3}"/>
                </a:ext>
              </a:extLst>
            </p:cNvPr>
            <p:cNvSpPr/>
            <p:nvPr/>
          </p:nvSpPr>
          <p:spPr>
            <a:xfrm>
              <a:off x="4057605" y="5452842"/>
              <a:ext cx="93986" cy="81022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7084152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+mn-lt"/>
              </a:rPr>
              <a:t>Cellular may dominate future deployments.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084152" cy="4555200"/>
          </a:xfrm>
          <a:solidFill>
            <a:schemeClr val="bg1"/>
          </a:solidFill>
        </p:spPr>
        <p:txBody>
          <a:bodyPr/>
          <a:lstStyle/>
          <a:p>
            <a:r>
              <a:rPr lang="en-US" sz="2133" dirty="0">
                <a:latin typeface="+mn-lt"/>
              </a:rPr>
              <a:t>LTE-M and NB-IoT are now deployed in the US (and worldwide).</a:t>
            </a:r>
          </a:p>
          <a:p>
            <a:pPr marL="152394" indent="0">
              <a:buNone/>
            </a:pPr>
            <a:r>
              <a:rPr lang="en-US" sz="1067" dirty="0">
                <a:latin typeface="+mn-lt"/>
              </a:rPr>
              <a:t> </a:t>
            </a:r>
            <a:endParaRPr lang="en-US" sz="2133" dirty="0">
              <a:latin typeface="+mn-lt"/>
            </a:endParaRPr>
          </a:p>
          <a:p>
            <a:r>
              <a:rPr lang="en-US" sz="2133" dirty="0">
                <a:latin typeface="+mn-lt"/>
              </a:rPr>
              <a:t>Licensed bandwidth avoids the coexistence problem.</a:t>
            </a:r>
          </a:p>
          <a:p>
            <a:pPr marL="152394" indent="0">
              <a:buNone/>
            </a:pPr>
            <a:r>
              <a:rPr lang="en-US" sz="1067" dirty="0">
                <a:latin typeface="+mn-lt"/>
              </a:rPr>
              <a:t> </a:t>
            </a:r>
            <a:endParaRPr lang="en-US" sz="2133" dirty="0">
              <a:latin typeface="+mn-lt"/>
            </a:endParaRPr>
          </a:p>
          <a:p>
            <a:endParaRPr lang="en-US" sz="2133" dirty="0">
              <a:latin typeface="+mn-lt"/>
            </a:endParaRPr>
          </a:p>
          <a:p>
            <a:r>
              <a:rPr lang="en-US" sz="2133" dirty="0">
                <a:latin typeface="+mn-lt"/>
              </a:rPr>
              <a:t>Cellular may solve many applications but is not a perfect solution.</a:t>
            </a:r>
          </a:p>
          <a:p>
            <a:pPr lvl="1">
              <a:spcBef>
                <a:spcPts val="800"/>
              </a:spcBef>
            </a:pPr>
            <a:r>
              <a:rPr lang="en-US" sz="1867" dirty="0">
                <a:latin typeface="+mn-lt"/>
              </a:rPr>
              <a:t>Still has higher energy and monetary costs for use.</a:t>
            </a:r>
          </a:p>
          <a:p>
            <a:pPr lvl="1">
              <a:spcBef>
                <a:spcPts val="800"/>
              </a:spcBef>
            </a:pPr>
            <a:r>
              <a:rPr lang="en-US" sz="1867" dirty="0">
                <a:latin typeface="+mn-lt"/>
              </a:rPr>
              <a:t>Also limited to where service is already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8712-F6D8-5E47-B597-03FF7D8527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95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E539-894A-4CAE-BBA9-40C5EFBE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LPWANs are still useful for some scenarios.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4AD68-9A46-4A1C-BAF8-051E58B6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Controlled or unoccupied regions have reduced coexistence concerns.</a:t>
            </a:r>
          </a:p>
          <a:p>
            <a:pPr lvl="1"/>
            <a:r>
              <a:rPr lang="en-US" dirty="0">
                <a:latin typeface="+mn-lt"/>
              </a:rPr>
              <a:t>Industrial factories, farms, parks and forests.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Unlicensed networks are very exciting for research.</a:t>
            </a:r>
          </a:p>
          <a:p>
            <a:pPr lvl="1"/>
            <a:r>
              <a:rPr lang="en-US" dirty="0">
                <a:latin typeface="+mn-lt"/>
              </a:rPr>
              <a:t>Anyone can deploy a network wherever they want.</a:t>
            </a:r>
          </a:p>
          <a:p>
            <a:pPr lvl="1"/>
            <a:r>
              <a:rPr lang="en-US" dirty="0">
                <a:latin typeface="+mn-lt"/>
              </a:rPr>
              <a:t>Much easier to explore protocol modifications and new technologies.</a:t>
            </a:r>
          </a:p>
          <a:p>
            <a:pPr lvl="1"/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Research suffers without real-world applications.</a:t>
            </a:r>
          </a:p>
          <a:p>
            <a:pPr lvl="1"/>
            <a:r>
              <a:rPr lang="en-US" dirty="0">
                <a:latin typeface="+mn-lt"/>
              </a:rPr>
              <a:t>Problem areas are strong recommendations for new research.</a:t>
            </a:r>
          </a:p>
          <a:p>
            <a:pPr lvl="1"/>
            <a:r>
              <a:rPr lang="en-US" dirty="0">
                <a:latin typeface="+mn-lt"/>
              </a:rPr>
              <a:t>New research is only useful if they will have real-world impacts.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F2D9A-A11B-4C9F-97FB-EF0A98A4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240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20AB-0662-4C32-A692-6CF2D191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– Low-Power Wide-Area Networks.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DC3E1-948E-40D9-8AF9-E0A7480B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Existing unlicensed LPWANs face significant challenges in supporting urban applications.</a:t>
            </a:r>
          </a:p>
          <a:p>
            <a:pPr lvl="1"/>
            <a:r>
              <a:rPr lang="en-US" dirty="0"/>
              <a:t>Best suited for industrial or agricultural uses in controlled environments.</a:t>
            </a:r>
          </a:p>
          <a:p>
            <a:endParaRPr lang="en-US" dirty="0"/>
          </a:p>
          <a:p>
            <a:r>
              <a:rPr lang="en-US" dirty="0"/>
              <a:t>Research directions for unlicensed LPWANs:</a:t>
            </a:r>
          </a:p>
          <a:p>
            <a:pPr lvl="1"/>
            <a:r>
              <a:rPr lang="en-US" dirty="0"/>
              <a:t>improve network capacity,</a:t>
            </a:r>
          </a:p>
          <a:p>
            <a:pPr lvl="1"/>
            <a:r>
              <a:rPr lang="en-US" dirty="0"/>
              <a:t>and enable coexistence.</a:t>
            </a:r>
          </a:p>
          <a:p>
            <a:endParaRPr lang="en-US" dirty="0"/>
          </a:p>
          <a:p>
            <a:r>
              <a:rPr lang="en-US" dirty="0"/>
              <a:t>Cellular IoT networks (LTE-M and NB-IoT) are positioned to solve the needs of city-scale sensing.</a:t>
            </a:r>
          </a:p>
          <a:p>
            <a:pPr lvl="1"/>
            <a:r>
              <a:rPr lang="en-US" dirty="0"/>
              <a:t>If the money and energy costs are there.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5C65-82B2-4C68-9CAD-19498006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01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Problem Statement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Is there an opportunity to complement existing high-bandwidth low-latency networks, with emerging low-cost long-range networks for certain automotive use cases?</a:t>
            </a:r>
            <a:br>
              <a:rPr lang="en" dirty="0"/>
            </a:br>
            <a:endParaRPr sz="2933" dirty="0"/>
          </a:p>
          <a:p>
            <a:r>
              <a:rPr lang="en" dirty="0"/>
              <a:t>What new uses cases can be realized by the addition of these new communications capabilities?</a:t>
            </a:r>
            <a:br>
              <a:rPr lang="en" dirty="0"/>
            </a:br>
            <a:endParaRPr sz="2933" dirty="0"/>
          </a:p>
          <a:p>
            <a:r>
              <a:rPr lang="en" dirty="0"/>
              <a:t>How would future vehicle architectures change to support these networks?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LPWAN Use Cases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Improving </a:t>
            </a:r>
            <a:r>
              <a:rPr lang="en-US" dirty="0" err="1"/>
              <a:t>LoRaWAN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LPWAN Challenges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0766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Low-Power Applications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415600" y="1509700"/>
            <a:ext cx="3668000" cy="455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u="sng" dirty="0"/>
              <a:t>Now</a:t>
            </a:r>
            <a:endParaRPr sz="2400" u="sng" dirty="0"/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en" sz="1050" dirty="0"/>
              <a:t> </a:t>
            </a:r>
            <a:r>
              <a:rPr lang="en" sz="2000" dirty="0">
                <a:solidFill>
                  <a:srgbClr val="000000"/>
                </a:solidFill>
              </a:rPr>
              <a:t>Asset Tracking</a:t>
            </a:r>
            <a:endParaRPr sz="2000" dirty="0">
              <a:solidFill>
                <a:srgbClr val="000000"/>
              </a:solidFill>
            </a:endParaRPr>
          </a:p>
          <a:p>
            <a:pPr marL="546095" indent="-342900">
              <a:lnSpc>
                <a:spcPct val="115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Report location of vehicle prior to sale even when off</a:t>
            </a:r>
            <a:endParaRPr sz="20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en" sz="1050" dirty="0">
                <a:solidFill>
                  <a:schemeClr val="dk1"/>
                </a:solidFill>
              </a:rPr>
              <a:t> </a:t>
            </a:r>
            <a:r>
              <a:rPr lang="en" sz="2000" dirty="0">
                <a:solidFill>
                  <a:srgbClr val="000000"/>
                </a:solidFill>
              </a:rPr>
              <a:t>Parked Status</a:t>
            </a:r>
            <a:endParaRPr sz="2000" dirty="0">
              <a:solidFill>
                <a:srgbClr val="000000"/>
              </a:solidFill>
            </a:endParaRPr>
          </a:p>
          <a:p>
            <a:pPr marL="546095" indent="-342900">
              <a:lnSpc>
                <a:spcPct val="115000"/>
              </a:lnSpc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Monitor and report several sensors when vehicle is parked and off</a:t>
            </a:r>
            <a:endParaRPr sz="2000" dirty="0"/>
          </a:p>
        </p:txBody>
      </p:sp>
      <p:sp>
        <p:nvSpPr>
          <p:cNvPr id="131" name="Google Shape;131;p22"/>
          <p:cNvSpPr txBox="1"/>
          <p:nvPr/>
        </p:nvSpPr>
        <p:spPr>
          <a:xfrm>
            <a:off x="4262000" y="1509700"/>
            <a:ext cx="3668000" cy="455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u="sng" dirty="0"/>
              <a:t>Near</a:t>
            </a:r>
            <a:endParaRPr sz="2400" u="sng" dirty="0"/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en" sz="1067" dirty="0">
                <a:solidFill>
                  <a:schemeClr val="dk1"/>
                </a:solidFill>
              </a:rPr>
              <a:t> </a:t>
            </a:r>
            <a:br>
              <a:rPr lang="en" sz="2133" dirty="0">
                <a:solidFill>
                  <a:srgbClr val="000000"/>
                </a:solidFill>
              </a:rPr>
            </a:br>
            <a:r>
              <a:rPr lang="en" sz="2133" dirty="0">
                <a:solidFill>
                  <a:srgbClr val="000000"/>
                </a:solidFill>
              </a:rPr>
              <a:t>Vehicle Security</a:t>
            </a:r>
            <a:endParaRPr sz="2133" dirty="0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●"/>
            </a:pPr>
            <a:r>
              <a:rPr lang="en" sz="2400" dirty="0">
                <a:solidFill>
                  <a:srgbClr val="000000"/>
                </a:solidFill>
              </a:rPr>
              <a:t>Detect suspicious behavior near the vehicle and report to user</a:t>
            </a:r>
            <a:endParaRPr sz="2400" dirty="0"/>
          </a:p>
        </p:txBody>
      </p:sp>
      <p:sp>
        <p:nvSpPr>
          <p:cNvPr id="132" name="Google Shape;132;p22"/>
          <p:cNvSpPr txBox="1"/>
          <p:nvPr/>
        </p:nvSpPr>
        <p:spPr>
          <a:xfrm>
            <a:off x="8108400" y="1509700"/>
            <a:ext cx="3668000" cy="455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u="sng"/>
              <a:t>Far</a:t>
            </a:r>
            <a:endParaRPr sz="2400" u="sng"/>
          </a:p>
          <a:p>
            <a:pPr>
              <a:lnSpc>
                <a:spcPct val="115000"/>
              </a:lnSpc>
              <a:spcBef>
                <a:spcPts val="2133"/>
              </a:spcBef>
            </a:pPr>
            <a:r>
              <a:rPr lang="en" sz="1067">
                <a:solidFill>
                  <a:schemeClr val="dk1"/>
                </a:solidFill>
              </a:rPr>
              <a:t> </a:t>
            </a:r>
            <a:br>
              <a:rPr lang="en" sz="2133">
                <a:solidFill>
                  <a:srgbClr val="000000"/>
                </a:solidFill>
              </a:rPr>
            </a:br>
            <a:r>
              <a:rPr lang="en" sz="2133">
                <a:solidFill>
                  <a:srgbClr val="000000"/>
                </a:solidFill>
              </a:rPr>
              <a:t>Distributed Data Collection</a:t>
            </a:r>
            <a:endParaRPr sz="2133">
              <a:solidFill>
                <a:srgbClr val="000000"/>
              </a:solidFill>
            </a:endParaRPr>
          </a:p>
          <a:p>
            <a:pPr marL="609585" indent="-406390">
              <a:lnSpc>
                <a:spcPct val="115000"/>
              </a:lnSpc>
              <a:buClr>
                <a:srgbClr val="000000"/>
              </a:buClr>
              <a:buSzPts val="1200"/>
              <a:buChar char="●"/>
            </a:pPr>
            <a:r>
              <a:rPr lang="en" sz="2400">
                <a:solidFill>
                  <a:srgbClr val="000000"/>
                </a:solidFill>
              </a:rPr>
              <a:t>Collect sensor data from vehicles throughout a city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Asset Tracking Application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Track the vehicle’s location in real time from factory to point-of-sale.</a:t>
            </a:r>
            <a:endParaRPr dirty="0"/>
          </a:p>
          <a:p>
            <a:r>
              <a:rPr lang="en" dirty="0"/>
              <a:t>Envision a web application that can label each vehicle on a dealer’s lot.</a:t>
            </a:r>
            <a:endParaRPr dirty="0"/>
          </a:p>
          <a:p>
            <a:r>
              <a:rPr lang="en" dirty="0"/>
              <a:t>Could be useful to owner as well for theft-tracking purposes.</a:t>
            </a:r>
          </a:p>
          <a:p>
            <a:pPr lvl="1"/>
            <a:endParaRPr dirty="0"/>
          </a:p>
          <a:p>
            <a:r>
              <a:rPr lang="en" dirty="0"/>
              <a:t>Would utilize: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GPS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Accelerometers (detect if vehicle is in motion)</a:t>
            </a:r>
            <a:endParaRPr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Parked Status Application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Alert the user of flat tires, dead batteries, or other issues that can occur while the vehicle is parked and off.</a:t>
            </a:r>
            <a:endParaRPr dirty="0"/>
          </a:p>
          <a:p>
            <a:r>
              <a:rPr lang="en" dirty="0"/>
              <a:t>Envision a smartphone app that could send owners a notification if something goes wrong.</a:t>
            </a:r>
          </a:p>
          <a:p>
            <a:pPr lvl="1"/>
            <a:endParaRPr dirty="0"/>
          </a:p>
          <a:p>
            <a:r>
              <a:rPr lang="en" dirty="0"/>
              <a:t>Would utilize: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Tire pressure sensors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Battery status sensors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Door, trunk, window, and roof opened/closed sensors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Fuel level sensor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Accelerometers (collision detection)</a:t>
            </a:r>
            <a:endParaRPr dirty="0"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Vehicle Security Application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Detect suspicious activity around the vehicle and send notifications to the owner.</a:t>
            </a:r>
            <a:endParaRPr dirty="0"/>
          </a:p>
          <a:p>
            <a:r>
              <a:rPr lang="en" dirty="0"/>
              <a:t>Envision a smartphone app that notifies the owner with a picture of the nearby activity.</a:t>
            </a:r>
            <a:endParaRPr dirty="0"/>
          </a:p>
          <a:p>
            <a:r>
              <a:rPr lang="en" dirty="0"/>
              <a:t>Would be enabled by sensors already in place for vehicle autonomy purposes.</a:t>
            </a:r>
          </a:p>
          <a:p>
            <a:pPr lvl="1"/>
            <a:endParaRPr dirty="0"/>
          </a:p>
          <a:p>
            <a:r>
              <a:rPr lang="en" dirty="0"/>
              <a:t>Would utilize: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Cameras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Motion sensors</a:t>
            </a:r>
            <a:endParaRPr dirty="0"/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Door, trunk, window, and roof opened/closed sensors</a:t>
            </a:r>
            <a:endParaRPr dirty="0">
              <a:solidFill>
                <a:schemeClr val="dk1"/>
              </a:solidFill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Accelerometers</a:t>
            </a:r>
            <a:endParaRPr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2401</TotalTime>
  <Words>2799</Words>
  <Application>Microsoft Office PowerPoint</Application>
  <PresentationFormat>Widescreen</PresentationFormat>
  <Paragraphs>424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Rockwell</vt:lpstr>
      <vt:lpstr>Tahoma</vt:lpstr>
      <vt:lpstr>Class Slides</vt:lpstr>
      <vt:lpstr>Office Theme</vt:lpstr>
      <vt:lpstr>Lecture 15 LPWANs Challenges</vt:lpstr>
      <vt:lpstr>Today’s Goals</vt:lpstr>
      <vt:lpstr>Outline</vt:lpstr>
      <vt:lpstr>Project Background</vt:lpstr>
      <vt:lpstr>Problem Statement</vt:lpstr>
      <vt:lpstr>Low-Power Applications</vt:lpstr>
      <vt:lpstr>Asset Tracking Application</vt:lpstr>
      <vt:lpstr>Parked Status Application</vt:lpstr>
      <vt:lpstr>Vehicle Security Application</vt:lpstr>
      <vt:lpstr>Distributed Data Collection Application</vt:lpstr>
      <vt:lpstr>Project Takeaways</vt:lpstr>
      <vt:lpstr>Break + Brainstorm</vt:lpstr>
      <vt:lpstr>Outline</vt:lpstr>
      <vt:lpstr>Resources</vt:lpstr>
      <vt:lpstr>Choir concept</vt:lpstr>
      <vt:lpstr>What happens when LoRa chirps collide?</vt:lpstr>
      <vt:lpstr>What happens when LoRa chirps collide?</vt:lpstr>
      <vt:lpstr>Imperfections in hardware create offsets</vt:lpstr>
      <vt:lpstr>Decoding colliding packets</vt:lpstr>
      <vt:lpstr>Choir results</vt:lpstr>
      <vt:lpstr>Charm</vt:lpstr>
      <vt:lpstr>Coherent combining</vt:lpstr>
      <vt:lpstr>Charm uses coherent combining across gateways</vt:lpstr>
      <vt:lpstr>Opportunistic Packet Recovery (OPR)</vt:lpstr>
      <vt:lpstr>Detecting error bits in transmitted packets</vt:lpstr>
      <vt:lpstr>Multiple gateways do even better</vt:lpstr>
      <vt:lpstr>OPR total design</vt:lpstr>
      <vt:lpstr>Break + Open Question</vt:lpstr>
      <vt:lpstr>Break + Open Question</vt:lpstr>
      <vt:lpstr>Outline</vt:lpstr>
      <vt:lpstr>Do novel networks meet application needs?</vt:lpstr>
      <vt:lpstr>New metric for wide-area communication.</vt:lpstr>
      <vt:lpstr>Bit flux can measure application needs.</vt:lpstr>
      <vt:lpstr>Bit flux can measure network capabilities.</vt:lpstr>
      <vt:lpstr>Bit flux accounts for spatial reuse.</vt:lpstr>
      <vt:lpstr>Bit flux measurement for LoRaWAN.</vt:lpstr>
      <vt:lpstr>Networks differ in capability by orders of magnitude.</vt:lpstr>
      <vt:lpstr>Range reduction results in a bit flux curve for each network.</vt:lpstr>
      <vt:lpstr>Let’s compare network capabilities to a real-world application.</vt:lpstr>
      <vt:lpstr>All networks are capable of meeting the data needs of electricity metering.</vt:lpstr>
      <vt:lpstr>Unlicensed LPWANs lag behind Cellular IoT in ability to support applications.</vt:lpstr>
      <vt:lpstr>Sigfox requires range reduction to meet application needs.</vt:lpstr>
      <vt:lpstr>Capacity solutions are relatively straightforward.</vt:lpstr>
      <vt:lpstr>LoRaWAN devotes most of its network capacity to a single application.</vt:lpstr>
      <vt:lpstr>Coexistence is inevitable in urban areas.</vt:lpstr>
      <vt:lpstr>Coexistence in unlicensed bands is a more difficult problem.</vt:lpstr>
      <vt:lpstr>Cellular may dominate future deployments.</vt:lpstr>
      <vt:lpstr>Unlicensed LPWANs are still useful for some scenarios.</vt:lpstr>
      <vt:lpstr>Implications – Low-Power Wide-Area Networks.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Unlicensed LPWANs</dc:title>
  <dc:creator>Branden Ghena</dc:creator>
  <cp:lastModifiedBy>Branden Ghena</cp:lastModifiedBy>
  <cp:revision>64</cp:revision>
  <dcterms:created xsi:type="dcterms:W3CDTF">2021-02-21T18:12:26Z</dcterms:created>
  <dcterms:modified xsi:type="dcterms:W3CDTF">2022-05-19T20:02:32Z</dcterms:modified>
</cp:coreProperties>
</file>