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20"/>
  </p:notesMasterIdLst>
  <p:sldIdLst>
    <p:sldId id="256" r:id="rId2"/>
    <p:sldId id="264" r:id="rId3"/>
    <p:sldId id="397" r:id="rId4"/>
    <p:sldId id="383" r:id="rId5"/>
    <p:sldId id="385" r:id="rId6"/>
    <p:sldId id="387" r:id="rId7"/>
    <p:sldId id="390" r:id="rId8"/>
    <p:sldId id="391" r:id="rId9"/>
    <p:sldId id="384" r:id="rId10"/>
    <p:sldId id="386" r:id="rId11"/>
    <p:sldId id="389" r:id="rId12"/>
    <p:sldId id="394" r:id="rId13"/>
    <p:sldId id="398" r:id="rId14"/>
    <p:sldId id="392" r:id="rId15"/>
    <p:sldId id="393" r:id="rId16"/>
    <p:sldId id="396" r:id="rId17"/>
    <p:sldId id="395" r:id="rId18"/>
    <p:sldId id="39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Micrcontrollers" id="{B55B8E8C-5EAB-4A1E-A4E9-AE5E896E46FA}">
          <p14:sldIdLst>
            <p14:sldId id="397"/>
            <p14:sldId id="383"/>
            <p14:sldId id="385"/>
            <p14:sldId id="387"/>
            <p14:sldId id="390"/>
            <p14:sldId id="391"/>
          </p14:sldIdLst>
        </p14:section>
        <p14:section name="Programming Embedded Systems" id="{AD65B607-0307-4B6F-ADD5-960AC325D998}">
          <p14:sldIdLst>
            <p14:sldId id="384"/>
            <p14:sldId id="386"/>
            <p14:sldId id="389"/>
            <p14:sldId id="394"/>
          </p14:sldIdLst>
        </p14:section>
        <p14:section name="Embedded Software" id="{0EFEAB84-5D1A-4589-85E5-F5D962428DDE}">
          <p14:sldIdLst>
            <p14:sldId id="398"/>
            <p14:sldId id="392"/>
            <p14:sldId id="393"/>
            <p14:sldId id="396"/>
            <p14:sldId id="395"/>
          </p14:sldIdLst>
        </p14:section>
        <p14:section name="Wrapup" id="{29A7F866-9DA9-446B-8359-CE426CB89C7A}">
          <p14:sldIdLst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ghena/nu-wirelessiot-base" TargetMode="External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ps_nrf52840/keyfeatures_html5.html" TargetMode="External"/><Relationship Id="rId2" Type="http://schemas.openxmlformats.org/officeDocument/2006/relationships/hyperlink" Target="https://infocenter.nordicsemi.com/pdf/nRF52840_PS_v1.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</a:t>
            </a:r>
            <a:br>
              <a:rPr lang="en-US" dirty="0"/>
            </a:br>
            <a:r>
              <a:rPr lang="en-US" dirty="0"/>
              <a:t>Embedded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are programmed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assembly or C++</a:t>
            </a:r>
          </a:p>
          <a:p>
            <a:pPr lvl="1"/>
            <a:r>
              <a:rPr lang="en-US" dirty="0"/>
              <a:t>Rarely other things (Rust, Lua, Python)</a:t>
            </a:r>
          </a:p>
          <a:p>
            <a:pPr lvl="1"/>
            <a:endParaRPr lang="en-US" dirty="0"/>
          </a:p>
          <a:p>
            <a:r>
              <a:rPr lang="en-US" dirty="0"/>
              <a:t>But even the few things C gives you aren’t necessarily available</a:t>
            </a:r>
          </a:p>
          <a:p>
            <a:pPr lvl="1"/>
            <a:r>
              <a:rPr lang="en-US" dirty="0"/>
              <a:t>Heap space is likely nonexistent</a:t>
            </a:r>
          </a:p>
          <a:p>
            <a:pPr lvl="2"/>
            <a:r>
              <a:rPr lang="en-US" dirty="0"/>
              <a:t>You have to choose some space in RAM to save as a heap</a:t>
            </a:r>
          </a:p>
          <a:p>
            <a:pPr lvl="2"/>
            <a:r>
              <a:rPr lang="en-US" dirty="0"/>
              <a:t>And then include the algorithm for allocating that memory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is often nonexistent too</a:t>
            </a:r>
          </a:p>
          <a:p>
            <a:pPr lvl="2"/>
            <a:r>
              <a:rPr lang="en-US" dirty="0"/>
              <a:t>There’s no STDIN/STDOUT/STDERR because there is no shell</a:t>
            </a:r>
          </a:p>
          <a:p>
            <a:pPr lvl="2"/>
            <a:r>
              <a:rPr lang="en-US" dirty="0"/>
              <a:t>We hooked up </a:t>
            </a:r>
            <a:r>
              <a:rPr lang="en-US" dirty="0" err="1"/>
              <a:t>printf</a:t>
            </a:r>
            <a:r>
              <a:rPr lang="en-US" dirty="0"/>
              <a:t> for you on the nRF52840DK though!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build code for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a couple of things</a:t>
            </a:r>
          </a:p>
          <a:p>
            <a:pPr lvl="1"/>
            <a:r>
              <a:rPr lang="en-US" dirty="0"/>
              <a:t>Memory layout “.</a:t>
            </a:r>
            <a:r>
              <a:rPr lang="en-US" dirty="0" err="1"/>
              <a:t>ld</a:t>
            </a:r>
            <a:r>
              <a:rPr lang="en-US" dirty="0"/>
              <a:t>” file explains where memory is for linker</a:t>
            </a:r>
          </a:p>
          <a:p>
            <a:pPr lvl="1"/>
            <a:r>
              <a:rPr lang="en-US" dirty="0"/>
              <a:t>A compiler toolchain for the correct architecture</a:t>
            </a:r>
          </a:p>
          <a:p>
            <a:pPr lvl="1"/>
            <a:endParaRPr lang="en-US" dirty="0"/>
          </a:p>
          <a:p>
            <a:r>
              <a:rPr lang="en-US" dirty="0"/>
              <a:t>Cross compilers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1"/>
            <a:r>
              <a:rPr lang="en-US" dirty="0"/>
              <a:t>GCC is named: ARCH-VENDOR-(OS-)-ABI-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3"/>
            <a:r>
              <a:rPr lang="en-US" dirty="0"/>
              <a:t>ARM architecture</a:t>
            </a:r>
          </a:p>
          <a:p>
            <a:pPr lvl="3"/>
            <a:r>
              <a:rPr lang="en-US" dirty="0"/>
              <a:t>No vendor</a:t>
            </a:r>
          </a:p>
          <a:p>
            <a:pPr lvl="3"/>
            <a:r>
              <a:rPr lang="en-US" dirty="0"/>
              <a:t>No OS</a:t>
            </a:r>
          </a:p>
          <a:p>
            <a:pPr lvl="3"/>
            <a:r>
              <a:rPr lang="en-US" dirty="0"/>
              <a:t>Embedded Application Binary Interface</a:t>
            </a:r>
          </a:p>
          <a:p>
            <a:pPr lvl="2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, i686-unknown-linux-gnu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690A-8DFD-4B9F-868F-CAB08323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load code onto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DD01-CB4D-423C-9C54-ADEECD6F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JTAG (Joint Test Action Group)</a:t>
            </a:r>
          </a:p>
          <a:p>
            <a:pPr lvl="1"/>
            <a:r>
              <a:rPr lang="en-US" dirty="0"/>
              <a:t>Hardware built into the microcontroller for testing purposes</a:t>
            </a:r>
          </a:p>
          <a:p>
            <a:pPr lvl="1"/>
            <a:r>
              <a:rPr lang="en-US" dirty="0"/>
              <a:t>Can arbitrarily read/write memory</a:t>
            </a:r>
          </a:p>
          <a:p>
            <a:pPr lvl="1"/>
            <a:r>
              <a:rPr lang="en-US" dirty="0"/>
              <a:t>Can single step process too, at runtime!</a:t>
            </a:r>
          </a:p>
          <a:p>
            <a:pPr lvl="2"/>
            <a:r>
              <a:rPr lang="en-US" dirty="0"/>
              <a:t>GDB can connect to it! (sort of)</a:t>
            </a:r>
          </a:p>
          <a:p>
            <a:pPr lvl="1"/>
            <a:r>
              <a:rPr lang="en-US" dirty="0"/>
              <a:t>RTT (Real Time Transfer) makes </a:t>
            </a:r>
            <a:r>
              <a:rPr lang="en-US" dirty="0" err="1"/>
              <a:t>printf</a:t>
            </a:r>
            <a:r>
              <a:rPr lang="en-US" dirty="0"/>
              <a:t> work over JTAG</a:t>
            </a:r>
          </a:p>
          <a:p>
            <a:endParaRPr lang="en-US" dirty="0"/>
          </a:p>
          <a:p>
            <a:r>
              <a:rPr lang="en-US" dirty="0"/>
              <a:t>Serial bootloaders</a:t>
            </a:r>
          </a:p>
          <a:p>
            <a:pPr lvl="1"/>
            <a:r>
              <a:rPr lang="en-US" dirty="0"/>
              <a:t>Software runs on the microcontroller at boot that waits a short time for someone to contact it and upload code</a:t>
            </a:r>
          </a:p>
          <a:p>
            <a:pPr lvl="1"/>
            <a:r>
              <a:rPr lang="en-US" dirty="0"/>
              <a:t>Convenient, but sometimes flaky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5AB3-F9FC-4B3C-A89C-56FBDD90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b="1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793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Embedded OSes</a:t>
            </a:r>
          </a:p>
          <a:p>
            <a:pPr lvl="1"/>
            <a:r>
              <a:rPr lang="en-US" dirty="0"/>
              <a:t>Contiki, Riot, Zephyr, </a:t>
            </a:r>
            <a:r>
              <a:rPr lang="en-US" dirty="0" err="1"/>
              <a:t>Mynewt</a:t>
            </a:r>
            <a:r>
              <a:rPr lang="en-US" dirty="0"/>
              <a:t>, </a:t>
            </a:r>
            <a:r>
              <a:rPr lang="en-US" dirty="0" err="1"/>
              <a:t>FreeRTOS</a:t>
            </a:r>
            <a:r>
              <a:rPr lang="en-US" dirty="0"/>
              <a:t>, Tock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nRF52840DK has support across all of these</a:t>
            </a:r>
          </a:p>
          <a:p>
            <a:pPr lvl="1"/>
            <a:r>
              <a:rPr lang="en-US" dirty="0"/>
              <a:t>I usually program it using the Nordic SDK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Most useful link is probably to the list of data structures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of like an OS that only manages the radio</a:t>
            </a:r>
          </a:p>
          <a:p>
            <a:pPr lvl="1"/>
            <a:r>
              <a:rPr lang="en-US" dirty="0"/>
              <a:t>Always running underneath your code</a:t>
            </a:r>
          </a:p>
          <a:p>
            <a:pPr lvl="1"/>
            <a:r>
              <a:rPr lang="en-US" dirty="0"/>
              <a:t>You don’t have control over it, but can request things</a:t>
            </a:r>
          </a:p>
          <a:p>
            <a:pPr lvl="2"/>
            <a:r>
              <a:rPr lang="en-US" dirty="0"/>
              <a:t>Actually through system calls</a:t>
            </a:r>
          </a:p>
          <a:p>
            <a:pPr lvl="1"/>
            <a:r>
              <a:rPr lang="en-US" dirty="0"/>
              <a:t>Block of code that you cannot edit</a:t>
            </a:r>
          </a:p>
          <a:p>
            <a:pPr lvl="1"/>
            <a:endParaRPr lang="en-US" dirty="0"/>
          </a:p>
          <a:p>
            <a:r>
              <a:rPr lang="en-US" dirty="0"/>
              <a:t>Handles time-sensitive behaviors and can be certified</a:t>
            </a:r>
          </a:p>
          <a:p>
            <a:pPr lvl="1"/>
            <a:r>
              <a:rPr lang="en-US" dirty="0"/>
              <a:t>This is the reason GDB doesn’t really work</a:t>
            </a:r>
          </a:p>
          <a:p>
            <a:endParaRPr lang="en-US" dirty="0"/>
          </a:p>
          <a:p>
            <a:r>
              <a:rPr lang="en-US" dirty="0"/>
              <a:t>We’ll load it automatically, and some of the library calls you make will interact with it, but you likely won’t have to think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https://github.com/brghena/nu-wirelessiot-base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96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background information for students not familiar with embedded systems software</a:t>
            </a:r>
          </a:p>
          <a:p>
            <a:endParaRPr lang="en-US" dirty="0"/>
          </a:p>
          <a:p>
            <a:r>
              <a:rPr lang="en-US" dirty="0"/>
              <a:t>Describe details about the Nordic software system</a:t>
            </a:r>
          </a:p>
          <a:p>
            <a:pPr lvl="1"/>
            <a:r>
              <a:rPr lang="en-US" dirty="0"/>
              <a:t>And the nrf52x-base software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914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microcontroller anyways?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Entire computer in a single chip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Working memory: SRAM (like RAM)</a:t>
            </a:r>
          </a:p>
          <a:p>
            <a:pPr lvl="1"/>
            <a:r>
              <a:rPr lang="en-US" dirty="0"/>
              <a:t>Nonvolatile memory: Flash (like SSD)</a:t>
            </a:r>
          </a:p>
          <a:p>
            <a:pPr lvl="1"/>
            <a:r>
              <a:rPr lang="en-US" dirty="0"/>
              <a:t>Peripherals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I/O pins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Analog Inputs and Outputs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Timers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Wireless radios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Cryptography accelerators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Power management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654BB-2983-4092-A1A4-62A71CC2A5F4}"/>
              </a:ext>
            </a:extLst>
          </p:cNvPr>
          <p:cNvSpPr txBox="1"/>
          <p:nvPr/>
        </p:nvSpPr>
        <p:spPr>
          <a:xfrm>
            <a:off x="5702300" y="3166328"/>
            <a:ext cx="5878094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Buses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UART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I2C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SPI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microcontroller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very constrained computer</a:t>
            </a:r>
          </a:p>
          <a:p>
            <a:pPr lvl="1"/>
            <a:r>
              <a:rPr lang="en-US" dirty="0"/>
              <a:t>Simple processor</a:t>
            </a:r>
          </a:p>
          <a:p>
            <a:pPr lvl="2"/>
            <a:r>
              <a:rPr lang="en-US" dirty="0"/>
              <a:t>16 or 32 bits (usually 32-bit these days)</a:t>
            </a:r>
          </a:p>
          <a:p>
            <a:pPr lvl="2"/>
            <a:r>
              <a:rPr lang="en-US" dirty="0"/>
              <a:t>Processor speed in MHz</a:t>
            </a:r>
          </a:p>
          <a:p>
            <a:pPr lvl="2"/>
            <a:r>
              <a:rPr lang="en-US" dirty="0"/>
              <a:t>Single core, pipelined processor</a:t>
            </a:r>
          </a:p>
          <a:p>
            <a:pPr lvl="2"/>
            <a:r>
              <a:rPr lang="en-US" dirty="0"/>
              <a:t>No cache, or maybe a very small instruction cache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Memory in KB</a:t>
            </a:r>
          </a:p>
          <a:p>
            <a:pPr lvl="2"/>
            <a:r>
              <a:rPr lang="en-US" dirty="0"/>
              <a:t>Code executes right from read-only Flash (which is part of the address space)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Often no OS support</a:t>
            </a:r>
          </a:p>
          <a:p>
            <a:pPr lvl="2"/>
            <a:r>
              <a:rPr lang="en-US" dirty="0"/>
              <a:t>“bare-metal”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Nordic semiconductor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ARM microcontrollers with integrated wireless radios</a:t>
            </a:r>
          </a:p>
          <a:p>
            <a:pPr lvl="1"/>
            <a:r>
              <a:rPr lang="en-US" dirty="0"/>
              <a:t>2012 – nRF51 series with Cortex-M0</a:t>
            </a:r>
          </a:p>
          <a:p>
            <a:pPr lvl="1"/>
            <a:r>
              <a:rPr lang="en-US" dirty="0"/>
              <a:t>2015 – nRF52 series with Cortex-M4</a:t>
            </a:r>
          </a:p>
          <a:p>
            <a:pPr lvl="2"/>
            <a:r>
              <a:rPr lang="en-US" dirty="0"/>
              <a:t>nRF52840</a:t>
            </a:r>
          </a:p>
          <a:p>
            <a:pPr lvl="3"/>
            <a:r>
              <a:rPr lang="en-US" dirty="0"/>
              <a:t>64 MHz processor</a:t>
            </a:r>
          </a:p>
          <a:p>
            <a:pPr lvl="3"/>
            <a:r>
              <a:rPr lang="en-US" dirty="0"/>
              <a:t>512 KB Flash</a:t>
            </a:r>
          </a:p>
          <a:p>
            <a:pPr lvl="3"/>
            <a:r>
              <a:rPr lang="en-US" dirty="0"/>
              <a:t>128 KB RAM</a:t>
            </a:r>
          </a:p>
          <a:p>
            <a:pPr lvl="3"/>
            <a:r>
              <a:rPr lang="en-US" dirty="0"/>
              <a:t>BLE and 802.15.4/Thread support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capable and low energy compared to other microcontrollers</a:t>
            </a:r>
          </a:p>
          <a:p>
            <a:pPr lvl="1"/>
            <a:r>
              <a:rPr lang="en-US" dirty="0"/>
              <a:t>Also very good software support</a:t>
            </a:r>
          </a:p>
          <a:p>
            <a:pPr lvl="2"/>
            <a:r>
              <a:rPr lang="en-US" dirty="0"/>
              <a:t>Which is incredibly rare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1006-DE37-4C22-A574-1DCAEB11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nRF52840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1C77-382C-4861-BC54-9E5B0501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Figure 1: Block diagram</a:t>
            </a:r>
          </a:p>
          <a:p>
            <a:r>
              <a:rPr lang="en-US" dirty="0">
                <a:hlinkClick r:id="rId2"/>
              </a:rPr>
              <a:t>https://infocenter.nordicsemi.com/pdf/nRF52840_PS_v1.1.pdf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Online documentation: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https://infocenter.nordicsemi.com/topic/ps_nrf52840/keyfeatures_html5.html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87AA0-4B21-417A-A236-56D99B3F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48A8-4279-46E6-B7B6-1E652716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nRF52840DK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0524-503C-4B3C-841B-A3E94627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nRF52840 microcontroller</a:t>
            </a:r>
          </a:p>
          <a:p>
            <a:pPr lvl="1"/>
            <a:r>
              <a:rPr lang="en-US" dirty="0"/>
              <a:t>4 buttons, 4 </a:t>
            </a:r>
            <a:r>
              <a:rPr lang="en-US" dirty="0" err="1"/>
              <a:t>leds</a:t>
            </a:r>
            <a:endParaRPr lang="en-US" dirty="0"/>
          </a:p>
          <a:p>
            <a:pPr lvl="1"/>
            <a:r>
              <a:rPr lang="en-US" dirty="0"/>
              <a:t>Antenna for wireless</a:t>
            </a:r>
          </a:p>
          <a:p>
            <a:pPr lvl="1"/>
            <a:r>
              <a:rPr lang="en-US" dirty="0"/>
              <a:t>Various headers for connection to pins</a:t>
            </a:r>
          </a:p>
          <a:p>
            <a:endParaRPr lang="en-US" dirty="0"/>
          </a:p>
          <a:p>
            <a:r>
              <a:rPr lang="en-US" dirty="0"/>
              <a:t>JTAG programmer</a:t>
            </a:r>
          </a:p>
          <a:p>
            <a:pPr lvl="1"/>
            <a:r>
              <a:rPr lang="en-US" dirty="0"/>
              <a:t>Connect through top USB port</a:t>
            </a:r>
          </a:p>
          <a:p>
            <a:pPr lvl="1"/>
            <a:r>
              <a:rPr lang="en-US" dirty="0"/>
              <a:t>Enables loading of code and runtime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05D94-2825-44DA-B00A-7CCF1113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b="1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37462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381</TotalTime>
  <Words>897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Class Slides</vt:lpstr>
      <vt:lpstr>Lab 1 Embedded Programming</vt:lpstr>
      <vt:lpstr>Today’s Goals</vt:lpstr>
      <vt:lpstr>Outline</vt:lpstr>
      <vt:lpstr>What is a microcontroller anyways?</vt:lpstr>
      <vt:lpstr>How is a microcontroller different?</vt:lpstr>
      <vt:lpstr>Nordic semiconductor microcontrollers</vt:lpstr>
      <vt:lpstr>Overview of nRF52840 capabilities</vt:lpstr>
      <vt:lpstr>nRF52840DK</vt:lpstr>
      <vt:lpstr>Outline</vt:lpstr>
      <vt:lpstr>Embedded systems are programmed in C</vt:lpstr>
      <vt:lpstr>How do I build code for microcontrollers?</vt:lpstr>
      <vt:lpstr>How do I load code onto microcontrollers?</vt:lpstr>
      <vt:lpstr>Outline</vt:lpstr>
      <vt:lpstr>Embedded software</vt:lpstr>
      <vt:lpstr>Software Development Kit (SDK)</vt:lpstr>
      <vt:lpstr>Softdevice</vt:lpstr>
      <vt:lpstr>nRF52x-base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Embedded Programming</dc:title>
  <dc:creator>Branden Ghena</dc:creator>
  <cp:lastModifiedBy>Branden Ghena</cp:lastModifiedBy>
  <cp:revision>17</cp:revision>
  <dcterms:created xsi:type="dcterms:W3CDTF">2021-01-14T03:50:38Z</dcterms:created>
  <dcterms:modified xsi:type="dcterms:W3CDTF">2022-04-14T18:44:16Z</dcterms:modified>
</cp:coreProperties>
</file>