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264" r:id="rId3"/>
    <p:sldId id="541" r:id="rId4"/>
    <p:sldId id="395" r:id="rId5"/>
    <p:sldId id="403" r:id="rId6"/>
    <p:sldId id="396" r:id="rId7"/>
    <p:sldId id="397" r:id="rId8"/>
    <p:sldId id="414" r:id="rId9"/>
    <p:sldId id="398" r:id="rId10"/>
    <p:sldId id="415" r:id="rId11"/>
    <p:sldId id="417" r:id="rId12"/>
    <p:sldId id="538" r:id="rId13"/>
    <p:sldId id="416" r:id="rId14"/>
    <p:sldId id="543" r:id="rId15"/>
    <p:sldId id="566" r:id="rId16"/>
    <p:sldId id="383" r:id="rId17"/>
    <p:sldId id="544" r:id="rId18"/>
    <p:sldId id="384" r:id="rId19"/>
    <p:sldId id="385" r:id="rId20"/>
    <p:sldId id="391" r:id="rId21"/>
    <p:sldId id="386" r:id="rId22"/>
    <p:sldId id="387" r:id="rId23"/>
    <p:sldId id="388" r:id="rId24"/>
    <p:sldId id="567" r:id="rId25"/>
    <p:sldId id="389" r:id="rId26"/>
    <p:sldId id="390" r:id="rId27"/>
    <p:sldId id="546" r:id="rId28"/>
    <p:sldId id="547" r:id="rId29"/>
    <p:sldId id="548" r:id="rId30"/>
    <p:sldId id="554" r:id="rId31"/>
    <p:sldId id="558" r:id="rId32"/>
    <p:sldId id="557" r:id="rId33"/>
    <p:sldId id="555" r:id="rId34"/>
    <p:sldId id="564" r:id="rId35"/>
    <p:sldId id="553" r:id="rId36"/>
    <p:sldId id="556" r:id="rId37"/>
    <p:sldId id="559" r:id="rId38"/>
    <p:sldId id="560" r:id="rId39"/>
    <p:sldId id="568" r:id="rId40"/>
    <p:sldId id="550" r:id="rId41"/>
    <p:sldId id="561" r:id="rId42"/>
    <p:sldId id="563" r:id="rId43"/>
    <p:sldId id="562" r:id="rId44"/>
    <p:sldId id="565" r:id="rId45"/>
    <p:sldId id="56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538"/>
            <p14:sldId id="416"/>
            <p14:sldId id="543"/>
          </p14:sldIdLst>
        </p14:section>
        <p14:section name="Thread Overview" id="{B55B8E8C-5EAB-4A1E-A4E9-AE5E896E46FA}">
          <p14:sldIdLst>
            <p14:sldId id="566"/>
            <p14:sldId id="383"/>
            <p14:sldId id="544"/>
            <p14:sldId id="384"/>
            <p14:sldId id="385"/>
            <p14:sldId id="391"/>
            <p14:sldId id="386"/>
            <p14:sldId id="387"/>
            <p14:sldId id="388"/>
          </p14:sldIdLst>
        </p14:section>
        <p14:section name="Thread Addressing" id="{D69A7AD7-4DEC-4A5A-B29A-295B32CDAAB1}">
          <p14:sldIdLst>
            <p14:sldId id="567"/>
            <p14:sldId id="389"/>
            <p14:sldId id="390"/>
            <p14:sldId id="546"/>
            <p14:sldId id="547"/>
            <p14:sldId id="548"/>
            <p14:sldId id="554"/>
            <p14:sldId id="558"/>
            <p14:sldId id="557"/>
            <p14:sldId id="555"/>
            <p14:sldId id="564"/>
            <p14:sldId id="553"/>
            <p14:sldId id="556"/>
            <p14:sldId id="559"/>
            <p14:sldId id="560"/>
          </p14:sldIdLst>
        </p14:section>
        <p14:section name="Runtime Behavior" id="{9626BFEA-7C40-4379-BF80-A2CEB31AE663}">
          <p14:sldIdLst>
            <p14:sldId id="568"/>
            <p14:sldId id="550"/>
            <p14:sldId id="561"/>
            <p14:sldId id="563"/>
            <p14:sldId id="562"/>
            <p14:sldId id="565"/>
          </p14:sldIdLst>
        </p14:section>
        <p14:section name="Wrapup" id="{29A7F866-9DA9-446B-8359-CE426CB89C7A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hread.io/guides/thread-primer" TargetMode="External"/><Relationship Id="rId2" Type="http://schemas.openxmlformats.org/officeDocument/2006/relationships/hyperlink" Target="https://www.threadgroup.org/ThreadSpe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atpannuto.com/papers/hui2008ipdead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tpannuto.com/papers/hui2008ipdead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ools.ietf.org/html/rfc766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0947-AC8B-48F0-B565-ABFDBC548013}"/>
              </a:ext>
            </a:extLst>
          </p:cNvPr>
          <p:cNvSpPr txBox="1"/>
          <p:nvPr/>
        </p:nvSpPr>
        <p:spPr>
          <a:xfrm>
            <a:off x="607594" y="5804562"/>
            <a:ext cx="56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some advice from Neal Jackson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r>
              <a:rPr lang="en-US" dirty="0"/>
              <a:t>Packet will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  <a:p>
            <a:endParaRPr lang="en-US" b="1" dirty="0"/>
          </a:p>
          <a:p>
            <a:r>
              <a:rPr lang="en-US" b="1" dirty="0"/>
              <a:t>Thread Overview</a:t>
            </a:r>
          </a:p>
          <a:p>
            <a:endParaRPr lang="en-US" dirty="0"/>
          </a:p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4289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3E833-5E1E-4E2D-9A03-06090B396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1641" r="46978" b="9789"/>
          <a:stretch/>
        </p:blipFill>
        <p:spPr bwMode="auto">
          <a:xfrm>
            <a:off x="7645400" y="1143000"/>
            <a:ext cx="3934994" cy="35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networking layer on top of 15.4</a:t>
            </a:r>
          </a:p>
          <a:p>
            <a:pPr lvl="1"/>
            <a:r>
              <a:rPr lang="en-US" dirty="0"/>
              <a:t>Reuses most of PHY and MAC</a:t>
            </a:r>
          </a:p>
          <a:p>
            <a:pPr lvl="1"/>
            <a:r>
              <a:rPr lang="en-US" dirty="0"/>
              <a:t>Adds IP communication</a:t>
            </a:r>
          </a:p>
          <a:p>
            <a:pPr lvl="1"/>
            <a:r>
              <a:rPr lang="en-US" dirty="0"/>
              <a:t>Handles addressing and mesh maintenance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Simplicity – easy to install and operate</a:t>
            </a:r>
          </a:p>
          <a:p>
            <a:pPr lvl="1"/>
            <a:r>
              <a:rPr lang="en-US" dirty="0"/>
              <a:t>Efficiency – years of operation on batteries</a:t>
            </a:r>
          </a:p>
          <a:p>
            <a:pPr lvl="1"/>
            <a:r>
              <a:rPr lang="en-US" dirty="0"/>
              <a:t>Scalability – hundreds of devices in a network</a:t>
            </a:r>
          </a:p>
          <a:p>
            <a:pPr lvl="1"/>
            <a:r>
              <a:rPr lang="en-US" dirty="0"/>
              <a:t>Security – authenticated and encrypted communication</a:t>
            </a:r>
          </a:p>
          <a:p>
            <a:pPr lvl="1"/>
            <a:r>
              <a:rPr lang="en-US" dirty="0"/>
              <a:t>Reliability – mesh networking without single point of failure</a:t>
            </a:r>
          </a:p>
          <a:p>
            <a:pPr lvl="1"/>
            <a:endParaRPr lang="en-US" dirty="0"/>
          </a:p>
          <a:p>
            <a:r>
              <a:rPr lang="en-US" dirty="0"/>
              <a:t>Industry-focused, but based in academic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3C8-C0A0-4A27-A9EC-198354C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3E6-6784-4EBE-8E2F-EFC40370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for specification: </a:t>
            </a:r>
            <a:r>
              <a:rPr lang="en-US" sz="2400" dirty="0">
                <a:hlinkClick r:id="rId2"/>
              </a:rPr>
              <a:t>https://www.threadgroup.org/ThreadSpec</a:t>
            </a:r>
            <a:endParaRPr lang="en-US" sz="2400" dirty="0"/>
          </a:p>
          <a:p>
            <a:pPr lvl="1"/>
            <a:r>
              <a:rPr lang="en-US" dirty="0"/>
              <a:t>Frustratingly locked down 😡</a:t>
            </a:r>
          </a:p>
          <a:p>
            <a:endParaRPr lang="en-US" dirty="0"/>
          </a:p>
          <a:p>
            <a:r>
              <a:rPr lang="en-US" dirty="0"/>
              <a:t>Overview on capabilities: </a:t>
            </a:r>
            <a:r>
              <a:rPr lang="en-US" sz="2400" dirty="0">
                <a:hlinkClick r:id="rId3"/>
              </a:rPr>
              <a:t>https://openthread.io/guides/thread-primer</a:t>
            </a:r>
            <a:endParaRPr lang="en-US" sz="2400" dirty="0"/>
          </a:p>
          <a:p>
            <a:pPr lvl="1"/>
            <a:r>
              <a:rPr lang="en-US" dirty="0"/>
              <a:t>Excellent overview</a:t>
            </a:r>
          </a:p>
          <a:p>
            <a:pPr lvl="1"/>
            <a:r>
              <a:rPr lang="en-US" dirty="0"/>
              <a:t>Lifting heavily for these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7EC0-98D3-4B8C-A98D-C88A3F5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378A-4516-470E-85EE-BA33FBD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7176-6BAC-4DB7-9C7F-F487B1B0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non-2.4 GHz PHY options</a:t>
            </a:r>
          </a:p>
          <a:p>
            <a:endParaRPr lang="en-US" dirty="0"/>
          </a:p>
          <a:p>
            <a:r>
              <a:rPr lang="en-US" dirty="0"/>
              <a:t>Otherwise the same</a:t>
            </a:r>
          </a:p>
          <a:p>
            <a:pPr lvl="1"/>
            <a:r>
              <a:rPr lang="en-US" dirty="0"/>
              <a:t>OQPSK</a:t>
            </a:r>
          </a:p>
          <a:p>
            <a:pPr lvl="1"/>
            <a:r>
              <a:rPr lang="en-US" dirty="0"/>
              <a:t>16 channels, 5 MHz spacing</a:t>
            </a:r>
          </a:p>
          <a:p>
            <a:pPr lvl="1"/>
            <a:r>
              <a:rPr lang="en-US" dirty="0"/>
              <a:t>Typical TX power 0 dBm</a:t>
            </a:r>
          </a:p>
          <a:p>
            <a:pPr lvl="1"/>
            <a:r>
              <a:rPr lang="en-US" dirty="0"/>
              <a:t>Typical RX sensitivity -100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E21-AAAC-4A1E-98E6-47A4F8E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8CB342A2-3C15-4DB9-82C5-10023F0F9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309894" y="2230437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373F2F7-3161-422B-9BA9-B5F447256FED}"/>
              </a:ext>
            </a:extLst>
          </p:cNvPr>
          <p:cNvSpPr/>
          <p:nvPr/>
        </p:nvSpPr>
        <p:spPr>
          <a:xfrm>
            <a:off x="5521491" y="2230437"/>
            <a:ext cx="7112000" cy="1427162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Non-beacon-enabled PAN only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No periodic beacons</a:t>
            </a:r>
          </a:p>
          <a:p>
            <a:pPr lvl="1"/>
            <a:r>
              <a:rPr lang="en-US" dirty="0"/>
              <a:t>No Guaranteed Time Slots</a:t>
            </a:r>
          </a:p>
          <a:p>
            <a:pPr lvl="1"/>
            <a:endParaRPr lang="en-US" dirty="0"/>
          </a:p>
          <a:p>
            <a:r>
              <a:rPr lang="en-US" dirty="0"/>
              <a:t>Throw out most existing MAC Commands</a:t>
            </a:r>
          </a:p>
          <a:p>
            <a:pPr lvl="1"/>
            <a:r>
              <a:rPr lang="en-US" dirty="0"/>
              <a:t>Remove network joining/leaving</a:t>
            </a:r>
          </a:p>
          <a:p>
            <a:pPr lvl="1"/>
            <a:r>
              <a:rPr lang="en-US" dirty="0"/>
              <a:t>Remove changing coordinators</a:t>
            </a:r>
          </a:p>
          <a:p>
            <a:pPr lvl="1"/>
            <a:r>
              <a:rPr lang="en-US" dirty="0"/>
              <a:t>Remove Guaranteed Time Slot request</a:t>
            </a:r>
          </a:p>
          <a:p>
            <a:pPr lvl="1"/>
            <a:r>
              <a:rPr lang="en-US" dirty="0"/>
              <a:t>Network joining will be handled at a higher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7F73D-9961-45D9-B1B4-A5905D54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43" y="1098550"/>
            <a:ext cx="4612057" cy="715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AB6C3-3762-4550-A79E-A1400F4D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3" y="1858178"/>
            <a:ext cx="4635321" cy="581828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D88FD62-F8C2-467E-87D6-DB77F609B56D}"/>
              </a:ext>
            </a:extLst>
          </p:cNvPr>
          <p:cNvSpPr/>
          <p:nvPr/>
        </p:nvSpPr>
        <p:spPr>
          <a:xfrm>
            <a:off x="5080000" y="1190625"/>
            <a:ext cx="7112000" cy="715178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802.15.4 packet structure</a:t>
            </a:r>
          </a:p>
          <a:p>
            <a:endParaRPr lang="en-US" dirty="0"/>
          </a:p>
          <a:p>
            <a:r>
              <a:rPr lang="en-US" dirty="0"/>
              <a:t>Describe goals and capabilities of Thread networks</a:t>
            </a:r>
          </a:p>
          <a:p>
            <a:endParaRPr lang="en-US" dirty="0"/>
          </a:p>
          <a:p>
            <a:r>
              <a:rPr lang="en-US" dirty="0"/>
              <a:t>Understand addressing in Thread networks</a:t>
            </a:r>
          </a:p>
          <a:p>
            <a:endParaRPr lang="en-US" dirty="0"/>
          </a:p>
          <a:p>
            <a:r>
              <a:rPr lang="en-US" dirty="0"/>
              <a:t>Describe runtime behaviors like network joining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unslotted CSMA/CA algorithm</a:t>
            </a:r>
          </a:p>
          <a:p>
            <a:endParaRPr lang="en-US" dirty="0"/>
          </a:p>
          <a:p>
            <a:r>
              <a:rPr lang="en-US" dirty="0"/>
              <a:t>Keep packet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Frame Types</a:t>
            </a:r>
          </a:p>
          <a:p>
            <a:pPr lvl="1"/>
            <a:r>
              <a:rPr lang="en-US" dirty="0"/>
              <a:t>Beacon</a:t>
            </a:r>
          </a:p>
          <a:p>
            <a:pPr lvl="1"/>
            <a:r>
              <a:rPr lang="en-US" dirty="0"/>
              <a:t>MAC Command</a:t>
            </a:r>
          </a:p>
          <a:p>
            <a:pPr lvl="2"/>
            <a:r>
              <a:rPr lang="en-US" dirty="0"/>
              <a:t>Beacon Request</a:t>
            </a:r>
          </a:p>
          <a:p>
            <a:pPr lvl="2"/>
            <a:r>
              <a:rPr lang="en-US" dirty="0"/>
              <a:t>Data Request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C649-A92A-4332-9152-8E7D8D95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44" y="1847417"/>
            <a:ext cx="6574150" cy="28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4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 Node Roles">
            <a:extLst>
              <a:ext uri="{FF2B5EF4-FFF2-40B4-BE49-F238E27FC236}">
                <a16:creationId xmlns:a16="http://schemas.microsoft.com/office/drawing/2014/main" id="{A26A12EF-0469-47B1-8200-34E37ED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83" y="1289021"/>
            <a:ext cx="4592411" cy="4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star and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AC4C-E32A-48A8-8343-932289C5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Routers (parent)</a:t>
            </a:r>
          </a:p>
          <a:p>
            <a:pPr lvl="1"/>
            <a:r>
              <a:rPr lang="en-US" dirty="0"/>
              <a:t>Mesh communication with other routers</a:t>
            </a:r>
          </a:p>
          <a:p>
            <a:pPr lvl="1"/>
            <a:r>
              <a:rPr lang="en-US" dirty="0"/>
              <a:t>Radio always on</a:t>
            </a:r>
          </a:p>
          <a:p>
            <a:pPr lvl="1"/>
            <a:r>
              <a:rPr lang="en-US" dirty="0"/>
              <a:t>Forwards packets for network devices</a:t>
            </a:r>
          </a:p>
          <a:p>
            <a:pPr lvl="1"/>
            <a:r>
              <a:rPr lang="en-US" dirty="0"/>
              <a:t>Enables other devices to join network</a:t>
            </a:r>
          </a:p>
          <a:p>
            <a:pPr lvl="1"/>
            <a:r>
              <a:rPr lang="en-US" dirty="0"/>
              <a:t>32 routers per network</a:t>
            </a:r>
          </a:p>
          <a:p>
            <a:pPr lvl="1"/>
            <a:endParaRPr lang="en-US" dirty="0"/>
          </a:p>
          <a:p>
            <a:r>
              <a:rPr lang="en-US" dirty="0"/>
              <a:t>End devices (child)</a:t>
            </a:r>
          </a:p>
          <a:p>
            <a:pPr lvl="1"/>
            <a:r>
              <a:rPr lang="en-US" dirty="0"/>
              <a:t>Communicates with one parent (router)</a:t>
            </a:r>
          </a:p>
          <a:p>
            <a:pPr lvl="1"/>
            <a:r>
              <a:rPr lang="en-US" dirty="0"/>
              <a:t>Does not forward packets</a:t>
            </a:r>
          </a:p>
          <a:p>
            <a:pPr lvl="1"/>
            <a:r>
              <a:rPr lang="en-US" dirty="0"/>
              <a:t>Can disable transceiver to save power</a:t>
            </a:r>
          </a:p>
          <a:p>
            <a:pPr lvl="2"/>
            <a:r>
              <a:rPr lang="en-US" dirty="0"/>
              <a:t>Send packets periodically to avoid timeout</a:t>
            </a:r>
          </a:p>
          <a:p>
            <a:pPr lvl="1"/>
            <a:r>
              <a:rPr lang="en-US" dirty="0"/>
              <a:t>511 end devices per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106-7F17-4FD4-98DD-9184F0F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92D-2F4C-471F-BDD5-5710AC67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“Router Eligible End Device”</a:t>
            </a:r>
          </a:p>
          <a:p>
            <a:pPr lvl="1"/>
            <a:r>
              <a:rPr lang="en-US" dirty="0"/>
              <a:t>A router without any children</a:t>
            </a:r>
          </a:p>
          <a:p>
            <a:pPr lvl="1"/>
            <a:r>
              <a:rPr lang="en-US" dirty="0"/>
              <a:t>Can operate as an end device with one connection (lower power)</a:t>
            </a:r>
          </a:p>
          <a:p>
            <a:pPr lvl="1"/>
            <a:r>
              <a:rPr lang="en-US" dirty="0"/>
              <a:t>Promotes to a router when a joining end device relies on it</a:t>
            </a:r>
          </a:p>
          <a:p>
            <a:pPr lvl="2"/>
            <a:r>
              <a:rPr lang="en-US" dirty="0"/>
              <a:t>If there is room for an additional router (max 32, typical 16-23)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D0DA-83FF-4964-8775-8849822A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OT End Device to Router">
            <a:extLst>
              <a:ext uri="{FF2B5EF4-FFF2-40B4-BE49-F238E27FC236}">
                <a16:creationId xmlns:a16="http://schemas.microsoft.com/office/drawing/2014/main" id="{EFAD0319-7CE2-4504-8A3E-5745D412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1326"/>
            <a:ext cx="6604000" cy="34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9977-0DFD-4D09-A1DE-081198C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4D6-68A2-4987-A3E6-C0286EA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235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leader</a:t>
            </a:r>
          </a:p>
          <a:p>
            <a:pPr lvl="1"/>
            <a:r>
              <a:rPr lang="en-US" dirty="0"/>
              <a:t>Device in charge of making decisions</a:t>
            </a:r>
          </a:p>
          <a:p>
            <a:pPr lvl="2"/>
            <a:r>
              <a:rPr lang="en-US" dirty="0"/>
              <a:t>Addresses, Joining details</a:t>
            </a:r>
          </a:p>
          <a:p>
            <a:pPr lvl="1"/>
            <a:r>
              <a:rPr lang="en-US" dirty="0"/>
              <a:t>Automatically selected from routers</a:t>
            </a:r>
          </a:p>
          <a:p>
            <a:pPr lvl="2"/>
            <a:r>
              <a:rPr lang="en-US" dirty="0"/>
              <a:t>One leader at any given time</a:t>
            </a:r>
          </a:p>
          <a:p>
            <a:pPr lvl="2"/>
            <a:r>
              <a:rPr lang="en-US" dirty="0"/>
              <a:t>Additional leader is selected if the network partitions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Router that also has connectivity to another network</a:t>
            </a:r>
          </a:p>
          <a:p>
            <a:pPr lvl="2"/>
            <a:r>
              <a:rPr lang="en-US" dirty="0"/>
              <a:t>Commonly </a:t>
            </a:r>
            <a:r>
              <a:rPr lang="en-US" dirty="0" err="1"/>
              <a:t>WiFi</a:t>
            </a:r>
            <a:r>
              <a:rPr lang="en-US" dirty="0"/>
              <a:t> or Ethernet</a:t>
            </a:r>
          </a:p>
          <a:p>
            <a:pPr lvl="1"/>
            <a:r>
              <a:rPr lang="en-US" dirty="0"/>
              <a:t>Provides external connectivity</a:t>
            </a:r>
          </a:p>
          <a:p>
            <a:pPr lvl="1"/>
            <a:r>
              <a:rPr lang="en-US" dirty="0"/>
              <a:t>Multiple border routers may exist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3D-2700-443C-90F7-4142BC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 descr="OT Leader and Border Router">
            <a:extLst>
              <a:ext uri="{FF2B5EF4-FFF2-40B4-BE49-F238E27FC236}">
                <a16:creationId xmlns:a16="http://schemas.microsoft.com/office/drawing/2014/main" id="{9D11672F-5533-42B8-AF63-7D91849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48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  <a:p>
            <a:endParaRPr lang="en-US" b="1" dirty="0"/>
          </a:p>
          <a:p>
            <a:r>
              <a:rPr lang="en-US" dirty="0"/>
              <a:t>Thread Overview</a:t>
            </a:r>
          </a:p>
          <a:p>
            <a:endParaRPr lang="en-US" dirty="0"/>
          </a:p>
          <a:p>
            <a:r>
              <a:rPr lang="en-US" b="1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022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F1C2-520E-4D43-ABA1-1A560CF7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uses IPv6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CD8C-41CB-4622-B68D-09DAB75E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IP?</a:t>
            </a:r>
          </a:p>
          <a:p>
            <a:pPr lvl="1"/>
            <a:r>
              <a:rPr lang="en-US" dirty="0"/>
              <a:t>If Wireless Sensor Networks represent a future of billions of connected devices distributed throughout the physical world</a:t>
            </a:r>
          </a:p>
          <a:p>
            <a:pPr lvl="1"/>
            <a:r>
              <a:rPr lang="en-US" dirty="0"/>
              <a:t>Why shouldn’t they run standard protocols wherever possible?</a:t>
            </a:r>
          </a:p>
          <a:p>
            <a:pPr lvl="1"/>
            <a:r>
              <a:rPr lang="en-US" dirty="0"/>
              <a:t>Why IPv6?</a:t>
            </a:r>
          </a:p>
          <a:p>
            <a:pPr lvl="2"/>
            <a:r>
              <a:rPr lang="en-US" dirty="0"/>
              <a:t>Generalized, Flexible, Capable</a:t>
            </a:r>
          </a:p>
          <a:p>
            <a:pPr lvl="1"/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Interoperability with normal computers and networks</a:t>
            </a:r>
          </a:p>
          <a:p>
            <a:pPr lvl="1"/>
            <a:r>
              <a:rPr lang="en-US" dirty="0"/>
              <a:t>Reuse state of the art developed standards instead of remaking them</a:t>
            </a:r>
          </a:p>
          <a:p>
            <a:pPr lvl="2"/>
            <a:r>
              <a:rPr lang="en-US" dirty="0"/>
              <a:t>Security, Naming, Discovery, Services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Packet overhead can be high (will fix)</a:t>
            </a:r>
          </a:p>
          <a:p>
            <a:pPr lvl="1"/>
            <a:r>
              <a:rPr lang="en-US" dirty="0"/>
              <a:t>Complexity for supporting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B517-CF25-47A4-8F16-A18F460B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F01B-796F-4447-8DED-BE794B23F9C7}"/>
              </a:ext>
            </a:extLst>
          </p:cNvPr>
          <p:cNvSpPr txBox="1"/>
          <p:nvPr/>
        </p:nvSpPr>
        <p:spPr>
          <a:xfrm>
            <a:off x="3048000" y="6211669"/>
            <a:ext cx="80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and Culler, “</a:t>
            </a:r>
            <a:r>
              <a:rPr lang="en-US" dirty="0">
                <a:hlinkClick r:id="rId2"/>
              </a:rPr>
              <a:t>IP is Dead, Long Live IP for Wireless Sensor Networks</a:t>
            </a:r>
            <a:r>
              <a:rPr lang="en-US" dirty="0"/>
              <a:t>”.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528-5D70-4E38-9458-8E2402D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511-1EE9-4FA5-B163-C7857C3E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Replacement to Internet Protocol v4</a:t>
            </a:r>
          </a:p>
          <a:p>
            <a:pPr lvl="1"/>
            <a:r>
              <a:rPr lang="en-US" dirty="0"/>
              <a:t>(Something unrelated used version number 5)</a:t>
            </a:r>
          </a:p>
          <a:p>
            <a:pPr lvl="1"/>
            <a:endParaRPr lang="en-US" dirty="0"/>
          </a:p>
          <a:p>
            <a:r>
              <a:rPr lang="en-US" dirty="0"/>
              <a:t>Extended addressing for devices</a:t>
            </a:r>
          </a:p>
          <a:p>
            <a:pPr lvl="1"/>
            <a:r>
              <a:rPr lang="en-US" dirty="0"/>
              <a:t>32-bits for IPv4 addresses -&gt; 128-bits for IPv6 addresses</a:t>
            </a:r>
          </a:p>
          <a:p>
            <a:pPr lvl="1"/>
            <a:r>
              <a:rPr lang="en-US" dirty="0"/>
              <a:t>Example: a39b:239e:ffff:29a2:0021:20f1:aaa2:2112</a:t>
            </a:r>
          </a:p>
          <a:p>
            <a:pPr lvl="1"/>
            <a:endParaRPr lang="en-US" dirty="0"/>
          </a:p>
          <a:p>
            <a:r>
              <a:rPr lang="en-US" dirty="0"/>
              <a:t>Supports multiple transmit models</a:t>
            </a:r>
          </a:p>
          <a:p>
            <a:pPr lvl="1"/>
            <a:r>
              <a:rPr lang="en-US" dirty="0"/>
              <a:t>Broadcast: one-to-all</a:t>
            </a:r>
          </a:p>
          <a:p>
            <a:pPr lvl="1"/>
            <a:r>
              <a:rPr lang="en-US" dirty="0"/>
              <a:t>Multicast: one-to-many</a:t>
            </a:r>
          </a:p>
          <a:p>
            <a:pPr lvl="1"/>
            <a:r>
              <a:rPr lang="en-US" dirty="0"/>
              <a:t>Unicast: one-to-one</a:t>
            </a:r>
          </a:p>
          <a:p>
            <a:pPr lvl="1"/>
            <a:endParaRPr lang="en-US" dirty="0"/>
          </a:p>
          <a:p>
            <a:r>
              <a:rPr lang="en-US" dirty="0"/>
              <a:t>Various other improvements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6287-B5B0-4259-8F43-80386BF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FDC-6694-40A1-B59F-9578371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address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9E6-EF23-4D21-A6D0-458FD42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zeros can be replaced with “::”</a:t>
            </a:r>
          </a:p>
          <a:p>
            <a:pPr lvl="1"/>
            <a:r>
              <a:rPr lang="en-US" dirty="0"/>
              <a:t>Can only use “::” in one place in the address</a:t>
            </a:r>
          </a:p>
          <a:p>
            <a:r>
              <a:rPr lang="en-US" dirty="0"/>
              <a:t>Leading zeros in a 16-bit group can be omitted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0000:0000:0000:0000:0000:0000:0000:0001 → ::1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2345:1001:0023:1003:0000:0000:0000:0000 → 2345:1001:23:1003::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aecb:0222:0000:0000:0000:0000:0000:0010 → aecb:222::10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endParaRPr lang="en-US" sz="2400" dirty="0"/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Localhost - ::1 (IPv4 version is 127.0.0.1)</a:t>
            </a:r>
          </a:p>
          <a:p>
            <a:pPr lvl="1"/>
            <a:r>
              <a:rPr lang="en-US" dirty="0"/>
              <a:t>Link-Local Network - fe80:: (bottom 64-bits are ~device MAC address)</a:t>
            </a:r>
          </a:p>
          <a:p>
            <a:pPr lvl="1"/>
            <a:r>
              <a:rPr lang="en-US" dirty="0"/>
              <a:t>Local Network – fc00:: and fd00::</a:t>
            </a:r>
          </a:p>
          <a:p>
            <a:pPr lvl="1"/>
            <a:r>
              <a:rPr lang="en-US" dirty="0"/>
              <a:t>Global Addresses – 2000:: (various methods for allocating bottom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BB3D-3EB0-46CD-8890-35B3B5F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B5D-4869-48DF-A467-FB27332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datagram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F7AF-2A23-482C-B7D0-452A9D4B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EC70E-BC17-4314-8B0F-0DB871E0A6A3}"/>
              </a:ext>
            </a:extLst>
          </p:cNvPr>
          <p:cNvSpPr>
            <a:spLocks noGrp="1"/>
          </p:cNvSpPr>
          <p:nvPr/>
        </p:nvSpPr>
        <p:spPr>
          <a:xfrm>
            <a:off x="7167455" y="1159328"/>
            <a:ext cx="4412939" cy="249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Priority</a:t>
            </a:r>
            <a:r>
              <a:rPr lang="en-US" sz="2800" dirty="0"/>
              <a:t>: like “type of service” in IPv4.</a:t>
            </a:r>
          </a:p>
          <a:p>
            <a:r>
              <a:rPr lang="en-US" sz="2800" b="1" dirty="0"/>
              <a:t>Flow label</a:t>
            </a:r>
            <a:r>
              <a:rPr lang="en-US" sz="2800" dirty="0"/>
              <a:t>: ambiguous</a:t>
            </a:r>
          </a:p>
          <a:p>
            <a:r>
              <a:rPr lang="en-US" sz="2800" b="1" dirty="0"/>
              <a:t>Next header</a:t>
            </a:r>
            <a:r>
              <a:rPr lang="en-US" sz="2800" dirty="0"/>
              <a:t>: TCP, UDP</a:t>
            </a:r>
          </a:p>
          <a:p>
            <a:r>
              <a:rPr lang="en-US" sz="2800" b="1" dirty="0"/>
              <a:t>Hop limit </a:t>
            </a:r>
            <a:r>
              <a:rPr lang="en-US" sz="2800" dirty="0"/>
              <a:t>= TTL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DF1DF-6B0C-4BED-9B19-AFFBDFEC2CB7}"/>
              </a:ext>
            </a:extLst>
          </p:cNvPr>
          <p:cNvGrpSpPr/>
          <p:nvPr/>
        </p:nvGrpSpPr>
        <p:grpSpPr>
          <a:xfrm>
            <a:off x="425761" y="1517417"/>
            <a:ext cx="6606654" cy="4453461"/>
            <a:chOff x="312109" y="1156804"/>
            <a:chExt cx="4876463" cy="3287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8D5AB-88C5-443D-BDB8-CA85EC24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E5AE7-B4AD-46BF-8BD8-EDE2EDF4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0" name="Line 60">
              <a:extLst>
                <a:ext uri="{FF2B5EF4-FFF2-40B4-BE49-F238E27FC236}">
                  <a16:creationId xmlns:a16="http://schemas.microsoft.com/office/drawing/2014/main" id="{15DA143D-4A14-4E58-B226-BDB451DF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Line 61">
              <a:extLst>
                <a:ext uri="{FF2B5EF4-FFF2-40B4-BE49-F238E27FC236}">
                  <a16:creationId xmlns:a16="http://schemas.microsoft.com/office/drawing/2014/main" id="{005ABDA5-33F3-4EAE-BB4A-3B62D655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B2EEE81D-6496-4DA0-8900-97831B37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297D3EBF-02E7-471F-ACFF-D6F4F002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149CEEF4-1107-444F-B15F-375B6D99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Line 66">
              <a:extLst>
                <a:ext uri="{FF2B5EF4-FFF2-40B4-BE49-F238E27FC236}">
                  <a16:creationId xmlns:a16="http://schemas.microsoft.com/office/drawing/2014/main" id="{8D5428D2-700D-48AB-8D8F-1C57F1E6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6" name="Line 67">
              <a:extLst>
                <a:ext uri="{FF2B5EF4-FFF2-40B4-BE49-F238E27FC236}">
                  <a16:creationId xmlns:a16="http://schemas.microsoft.com/office/drawing/2014/main" id="{CAD7B3AB-190D-4966-AD7F-043EEC54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7" name="Line 68">
              <a:extLst>
                <a:ext uri="{FF2B5EF4-FFF2-40B4-BE49-F238E27FC236}">
                  <a16:creationId xmlns:a16="http://schemas.microsoft.com/office/drawing/2014/main" id="{351BE0E7-3944-46A6-8A08-D4C9209B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26CF8DF9-BE37-45D9-80FB-C9D2A121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80"/>
              <a:ext cx="2567881" cy="88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b="1" dirty="0">
                  <a:latin typeface="+mn-lt"/>
                </a:rPr>
                <a:t>data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80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9" name="Text Box 72">
              <a:extLst>
                <a:ext uri="{FF2B5EF4-FFF2-40B4-BE49-F238E27FC236}">
                  <a16:creationId xmlns:a16="http://schemas.microsoft.com/office/drawing/2014/main" id="{D6EAC6EA-2B3B-4733-8FC5-C0C0A5A9F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13591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payload length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BF8C942C-A8EA-43C9-9197-030B4990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60954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next header</a:t>
              </a:r>
            </a:p>
          </p:txBody>
        </p: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49A2F238-92D9-43DA-956B-E16029BE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385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hop limit</a:t>
              </a:r>
            </a:p>
          </p:txBody>
        </p:sp>
        <p:sp>
          <p:nvSpPr>
            <p:cNvPr id="22" name="Text Box 75">
              <a:extLst>
                <a:ext uri="{FF2B5EF4-FFF2-40B4-BE49-F238E27FC236}">
                  <a16:creationId xmlns:a16="http://schemas.microsoft.com/office/drawing/2014/main" id="{C6A42578-3ED4-4D54-A5CE-C42ACECC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943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flow label</a:t>
              </a:r>
            </a:p>
          </p:txBody>
        </p:sp>
        <p:sp>
          <p:nvSpPr>
            <p:cNvPr id="23" name="Text Box 76">
              <a:extLst>
                <a:ext uri="{FF2B5EF4-FFF2-40B4-BE49-F238E27FC236}">
                  <a16:creationId xmlns:a16="http://schemas.microsoft.com/office/drawing/2014/main" id="{EF0D15BC-FF8C-4F5B-B2E2-33B2B2DE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84697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priority</a:t>
              </a:r>
            </a:p>
          </p:txBody>
        </p:sp>
        <p:sp>
          <p:nvSpPr>
            <p:cNvPr id="24" name="Text Box 77">
              <a:extLst>
                <a:ext uri="{FF2B5EF4-FFF2-40B4-BE49-F238E27FC236}">
                  <a16:creationId xmlns:a16="http://schemas.microsoft.com/office/drawing/2014/main" id="{1F9F3865-34C4-4035-965A-14385805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5658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version</a:t>
              </a:r>
            </a:p>
          </p:txBody>
        </p:sp>
        <p:sp>
          <p:nvSpPr>
            <p:cNvPr id="25" name="Line 79">
              <a:extLst>
                <a:ext uri="{FF2B5EF4-FFF2-40B4-BE49-F238E27FC236}">
                  <a16:creationId xmlns:a16="http://schemas.microsoft.com/office/drawing/2014/main" id="{C661E254-78B3-4120-AC8A-F1C52CE4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3B99EFB9-83EC-415C-B578-F636F6CC5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23170" cy="340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32 bits</a:t>
              </a: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77D91AD9-654B-46DC-9BCA-DBD02CA9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4DFB2793-C1AC-4A44-94D6-76220B2D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DC711EDB-C26A-4866-99A4-FBDC6AFB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Line 67">
              <a:extLst>
                <a:ext uri="{FF2B5EF4-FFF2-40B4-BE49-F238E27FC236}">
                  <a16:creationId xmlns:a16="http://schemas.microsoft.com/office/drawing/2014/main" id="{AB4F91E3-F24C-463C-B21D-9A198C8D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1" name="Line 67">
              <a:extLst>
                <a:ext uri="{FF2B5EF4-FFF2-40B4-BE49-F238E27FC236}">
                  <a16:creationId xmlns:a16="http://schemas.microsoft.com/office/drawing/2014/main" id="{09285D77-B289-47C8-8222-1F7FBC86A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74DB8E84-19B7-4C09-B73C-B97C0299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Text Box 71">
              <a:extLst>
                <a:ext uri="{FF2B5EF4-FFF2-40B4-BE49-F238E27FC236}">
                  <a16:creationId xmlns:a16="http://schemas.microsoft.com/office/drawing/2014/main" id="{553575E4-AE46-41C5-97A8-BD2FE9AA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609" y="1864829"/>
              <a:ext cx="1478052" cy="537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source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22A1992D-C4FC-422E-A753-7408CC7F6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616" y="2471254"/>
              <a:ext cx="1922934" cy="53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destination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872C54-4700-4937-8429-7A07C97F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18" y="4102754"/>
            <a:ext cx="3830596" cy="149794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en-US" sz="2800" i="1" dirty="0"/>
              <a:t>how much overhead?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b="1" dirty="0"/>
              <a:t>40 bytes </a:t>
            </a:r>
            <a:r>
              <a:rPr lang="en-US" altLang="en-US" sz="2800" dirty="0"/>
              <a:t>of IPv6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dirty="0"/>
              <a:t>20 more than IPv4</a:t>
            </a:r>
          </a:p>
        </p:txBody>
      </p:sp>
    </p:spTree>
    <p:extLst>
      <p:ext uri="{BB962C8B-B14F-4D97-AF65-F5344CB8AC3E}">
        <p14:creationId xmlns:p14="http://schemas.microsoft.com/office/powerpoint/2010/main" val="341045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18-5481-4C23-AF74-501A077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FB5-F39B-494F-AF0E-02B5781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running IPv6 over 802.15.4 links</a:t>
            </a:r>
          </a:p>
          <a:p>
            <a:pPr lvl="1"/>
            <a:r>
              <a:rPr lang="en-US" dirty="0"/>
              <a:t>IPv</a:t>
            </a:r>
            <a:r>
              <a:rPr lang="en-US" b="1" dirty="0"/>
              <a:t>6</a:t>
            </a:r>
            <a:r>
              <a:rPr lang="en-US" dirty="0"/>
              <a:t> over </a:t>
            </a:r>
            <a:r>
              <a:rPr lang="en-US" b="1" dirty="0"/>
              <a:t>Lo</a:t>
            </a:r>
            <a:r>
              <a:rPr lang="en-US" dirty="0"/>
              <a:t>w-Power </a:t>
            </a:r>
            <a:r>
              <a:rPr lang="en-US" b="1" dirty="0"/>
              <a:t>W</a:t>
            </a:r>
            <a:r>
              <a:rPr lang="en-US" dirty="0"/>
              <a:t>ireless </a:t>
            </a:r>
            <a:r>
              <a:rPr lang="en-US" b="1" dirty="0"/>
              <a:t>P</a:t>
            </a:r>
            <a:r>
              <a:rPr lang="en-US" dirty="0"/>
              <a:t>ersonal </a:t>
            </a:r>
            <a:r>
              <a:rPr lang="en-US" b="1" dirty="0"/>
              <a:t>A</a:t>
            </a:r>
            <a:r>
              <a:rPr lang="en-US" dirty="0"/>
              <a:t>rea </a:t>
            </a:r>
            <a:r>
              <a:rPr lang="en-US" b="1" dirty="0"/>
              <a:t>N</a:t>
            </a:r>
            <a:r>
              <a:rPr lang="en-US" dirty="0"/>
              <a:t>etworks</a:t>
            </a:r>
          </a:p>
          <a:p>
            <a:pPr lvl="1"/>
            <a:r>
              <a:rPr lang="en-US" dirty="0"/>
              <a:t>IETF Standard (</a:t>
            </a:r>
            <a:r>
              <a:rPr lang="en-US" dirty="0">
                <a:hlinkClick r:id="rId2"/>
              </a:rPr>
              <a:t>RFC4944</a:t>
            </a:r>
            <a:r>
              <a:rPr lang="en-US" dirty="0"/>
              <a:t> + updates in </a:t>
            </a:r>
            <a:r>
              <a:rPr lang="en-US" dirty="0">
                <a:hlinkClick r:id="rId3"/>
              </a:rPr>
              <a:t>RFC6282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Directly out of the research world (Jonathan Hui + David Culler)</a:t>
            </a:r>
          </a:p>
          <a:p>
            <a:pPr lvl="1"/>
            <a:r>
              <a:rPr lang="en-US" dirty="0"/>
              <a:t>Research Paper: </a:t>
            </a:r>
            <a:r>
              <a:rPr lang="en-US" dirty="0">
                <a:hlinkClick r:id="rId4"/>
              </a:rPr>
              <a:t>IP is Dead, Long Live IP for Wireless Sensor Networks</a:t>
            </a:r>
            <a:endParaRPr lang="en-US" dirty="0"/>
          </a:p>
          <a:p>
            <a:pPr lvl="1"/>
            <a:r>
              <a:rPr lang="en-US" dirty="0"/>
              <a:t>Thesis of work: sensor networks can and should use IPv6</a:t>
            </a:r>
          </a:p>
          <a:p>
            <a:pPr lvl="1"/>
            <a:endParaRPr lang="en-US" dirty="0"/>
          </a:p>
          <a:p>
            <a:r>
              <a:rPr lang="en-US" dirty="0"/>
              <a:t>Important goals</a:t>
            </a:r>
          </a:p>
          <a:p>
            <a:pPr lvl="1"/>
            <a:r>
              <a:rPr lang="en-US" dirty="0"/>
              <a:t>Compress IPv6 headers</a:t>
            </a:r>
          </a:p>
          <a:p>
            <a:pPr lvl="1"/>
            <a:r>
              <a:rPr lang="en-US" dirty="0"/>
              <a:t>Handle fragmentation of packets</a:t>
            </a:r>
          </a:p>
          <a:p>
            <a:pPr lvl="1"/>
            <a:r>
              <a:rPr lang="en-US" dirty="0"/>
              <a:t>Enable sending packets through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9275-8325-46BF-86A4-E2E6EAB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Packet Structure</a:t>
            </a:r>
          </a:p>
          <a:p>
            <a:endParaRPr lang="en-US" b="1" dirty="0"/>
          </a:p>
          <a:p>
            <a:r>
              <a:rPr lang="en-US" dirty="0"/>
              <a:t>Thread Overview</a:t>
            </a:r>
          </a:p>
          <a:p>
            <a:endParaRPr lang="en-US" dirty="0"/>
          </a:p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0C9-2B36-4E69-8222-D9F4BCA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243B-8C36-4EA4-87F6-A0BE40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bytes of IPv6 header are a lot for a 127-byte payload</a:t>
            </a:r>
          </a:p>
          <a:p>
            <a:r>
              <a:rPr lang="en-US" dirty="0"/>
              <a:t>Most important goals</a:t>
            </a:r>
          </a:p>
          <a:p>
            <a:pPr lvl="1"/>
            <a:r>
              <a:rPr lang="en-US" dirty="0"/>
              <a:t>Communication with devices in the 15.4 network should be low-overhead</a:t>
            </a:r>
          </a:p>
          <a:p>
            <a:pPr lvl="1"/>
            <a:r>
              <a:rPr lang="en-US" dirty="0"/>
              <a:t>Communication outside of the 15.4 network should still minimize overhead where possible</a:t>
            </a:r>
          </a:p>
          <a:p>
            <a:pPr lvl="1"/>
            <a:endParaRPr lang="en-US" dirty="0"/>
          </a:p>
          <a:p>
            <a:r>
              <a:rPr lang="en-US" dirty="0"/>
              <a:t>Assume a bunch of common parameters to save space</a:t>
            </a:r>
          </a:p>
          <a:p>
            <a:pPr lvl="1"/>
            <a:r>
              <a:rPr lang="en-US" dirty="0"/>
              <a:t>A bunch of options are set to default values</a:t>
            </a:r>
          </a:p>
          <a:p>
            <a:pPr lvl="1"/>
            <a:r>
              <a:rPr lang="en-US" dirty="0"/>
              <a:t>Payload length can be re-determined from packet length</a:t>
            </a:r>
          </a:p>
          <a:p>
            <a:pPr lvl="1"/>
            <a:r>
              <a:rPr lang="en-US" dirty="0"/>
              <a:t>Source/Destination addresses can often be reassembled from link layer data</a:t>
            </a:r>
          </a:p>
          <a:p>
            <a:pPr lvl="2"/>
            <a:r>
              <a:rPr lang="en-US" dirty="0"/>
              <a:t>Plus information about network address assignment known by routers</a:t>
            </a:r>
          </a:p>
          <a:p>
            <a:pPr lvl="1"/>
            <a:endParaRPr lang="en-US" dirty="0"/>
          </a:p>
          <a:p>
            <a:r>
              <a:rPr lang="en-US" dirty="0"/>
              <a:t>Border router “inflates” the packet before sending externally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C233-AB2E-45FA-97B8-C059BFB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D8C3-D8B1-4481-BEAF-4F4CB4A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3FC5-6F0A-494C-9DEC-9BD73897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Thread actually uses IPHC (not HC1) from rfc6282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4E25A-77E1-4FCD-875C-BFE6509D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297CA-228D-44C0-928A-9D3EDBB1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16" y="914400"/>
            <a:ext cx="7787955" cy="4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47A-9EC2-4B6D-9D0D-1094C32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5228-10A0-4E1D-A781-302C119E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first packet of the fragments will hold the IPv6 header</a:t>
            </a:r>
          </a:p>
          <a:p>
            <a:pPr lvl="1"/>
            <a:r>
              <a:rPr lang="en-US" dirty="0"/>
              <a:t>Tag, offset, and size are used to reconstruct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777C-646A-451D-A64A-4340DCB7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96A03-1DF4-40AD-B5B8-5DE6A31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2" y="2542993"/>
            <a:ext cx="5267742" cy="324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470CC-420D-4535-AE90-2DAA5F47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14" y="2133100"/>
            <a:ext cx="611590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8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19F-4055-401E-9BAE-5A314ADA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mesh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D99E-8FA5-4384-A1CE-25B3F9A7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header with originator and final addresses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dirty="0"/>
          </a:p>
          <a:p>
            <a:r>
              <a:rPr lang="en-US" dirty="0"/>
              <a:t>Which of these headers are used depends on the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4C07-2171-44B6-BB99-CE30679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C9B4-0A3D-4F85-BFEC-6A13D4C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76" y="1592165"/>
            <a:ext cx="6894236" cy="164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470BA-C215-4F66-8715-BA9B9EF3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4159185"/>
            <a:ext cx="7754018" cy="21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950-8DD7-4CE3-A28E-B8C9499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IPv6 over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05F3-BA47-4039-B156-EBA9067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RFC7668</a:t>
            </a:r>
            <a:r>
              <a:rPr lang="en-US" dirty="0"/>
              <a:t> defines 6LoWPAN techniques for BLE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A599-428D-481F-A32A-F4A8A3B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5F022-83AC-4080-A78D-68B9B3D4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97" y="2860040"/>
            <a:ext cx="6297194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A1C-039B-4D5C-9B2D-948A54C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IPv6: multiple address spaces per Thread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5704-6153-4FC6-96BA-F4BEFB7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gets an IPv6 address for each way to contact it</a:t>
            </a:r>
          </a:p>
          <a:p>
            <a:pPr lvl="1"/>
            <a:r>
              <a:rPr lang="en-US" dirty="0"/>
              <a:t>Global IP address</a:t>
            </a:r>
          </a:p>
          <a:p>
            <a:pPr lvl="1"/>
            <a:r>
              <a:rPr lang="en-US" dirty="0"/>
              <a:t>Mesh-local IP address</a:t>
            </a:r>
          </a:p>
          <a:p>
            <a:pPr lvl="1"/>
            <a:r>
              <a:rPr lang="en-US" dirty="0"/>
              <a:t>Link-local IP address</a:t>
            </a:r>
          </a:p>
          <a:p>
            <a:pPr lvl="1"/>
            <a:r>
              <a:rPr lang="en-US" dirty="0"/>
              <a:t>Topology-based IP address</a:t>
            </a:r>
          </a:p>
          <a:p>
            <a:pPr lvl="1"/>
            <a:r>
              <a:rPr lang="en-US" dirty="0"/>
              <a:t>Role-based IP address(es)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A07-3E57-4AA2-A9AC-E6396A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OT Scopes">
            <a:extLst>
              <a:ext uri="{FF2B5EF4-FFF2-40B4-BE49-F238E27FC236}">
                <a16:creationId xmlns:a16="http://schemas.microsoft.com/office/drawing/2014/main" id="{C1FB2A31-E128-444B-9055-B51E235F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2207828"/>
            <a:ext cx="4105275" cy="4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10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035-23BF-4397-83EB-AC6E35F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2F95-C544-4CE7-8895-B359A1D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Link-Local Addresses</a:t>
            </a:r>
          </a:p>
          <a:p>
            <a:pPr lvl="1"/>
            <a:r>
              <a:rPr lang="en-US" dirty="0"/>
              <a:t>FE80::/16</a:t>
            </a:r>
          </a:p>
          <a:p>
            <a:pPr lvl="1"/>
            <a:r>
              <a:rPr lang="en-US" dirty="0"/>
              <a:t>Bottommost 64-bits are EUI-64 (MAC address with 0xFFFE in the middle)</a:t>
            </a:r>
          </a:p>
          <a:p>
            <a:pPr lvl="1"/>
            <a:r>
              <a:rPr lang="en-US" dirty="0"/>
              <a:t>Permanent for a given device (no matter the network)</a:t>
            </a:r>
          </a:p>
          <a:p>
            <a:pPr lvl="1"/>
            <a:r>
              <a:rPr lang="en-US" dirty="0"/>
              <a:t>Used for low-layer interactions with neighbors (discovery, routing info)</a:t>
            </a:r>
          </a:p>
          <a:p>
            <a:pPr lvl="1"/>
            <a:endParaRPr lang="en-US" dirty="0"/>
          </a:p>
          <a:p>
            <a:r>
              <a:rPr lang="en-US" dirty="0"/>
              <a:t>Mesh-Local Addresses</a:t>
            </a:r>
          </a:p>
          <a:p>
            <a:pPr lvl="1"/>
            <a:r>
              <a:rPr lang="en-US" dirty="0"/>
              <a:t>FD00::/8 (FD00:: and FC00:: are for local networks)</a:t>
            </a:r>
          </a:p>
          <a:p>
            <a:pPr lvl="1"/>
            <a:r>
              <a:rPr lang="en-US" dirty="0"/>
              <a:t>Remaining bits are randomly chosen as part of joining the network</a:t>
            </a:r>
          </a:p>
          <a:p>
            <a:pPr lvl="1"/>
            <a:r>
              <a:rPr lang="en-US" dirty="0"/>
              <a:t>Permanent while connection is maintained to a network</a:t>
            </a:r>
          </a:p>
          <a:p>
            <a:pPr lvl="1"/>
            <a:r>
              <a:rPr lang="en-US" dirty="0"/>
              <a:t>Used for application-layer interactions</a:t>
            </a:r>
          </a:p>
          <a:p>
            <a:pPr lvl="1"/>
            <a:endParaRPr lang="en-US" dirty="0"/>
          </a:p>
          <a:p>
            <a:r>
              <a:rPr lang="en-US" dirty="0"/>
              <a:t>Global Addresses</a:t>
            </a:r>
          </a:p>
          <a:p>
            <a:pPr lvl="1"/>
            <a:r>
              <a:rPr lang="en-US" dirty="0"/>
              <a:t>2000::/3</a:t>
            </a:r>
          </a:p>
          <a:p>
            <a:pPr lvl="1"/>
            <a:r>
              <a:rPr lang="en-US" dirty="0"/>
              <a:t>Public address for communicating with broader internet through Border Router</a:t>
            </a:r>
          </a:p>
          <a:p>
            <a:pPr lvl="1"/>
            <a:r>
              <a:rPr lang="en-US" dirty="0"/>
              <a:t>Various methods for allocation (SLAAC, DHCP, 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617B-DFD1-4734-A8B0-9C563D7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B70-3C3C-4127-83DF-7C426FD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E43-C926-41A3-A2B0-04EFAEF3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892" cy="5029200"/>
          </a:xfrm>
        </p:spPr>
        <p:txBody>
          <a:bodyPr/>
          <a:lstStyle/>
          <a:p>
            <a:r>
              <a:rPr lang="en-US" dirty="0"/>
              <a:t>FD00::00ff:fe00:RLOC16</a:t>
            </a:r>
          </a:p>
          <a:p>
            <a:pPr lvl="1"/>
            <a:r>
              <a:rPr lang="en-US" dirty="0"/>
              <a:t>Same top bits as mesh-local</a:t>
            </a:r>
          </a:p>
          <a:p>
            <a:pPr lvl="1"/>
            <a:endParaRPr lang="en-US" dirty="0"/>
          </a:p>
          <a:p>
            <a:r>
              <a:rPr lang="en-US" dirty="0"/>
              <a:t>Routing Locator (RLOC)</a:t>
            </a:r>
          </a:p>
          <a:p>
            <a:pPr lvl="1"/>
            <a:r>
              <a:rPr lang="en-US" dirty="0"/>
              <a:t>Router ID plus Child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Changes with network topology</a:t>
            </a:r>
          </a:p>
          <a:p>
            <a:pPr lvl="1"/>
            <a:r>
              <a:rPr lang="en-US" dirty="0"/>
              <a:t>Used for routing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522-042E-4A98-B102-99635A1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4098" name="Picture 2" descr="OT RLOC Topology">
            <a:extLst>
              <a:ext uri="{FF2B5EF4-FFF2-40B4-BE49-F238E27FC236}">
                <a16:creationId xmlns:a16="http://schemas.microsoft.com/office/drawing/2014/main" id="{5965FEEB-844C-4391-A4FE-3E259AF3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7" y="1143000"/>
            <a:ext cx="60199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T RLOC16">
            <a:extLst>
              <a:ext uri="{FF2B5EF4-FFF2-40B4-BE49-F238E27FC236}">
                <a16:creationId xmlns:a16="http://schemas.microsoft.com/office/drawing/2014/main" id="{F397F027-0968-4F15-B254-A0C657E3D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36"/>
          <a:stretch/>
        </p:blipFill>
        <p:spPr bwMode="auto">
          <a:xfrm>
            <a:off x="1282700" y="3377465"/>
            <a:ext cx="3187700" cy="11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3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959F-3B0E-402C-B28F-3C7A65A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534-F71B-4E11-9315-76670E12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Multicast</a:t>
            </a:r>
          </a:p>
          <a:p>
            <a:pPr lvl="1"/>
            <a:r>
              <a:rPr lang="en-US" dirty="0"/>
              <a:t>FF02::1 – link-local, all listening devices</a:t>
            </a:r>
          </a:p>
          <a:p>
            <a:pPr lvl="1"/>
            <a:r>
              <a:rPr lang="en-US" dirty="0"/>
              <a:t>FF02::2 – link-local, all routers/router-eligible</a:t>
            </a:r>
          </a:p>
          <a:p>
            <a:pPr lvl="1"/>
            <a:r>
              <a:rPr lang="en-US" dirty="0"/>
              <a:t>FF03::1 – mesh-local, all listening devices</a:t>
            </a:r>
          </a:p>
          <a:p>
            <a:pPr lvl="1"/>
            <a:r>
              <a:rPr lang="en-US" dirty="0"/>
              <a:t>FF03::2 – mesh-local, all routers/router-eligible</a:t>
            </a:r>
          </a:p>
          <a:p>
            <a:pPr lvl="1"/>
            <a:endParaRPr lang="en-US" dirty="0"/>
          </a:p>
          <a:p>
            <a:r>
              <a:rPr lang="en-US" dirty="0"/>
              <a:t>Anycast</a:t>
            </a:r>
          </a:p>
          <a:p>
            <a:pPr lvl="1"/>
            <a:r>
              <a:rPr lang="en-US" dirty="0"/>
              <a:t>FD00::00FF:FE00:FC</a:t>
            </a:r>
            <a:r>
              <a:rPr lang="en-US" b="1" dirty="0"/>
              <a:t>xx</a:t>
            </a:r>
          </a:p>
          <a:p>
            <a:pPr lvl="2"/>
            <a:r>
              <a:rPr lang="en-US" dirty="0"/>
              <a:t>00 – Thread Leader</a:t>
            </a:r>
          </a:p>
          <a:p>
            <a:pPr lvl="2"/>
            <a:r>
              <a:rPr lang="en-US" dirty="0"/>
              <a:t>01-0F – DHCPv6 Agent</a:t>
            </a:r>
          </a:p>
          <a:p>
            <a:pPr lvl="2"/>
            <a:r>
              <a:rPr lang="en-US" dirty="0"/>
              <a:t>30-37 – Commissioner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722F6-3EA3-46AB-AC75-D33AF7E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  <a:p>
            <a:endParaRPr lang="en-US" b="1" dirty="0"/>
          </a:p>
          <a:p>
            <a:r>
              <a:rPr lang="en-US" dirty="0"/>
              <a:t>Thread Overview</a:t>
            </a:r>
          </a:p>
          <a:p>
            <a:endParaRPr lang="en-US" dirty="0"/>
          </a:p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b="1" dirty="0"/>
              <a:t>Runtime Behavior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2217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0x00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BF8-4D65-417A-A4D3-E4E031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Thread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8AB-5D3E-4DD5-A8B6-1889CC90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request MAC command</a:t>
            </a:r>
          </a:p>
          <a:p>
            <a:pPr lvl="1"/>
            <a:r>
              <a:rPr lang="en-US" dirty="0"/>
              <a:t>Routers/Router-eligible devices respond</a:t>
            </a:r>
          </a:p>
          <a:p>
            <a:pPr lvl="1"/>
            <a:r>
              <a:rPr lang="en-US" dirty="0"/>
              <a:t>Payload contains information about network</a:t>
            </a:r>
          </a:p>
          <a:p>
            <a:pPr lvl="1"/>
            <a:endParaRPr lang="en-US" dirty="0"/>
          </a:p>
          <a:p>
            <a:r>
              <a:rPr lang="en-US" dirty="0"/>
              <a:t>Thread network specification</a:t>
            </a:r>
          </a:p>
          <a:p>
            <a:pPr lvl="1"/>
            <a:r>
              <a:rPr lang="en-US" dirty="0"/>
              <a:t>PAN ID – 16-bit ID</a:t>
            </a:r>
          </a:p>
          <a:p>
            <a:pPr lvl="1"/>
            <a:r>
              <a:rPr lang="en-US" dirty="0"/>
              <a:t>XPAN ID – extended 64-bit ID</a:t>
            </a:r>
          </a:p>
          <a:p>
            <a:pPr lvl="1"/>
            <a:r>
              <a:rPr lang="en-US" dirty="0"/>
              <a:t>Network Name – human-readable</a:t>
            </a:r>
          </a:p>
          <a:p>
            <a:pPr lvl="1"/>
            <a:endParaRPr lang="en-US" dirty="0"/>
          </a:p>
          <a:p>
            <a:r>
              <a:rPr lang="en-US" dirty="0"/>
              <a:t>Active scanning across channels can</a:t>
            </a:r>
            <a:br>
              <a:rPr lang="en-US" dirty="0"/>
            </a:br>
            <a:r>
              <a:rPr lang="en-US" dirty="0"/>
              <a:t>quickly find all existing nearby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DDF8-2E1F-416B-8E3A-2181DD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122" name="Picture 2" descr="OT Active Scan">
            <a:extLst>
              <a:ext uri="{FF2B5EF4-FFF2-40B4-BE49-F238E27FC236}">
                <a16:creationId xmlns:a16="http://schemas.microsoft.com/office/drawing/2014/main" id="{07D4A0FA-632F-46D6-B095-3E752BE6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278676"/>
            <a:ext cx="4633494" cy="44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64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66C-C4B4-4758-B039-E57FE46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264-AC66-4454-9859-06D5683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channel (possibly by scanning for availability)</a:t>
            </a:r>
          </a:p>
          <a:p>
            <a:endParaRPr lang="en-US" dirty="0"/>
          </a:p>
          <a:p>
            <a:r>
              <a:rPr lang="en-US" dirty="0"/>
              <a:t>Become a router</a:t>
            </a:r>
          </a:p>
          <a:p>
            <a:pPr lvl="1"/>
            <a:r>
              <a:rPr lang="en-US" dirty="0"/>
              <a:t>Elect yourself as Thread Leader</a:t>
            </a:r>
          </a:p>
          <a:p>
            <a:pPr lvl="1"/>
            <a:r>
              <a:rPr lang="en-US" dirty="0"/>
              <a:t>Respond to Beacon Requests from other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Further organization occurs through Mesh-Level Establishment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E9-AA83-41C0-B7EE-0A95055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4AAC-9435-4F94-A8F3-8F5549B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Mesh-Level Establishment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3D188-C67D-40EE-AF81-DF75D6C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7702"/>
              </p:ext>
            </p:extLst>
          </p:nvPr>
        </p:nvGraphicFramePr>
        <p:xfrm>
          <a:off x="4916933" y="3819106"/>
          <a:ext cx="66634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2383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  <a:gridCol w="951923">
                  <a:extLst>
                    <a:ext uri="{9D8B030D-6E8A-4147-A177-3AD203B41FA5}">
                      <a16:colId xmlns:a16="http://schemas.microsoft.com/office/drawing/2014/main" val="221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Aux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D5B2-667C-4D08-8CF8-77600B7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466C6-9355-4815-81D5-468B1DC36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676404"/>
              </p:ext>
            </p:extLst>
          </p:nvPr>
        </p:nvGraphicFramePr>
        <p:xfrm>
          <a:off x="4916933" y="2418918"/>
          <a:ext cx="4759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3589F-EA6D-4123-9332-BCA5AA50435A}"/>
              </a:ext>
            </a:extLst>
          </p:cNvPr>
          <p:cNvSpPr txBox="1"/>
          <p:nvPr/>
        </p:nvSpPr>
        <p:spPr>
          <a:xfrm>
            <a:off x="4916933" y="3272384"/>
            <a:ext cx="219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(secure version)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1DB41B-877D-4E37-A795-0921C2D7934E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and configuring mesh links</a:t>
            </a:r>
          </a:p>
          <a:p>
            <a:pPr lvl="1"/>
            <a:r>
              <a:rPr lang="en-US" dirty="0"/>
              <a:t>Payloads placed in UDP packets within IPv6 payloads</a:t>
            </a:r>
          </a:p>
          <a:p>
            <a:pPr lvl="1"/>
            <a:endParaRPr lang="en-US" dirty="0"/>
          </a:p>
          <a:p>
            <a:r>
              <a:rPr lang="en-US" dirty="0"/>
              <a:t>Commands for mesh</a:t>
            </a:r>
          </a:p>
          <a:p>
            <a:pPr lvl="1"/>
            <a:r>
              <a:rPr lang="en-US" dirty="0"/>
              <a:t>Establish link</a:t>
            </a:r>
          </a:p>
          <a:p>
            <a:pPr lvl="1"/>
            <a:r>
              <a:rPr lang="en-US" dirty="0"/>
              <a:t>Advertise link quality</a:t>
            </a:r>
          </a:p>
          <a:p>
            <a:pPr lvl="1"/>
            <a:r>
              <a:rPr lang="en-US" dirty="0"/>
              <a:t>Connect to parent</a:t>
            </a:r>
          </a:p>
          <a:p>
            <a:pPr lvl="1"/>
            <a:endParaRPr lang="en-US" dirty="0"/>
          </a:p>
          <a:p>
            <a:r>
              <a:rPr lang="en-US" dirty="0"/>
              <a:t>TLVs (Type-Length-Value)</a:t>
            </a:r>
          </a:p>
          <a:p>
            <a:pPr lvl="1"/>
            <a:r>
              <a:rPr lang="en-US" dirty="0"/>
              <a:t>Various data types that may be helpful within those packets</a:t>
            </a:r>
          </a:p>
          <a:p>
            <a:pPr lvl="1"/>
            <a:r>
              <a:rPr lang="en-US" dirty="0"/>
              <a:t>Addresses, Link Quality, Routing Data, Timestamps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C0-3EF7-47E8-A4D8-40003EA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 existing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462-3767-47D4-9AA9-51C1D30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devices join as a child of some existing router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Parent Request (to all routers/router-eligible)</a:t>
            </a:r>
          </a:p>
          <a:p>
            <a:pPr lvl="1"/>
            <a:r>
              <a:rPr lang="en-US" dirty="0"/>
              <a:t>Using the multicast, link-local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Parent Response (from all routers/router-eligible separately)</a:t>
            </a:r>
          </a:p>
          <a:p>
            <a:pPr lvl="1"/>
            <a:r>
              <a:rPr lang="en-US" dirty="0"/>
              <a:t>Contains information on link quality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Child ID Request (to router with best link)</a:t>
            </a:r>
          </a:p>
          <a:p>
            <a:pPr lvl="1"/>
            <a:r>
              <a:rPr lang="en-US" dirty="0"/>
              <a:t>Contains parameters about the new child device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Child ID Response (from that router)</a:t>
            </a:r>
          </a:p>
          <a:p>
            <a:pPr lvl="1"/>
            <a:r>
              <a:rPr lang="en-US" dirty="0"/>
              <a:t>Contains address configurations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8292-C07A-4F62-BF12-1E42CDA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146" name="Picture 2" descr="OT MLE Attach Parent Request">
            <a:extLst>
              <a:ext uri="{FF2B5EF4-FFF2-40B4-BE49-F238E27FC236}">
                <a16:creationId xmlns:a16="http://schemas.microsoft.com/office/drawing/2014/main" id="{042352EF-CBF3-4718-AFAB-ACEA771A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228600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T MLE Attach Parent Response">
            <a:extLst>
              <a:ext uri="{FF2B5EF4-FFF2-40B4-BE49-F238E27FC236}">
                <a16:creationId xmlns:a16="http://schemas.microsoft.com/office/drawing/2014/main" id="{C16382B0-AC5E-442A-8679-8B51129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3747243"/>
            <a:ext cx="2628900" cy="2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67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AAB-E051-441D-8376-29A3161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DA3-3779-4DC2-8770-6207DDE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tries to maintain 16-23 routers (max 32)</a:t>
            </a:r>
          </a:p>
          <a:p>
            <a:pPr lvl="1"/>
            <a:r>
              <a:rPr lang="en-US" sz="2000" dirty="0"/>
              <a:t>Goals: path diversity, extend connectivity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Request (to all routers/router-eligible)</a:t>
            </a:r>
          </a:p>
          <a:p>
            <a:pPr lvl="1"/>
            <a:r>
              <a:rPr lang="en-US" sz="2000" dirty="0"/>
              <a:t>Using the multicast, link-local address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 Link Accept and Request (from each router separately)</a:t>
            </a:r>
          </a:p>
          <a:p>
            <a:pPr lvl="1"/>
            <a:r>
              <a:rPr lang="en-US" sz="2000" dirty="0"/>
              <a:t>Forms bi-directional link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Accept (to each router individually)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84D-8181-4FCA-8590-5519C0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7170" name="Picture 2" descr="OT MLE Link Request">
            <a:extLst>
              <a:ext uri="{FF2B5EF4-FFF2-40B4-BE49-F238E27FC236}">
                <a16:creationId xmlns:a16="http://schemas.microsoft.com/office/drawing/2014/main" id="{9C1FF71D-37B4-4855-A114-36B51C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459429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 MLE Link Accept and Request">
            <a:extLst>
              <a:ext uri="{FF2B5EF4-FFF2-40B4-BE49-F238E27FC236}">
                <a16:creationId xmlns:a16="http://schemas.microsoft.com/office/drawing/2014/main" id="{3EE373F9-3AE2-4A94-939D-E47432D8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796423"/>
            <a:ext cx="27855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  <a:p>
            <a:endParaRPr lang="en-US" b="1" dirty="0"/>
          </a:p>
          <a:p>
            <a:r>
              <a:rPr lang="en-US" dirty="0"/>
              <a:t>Thread Overview</a:t>
            </a:r>
          </a:p>
          <a:p>
            <a:endParaRPr lang="en-US" dirty="0"/>
          </a:p>
          <a:p>
            <a:r>
              <a:rPr lang="en-US" dirty="0"/>
              <a:t>Thread Addressing</a:t>
            </a:r>
          </a:p>
          <a:p>
            <a:endParaRPr lang="en-US" dirty="0"/>
          </a:p>
          <a:p>
            <a:r>
              <a:rPr lang="en-US" dirty="0"/>
              <a:t>Runtime Behavior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4894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0x00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BEE4A5E3-49B4-4785-979A-A810875C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3078</TotalTime>
  <Words>2133</Words>
  <Application>Microsoft Office PowerPoint</Application>
  <PresentationFormat>Widescreen</PresentationFormat>
  <Paragraphs>531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Garamond</vt:lpstr>
      <vt:lpstr>Tahoma</vt:lpstr>
      <vt:lpstr>Class Slides</vt:lpstr>
      <vt:lpstr>Worksheet</vt:lpstr>
      <vt:lpstr>Lecture 07 Thread</vt:lpstr>
      <vt:lpstr>Today’s Goals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</vt:lpstr>
      <vt:lpstr>Frame types - Acknowledgement</vt:lpstr>
      <vt:lpstr>Frame types - Acknowledgement</vt:lpstr>
      <vt:lpstr>Analysis: maximum goodput</vt:lpstr>
      <vt:lpstr>Outline</vt:lpstr>
      <vt:lpstr>Thread overview</vt:lpstr>
      <vt:lpstr>References on Thread</vt:lpstr>
      <vt:lpstr>Changes to Physical Layer</vt:lpstr>
      <vt:lpstr>Changes to Link Layer and MAC</vt:lpstr>
      <vt:lpstr>Changes to Link Layer and MAC</vt:lpstr>
      <vt:lpstr>Combination of star and mesh topology</vt:lpstr>
      <vt:lpstr>Router promotion</vt:lpstr>
      <vt:lpstr>Other special roles</vt:lpstr>
      <vt:lpstr>Outline</vt:lpstr>
      <vt:lpstr>Thread uses IPv6 for communication</vt:lpstr>
      <vt:lpstr>Background: IPv6</vt:lpstr>
      <vt:lpstr>Background: IPv6 address notation rules</vt:lpstr>
      <vt:lpstr>Background: IPv6 datagram format</vt:lpstr>
      <vt:lpstr>6LoWPAN</vt:lpstr>
      <vt:lpstr>6LoWPAN header compression</vt:lpstr>
      <vt:lpstr>Example of compression</vt:lpstr>
      <vt:lpstr>6LoWPAN fragmentation</vt:lpstr>
      <vt:lpstr>6LoWPAN mesh forwarding</vt:lpstr>
      <vt:lpstr>Sidebar: IPv6 over BLE</vt:lpstr>
      <vt:lpstr>Benefit to IPv6: multiple address spaces per Thread device</vt:lpstr>
      <vt:lpstr>Traditional addresses in Thread</vt:lpstr>
      <vt:lpstr>Topology-based addresses in Thread</vt:lpstr>
      <vt:lpstr>Role-based addresses in Thread</vt:lpstr>
      <vt:lpstr>Outline</vt:lpstr>
      <vt:lpstr>Discovering Thread networks</vt:lpstr>
      <vt:lpstr>Creating a new network</vt:lpstr>
      <vt:lpstr>Mesh-Level Establishment</vt:lpstr>
      <vt:lpstr>Joining an existing network</vt:lpstr>
      <vt:lpstr>Becoming a router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Thread</dc:title>
  <dc:creator>Branden Ghena</dc:creator>
  <cp:lastModifiedBy>Branden Ghena</cp:lastModifiedBy>
  <cp:revision>48</cp:revision>
  <dcterms:created xsi:type="dcterms:W3CDTF">2021-02-01T16:32:39Z</dcterms:created>
  <dcterms:modified xsi:type="dcterms:W3CDTF">2021-02-03T19:53:07Z</dcterms:modified>
</cp:coreProperties>
</file>