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39"/>
  </p:notesMasterIdLst>
  <p:sldIdLst>
    <p:sldId id="256" r:id="rId2"/>
    <p:sldId id="264" r:id="rId3"/>
    <p:sldId id="348" r:id="rId4"/>
    <p:sldId id="389" r:id="rId5"/>
    <p:sldId id="401" r:id="rId6"/>
    <p:sldId id="402" r:id="rId7"/>
    <p:sldId id="425" r:id="rId8"/>
    <p:sldId id="383" r:id="rId9"/>
    <p:sldId id="395" r:id="rId10"/>
    <p:sldId id="406" r:id="rId11"/>
    <p:sldId id="388" r:id="rId12"/>
    <p:sldId id="403" r:id="rId13"/>
    <p:sldId id="405" r:id="rId14"/>
    <p:sldId id="396" r:id="rId15"/>
    <p:sldId id="407" r:id="rId16"/>
    <p:sldId id="426" r:id="rId17"/>
    <p:sldId id="408" r:id="rId18"/>
    <p:sldId id="398" r:id="rId19"/>
    <p:sldId id="409" r:id="rId20"/>
    <p:sldId id="399" r:id="rId21"/>
    <p:sldId id="414" r:id="rId22"/>
    <p:sldId id="411" r:id="rId23"/>
    <p:sldId id="412" r:id="rId24"/>
    <p:sldId id="413" r:id="rId25"/>
    <p:sldId id="418" r:id="rId26"/>
    <p:sldId id="417" r:id="rId27"/>
    <p:sldId id="419" r:id="rId28"/>
    <p:sldId id="420" r:id="rId29"/>
    <p:sldId id="385" r:id="rId30"/>
    <p:sldId id="416" r:id="rId31"/>
    <p:sldId id="427" r:id="rId32"/>
    <p:sldId id="400" r:id="rId33"/>
    <p:sldId id="387" r:id="rId34"/>
    <p:sldId id="422" r:id="rId35"/>
    <p:sldId id="423" r:id="rId36"/>
    <p:sldId id="424" r:id="rId37"/>
    <p:sldId id="428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264"/>
          </p14:sldIdLst>
        </p14:section>
        <p14:section name="ZigBee Overview" id="{B55B8E8C-5EAB-4A1E-A4E9-AE5E896E46FA}">
          <p14:sldIdLst>
            <p14:sldId id="348"/>
            <p14:sldId id="389"/>
            <p14:sldId id="401"/>
            <p14:sldId id="402"/>
          </p14:sldIdLst>
        </p14:section>
        <p14:section name="ZigBee PHY and MAC" id="{18BE9C24-6572-4C85-8806-99D493E8C451}">
          <p14:sldIdLst>
            <p14:sldId id="425"/>
            <p14:sldId id="383"/>
            <p14:sldId id="395"/>
            <p14:sldId id="406"/>
            <p14:sldId id="388"/>
            <p14:sldId id="403"/>
            <p14:sldId id="405"/>
            <p14:sldId id="396"/>
            <p14:sldId id="407"/>
          </p14:sldIdLst>
        </p14:section>
        <p14:section name="ZigBee Application Layer" id="{D8B961B3-DF7C-4C96-BB3F-270C804C9EC4}">
          <p14:sldIdLst>
            <p14:sldId id="426"/>
            <p14:sldId id="408"/>
            <p14:sldId id="398"/>
            <p14:sldId id="409"/>
            <p14:sldId id="399"/>
            <p14:sldId id="414"/>
            <p14:sldId id="411"/>
            <p14:sldId id="412"/>
            <p14:sldId id="413"/>
            <p14:sldId id="418"/>
            <p14:sldId id="417"/>
            <p14:sldId id="419"/>
            <p14:sldId id="420"/>
            <p14:sldId id="385"/>
            <p14:sldId id="416"/>
          </p14:sldIdLst>
        </p14:section>
        <p14:section name="Interoperability" id="{89DFA53B-CE74-420F-8656-13E8919D24F1}">
          <p14:sldIdLst>
            <p14:sldId id="427"/>
            <p14:sldId id="400"/>
            <p14:sldId id="387"/>
            <p14:sldId id="422"/>
            <p14:sldId id="423"/>
            <p14:sldId id="424"/>
          </p14:sldIdLst>
        </p14:section>
        <p14:section name="Wrapup" id="{29A7F866-9DA9-446B-8359-CE426CB89C7A}">
          <p14:sldIdLst>
            <p14:sldId id="42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76" d="100"/>
          <a:sy n="76" d="100"/>
        </p:scale>
        <p:origin x="126" y="201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2/8/2021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2/8/2021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xkcd.com/927/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zigbeealliance.org/wp-content/uploads/2019/12/07-5123-06-zigbee-cluster-library-specification.pdf" TargetMode="External"/><Relationship Id="rId7" Type="http://schemas.openxmlformats.org/officeDocument/2006/relationships/hyperlink" Target="https://www.nxp.com/docs/en/user-guide/JN-UG-3076.pdf" TargetMode="External"/><Relationship Id="rId2" Type="http://schemas.openxmlformats.org/officeDocument/2006/relationships/hyperlink" Target="https://zigbeealliance.org/wp-content/uploads/2019/11/docs-05-3474-21-0csg-zigbee-specification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xp.com/docs/en/user-guide/JN-UG-3115.pdf" TargetMode="External"/><Relationship Id="rId5" Type="http://schemas.openxmlformats.org/officeDocument/2006/relationships/hyperlink" Target="https://www.nxp.com/docs/en/user-guide/JN-UG-3113.pdf" TargetMode="External"/><Relationship Id="rId4" Type="http://schemas.openxmlformats.org/officeDocument/2006/relationships/hyperlink" Target="https://www.cse.wustl.edu/~jain/cse574-14/ftp/j_13zgb.pdf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09</a:t>
            </a:r>
            <a:br>
              <a:rPr lang="en-US" dirty="0"/>
            </a:br>
            <a:r>
              <a:rPr lang="en-US" dirty="0"/>
              <a:t>ZigBee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CS397/497 – Wireless Protocols for IoT</a:t>
            </a:r>
          </a:p>
          <a:p>
            <a:r>
              <a:rPr lang="en-US" dirty="0"/>
              <a:t>Branden Ghena – Winter 2021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3B332-F6D2-44B9-970C-5A1D3C07C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ZigBee devices (same roles as 802.15.4 defines)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A7D56-028C-49C4-8484-EDDFC1BB4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ZigBee Coordinator (ZC)</a:t>
            </a:r>
          </a:p>
          <a:p>
            <a:pPr lvl="1"/>
            <a:r>
              <a:rPr lang="en-US" dirty="0"/>
              <a:t>Starts the network and decides on key parameters</a:t>
            </a:r>
          </a:p>
          <a:p>
            <a:pPr lvl="1"/>
            <a:r>
              <a:rPr lang="en-US" dirty="0"/>
              <a:t>Is also a Router</a:t>
            </a:r>
          </a:p>
          <a:p>
            <a:endParaRPr lang="en-US" dirty="0"/>
          </a:p>
          <a:p>
            <a:r>
              <a:rPr lang="en-US" dirty="0"/>
              <a:t>ZigBee Router (ZR)</a:t>
            </a:r>
          </a:p>
          <a:p>
            <a:pPr lvl="1"/>
            <a:r>
              <a:rPr lang="en-US" dirty="0"/>
              <a:t>Higher-power, more-capable devices</a:t>
            </a:r>
          </a:p>
          <a:p>
            <a:pPr lvl="1"/>
            <a:r>
              <a:rPr lang="en-US" dirty="0"/>
              <a:t>Radios always on (except during inactive </a:t>
            </a:r>
            <a:r>
              <a:rPr lang="en-US" dirty="0" err="1"/>
              <a:t>superframe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Connect to one or more children</a:t>
            </a:r>
          </a:p>
          <a:p>
            <a:pPr lvl="1"/>
            <a:r>
              <a:rPr lang="en-US" dirty="0"/>
              <a:t>Connect to one or more routers</a:t>
            </a:r>
          </a:p>
          <a:p>
            <a:endParaRPr lang="en-US" dirty="0"/>
          </a:p>
          <a:p>
            <a:r>
              <a:rPr lang="en-US" dirty="0"/>
              <a:t>ZigBee End Device (ZED)</a:t>
            </a:r>
          </a:p>
          <a:p>
            <a:pPr lvl="1"/>
            <a:r>
              <a:rPr lang="en-US" dirty="0"/>
              <a:t>Lower-power, less-capable devices</a:t>
            </a:r>
          </a:p>
          <a:p>
            <a:pPr lvl="1"/>
            <a:r>
              <a:rPr lang="en-US" dirty="0"/>
              <a:t>Always a child of one router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F3BE02-CA0D-464F-AA11-83BF70CEB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9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9BA0902-C06C-43E0-AD7B-912DAE64F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566" y="1297489"/>
            <a:ext cx="3976833" cy="34502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CA38E8-4AE4-4111-A7FF-7BC23F4B1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Older ZigBee - tree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03F84-2A8B-4F8C-B4EF-892E57BAF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preferred topology</a:t>
            </a:r>
          </a:p>
          <a:p>
            <a:pPr lvl="1"/>
            <a:endParaRPr lang="en-US" dirty="0"/>
          </a:p>
          <a:p>
            <a:r>
              <a:rPr lang="en-US" dirty="0"/>
              <a:t>Uses beacon-enabled network</a:t>
            </a:r>
          </a:p>
          <a:p>
            <a:pPr lvl="1"/>
            <a:r>
              <a:rPr lang="en-US" dirty="0"/>
              <a:t>Synchronization via beacon </a:t>
            </a:r>
            <a:r>
              <a:rPr lang="en-US" dirty="0" err="1"/>
              <a:t>superframes</a:t>
            </a:r>
            <a:endParaRPr lang="en-US" dirty="0"/>
          </a:p>
          <a:p>
            <a:pPr lvl="1"/>
            <a:r>
              <a:rPr lang="en-US" dirty="0"/>
              <a:t>Can reduce power requirements for routers</a:t>
            </a:r>
          </a:p>
          <a:p>
            <a:pPr lvl="1"/>
            <a:endParaRPr lang="en-US" dirty="0"/>
          </a:p>
          <a:p>
            <a:r>
              <a:rPr lang="en-US" dirty="0"/>
              <a:t>Some things get simpler</a:t>
            </a:r>
          </a:p>
          <a:p>
            <a:pPr lvl="1"/>
            <a:r>
              <a:rPr lang="en-US" dirty="0"/>
              <a:t>Address assignment is simple</a:t>
            </a:r>
          </a:p>
          <a:p>
            <a:pPr lvl="2"/>
            <a:r>
              <a:rPr lang="en-US" dirty="0"/>
              <a:t>If you restrict network size</a:t>
            </a:r>
          </a:p>
          <a:p>
            <a:pPr lvl="1"/>
            <a:r>
              <a:rPr lang="en-US" dirty="0"/>
              <a:t>Routing is straightforward</a:t>
            </a:r>
          </a:p>
          <a:p>
            <a:pPr lvl="2"/>
            <a:r>
              <a:rPr lang="en-US" dirty="0"/>
              <a:t>But likely more hops for router-to-router communication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45D854-7041-4CEA-A298-B9766A0FE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13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15E27-1668-40F1-A363-3E4AF7007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ZigBee tree network complications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0629C-482D-496B-BE5C-9389B4F4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Distributed routing scheme limits topologies</a:t>
            </a:r>
          </a:p>
          <a:p>
            <a:pPr lvl="1"/>
            <a:r>
              <a:rPr lang="en-US" dirty="0"/>
              <a:t>There is a limit on number of routers</a:t>
            </a:r>
          </a:p>
          <a:p>
            <a:pPr lvl="1"/>
            <a:r>
              <a:rPr lang="en-US" dirty="0"/>
              <a:t>Each router has a maximum number of children</a:t>
            </a:r>
          </a:p>
          <a:p>
            <a:pPr lvl="1"/>
            <a:r>
              <a:rPr lang="en-US" dirty="0"/>
              <a:t>There is a maximum limit for router depth</a:t>
            </a:r>
          </a:p>
          <a:p>
            <a:pPr lvl="1"/>
            <a:r>
              <a:rPr lang="en-US" dirty="0"/>
              <a:t>Note: Thread has device count limits too!</a:t>
            </a:r>
          </a:p>
          <a:p>
            <a:pPr lvl="1"/>
            <a:endParaRPr lang="en-US" dirty="0"/>
          </a:p>
          <a:p>
            <a:r>
              <a:rPr lang="en-US" dirty="0"/>
              <a:t>Needs a beacon scheduling mechanism</a:t>
            </a:r>
          </a:p>
          <a:p>
            <a:pPr lvl="1"/>
            <a:r>
              <a:rPr lang="en-US" dirty="0"/>
              <a:t>Each parent must both participate in a </a:t>
            </a:r>
            <a:r>
              <a:rPr lang="en-US" dirty="0" err="1"/>
              <a:t>superframe</a:t>
            </a:r>
            <a:endParaRPr lang="en-US" dirty="0"/>
          </a:p>
          <a:p>
            <a:pPr lvl="1"/>
            <a:r>
              <a:rPr lang="en-US" dirty="0"/>
              <a:t>And also send their own </a:t>
            </a:r>
            <a:r>
              <a:rPr lang="en-US" dirty="0" err="1"/>
              <a:t>superframe</a:t>
            </a:r>
            <a:r>
              <a:rPr lang="en-US" dirty="0"/>
              <a:t> beacons</a:t>
            </a:r>
          </a:p>
          <a:p>
            <a:pPr lvl="1"/>
            <a:r>
              <a:rPr lang="en-US" dirty="0"/>
              <a:t>Need to keep inactive period large if there is significant router depth</a:t>
            </a:r>
          </a:p>
          <a:p>
            <a:pPr lvl="1"/>
            <a:r>
              <a:rPr lang="en-US" dirty="0"/>
              <a:t>Each beacon includes a TX offset field specifying parent beacon time</a:t>
            </a:r>
          </a:p>
          <a:p>
            <a:pPr lvl="2"/>
            <a:r>
              <a:rPr lang="en-US" dirty="0"/>
              <a:t>Helps prevent hidden terminal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0D1820-7A6F-475E-9EA8-24FD6139F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2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0985B1FB-82A0-4E82-B0DF-5814A5DF8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969" y="914400"/>
            <a:ext cx="4162425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5062EC-A62A-483B-826E-CCF7F7BA1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ZigBee – mesh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02391-922A-499D-9429-3F5321C27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Presently preferred topology</a:t>
            </a:r>
          </a:p>
          <a:p>
            <a:pPr lvl="1"/>
            <a:endParaRPr lang="en-US" dirty="0"/>
          </a:p>
          <a:p>
            <a:r>
              <a:rPr lang="en-US" dirty="0"/>
              <a:t>Uses non-beacon-enabled network</a:t>
            </a:r>
          </a:p>
          <a:p>
            <a:pPr lvl="1"/>
            <a:r>
              <a:rPr lang="en-US" dirty="0"/>
              <a:t>All routers are always-on devices</a:t>
            </a:r>
          </a:p>
          <a:p>
            <a:pPr lvl="1"/>
            <a:r>
              <a:rPr lang="en-US" dirty="0"/>
              <a:t>Allows arbitrary communication between routers</a:t>
            </a:r>
          </a:p>
          <a:p>
            <a:pPr lvl="1"/>
            <a:endParaRPr lang="en-US" dirty="0"/>
          </a:p>
          <a:p>
            <a:r>
              <a:rPr lang="en-US" dirty="0"/>
              <a:t>Some tradeoffs</a:t>
            </a:r>
          </a:p>
          <a:p>
            <a:pPr lvl="1"/>
            <a:r>
              <a:rPr lang="en-US" dirty="0"/>
              <a:t>Likely higher power routers</a:t>
            </a:r>
          </a:p>
          <a:p>
            <a:pPr lvl="1"/>
            <a:r>
              <a:rPr lang="en-US" dirty="0"/>
              <a:t>Routing more complicated (potentially better algorithms though)</a:t>
            </a:r>
          </a:p>
          <a:p>
            <a:pPr lvl="1"/>
            <a:r>
              <a:rPr lang="en-US" dirty="0"/>
              <a:t>Addressing more complicated</a:t>
            </a:r>
          </a:p>
          <a:p>
            <a:pPr lvl="2"/>
            <a:r>
              <a:rPr lang="en-US" dirty="0"/>
              <a:t>Assign random addresses to each node</a:t>
            </a:r>
          </a:p>
          <a:p>
            <a:pPr lvl="2"/>
            <a:r>
              <a:rPr lang="en-US" dirty="0"/>
              <a:t>Include a method for address conflict resolution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BFCAD-8938-43F2-B4CC-A856D40D5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84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597B9-F7BD-4318-8A7B-FFDCBF474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ZigBee End Device polling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93BB4-8809-44FF-94D8-1FF4FDA0E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Packets are held in ZigBee Routers for up to 7.68 seconds</a:t>
            </a:r>
          </a:p>
          <a:p>
            <a:pPr lvl="1"/>
            <a:r>
              <a:rPr lang="en-US" dirty="0"/>
              <a:t>Compare to undefined duration for Thread (at least minutes)</a:t>
            </a:r>
          </a:p>
          <a:p>
            <a:pPr lvl="1"/>
            <a:r>
              <a:rPr lang="en-US" dirty="0"/>
              <a:t>Reduction in “low energy” capability for end devices</a:t>
            </a:r>
          </a:p>
          <a:p>
            <a:pPr lvl="1"/>
            <a:r>
              <a:rPr lang="en-US" dirty="0"/>
              <a:t>Limiting timeouts makes Router design simpler</a:t>
            </a:r>
          </a:p>
          <a:p>
            <a:pPr lvl="1"/>
            <a:endParaRPr lang="en-US" dirty="0"/>
          </a:p>
          <a:p>
            <a:r>
              <a:rPr lang="en-US" dirty="0"/>
              <a:t>ZigBee codifies polling behavior for End Devices</a:t>
            </a:r>
          </a:p>
          <a:p>
            <a:pPr lvl="1"/>
            <a:r>
              <a:rPr lang="en-US" dirty="0"/>
              <a:t>Long Polling - steady state polling period, example: 7.5 seconds</a:t>
            </a:r>
          </a:p>
          <a:p>
            <a:pPr lvl="1"/>
            <a:r>
              <a:rPr lang="en-US" dirty="0"/>
              <a:t>Short Polling – polling period while waiting on data, example: 1 second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C6E63C-ED9C-4661-BDCC-7465CB1BE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314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96C9C6-B8F4-4E16-930E-CB1FFEC79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ZigBee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C6E63C-ED9C-4661-BDCC-7465CB1BE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D6A5CC-27B2-4C49-9D41-4C5D6ED82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256" y="914400"/>
            <a:ext cx="7137487" cy="547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277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ZigBee overview</a:t>
            </a:r>
          </a:p>
          <a:p>
            <a:endParaRPr lang="en-US" dirty="0"/>
          </a:p>
          <a:p>
            <a:r>
              <a:rPr lang="en-US" dirty="0"/>
              <a:t>ZigBee PHY and MAC</a:t>
            </a:r>
          </a:p>
          <a:p>
            <a:endParaRPr lang="en-US" dirty="0"/>
          </a:p>
          <a:p>
            <a:r>
              <a:rPr lang="en-US" b="1" dirty="0"/>
              <a:t>ZigBee application layer</a:t>
            </a:r>
          </a:p>
          <a:p>
            <a:endParaRPr lang="en-US" dirty="0"/>
          </a:p>
          <a:p>
            <a:r>
              <a:rPr lang="en-US" dirty="0"/>
              <a:t>Interoperability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8771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5D0C3-050B-4A5C-AB37-80F336195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ZigBee application-layer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AE774-0801-45D9-9449-176C38C16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Devices act as servers and clients</a:t>
            </a:r>
          </a:p>
          <a:p>
            <a:endParaRPr lang="en-US" dirty="0"/>
          </a:p>
          <a:p>
            <a:r>
              <a:rPr lang="en-US" dirty="0"/>
              <a:t>Profiles – details application-level features</a:t>
            </a:r>
          </a:p>
          <a:p>
            <a:pPr lvl="1"/>
            <a:r>
              <a:rPr lang="en-US" dirty="0"/>
              <a:t>Includes network configurations</a:t>
            </a:r>
          </a:p>
          <a:p>
            <a:pPr lvl="2"/>
            <a:r>
              <a:rPr lang="en-US" dirty="0"/>
              <a:t>For example: security or reliability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Includes definitions of various Device Types</a:t>
            </a:r>
          </a:p>
          <a:p>
            <a:pPr lvl="2"/>
            <a:r>
              <a:rPr lang="en-US" dirty="0"/>
              <a:t>Specify a collection mandatory and optional Clusters</a:t>
            </a:r>
          </a:p>
          <a:p>
            <a:pPr lvl="2"/>
            <a:r>
              <a:rPr lang="en-US" dirty="0"/>
              <a:t>Clusters – collection of Attributes and Commands</a:t>
            </a:r>
          </a:p>
          <a:p>
            <a:pPr lvl="3"/>
            <a:r>
              <a:rPr lang="en-US" dirty="0"/>
              <a:t>Attributes – information, readable and/or writable</a:t>
            </a:r>
          </a:p>
          <a:p>
            <a:pPr lvl="3"/>
            <a:r>
              <a:rPr lang="en-US" dirty="0"/>
              <a:t>Commands – control, writable, may elicit a response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FCAF5F-6857-400D-90BA-C9B9D7929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69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FA33FA0-09BB-4520-B3C4-34CDB28D6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Analogies between BLE and ZigBee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E347D7-4747-4732-BF9C-4659E376A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analogy</a:t>
            </a:r>
          </a:p>
          <a:p>
            <a:endParaRPr lang="en-US" dirty="0"/>
          </a:p>
          <a:p>
            <a:r>
              <a:rPr lang="en-US" dirty="0"/>
              <a:t>BLE Profile</a:t>
            </a:r>
          </a:p>
          <a:p>
            <a:endParaRPr lang="en-US" dirty="0"/>
          </a:p>
          <a:p>
            <a:r>
              <a:rPr lang="en-US" dirty="0"/>
              <a:t>BLE Service</a:t>
            </a:r>
          </a:p>
          <a:p>
            <a:endParaRPr lang="en-US" dirty="0"/>
          </a:p>
          <a:p>
            <a:r>
              <a:rPr lang="en-US" dirty="0"/>
              <a:t>BLE Characteristic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BA3C6-B6F7-4F2F-A454-A7C6B1DE4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FFF1800-7B2B-4E65-9159-FB2C868397B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ZigBee Profile</a:t>
            </a:r>
          </a:p>
          <a:p>
            <a:endParaRPr lang="en-US" dirty="0"/>
          </a:p>
          <a:p>
            <a:r>
              <a:rPr lang="en-US" dirty="0"/>
              <a:t>ZigBee Profile + Device</a:t>
            </a:r>
          </a:p>
          <a:p>
            <a:endParaRPr lang="en-US" dirty="0"/>
          </a:p>
          <a:p>
            <a:r>
              <a:rPr lang="en-US" dirty="0"/>
              <a:t>ZigBee Cluster</a:t>
            </a:r>
          </a:p>
          <a:p>
            <a:endParaRPr lang="en-US" dirty="0"/>
          </a:p>
          <a:p>
            <a:r>
              <a:rPr lang="en-US" dirty="0"/>
              <a:t>ZigBee Attribute</a:t>
            </a:r>
          </a:p>
          <a:p>
            <a:r>
              <a:rPr lang="en-US" dirty="0"/>
              <a:t>Also ~ZigBee Commands</a:t>
            </a:r>
          </a:p>
        </p:txBody>
      </p:sp>
    </p:spTree>
    <p:extLst>
      <p:ext uri="{BB962C8B-B14F-4D97-AF65-F5344CB8AC3E}">
        <p14:creationId xmlns:p14="http://schemas.microsoft.com/office/powerpoint/2010/main" val="2898582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6B78A-0A37-4CA8-90D3-7BD37A25A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ZigBee profiles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5333E-A9B4-4AD6-86BE-18ABD9943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Broad classes of device purposes</a:t>
            </a:r>
          </a:p>
          <a:p>
            <a:pPr lvl="1"/>
            <a:r>
              <a:rPr lang="en-US" dirty="0"/>
              <a:t>Contains multiple Device Type definitions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Define more features of device than the profiles from BLE</a:t>
            </a:r>
          </a:p>
          <a:p>
            <a:pPr lvl="1"/>
            <a:r>
              <a:rPr lang="en-US" dirty="0"/>
              <a:t>Pick various optional network/MAC features, like security or commissioning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BA3C6-B6F7-4F2F-A454-A7C6B1DE4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11EE08-F9B4-48E8-81B9-7957E2D2ED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332" y="2100077"/>
            <a:ext cx="5363323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881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ZigBee as another 802.15.4 implementation</a:t>
            </a:r>
          </a:p>
          <a:p>
            <a:endParaRPr lang="en-US" dirty="0"/>
          </a:p>
          <a:p>
            <a:r>
              <a:rPr lang="en-US" dirty="0"/>
              <a:t>Discuss ZigBee application layer and interoperability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26B9F-9F65-4C93-9718-60C700E1E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ZigBee Device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AA6AF-7E0B-4156-9146-CB636C505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collection of Clusters</a:t>
            </a:r>
          </a:p>
          <a:p>
            <a:pPr lvl="1"/>
            <a:r>
              <a:rPr lang="en-US" dirty="0"/>
              <a:t>Some mandatory and some optional</a:t>
            </a:r>
          </a:p>
          <a:p>
            <a:pPr lvl="1"/>
            <a:endParaRPr lang="en-US" dirty="0"/>
          </a:p>
          <a:p>
            <a:r>
              <a:rPr lang="en-US" dirty="0"/>
              <a:t>Lists Clusters as Server side or Client Side</a:t>
            </a:r>
          </a:p>
          <a:p>
            <a:pPr lvl="1"/>
            <a:r>
              <a:rPr lang="en-US" dirty="0"/>
              <a:t>Server side Cluster is an </a:t>
            </a:r>
            <a:r>
              <a:rPr lang="en-US" i="1" dirty="0"/>
              <a:t>input</a:t>
            </a:r>
            <a:endParaRPr lang="en-US" dirty="0"/>
          </a:p>
          <a:p>
            <a:pPr lvl="1"/>
            <a:r>
              <a:rPr lang="en-US" dirty="0"/>
              <a:t>Client side Cluster is an </a:t>
            </a:r>
            <a:r>
              <a:rPr lang="en-US" i="1" dirty="0"/>
              <a:t>output</a:t>
            </a:r>
          </a:p>
          <a:p>
            <a:pPr lvl="1"/>
            <a:endParaRPr lang="en-US" i="1" dirty="0"/>
          </a:p>
          <a:p>
            <a:r>
              <a:rPr lang="en-US" dirty="0"/>
              <a:t>Example: light bulbs implement server, switches implement client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2D8D5B-0112-4BF8-A883-B88BEEA51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84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4B0ED-8477-428A-A523-9890FA153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ZigBee Clusters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B6344-41A4-4B50-ACAF-C62496630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collection of Attributes and Commands</a:t>
            </a:r>
          </a:p>
          <a:p>
            <a:pPr lvl="1"/>
            <a:r>
              <a:rPr lang="en-US" dirty="0"/>
              <a:t>Analogous to BLE Services</a:t>
            </a:r>
          </a:p>
          <a:p>
            <a:pPr lvl="1"/>
            <a:r>
              <a:rPr lang="en-US" dirty="0"/>
              <a:t>Can be optional or mandatory</a:t>
            </a:r>
          </a:p>
          <a:p>
            <a:pPr lvl="1"/>
            <a:endParaRPr lang="en-US" dirty="0"/>
          </a:p>
          <a:p>
            <a:r>
              <a:rPr lang="en-US" dirty="0"/>
              <a:t>ZigBee Cluster Library defines standard Clusters</a:t>
            </a:r>
          </a:p>
          <a:p>
            <a:pPr lvl="1"/>
            <a:r>
              <a:rPr lang="en-US" dirty="0"/>
              <a:t>Lists Attributes and Commands for each</a:t>
            </a:r>
          </a:p>
          <a:p>
            <a:pPr lvl="1"/>
            <a:r>
              <a:rPr lang="en-US" dirty="0"/>
              <a:t>Attributes</a:t>
            </a:r>
          </a:p>
          <a:p>
            <a:pPr lvl="2"/>
            <a:r>
              <a:rPr lang="en-US" dirty="0"/>
              <a:t>Type – uint8, </a:t>
            </a:r>
            <a:r>
              <a:rPr lang="en-US" dirty="0" err="1"/>
              <a:t>enum</a:t>
            </a:r>
            <a:r>
              <a:rPr lang="en-US" dirty="0"/>
              <a:t>, bitmap, string, etc.</a:t>
            </a:r>
          </a:p>
          <a:p>
            <a:pPr lvl="2"/>
            <a:r>
              <a:rPr lang="en-US" dirty="0"/>
              <a:t>Permissions - Read/Write/Report (receive automatic updates)</a:t>
            </a:r>
          </a:p>
          <a:p>
            <a:pPr lvl="2"/>
            <a:r>
              <a:rPr lang="en-US" dirty="0"/>
              <a:t>How to interpret meaning of value</a:t>
            </a:r>
          </a:p>
          <a:p>
            <a:pPr lvl="1"/>
            <a:r>
              <a:rPr lang="en-US" dirty="0"/>
              <a:t>Commands</a:t>
            </a:r>
          </a:p>
          <a:p>
            <a:pPr lvl="2"/>
            <a:r>
              <a:rPr lang="en-US" dirty="0"/>
              <a:t>Field(s), Type of each, Interpretation of each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D38539-1943-46D0-9F9D-0D4A2BEE9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16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4F55E7-AD94-419C-B935-909F0DD02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ZigBee profile: Home Automation Device Types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62E756-200F-4E6C-AE61-BF5FE3714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Generic 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On/Off Switch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On/Off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Remote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Door 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Door Lock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Simple Sensor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Smart Plug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Intruder Alarm System Devices</a:t>
            </a:r>
          </a:p>
          <a:p>
            <a:r>
              <a:rPr lang="en-US" dirty="0"/>
              <a:t>IAS Control and Indicating</a:t>
            </a:r>
          </a:p>
          <a:p>
            <a:r>
              <a:rPr lang="en-US" dirty="0"/>
              <a:t>IAS Ancillary Control</a:t>
            </a:r>
          </a:p>
          <a:p>
            <a:r>
              <a:rPr lang="en-US" dirty="0"/>
              <a:t>IAS Zone</a:t>
            </a:r>
          </a:p>
          <a:p>
            <a:r>
              <a:rPr lang="en-US" dirty="0"/>
              <a:t>IAS Warning Device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76FB1D-3390-4787-8F95-466D68A5B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AA44B5D-5EA2-4AA0-8DB9-20D1E9FBA7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991100" y="1143000"/>
            <a:ext cx="35052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Lighting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On/Off Light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Dimmable Light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Colour</a:t>
            </a:r>
            <a:r>
              <a:rPr lang="en-US" sz="2400" dirty="0"/>
              <a:t> Dimmable Light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On/Off Light Switch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Dimmer Switch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Colour</a:t>
            </a:r>
            <a:r>
              <a:rPr lang="en-US" sz="2400" dirty="0"/>
              <a:t> Dimmer Switch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Light Sensor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Occupancy Sensor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HVAC Devices</a:t>
            </a:r>
          </a:p>
          <a:p>
            <a:r>
              <a:rPr lang="en-US" sz="2400" dirty="0"/>
              <a:t>Thermostat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24EB55-4BAA-4BCE-8514-F8442569B236}"/>
              </a:ext>
            </a:extLst>
          </p:cNvPr>
          <p:cNvSpPr txBox="1"/>
          <p:nvPr/>
        </p:nvSpPr>
        <p:spPr>
          <a:xfrm>
            <a:off x="8750300" y="3746500"/>
            <a:ext cx="28300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Each bullet point is a </a:t>
            </a:r>
            <a:r>
              <a:rPr lang="en-US" sz="2000" b="1" dirty="0"/>
              <a:t>Device Type</a:t>
            </a:r>
          </a:p>
          <a:p>
            <a:endParaRPr lang="en-US" sz="2000" dirty="0"/>
          </a:p>
          <a:p>
            <a:r>
              <a:rPr lang="en-US" sz="2000" dirty="0"/>
              <a:t>Which is a list of mandatory and optional Clusters</a:t>
            </a:r>
          </a:p>
        </p:txBody>
      </p:sp>
    </p:spTree>
    <p:extLst>
      <p:ext uri="{BB962C8B-B14F-4D97-AF65-F5344CB8AC3E}">
        <p14:creationId xmlns:p14="http://schemas.microsoft.com/office/powerpoint/2010/main" val="1469148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FFFFA-9E2E-4238-996D-E5AE6B973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Device Types: door lock and door lock controller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92038-B281-4DD3-A80B-1AC245AB4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34E783-AB7A-4B87-8D84-B0D5FC805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95" y="1549287"/>
            <a:ext cx="5571083" cy="41721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C140BE-D38F-41E7-8550-BE4FA1213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678" y="1549287"/>
            <a:ext cx="5442865" cy="298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146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2130E-D26A-404F-A84B-EAF634054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Cluster: door lock attributes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C1D0C-7BD4-4CCC-B5C8-EDDBFEBA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72F130-6B99-4F51-BF86-E5C8ED718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63" y="1258007"/>
            <a:ext cx="5831262" cy="27925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DB11C7-214C-4933-AA6F-A2F29857BF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864" y="1258007"/>
            <a:ext cx="3210373" cy="39724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E3CB28-24EB-410F-B738-3ED6025A76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63" y="4050593"/>
            <a:ext cx="5831262" cy="15688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CF97DF-70E8-42E1-8FA1-F8FFFA7A10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64" y="5619409"/>
            <a:ext cx="5831261" cy="539814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3F77A9B-E646-45FB-93CC-E3C78B00708A}"/>
              </a:ext>
            </a:extLst>
          </p:cNvPr>
          <p:cNvCxnSpPr/>
          <p:nvPr/>
        </p:nvCxnSpPr>
        <p:spPr>
          <a:xfrm flipV="1">
            <a:off x="6553200" y="1536700"/>
            <a:ext cx="1739900" cy="533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F491270-38B7-4049-B7AA-B5E1A8D31C04}"/>
              </a:ext>
            </a:extLst>
          </p:cNvPr>
          <p:cNvCxnSpPr>
            <a:cxnSpLocks/>
          </p:cNvCxnSpPr>
          <p:nvPr/>
        </p:nvCxnSpPr>
        <p:spPr>
          <a:xfrm>
            <a:off x="6553200" y="2348794"/>
            <a:ext cx="1739900" cy="27925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5328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56F49-2DC3-4F86-8FC5-64C977CDE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Cluster: door lock commands (client side)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77DB6-137C-45C2-8EA1-5723A56F8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8999" y="3606800"/>
            <a:ext cx="6881395" cy="2565400"/>
          </a:xfrm>
        </p:spPr>
        <p:txBody>
          <a:bodyPr/>
          <a:lstStyle/>
          <a:p>
            <a:r>
              <a:rPr lang="en-US" dirty="0"/>
              <a:t>Server-side</a:t>
            </a:r>
          </a:p>
          <a:p>
            <a:pPr lvl="1"/>
            <a:r>
              <a:rPr lang="en-US" dirty="0"/>
              <a:t>Performs actions when it receives these commands</a:t>
            </a:r>
          </a:p>
          <a:p>
            <a:pPr lvl="1"/>
            <a:endParaRPr lang="en-US" dirty="0"/>
          </a:p>
          <a:p>
            <a:r>
              <a:rPr lang="en-US" dirty="0"/>
              <a:t>Client-side</a:t>
            </a:r>
          </a:p>
          <a:p>
            <a:pPr lvl="1"/>
            <a:r>
              <a:rPr lang="en-US" dirty="0"/>
              <a:t>Capable of sending these commands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866E4-3E91-4F61-B82F-4752AE0F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647E15-A140-447F-81D2-9CBA24710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266" y="1143000"/>
            <a:ext cx="2991267" cy="16004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5ADFEE-A490-4743-AECE-9A58D57F06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966" y="2672516"/>
            <a:ext cx="2943434" cy="76909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49826DD-E934-4509-8DEC-B03B8C7D96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583" y="1469373"/>
            <a:ext cx="3599034" cy="1582454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FD5440-4092-42C2-8C83-5B2B7FDF3224}"/>
              </a:ext>
            </a:extLst>
          </p:cNvPr>
          <p:cNvCxnSpPr>
            <a:cxnSpLocks/>
          </p:cNvCxnSpPr>
          <p:nvPr/>
        </p:nvCxnSpPr>
        <p:spPr>
          <a:xfrm flipV="1">
            <a:off x="4305300" y="1587500"/>
            <a:ext cx="2349500" cy="431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26A45D-7CE2-4D7B-AD9A-AC155280D10A}"/>
              </a:ext>
            </a:extLst>
          </p:cNvPr>
          <p:cNvCxnSpPr>
            <a:cxnSpLocks/>
          </p:cNvCxnSpPr>
          <p:nvPr/>
        </p:nvCxnSpPr>
        <p:spPr>
          <a:xfrm>
            <a:off x="4279900" y="2349500"/>
            <a:ext cx="2400300" cy="6225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010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7A844-6996-43E1-8704-7C57422BB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ZigBee profile: Smart Energy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251C6-1479-4971-8B95-B25EE14DD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Interactions with energy providers for efficiency and cost savings</a:t>
            </a:r>
          </a:p>
          <a:p>
            <a:endParaRPr lang="en-US" dirty="0"/>
          </a:p>
          <a:p>
            <a:r>
              <a:rPr lang="en-US" dirty="0"/>
              <a:t>Devices</a:t>
            </a:r>
          </a:p>
          <a:p>
            <a:pPr lvl="1"/>
            <a:r>
              <a:rPr lang="en-US" dirty="0"/>
              <a:t>Energy service interface</a:t>
            </a:r>
          </a:p>
          <a:p>
            <a:pPr lvl="1"/>
            <a:r>
              <a:rPr lang="en-US" dirty="0"/>
              <a:t>Metering device</a:t>
            </a:r>
          </a:p>
          <a:p>
            <a:pPr lvl="1"/>
            <a:r>
              <a:rPr lang="en-US" dirty="0"/>
              <a:t>Load control device</a:t>
            </a:r>
          </a:p>
          <a:p>
            <a:endParaRPr lang="en-US" dirty="0"/>
          </a:p>
          <a:p>
            <a:r>
              <a:rPr lang="en-US" dirty="0"/>
              <a:t>Clusters</a:t>
            </a:r>
          </a:p>
          <a:p>
            <a:pPr lvl="1"/>
            <a:r>
              <a:rPr lang="en-US" dirty="0"/>
              <a:t>Demand response</a:t>
            </a:r>
          </a:p>
          <a:p>
            <a:pPr lvl="1"/>
            <a:r>
              <a:rPr lang="en-US" dirty="0"/>
              <a:t>Metering</a:t>
            </a:r>
          </a:p>
          <a:p>
            <a:pPr lvl="1"/>
            <a:r>
              <a:rPr lang="en-US" dirty="0"/>
              <a:t>Price</a:t>
            </a:r>
          </a:p>
          <a:p>
            <a:pPr lvl="1"/>
            <a:r>
              <a:rPr lang="en-US" dirty="0"/>
              <a:t>Key establishment (e.g. security)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3C5FDD-CDB8-452F-AA82-D6538EB14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C075C6-9474-41BC-A763-7A3BA93FB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876" y="1689004"/>
            <a:ext cx="4949321" cy="3276792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D228178-35A4-45A3-98FE-86E7F33BC31B}"/>
              </a:ext>
            </a:extLst>
          </p:cNvPr>
          <p:cNvCxnSpPr>
            <a:cxnSpLocks/>
          </p:cNvCxnSpPr>
          <p:nvPr/>
        </p:nvCxnSpPr>
        <p:spPr>
          <a:xfrm>
            <a:off x="3911600" y="3327400"/>
            <a:ext cx="218239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434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B3FE5-0946-4696-81B1-A0C074D66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demand response cluster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CC236-7D07-4EAF-ACA7-0727F7179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attributes, only commands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420D-2EF8-4749-9BAC-E2399C698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77BC24-3372-4154-82DC-1EE9AF1A3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514" y="1701800"/>
            <a:ext cx="5800680" cy="12605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BA0AFD-E89A-42BF-B303-13F3289DC3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328" y="3521153"/>
            <a:ext cx="6215051" cy="27825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BB14F8-0575-4DB1-8CA6-6EFEF63007F3}"/>
              </a:ext>
            </a:extLst>
          </p:cNvPr>
          <p:cNvSpPr txBox="1"/>
          <p:nvPr/>
        </p:nvSpPr>
        <p:spPr>
          <a:xfrm>
            <a:off x="3210328" y="3107887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 Control Command Payload</a:t>
            </a:r>
          </a:p>
        </p:txBody>
      </p:sp>
    </p:spTree>
    <p:extLst>
      <p:ext uri="{BB962C8B-B14F-4D97-AF65-F5344CB8AC3E}">
        <p14:creationId xmlns:p14="http://schemas.microsoft.com/office/powerpoint/2010/main" val="37601039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3FB75-5117-4C8C-9279-002246E7F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9192A-5047-496F-91AC-FAABD76CB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Each ZigBee device has a number of Endpoints (up to 240)</a:t>
            </a:r>
          </a:p>
          <a:p>
            <a:pPr lvl="1"/>
            <a:r>
              <a:rPr lang="en-US" dirty="0"/>
              <a:t>Number by which remote applications can contact it</a:t>
            </a:r>
          </a:p>
          <a:p>
            <a:pPr lvl="1"/>
            <a:r>
              <a:rPr lang="en-US" dirty="0"/>
              <a:t>Analogous to a Port in TCP/UDP</a:t>
            </a:r>
          </a:p>
          <a:p>
            <a:pPr lvl="1"/>
            <a:endParaRPr lang="en-US" dirty="0"/>
          </a:p>
          <a:p>
            <a:r>
              <a:rPr lang="en-US" dirty="0"/>
              <a:t>Each Endpoint has one Device Type attached to it</a:t>
            </a:r>
          </a:p>
          <a:p>
            <a:pPr lvl="1"/>
            <a:r>
              <a:rPr lang="en-US" dirty="0"/>
              <a:t>Communication refers to the Endpoint number,</a:t>
            </a:r>
          </a:p>
          <a:p>
            <a:pPr lvl="2"/>
            <a:r>
              <a:rPr lang="en-US" dirty="0"/>
              <a:t>Then the Cluster ID within it,</a:t>
            </a:r>
          </a:p>
          <a:p>
            <a:pPr lvl="2"/>
            <a:r>
              <a:rPr lang="en-US" dirty="0"/>
              <a:t>Then the Attribute/Command ID within that</a:t>
            </a:r>
          </a:p>
          <a:p>
            <a:pPr lvl="1"/>
            <a:r>
              <a:rPr lang="en-US" dirty="0"/>
              <a:t>Endpoints can be queried to determine what they provide</a:t>
            </a:r>
          </a:p>
          <a:p>
            <a:endParaRPr lang="en-US" dirty="0"/>
          </a:p>
          <a:p>
            <a:r>
              <a:rPr lang="en-US" dirty="0"/>
              <a:t>Special case: Endpoint 0 – ZigBee Device Object</a:t>
            </a:r>
          </a:p>
          <a:p>
            <a:pPr lvl="1"/>
            <a:r>
              <a:rPr lang="en-US" dirty="0"/>
              <a:t>All devices must implement the ZigBee Device Object</a:t>
            </a:r>
          </a:p>
          <a:p>
            <a:pPr lvl="1"/>
            <a:r>
              <a:rPr lang="en-US" dirty="0"/>
              <a:t>Attributes and Commands for controlling a network device</a:t>
            </a:r>
          </a:p>
          <a:p>
            <a:pPr lvl="1"/>
            <a:r>
              <a:rPr lang="en-US" dirty="0"/>
              <a:t>Network parameters are configured just like a light or door lock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12B786-CEB6-4A7A-B736-0A41AE4A0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513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75BF6-E9BB-492B-96BF-F80898D96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Endpoints for a device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866F3-A8C9-4E9E-8586-004E04B82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2755900"/>
            <a:ext cx="5041900" cy="3416300"/>
          </a:xfrm>
        </p:spPr>
        <p:txBody>
          <a:bodyPr/>
          <a:lstStyle/>
          <a:p>
            <a:r>
              <a:rPr lang="en-US" dirty="0"/>
              <a:t>Even simple devices hopefully have three endpoints: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ZigBee Device Object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&lt;Their functionality&gt;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Over The Air Bootloader (code updates)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A744EE-4FE9-4122-AFD1-0DB9F5838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0AB748-AF56-4357-8EA9-CC54D8AA9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423" y="1143000"/>
            <a:ext cx="3753374" cy="49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389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ZigBee overview</a:t>
            </a:r>
          </a:p>
          <a:p>
            <a:endParaRPr lang="en-US" dirty="0"/>
          </a:p>
          <a:p>
            <a:r>
              <a:rPr lang="en-US" dirty="0"/>
              <a:t>ZigBee PHY and MAC</a:t>
            </a:r>
          </a:p>
          <a:p>
            <a:endParaRPr lang="en-US" dirty="0"/>
          </a:p>
          <a:p>
            <a:r>
              <a:rPr lang="en-US" dirty="0"/>
              <a:t>ZigBee application layer</a:t>
            </a:r>
          </a:p>
          <a:p>
            <a:endParaRPr lang="en-US" dirty="0"/>
          </a:p>
          <a:p>
            <a:r>
              <a:rPr lang="en-US" dirty="0"/>
              <a:t>Interoperability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85D2B-4964-4E49-9056-2B18A45F2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ZigBee application layer packets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06E7D-F0F6-4704-B115-9BEA9514E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B38924A-863A-4EC5-ABD5-CEA1C5D02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093" y="1401763"/>
            <a:ext cx="9129801" cy="4954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2565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ZigBee overview</a:t>
            </a:r>
          </a:p>
          <a:p>
            <a:endParaRPr lang="en-US" dirty="0"/>
          </a:p>
          <a:p>
            <a:r>
              <a:rPr lang="en-US" dirty="0"/>
              <a:t>ZigBee PHY and MAC</a:t>
            </a:r>
          </a:p>
          <a:p>
            <a:endParaRPr lang="en-US" dirty="0"/>
          </a:p>
          <a:p>
            <a:r>
              <a:rPr lang="en-US" dirty="0"/>
              <a:t>ZigBee application layer</a:t>
            </a:r>
          </a:p>
          <a:p>
            <a:endParaRPr lang="en-US" dirty="0"/>
          </a:p>
          <a:p>
            <a:r>
              <a:rPr lang="en-US" b="1" dirty="0"/>
              <a:t>Interoperability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4796963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62991-C802-4532-8CBB-233FD242F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ZigBee application layer on other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B82CF-80C6-439D-8AEA-0A6638E85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specification for how to interact with devices is far above anything network-specific</a:t>
            </a:r>
          </a:p>
          <a:p>
            <a:endParaRPr lang="en-US" dirty="0"/>
          </a:p>
          <a:p>
            <a:r>
              <a:rPr lang="en-US" dirty="0" err="1"/>
              <a:t>dotdot</a:t>
            </a:r>
            <a:r>
              <a:rPr lang="en-US" dirty="0"/>
              <a:t> is a recent effort to spread ZigBee Clusters more widely</a:t>
            </a:r>
          </a:p>
          <a:p>
            <a:pPr lvl="1"/>
            <a:r>
              <a:rPr lang="en-US" dirty="0"/>
              <a:t>Runs same application-layer on top of various lower layers</a:t>
            </a:r>
          </a:p>
          <a:p>
            <a:pPr lvl="1"/>
            <a:r>
              <a:rPr lang="en-US" dirty="0"/>
              <a:t>ZigBee, BLE, Thread, </a:t>
            </a:r>
            <a:r>
              <a:rPr lang="en-US" dirty="0" err="1"/>
              <a:t>WiFi</a:t>
            </a:r>
            <a:r>
              <a:rPr lang="en-US" dirty="0"/>
              <a:t>, Ethernet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2637A-152B-4020-9EC4-FC0CAECB5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917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1C35DA5-E570-4B48-B623-93CCB39BE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dotdot</a:t>
            </a:r>
            <a:r>
              <a:rPr lang="en-US" dirty="0"/>
              <a:t> provides ZigBee-style control over various networks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110D5-781B-4902-9F6D-263F7CB1B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FA4ED14-3938-475A-8BE5-9E868E67B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991" y="979714"/>
            <a:ext cx="9908005" cy="5574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35339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7DAF5-AC0B-47E3-BAED-82F2E7D14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err="1"/>
              <a:t>dotdot</a:t>
            </a:r>
            <a:r>
              <a:rPr lang="en-US" dirty="0"/>
              <a:t> over Thread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F98748-2314-4D21-8890-47CD3D25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FA07F35-FA07-4921-98EF-3AE27F524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94" y="914400"/>
            <a:ext cx="11252200" cy="557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8380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EA665-7320-4594-AD1F-F1E24B036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ZCL to </a:t>
            </a:r>
            <a:r>
              <a:rPr lang="en-US" dirty="0" err="1"/>
              <a:t>CoAP</a:t>
            </a:r>
            <a:r>
              <a:rPr lang="en-US" dirty="0"/>
              <a:t> mappings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0033FD-7F95-4725-A8C7-2C910CDFD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  <p:pic>
        <p:nvPicPr>
          <p:cNvPr id="5122" name="Picture 2" descr="Dotdot resource table. Source: Desbenoit and Vulcano 2017, slide 20.">
            <a:extLst>
              <a:ext uri="{FF2B5EF4-FFF2-40B4-BE49-F238E27FC236}">
                <a16:creationId xmlns:a16="http://schemas.microsoft.com/office/drawing/2014/main" id="{B7BF6B8A-3E25-40C6-AB3C-DC0582C7C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094" y="1582111"/>
            <a:ext cx="8813800" cy="4150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97347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D7402-8ECE-4B3B-8895-52892E28D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ZCL the right standard for device interactions?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313E1-1B29-4EEB-B91A-E740C32EE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Seems better than making something new from scratch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DDFC3-6CDB-489E-B2B3-3B2EEE066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  <p:pic>
        <p:nvPicPr>
          <p:cNvPr id="6146" name="Picture 2" descr="Standards">
            <a:extLst>
              <a:ext uri="{FF2B5EF4-FFF2-40B4-BE49-F238E27FC236}">
                <a16:creationId xmlns:a16="http://schemas.microsoft.com/office/drawing/2014/main" id="{DA8472F0-0F8A-4210-AAAC-53873A414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648" y="2347913"/>
            <a:ext cx="6756691" cy="3824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859A1D-C139-4726-819B-1A50252ADB1A}"/>
              </a:ext>
            </a:extLst>
          </p:cNvPr>
          <p:cNvSpPr txBox="1"/>
          <p:nvPr/>
        </p:nvSpPr>
        <p:spPr>
          <a:xfrm>
            <a:off x="2715648" y="6172200"/>
            <a:ext cx="288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https://xkcd.com/927/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0152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ZigBee overview</a:t>
            </a:r>
          </a:p>
          <a:p>
            <a:endParaRPr lang="en-US" dirty="0"/>
          </a:p>
          <a:p>
            <a:r>
              <a:rPr lang="en-US" dirty="0"/>
              <a:t>ZigBee PHY and MAC</a:t>
            </a:r>
          </a:p>
          <a:p>
            <a:endParaRPr lang="en-US" dirty="0"/>
          </a:p>
          <a:p>
            <a:r>
              <a:rPr lang="en-US" dirty="0"/>
              <a:t>ZigBee application layer</a:t>
            </a:r>
          </a:p>
          <a:p>
            <a:endParaRPr lang="en-US" dirty="0"/>
          </a:p>
          <a:p>
            <a:r>
              <a:rPr lang="en-US" dirty="0"/>
              <a:t>Interoperability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423381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597B9-F7BD-4318-8A7B-FFDCBF474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ZigBee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93BB4-8809-44FF-94D8-1FF4FDA0E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 automatic communication between devices</a:t>
            </a:r>
          </a:p>
          <a:p>
            <a:pPr lvl="1"/>
            <a:r>
              <a:rPr lang="en-US" dirty="0"/>
              <a:t>Low complexity</a:t>
            </a:r>
          </a:p>
          <a:p>
            <a:pPr lvl="1"/>
            <a:r>
              <a:rPr lang="en-US" dirty="0"/>
              <a:t>Low power</a:t>
            </a:r>
          </a:p>
          <a:p>
            <a:pPr lvl="1"/>
            <a:r>
              <a:rPr lang="en-US" dirty="0"/>
              <a:t>Focus on home automation and industrial control/monitoring</a:t>
            </a:r>
          </a:p>
          <a:p>
            <a:pPr lvl="1"/>
            <a:endParaRPr lang="en-US" dirty="0"/>
          </a:p>
          <a:p>
            <a:r>
              <a:rPr lang="en-US" dirty="0"/>
              <a:t>From our perspective</a:t>
            </a:r>
          </a:p>
          <a:p>
            <a:pPr lvl="1"/>
            <a:r>
              <a:rPr lang="en-US" dirty="0"/>
              <a:t>802.15.4 PHY and MAC</a:t>
            </a:r>
          </a:p>
          <a:p>
            <a:pPr lvl="1"/>
            <a:r>
              <a:rPr lang="en-US" dirty="0"/>
              <a:t>Plus well-defined Server/Client interactions</a:t>
            </a:r>
          </a:p>
          <a:p>
            <a:pPr lvl="2"/>
            <a:r>
              <a:rPr lang="en-US" dirty="0"/>
              <a:t>Similar to BLE (actually, BLE is similar to ZigBee)</a:t>
            </a:r>
          </a:p>
          <a:p>
            <a:pPr lvl="1"/>
            <a:r>
              <a:rPr lang="en-US" dirty="0"/>
              <a:t>Designed for higher-power devices than Thread or BLE</a:t>
            </a:r>
          </a:p>
          <a:p>
            <a:pPr lvl="2"/>
            <a:r>
              <a:rPr lang="en-US" dirty="0"/>
              <a:t>Although still relatively low power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C6E63C-ED9C-4661-BDCC-7465CB1BE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13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256CD-3225-4D30-86D7-B0DCB6F11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ZigBee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62E97-4731-4E9F-BF89-A73BCE93C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Intertwined with the creation of 802.15.4</a:t>
            </a:r>
          </a:p>
          <a:p>
            <a:pPr lvl="1"/>
            <a:r>
              <a:rPr lang="en-US" dirty="0"/>
              <a:t>Both are founded around the same time</a:t>
            </a:r>
          </a:p>
          <a:p>
            <a:pPr lvl="1"/>
            <a:r>
              <a:rPr lang="en-US" dirty="0"/>
              <a:t>ZigBee Alliance involved in the original 802.15.4 specification</a:t>
            </a:r>
          </a:p>
          <a:p>
            <a:pPr lvl="1"/>
            <a:r>
              <a:rPr lang="en-US" dirty="0"/>
              <a:t>Original plan: 802.11/</a:t>
            </a:r>
            <a:r>
              <a:rPr lang="en-US" dirty="0" err="1"/>
              <a:t>WiFi</a:t>
            </a:r>
            <a:r>
              <a:rPr lang="en-US" dirty="0"/>
              <a:t> &lt;-&gt; 802.15.4/ZigBee</a:t>
            </a:r>
          </a:p>
          <a:p>
            <a:pPr lvl="1"/>
            <a:endParaRPr lang="en-US" dirty="0"/>
          </a:p>
          <a:p>
            <a:r>
              <a:rPr lang="en-US" dirty="0"/>
              <a:t>Original specification 2004 (following 802.15.4 in 2003)</a:t>
            </a:r>
          </a:p>
          <a:p>
            <a:pPr lvl="1"/>
            <a:r>
              <a:rPr lang="en-US" dirty="0"/>
              <a:t>Updated 2006, 2007, 2015, (2017?)</a:t>
            </a:r>
          </a:p>
          <a:p>
            <a:pPr lvl="1"/>
            <a:r>
              <a:rPr lang="en-US" dirty="0"/>
              <a:t>2015 version is also known as ZigBee Pro</a:t>
            </a:r>
          </a:p>
          <a:p>
            <a:pPr lvl="1"/>
            <a:r>
              <a:rPr lang="en-US" dirty="0"/>
              <a:t>We’ll focus on 2015, but look at previous stuff too</a:t>
            </a:r>
          </a:p>
          <a:p>
            <a:pPr lvl="2"/>
            <a:r>
              <a:rPr lang="en-US" dirty="0"/>
              <a:t>Application layer stuff hasn’t changed considerably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335FCD-C219-4F59-8F83-3FFE45DCB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858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7DA0B-5B2F-4DA3-A549-66A40B0F3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ZigBee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3C172-018C-4EED-A816-05D9B59D0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ZigBee Specification</a:t>
            </a:r>
            <a:r>
              <a:rPr lang="en-US" dirty="0"/>
              <a:t> (2015)</a:t>
            </a:r>
          </a:p>
          <a:p>
            <a:r>
              <a:rPr lang="en-US" dirty="0">
                <a:hlinkClick r:id="rId3"/>
              </a:rPr>
              <a:t>ZigBee Cluster Library Specification</a:t>
            </a:r>
            <a:r>
              <a:rPr lang="en-US" dirty="0"/>
              <a:t> (2016)</a:t>
            </a:r>
          </a:p>
          <a:p>
            <a:endParaRPr lang="en-US" dirty="0"/>
          </a:p>
          <a:p>
            <a:r>
              <a:rPr lang="en-US" dirty="0"/>
              <a:t>Useful resources</a:t>
            </a:r>
          </a:p>
          <a:p>
            <a:pPr lvl="1"/>
            <a:r>
              <a:rPr lang="en-US" dirty="0"/>
              <a:t>ZigBee overview: </a:t>
            </a:r>
            <a:r>
              <a:rPr lang="en-US" sz="2000" dirty="0">
                <a:hlinkClick r:id="rId4"/>
              </a:rPr>
              <a:t>https://www.cse.wustl.edu/~jain/cse574-14/ftp/j_13zgb.pdf</a:t>
            </a:r>
            <a:endParaRPr lang="en-US" sz="2000" dirty="0"/>
          </a:p>
          <a:p>
            <a:pPr lvl="1"/>
            <a:r>
              <a:rPr lang="en-US" dirty="0"/>
              <a:t>NXP library guides (include overview on ZigBee)</a:t>
            </a:r>
          </a:p>
          <a:p>
            <a:pPr lvl="2"/>
            <a:r>
              <a:rPr lang="en-US" sz="2000" dirty="0"/>
              <a:t>ZigBee Protocol: </a:t>
            </a:r>
            <a:r>
              <a:rPr lang="en-US" sz="2000" dirty="0">
                <a:hlinkClick r:id="rId5"/>
              </a:rPr>
              <a:t>https://www.nxp.com/docs/en/user-guide/JN-UG-3113.pdf</a:t>
            </a:r>
            <a:endParaRPr lang="en-US" sz="2000" dirty="0"/>
          </a:p>
          <a:p>
            <a:pPr lvl="2"/>
            <a:r>
              <a:rPr lang="en-US" sz="2000" dirty="0"/>
              <a:t>ZigBee Cluster Library: </a:t>
            </a:r>
            <a:r>
              <a:rPr lang="en-US" sz="2000" dirty="0">
                <a:hlinkClick r:id="rId6"/>
              </a:rPr>
              <a:t>https://www.nxp.com/docs/en/user-guide/JN-UG-3115.pdf</a:t>
            </a:r>
            <a:endParaRPr lang="en-US" sz="2000" dirty="0"/>
          </a:p>
          <a:p>
            <a:pPr lvl="2"/>
            <a:r>
              <a:rPr lang="en-US" sz="2000" dirty="0"/>
              <a:t>ZigBee Home Automation: </a:t>
            </a:r>
            <a:r>
              <a:rPr lang="en-US" sz="2000" dirty="0">
                <a:hlinkClick r:id="rId7"/>
              </a:rPr>
              <a:t>https://www.nxp.com/docs/en/user-guide/JN-UG-3076.pdf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E3C39C-1D23-4154-9FA3-504F42DDC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02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ZigBee overview</a:t>
            </a:r>
          </a:p>
          <a:p>
            <a:endParaRPr lang="en-US" dirty="0"/>
          </a:p>
          <a:p>
            <a:r>
              <a:rPr lang="en-US" b="1" dirty="0"/>
              <a:t>ZigBee PHY and MAC</a:t>
            </a:r>
          </a:p>
          <a:p>
            <a:endParaRPr lang="en-US" dirty="0"/>
          </a:p>
          <a:p>
            <a:r>
              <a:rPr lang="en-US" dirty="0"/>
              <a:t>ZigBee application layer</a:t>
            </a:r>
          </a:p>
          <a:p>
            <a:endParaRPr lang="en-US" dirty="0"/>
          </a:p>
          <a:p>
            <a:r>
              <a:rPr lang="en-US" dirty="0"/>
              <a:t>Interoperability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253838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1532F6E-4F5A-4571-9F88-06A2608B7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464" y="101142"/>
            <a:ext cx="10208088" cy="6447731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0D658F0-6484-4A59-A132-DE7C54B62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6" y="228600"/>
            <a:ext cx="4290976" cy="685800"/>
          </a:xfrm>
        </p:spPr>
        <p:txBody>
          <a:bodyPr/>
          <a:lstStyle/>
          <a:p>
            <a:r>
              <a:rPr lang="en-US" dirty="0"/>
              <a:t>ZigBee stack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597B9-F7BD-4318-8A7B-FFDCBF474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802.15.4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93BB4-8809-44FF-94D8-1FF4FDA0E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answer: everything</a:t>
            </a:r>
          </a:p>
          <a:p>
            <a:pPr lvl="1"/>
            <a:r>
              <a:rPr lang="en-US" dirty="0"/>
              <a:t>Reuse all of PHY (including non-2.4 GHz channels)</a:t>
            </a:r>
          </a:p>
          <a:p>
            <a:pPr lvl="1"/>
            <a:r>
              <a:rPr lang="en-US" dirty="0"/>
              <a:t>Reuse all of MAC (including beacon-enabled network and GTS)</a:t>
            </a:r>
          </a:p>
          <a:p>
            <a:pPr lvl="2"/>
            <a:r>
              <a:rPr lang="en-US" dirty="0"/>
              <a:t>Same CSMA/CA mechanism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C6E63C-ED9C-4661-BDCC-7465CB1BE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 descr="Figure 5 from Home networking with IEEE 802.15.4: a developing standard for  low-rate wireless personal area networks | Semantic Scholar">
            <a:extLst>
              <a:ext uri="{FF2B5EF4-FFF2-40B4-BE49-F238E27FC236}">
                <a16:creationId xmlns:a16="http://schemas.microsoft.com/office/drawing/2014/main" id="{A32E9BD3-016F-4052-9CCB-6C3F4B9A6A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65608" y="3279438"/>
            <a:ext cx="4942306" cy="254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39B0D5-83BB-4BBD-B5B5-04A5B383D4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990" y="3429000"/>
            <a:ext cx="5333622" cy="8270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05E3EE-C3A8-4666-B22A-8716B439D0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087" y="4864746"/>
            <a:ext cx="5360525" cy="67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56536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1FF9501-8777-470B-A8C6-E79AF52D4E7C}" vid="{317817C1-429F-4BA5-B259-C4AAC6A82E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cs397_template</Template>
  <TotalTime>780</TotalTime>
  <Words>1380</Words>
  <Application>Microsoft Office PowerPoint</Application>
  <PresentationFormat>Widescreen</PresentationFormat>
  <Paragraphs>332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Tahoma</vt:lpstr>
      <vt:lpstr>Class Slides</vt:lpstr>
      <vt:lpstr>Lecture 09 ZigBee</vt:lpstr>
      <vt:lpstr>Today’s Goals</vt:lpstr>
      <vt:lpstr>Outline</vt:lpstr>
      <vt:lpstr>ZigBee goals</vt:lpstr>
      <vt:lpstr>ZigBee history</vt:lpstr>
      <vt:lpstr>ZigBee resources</vt:lpstr>
      <vt:lpstr>Outline</vt:lpstr>
      <vt:lpstr>ZigBee stack</vt:lpstr>
      <vt:lpstr>Use of 802.15.4</vt:lpstr>
      <vt:lpstr>ZigBee devices (same roles as 802.15.4 defines)</vt:lpstr>
      <vt:lpstr>Older ZigBee - tree networks</vt:lpstr>
      <vt:lpstr>ZigBee tree network complications</vt:lpstr>
      <vt:lpstr>Modern ZigBee – mesh networks</vt:lpstr>
      <vt:lpstr>ZigBee End Device polling</vt:lpstr>
      <vt:lpstr>Example ZigBee network</vt:lpstr>
      <vt:lpstr>Outline</vt:lpstr>
      <vt:lpstr>ZigBee application-layer terms</vt:lpstr>
      <vt:lpstr>Analogies between BLE and ZigBee</vt:lpstr>
      <vt:lpstr>ZigBee profiles</vt:lpstr>
      <vt:lpstr>ZigBee Device Types</vt:lpstr>
      <vt:lpstr>ZigBee Clusters</vt:lpstr>
      <vt:lpstr>Example ZigBee profile: Home Automation Device Types</vt:lpstr>
      <vt:lpstr>Example Device Types: door lock and door lock controller</vt:lpstr>
      <vt:lpstr>Example Cluster: door lock attributes</vt:lpstr>
      <vt:lpstr>Example Cluster: door lock commands (client side)</vt:lpstr>
      <vt:lpstr>Example ZigBee profile: Smart Energy</vt:lpstr>
      <vt:lpstr>Example: demand response cluster</vt:lpstr>
      <vt:lpstr>Endpoints</vt:lpstr>
      <vt:lpstr>Example Endpoints for a device</vt:lpstr>
      <vt:lpstr>ZigBee application layer packets</vt:lpstr>
      <vt:lpstr>Outline</vt:lpstr>
      <vt:lpstr>ZigBee application layer on other networks</vt:lpstr>
      <vt:lpstr>dotdot provides ZigBee-style control over various networks</vt:lpstr>
      <vt:lpstr>Example dotdot over Thread</vt:lpstr>
      <vt:lpstr>ZCL to CoAP mappings</vt:lpstr>
      <vt:lpstr>Is ZCL the right standard for device interactions?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09 Zigbee</dc:title>
  <dc:creator>Branden Ghena</dc:creator>
  <cp:lastModifiedBy>Branden Ghena</cp:lastModifiedBy>
  <cp:revision>41</cp:revision>
  <dcterms:created xsi:type="dcterms:W3CDTF">2021-02-07T21:05:09Z</dcterms:created>
  <dcterms:modified xsi:type="dcterms:W3CDTF">2021-02-08T18:49:25Z</dcterms:modified>
</cp:coreProperties>
</file>