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256" r:id="rId2"/>
    <p:sldId id="264" r:id="rId3"/>
    <p:sldId id="348" r:id="rId4"/>
    <p:sldId id="378" r:id="rId5"/>
    <p:sldId id="257" r:id="rId6"/>
    <p:sldId id="349" r:id="rId7"/>
    <p:sldId id="351" r:id="rId8"/>
    <p:sldId id="350" r:id="rId9"/>
    <p:sldId id="259" r:id="rId10"/>
    <p:sldId id="352" r:id="rId11"/>
    <p:sldId id="356" r:id="rId12"/>
    <p:sldId id="355" r:id="rId13"/>
    <p:sldId id="354" r:id="rId14"/>
    <p:sldId id="379" r:id="rId15"/>
    <p:sldId id="265" r:id="rId16"/>
    <p:sldId id="267" r:id="rId17"/>
    <p:sldId id="357" r:id="rId18"/>
    <p:sldId id="346" r:id="rId19"/>
    <p:sldId id="360" r:id="rId20"/>
    <p:sldId id="359" r:id="rId21"/>
    <p:sldId id="361" r:id="rId22"/>
    <p:sldId id="273" r:id="rId23"/>
    <p:sldId id="269" r:id="rId24"/>
    <p:sldId id="366" r:id="rId25"/>
    <p:sldId id="298" r:id="rId26"/>
    <p:sldId id="347" r:id="rId27"/>
    <p:sldId id="380" r:id="rId28"/>
    <p:sldId id="372" r:id="rId29"/>
    <p:sldId id="283" r:id="rId30"/>
    <p:sldId id="370" r:id="rId31"/>
    <p:sldId id="371" r:id="rId32"/>
    <p:sldId id="284" r:id="rId33"/>
    <p:sldId id="373" r:id="rId34"/>
    <p:sldId id="282" r:id="rId35"/>
    <p:sldId id="369" r:id="rId36"/>
    <p:sldId id="381" r:id="rId37"/>
    <p:sldId id="261" r:id="rId38"/>
    <p:sldId id="376" r:id="rId39"/>
    <p:sldId id="377" r:id="rId40"/>
    <p:sldId id="382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48"/>
          </p14:sldIdLst>
        </p14:section>
        <p14:section name="Course Staff" id="{B55B8E8C-5EAB-4A1E-A4E9-AE5E896E46FA}">
          <p14:sldIdLst>
            <p14:sldId id="378"/>
            <p14:sldId id="257"/>
            <p14:sldId id="349"/>
            <p14:sldId id="351"/>
            <p14:sldId id="350"/>
          </p14:sldIdLst>
        </p14:section>
        <p14:section name="Syllabus" id="{E0BD8ACF-0EB5-4FAE-90E9-C82331D8053F}">
          <p14:sldIdLst>
            <p14:sldId id="259"/>
            <p14:sldId id="352"/>
            <p14:sldId id="356"/>
            <p14:sldId id="355"/>
            <p14:sldId id="354"/>
          </p14:sldIdLst>
        </p14:section>
        <p14:section name="What is an OS?" id="{A18F6A98-7368-41AF-97D0-FC6EA9AC3028}">
          <p14:sldIdLst>
            <p14:sldId id="379"/>
            <p14:sldId id="265"/>
            <p14:sldId id="267"/>
            <p14:sldId id="357"/>
            <p14:sldId id="346"/>
            <p14:sldId id="360"/>
            <p14:sldId id="359"/>
            <p14:sldId id="361"/>
            <p14:sldId id="273"/>
            <p14:sldId id="269"/>
            <p14:sldId id="366"/>
            <p14:sldId id="298"/>
            <p14:sldId id="347"/>
          </p14:sldIdLst>
        </p14:section>
        <p14:section name="History of OS" id="{E8B3938E-30A5-423A-B0F2-046E34D1CD49}">
          <p14:sldIdLst>
            <p14:sldId id="380"/>
            <p14:sldId id="372"/>
            <p14:sldId id="283"/>
            <p14:sldId id="370"/>
            <p14:sldId id="371"/>
            <p14:sldId id="284"/>
            <p14:sldId id="373"/>
            <p14:sldId id="282"/>
            <p14:sldId id="369"/>
          </p14:sldIdLst>
        </p14:section>
        <p14:section name="Focus for CS343" id="{CA66A291-1E9A-477F-881B-D6067A56F6F6}">
          <p14:sldIdLst>
            <p14:sldId id="381"/>
            <p14:sldId id="261"/>
            <p14:sldId id="376"/>
            <p14:sldId id="377"/>
          </p14:sldIdLst>
        </p14:section>
        <p14:section name="Wrapup" id="{29A7F866-9DA9-446B-8359-CE426CB89C7A}">
          <p14:sldIdLst>
            <p14:sldId id="382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1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690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tiff"/><Relationship Id="rId3" Type="http://schemas.openxmlformats.org/officeDocument/2006/relationships/image" Target="../media/image15.png"/><Relationship Id="rId21" Type="http://schemas.openxmlformats.org/officeDocument/2006/relationships/image" Target="../media/image32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jpeg"/><Relationship Id="rId16" Type="http://schemas.openxmlformats.org/officeDocument/2006/relationships/image" Target="../media/image27.png"/><Relationship Id="rId20" Type="http://schemas.openxmlformats.org/officeDocument/2006/relationships/image" Target="../media/image31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jpe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jpeg"/><Relationship Id="rId19" Type="http://schemas.openxmlformats.org/officeDocument/2006/relationships/image" Target="../media/image30.tiff"/><Relationship Id="rId4" Type="http://schemas.openxmlformats.org/officeDocument/2006/relationships/image" Target="../media/image16.jpe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Started Lab – 05%</a:t>
            </a:r>
          </a:p>
          <a:p>
            <a:pPr lvl="1"/>
            <a:r>
              <a:rPr lang="en-US" dirty="0"/>
              <a:t>Learn how everything works</a:t>
            </a:r>
          </a:p>
          <a:p>
            <a:pPr lvl="1"/>
            <a:endParaRPr lang="en-US" dirty="0"/>
          </a:p>
          <a:p>
            <a:r>
              <a:rPr lang="en-US" dirty="0"/>
              <a:t>Producer-Consumer Lab – 10%</a:t>
            </a:r>
          </a:p>
          <a:p>
            <a:pPr lvl="1"/>
            <a:r>
              <a:rPr lang="en-US" dirty="0"/>
              <a:t>Concurrency and locks</a:t>
            </a:r>
          </a:p>
          <a:p>
            <a:pPr lvl="1"/>
            <a:endParaRPr lang="en-US" dirty="0"/>
          </a:p>
          <a:p>
            <a:r>
              <a:rPr lang="en-US" dirty="0"/>
              <a:t>Queuing/Scheduling Lab – 10%</a:t>
            </a:r>
          </a:p>
          <a:p>
            <a:pPr lvl="1"/>
            <a:r>
              <a:rPr lang="en-US" dirty="0"/>
              <a:t>OS application scheduling</a:t>
            </a:r>
          </a:p>
          <a:p>
            <a:endParaRPr lang="en-US" dirty="0"/>
          </a:p>
          <a:p>
            <a:r>
              <a:rPr lang="en-US" dirty="0"/>
              <a:t>Device Driver Lab – 20%</a:t>
            </a:r>
          </a:p>
          <a:p>
            <a:pPr lvl="1"/>
            <a:r>
              <a:rPr lang="en-US" dirty="0"/>
              <a:t>Driver for a GPU</a:t>
            </a:r>
          </a:p>
          <a:p>
            <a:pPr lvl="1"/>
            <a:endParaRPr lang="en-US" dirty="0"/>
          </a:p>
          <a:p>
            <a:r>
              <a:rPr lang="en-US" dirty="0"/>
              <a:t>Paging Lab – 15%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41F9F-C2BE-4CC0-9664-EF889EC687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Getting started lab is special</a:t>
            </a:r>
          </a:p>
          <a:p>
            <a:pPr lvl="1"/>
            <a:r>
              <a:rPr lang="en-US" dirty="0"/>
              <a:t>One week deadline (due 09/24)</a:t>
            </a:r>
          </a:p>
          <a:p>
            <a:pPr lvl="1"/>
            <a:r>
              <a:rPr lang="en-US" dirty="0"/>
              <a:t>Must do alone</a:t>
            </a:r>
          </a:p>
          <a:p>
            <a:pPr lvl="1"/>
            <a:r>
              <a:rPr lang="en-US" dirty="0"/>
              <a:t>All-or-nothing grading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Normally teams of 2 or 3 students</a:t>
            </a:r>
          </a:p>
          <a:p>
            <a:pPr lvl="1"/>
            <a:r>
              <a:rPr lang="en-US" dirty="0"/>
              <a:t>Find partners now!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DBCD-8CCC-484F-AD2D-6AA19083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7966C-8401-4FFD-B663-4F84E6BA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are normally due at 11:59:59 pm Central Time</a:t>
            </a:r>
          </a:p>
          <a:p>
            <a:pPr lvl="1"/>
            <a:r>
              <a:rPr lang="en-US" dirty="0"/>
              <a:t>20% lost points per day late</a:t>
            </a:r>
          </a:p>
          <a:p>
            <a:pPr lvl="1"/>
            <a:endParaRPr lang="en-US" dirty="0"/>
          </a:p>
          <a:p>
            <a:r>
              <a:rPr lang="en-US" dirty="0"/>
              <a:t>Slip days</a:t>
            </a:r>
          </a:p>
          <a:p>
            <a:pPr lvl="1"/>
            <a:r>
              <a:rPr lang="en-US" dirty="0"/>
              <a:t>Everyone gets </a:t>
            </a:r>
            <a:r>
              <a:rPr lang="en-US" b="1" dirty="0"/>
              <a:t>two slip days</a:t>
            </a:r>
          </a:p>
          <a:p>
            <a:pPr lvl="1"/>
            <a:r>
              <a:rPr lang="en-US" dirty="0"/>
              <a:t>Used to extend a project deadline by a full 24 hours with no penalty</a:t>
            </a:r>
          </a:p>
          <a:p>
            <a:pPr lvl="1"/>
            <a:r>
              <a:rPr lang="en-US" dirty="0"/>
              <a:t>Automatically applied as best helps your grade</a:t>
            </a:r>
          </a:p>
          <a:p>
            <a:pPr lvl="1"/>
            <a:r>
              <a:rPr lang="en-US" dirty="0"/>
              <a:t>Warning: cannot be used on Getting Started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D3D45-3F0E-425E-A815-3F8B5430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06-8A01-4475-9662-44E59F0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labs can be very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FF9A-BB2D-4476-9E37-0D9667B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C code</a:t>
            </a:r>
          </a:p>
          <a:p>
            <a:r>
              <a:rPr lang="en-US" dirty="0"/>
              <a:t>Handling a large code base</a:t>
            </a:r>
          </a:p>
          <a:p>
            <a:r>
              <a:rPr lang="en-US" dirty="0"/>
              <a:t>Dealing with concurrency!!</a:t>
            </a:r>
          </a:p>
          <a:p>
            <a:endParaRPr lang="en-US" dirty="0"/>
          </a:p>
          <a:p>
            <a:r>
              <a:rPr lang="en-US" dirty="0"/>
              <a:t>Give yourself enough time to get the lab done on time</a:t>
            </a:r>
          </a:p>
          <a:p>
            <a:r>
              <a:rPr lang="en-US" dirty="0"/>
              <a:t>You’ll learn a lot through the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2E29-2AE6-4326-8605-2FF6230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82BF-BF69-4954-B4D0-ED0702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Quarantine quarters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5D0B-E3BC-4107-AD0D-347406BC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new to remote teaching </a:t>
            </a:r>
          </a:p>
          <a:p>
            <a:pPr lvl="1"/>
            <a:r>
              <a:rPr lang="en-US" dirty="0"/>
              <a:t>Let us know what could change to help you learn</a:t>
            </a:r>
          </a:p>
          <a:p>
            <a:endParaRPr lang="en-US" dirty="0"/>
          </a:p>
          <a:p>
            <a:r>
              <a:rPr lang="en-US" dirty="0"/>
              <a:t>If you are having a hard time keeping up with the class for any reason, </a:t>
            </a:r>
            <a:r>
              <a:rPr lang="en-US" i="1" dirty="0"/>
              <a:t>let us know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D206-B5FE-407B-91DA-F5361CCD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Course Overview</a:t>
            </a:r>
          </a:p>
          <a:p>
            <a:r>
              <a:rPr lang="en-US" sz="3200" b="1" dirty="0"/>
              <a:t>What is an OS?</a:t>
            </a:r>
          </a:p>
          <a:p>
            <a:r>
              <a:rPr lang="en-US" sz="3200" dirty="0"/>
              <a:t>Operating Systems History</a:t>
            </a:r>
          </a:p>
          <a:p>
            <a:r>
              <a:rPr lang="en-US" sz="3200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0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come in incredible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A1EB-4390-476F-93AB-E3060CF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577801" y="981087"/>
            <a:ext cx="6272266" cy="5042048"/>
            <a:chOff x="2701" y="1355"/>
            <a:chExt cx="2884" cy="2260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/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355"/>
              <a:ext cx="851" cy="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Ratio of Computers to People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  <a:r>
                <a:rPr lang="en-US" sz="2000" b="1" baseline="30000"/>
                <a:t>3</a:t>
              </a:r>
              <a:r>
                <a:rPr lang="en-US" sz="2000" b="1"/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1:10</a:t>
              </a:r>
              <a:r>
                <a:rPr lang="en-US" sz="2000" b="1" baseline="30000" dirty="0"/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212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1:10</a:t>
              </a:r>
              <a:r>
                <a:rPr lang="en-US" sz="2000" b="1" baseline="30000"/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399793" y="5077928"/>
            <a:ext cx="1077913" cy="412750"/>
            <a:chOff x="4738" y="3124"/>
            <a:chExt cx="679" cy="260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3147"/>
              <a:ext cx="5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Motes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1781" y="1386871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993" y="4335488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855254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735663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7431" y="3562184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4619" y="3932078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2213842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874242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722901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1104459"/>
            <a:ext cx="1722481" cy="1677147"/>
          </a:xfrm>
          <a:prstGeom prst="cloud">
            <a:avLst/>
          </a:prstGeom>
          <a:solidFill>
            <a:schemeClr val="tx1">
              <a:lumMod val="8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607595" y="2666449"/>
            <a:ext cx="290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Bell’s Law:</a:t>
            </a:r>
            <a:br>
              <a:rPr lang="en-US" sz="2400" b="1" dirty="0"/>
            </a:br>
            <a:r>
              <a:rPr lang="en-US" sz="2400" b="1" dirty="0"/>
              <a:t>New computer class every 10 years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6922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30638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511675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1" y="1539875"/>
            <a:ext cx="177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crunching, Data Storage, Massive Internet Services,</a:t>
            </a:r>
          </a:p>
          <a:p>
            <a:r>
              <a:rPr lang="en-US" sz="1600" dirty="0"/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444875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Productivity,</a:t>
            </a:r>
          </a:p>
          <a:p>
            <a:r>
              <a:rPr lang="en-US" sz="1600" dirty="0"/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587875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347" y="4859402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7902" y="5240333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2038" y="5003373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1748" y="4676575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 are increasingly large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499873" y="2450034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are at the heart of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OSes make advancing technology available to rapidly evolving applications.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1"/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Operating Systems!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will this class operate?</a:t>
            </a:r>
          </a:p>
          <a:p>
            <a:r>
              <a:rPr lang="en-US" dirty="0"/>
              <a:t>What is an Operating System?</a:t>
            </a:r>
          </a:p>
          <a:p>
            <a:r>
              <a:rPr lang="en-US" dirty="0"/>
              <a:t>What will you learn in this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OS 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only code without security restrictions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OS 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7201875" cy="50292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User could only run one program at a time.</a:t>
            </a:r>
          </a:p>
          <a:p>
            <a:r>
              <a:rPr lang="en-US" sz="3200" dirty="0"/>
              <a:t>Had to insert the program disk before booting the machine.</a:t>
            </a:r>
          </a:p>
          <a:p>
            <a:r>
              <a:rPr lang="en-US" sz="3200" dirty="0"/>
              <a:t>Program had to control the hardware directly</a:t>
            </a:r>
          </a:p>
          <a:p>
            <a:pPr lvl="1"/>
            <a:r>
              <a:rPr lang="en-US" dirty="0"/>
              <a:t>This is a nuisance because hardware is complicated</a:t>
            </a:r>
          </a:p>
          <a:p>
            <a:pPr lvl="1"/>
            <a:r>
              <a:rPr lang="en-US" dirty="0"/>
              <a:t>Program will only be compatible with one set of hardware</a:t>
            </a:r>
          </a:p>
          <a:p>
            <a:r>
              <a:rPr lang="en-US" dirty="0"/>
              <a:t>For example (at right) 1983 “King’s Quest” game for IBM PC Jr.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683" y="0"/>
            <a:ext cx="36713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627" y="3700220"/>
            <a:ext cx="4210373" cy="31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1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A2B-62FA-4BDD-B2F1-D5BB4DD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often run without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74C-CD30-41F7-A7F6-14957A34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“Bare-metal” embedded systems</a:t>
            </a:r>
          </a:p>
          <a:p>
            <a:r>
              <a:rPr lang="en-US" dirty="0"/>
              <a:t>Application must handle:</a:t>
            </a:r>
          </a:p>
          <a:p>
            <a:pPr lvl="1"/>
            <a:r>
              <a:rPr lang="en-US" dirty="0"/>
              <a:t>Boot and initialization</a:t>
            </a:r>
          </a:p>
          <a:p>
            <a:pPr lvl="1"/>
            <a:r>
              <a:rPr lang="en-US" dirty="0"/>
              <a:t>All hardware it wants to interact with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Applications are not portable</a:t>
            </a:r>
          </a:p>
          <a:p>
            <a:pPr lvl="1"/>
            <a:r>
              <a:rPr lang="en-US" dirty="0"/>
              <a:t>Rewrite, mostly from scratch, for new microcontroller</a:t>
            </a:r>
          </a:p>
          <a:p>
            <a:pPr lvl="1"/>
            <a:endParaRPr lang="en-US" dirty="0"/>
          </a:p>
          <a:p>
            <a:r>
              <a:rPr lang="en-US" dirty="0"/>
              <a:t>No malloc, no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642-1F90-420C-9B0C-FC80804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7" y="1143000"/>
            <a:ext cx="917082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1"/>
            <a:r>
              <a:rPr lang="en-US" dirty="0"/>
              <a:t>Resource allocation and communication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1"/>
            <a:r>
              <a:rPr lang="en-US" dirty="0"/>
              <a:t>Sharing, Authorization</a:t>
            </a:r>
          </a:p>
          <a:p>
            <a:pPr lvl="1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1EB7-E554-405A-A46D-DEE70DA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647097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1" y="1143000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6" y="4194567"/>
            <a:ext cx="158860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Default file system types, named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Course Overview</a:t>
            </a:r>
          </a:p>
          <a:p>
            <a:r>
              <a:rPr lang="en-US" sz="3200" dirty="0"/>
              <a:t>What is an OS?</a:t>
            </a:r>
          </a:p>
          <a:p>
            <a:r>
              <a:rPr lang="en-US" sz="3200" b="1" dirty="0"/>
              <a:t>Operating Systems History</a:t>
            </a:r>
          </a:p>
          <a:p>
            <a:r>
              <a:rPr lang="en-US" sz="3200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62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AE44E-95F4-4848-91A7-C78FAB8D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34BCA-B542-4D26-80D6-0DACE18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check out the textbook!</a:t>
            </a:r>
          </a:p>
          <a:p>
            <a:pPr lvl="1"/>
            <a:r>
              <a:rPr lang="en-US" dirty="0"/>
              <a:t>In-depth history</a:t>
            </a:r>
          </a:p>
          <a:p>
            <a:pPr lvl="1"/>
            <a:r>
              <a:rPr lang="en-US" dirty="0"/>
              <a:t>Entertaining writing with just the right amount of sarcasm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isn’t a computer history course</a:t>
            </a:r>
          </a:p>
          <a:p>
            <a:pPr lvl="1"/>
            <a:r>
              <a:rPr lang="en-US" dirty="0"/>
              <a:t>But there is a good reason to understand the lineage of the techniques we explore in this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803D-CEE7-4ED8-8C93-A11CF6E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1955: Batch systems</a:t>
            </a:r>
          </a:p>
          <a:p>
            <a:pPr lvl="1"/>
            <a:r>
              <a:rPr lang="en-US" dirty="0"/>
              <a:t>Collect a bunch of program punch cards and write them all one magnetic tape.</a:t>
            </a:r>
          </a:p>
          <a:p>
            <a:pPr lvl="1"/>
            <a:r>
              <a:rPr lang="en-US" dirty="0"/>
              <a:t>Run the tape through the mainframe to execute all the jobs in sequence.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Libraries for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I/O is VERY slow. 80-90% of total time just waiting.</a:t>
            </a:r>
          </a:p>
        </p:txBody>
      </p:sp>
    </p:spTree>
    <p:extLst>
      <p:ext uri="{BB962C8B-B14F-4D97-AF65-F5344CB8AC3E}">
        <p14:creationId xmlns:p14="http://schemas.microsoft.com/office/powerpoint/2010/main" val="19533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Course Overview</a:t>
            </a:r>
          </a:p>
          <a:p>
            <a:r>
              <a:rPr lang="en-US" sz="3200" dirty="0"/>
              <a:t>What is an OS?</a:t>
            </a:r>
          </a:p>
          <a:p>
            <a:r>
              <a:rPr lang="en-US" sz="3200" dirty="0"/>
              <a:t>Operating Systems History</a:t>
            </a:r>
          </a:p>
          <a:p>
            <a:r>
              <a:rPr lang="en-US" sz="3200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1960s: Multiprogramming (IBM OS/360)</a:t>
            </a:r>
          </a:p>
          <a:p>
            <a:pPr lvl="1"/>
            <a:r>
              <a:rPr lang="en-US" dirty="0"/>
              <a:t>Keep multiple runnable jobs in memory at once.</a:t>
            </a:r>
          </a:p>
          <a:p>
            <a:pPr lvl="1"/>
            <a:r>
              <a:rPr lang="en-US" dirty="0"/>
              <a:t>Allows overlap I/O of one job with computing of another.</a:t>
            </a:r>
          </a:p>
          <a:p>
            <a:pPr lvl="2"/>
            <a:r>
              <a:rPr lang="en-US" dirty="0"/>
              <a:t>Uses asynchronous I/O and interrupts or polling to detect I/O completion</a:t>
            </a:r>
          </a:p>
          <a:p>
            <a:pPr lvl="2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Schedule jobs</a:t>
            </a:r>
          </a:p>
          <a:p>
            <a:pPr lvl="1"/>
            <a:r>
              <a:rPr lang="en-US" dirty="0"/>
              <a:t>Monitor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Still need to submit all jobs in advance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3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Timesharing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1960s-70s: Timesharing (MULTICS, Unix)</a:t>
            </a:r>
          </a:p>
          <a:p>
            <a:pPr lvl="1"/>
            <a:r>
              <a:rPr lang="en-US" dirty="0"/>
              <a:t>Multiple user terminals connected to one machine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interactive</a:t>
            </a:r>
            <a:r>
              <a:rPr lang="en-US" dirty="0"/>
              <a:t> use of machine to be efficient (because another user’s job can run while you’re thinking).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Multiple users (with permissions!)</a:t>
            </a:r>
          </a:p>
          <a:p>
            <a:pPr lvl="1"/>
            <a:r>
              <a:rPr lang="en-US" dirty="0"/>
              <a:t>Scheduling processes</a:t>
            </a:r>
          </a:p>
          <a:p>
            <a:pPr lvl="1"/>
            <a:r>
              <a:rPr lang="en-US" dirty="0"/>
              <a:t>Application interface</a:t>
            </a:r>
          </a:p>
          <a:p>
            <a:pPr lvl="1"/>
            <a:r>
              <a:rPr lang="en-US" dirty="0"/>
              <a:t>Shell tools</a:t>
            </a:r>
          </a:p>
        </p:txBody>
      </p:sp>
    </p:spTree>
    <p:extLst>
      <p:ext uri="{BB962C8B-B14F-4D97-AF65-F5344CB8AC3E}">
        <p14:creationId xmlns:p14="http://schemas.microsoft.com/office/powerpoint/2010/main" val="190939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1980s-90s: Personal Computers (IBM PC, Macintosh)</a:t>
            </a:r>
          </a:p>
          <a:p>
            <a:pPr lvl="1"/>
            <a:r>
              <a:rPr lang="en-US" dirty="0"/>
              <a:t>Graphical user interfaces were developed</a:t>
            </a:r>
          </a:p>
          <a:p>
            <a:pPr lvl="1"/>
            <a:r>
              <a:rPr lang="en-US" dirty="0"/>
              <a:t>Mainframe OS concepts (like networking) were applied to PCs</a:t>
            </a:r>
          </a:p>
          <a:p>
            <a:pPr lvl="1"/>
            <a:r>
              <a:rPr lang="en-US" dirty="0"/>
              <a:t>Magnetic disks (hard drives) become huge, but still slow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Look and feel of a system, particularly for non-experts</a:t>
            </a:r>
          </a:p>
          <a:p>
            <a:pPr lvl="1"/>
            <a:r>
              <a:rPr lang="en-US" dirty="0"/>
              <a:t>Tools that were distributed with the OS had significant business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2000s-10s: Mobile and pervasive computing, Cloud Computing</a:t>
            </a:r>
          </a:p>
          <a:p>
            <a:pPr lvl="1"/>
            <a:r>
              <a:rPr lang="en-US" dirty="0"/>
              <a:t>Slow hardware is once again common (phones &amp; wearables)</a:t>
            </a:r>
          </a:p>
          <a:p>
            <a:pPr lvl="1"/>
            <a:r>
              <a:rPr lang="en-US" dirty="0"/>
              <a:t>OS manages sensitive information like location and internet behavior</a:t>
            </a:r>
          </a:p>
          <a:p>
            <a:pPr lvl="1"/>
            <a:r>
              <a:rPr lang="en-US" dirty="0"/>
              <a:t>Fast flash storage is common.</a:t>
            </a:r>
          </a:p>
          <a:p>
            <a:pPr lvl="1"/>
            <a:r>
              <a:rPr lang="en-US" dirty="0"/>
              <a:t>Server hardware is shared by many different cloud computing customers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Diverse hardware drivers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Massive parallelism</a:t>
            </a:r>
          </a:p>
        </p:txBody>
      </p:sp>
    </p:spTree>
    <p:extLst>
      <p:ext uri="{BB962C8B-B14F-4D97-AF65-F5344CB8AC3E}">
        <p14:creationId xmlns:p14="http://schemas.microsoft.com/office/powerpoint/2010/main" val="29548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have evolved with hardware in a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29654" y="1369254"/>
            <a:ext cx="6265637" cy="411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25389" y="1626453"/>
            <a:ext cx="5436957" cy="4456113"/>
          </a:xfrm>
        </p:spPr>
        <p:txBody>
          <a:bodyPr/>
          <a:lstStyle/>
          <a:p>
            <a:r>
              <a:rPr lang="en-US" dirty="0"/>
              <a:t>Sophisticated operating systems first arose on mainframes.</a:t>
            </a:r>
          </a:p>
          <a:p>
            <a:r>
              <a:rPr lang="en-US" dirty="0"/>
              <a:t>OS ideas migrated to smaller machines as those machines became more powerful.</a:t>
            </a:r>
          </a:p>
          <a:p>
            <a:r>
              <a:rPr lang="en-US" dirty="0"/>
              <a:t>In 2019, a </a:t>
            </a:r>
            <a:r>
              <a:rPr lang="en-US" b="1" dirty="0">
                <a:solidFill>
                  <a:schemeClr val="accent4"/>
                </a:solidFill>
              </a:rPr>
              <a:t>smart watch </a:t>
            </a:r>
            <a:r>
              <a:rPr lang="en-US" dirty="0"/>
              <a:t>has</a:t>
            </a:r>
            <a:br>
              <a:rPr lang="en-US" dirty="0"/>
            </a:br>
            <a:r>
              <a:rPr lang="en-US" dirty="0"/>
              <a:t>1gb RAM, 16gb SSD storage,</a:t>
            </a:r>
            <a:br>
              <a:rPr lang="en-US" dirty="0"/>
            </a:br>
            <a:r>
              <a:rPr lang="en-US" dirty="0"/>
              <a:t>two CPU cores, and a real OS.</a:t>
            </a:r>
          </a:p>
        </p:txBody>
      </p:sp>
    </p:spTree>
    <p:extLst>
      <p:ext uri="{BB962C8B-B14F-4D97-AF65-F5344CB8AC3E}">
        <p14:creationId xmlns:p14="http://schemas.microsoft.com/office/powerpoint/2010/main" val="9362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4F3B15-23E2-4996-B460-DC38C868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9549" y="68263"/>
            <a:ext cx="8873234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C1AFA49-536B-4C88-B470-9359EAD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CA90-AE80-4245-A12E-81B3E95F8FA3}"/>
              </a:ext>
            </a:extLst>
          </p:cNvPr>
          <p:cNvSpPr txBox="1"/>
          <p:nvPr/>
        </p:nvSpPr>
        <p:spPr>
          <a:xfrm>
            <a:off x="9545053" y="368968"/>
            <a:ext cx="1989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History of Unix-like Operating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CC1DC-9533-4B56-93B0-9C49ED3D9222}"/>
              </a:ext>
            </a:extLst>
          </p:cNvPr>
          <p:cNvSpPr txBox="1"/>
          <p:nvPr/>
        </p:nvSpPr>
        <p:spPr>
          <a:xfrm>
            <a:off x="9329351" y="3694670"/>
            <a:ext cx="248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systems are very interconnected</a:t>
            </a:r>
          </a:p>
        </p:txBody>
      </p:sp>
    </p:spTree>
    <p:extLst>
      <p:ext uri="{BB962C8B-B14F-4D97-AF65-F5344CB8AC3E}">
        <p14:creationId xmlns:p14="http://schemas.microsoft.com/office/powerpoint/2010/main" val="843861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Course Overview</a:t>
            </a:r>
          </a:p>
          <a:p>
            <a:r>
              <a:rPr lang="en-US" sz="3200" dirty="0"/>
              <a:t>What is an OS?</a:t>
            </a:r>
          </a:p>
          <a:p>
            <a:r>
              <a:rPr lang="en-US" sz="3200" dirty="0"/>
              <a:t>Operating Systems History</a:t>
            </a:r>
          </a:p>
          <a:p>
            <a:r>
              <a:rPr lang="en-US" sz="3200" b="1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6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AE5-9CBF-43BC-B171-6E13240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for first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F043-E76F-48A2-9E0C-86FA60D6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Concurrency</a:t>
            </a:r>
          </a:p>
          <a:p>
            <a:pPr lvl="1"/>
            <a:r>
              <a:rPr lang="en-US" dirty="0"/>
              <a:t>Dealing with the realities of modern-day computing</a:t>
            </a:r>
          </a:p>
          <a:p>
            <a:pPr lvl="1"/>
            <a:r>
              <a:rPr lang="en-US" dirty="0"/>
              <a:t>Sources, Control, Challenges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Managing CPU utilization</a:t>
            </a:r>
          </a:p>
          <a:p>
            <a:pPr lvl="1"/>
            <a:r>
              <a:rPr lang="en-US" dirty="0"/>
              <a:t>Workload, Queuing,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9303-C9B2-432E-BA43-1EFBB107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53C-B985-40D1-B9BA-976EB3F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second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49D-4E7A-495A-BDD9-DF7520AD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Device Drivers</a:t>
            </a:r>
          </a:p>
          <a:p>
            <a:pPr lvl="1"/>
            <a:r>
              <a:rPr lang="en-US" dirty="0"/>
              <a:t>Management and abstraction of devices</a:t>
            </a:r>
          </a:p>
          <a:p>
            <a:pPr lvl="1"/>
            <a:r>
              <a:rPr lang="en-US" dirty="0"/>
              <a:t>Interrupts, DMA, Abstractions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Management and abstraction of memory</a:t>
            </a:r>
          </a:p>
          <a:p>
            <a:pPr lvl="1"/>
            <a:r>
              <a:rPr lang="en-US" dirty="0"/>
              <a:t>Paging, Allocation, Security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File Systems</a:t>
            </a:r>
          </a:p>
          <a:p>
            <a:pPr lvl="1"/>
            <a:r>
              <a:rPr lang="en-US" dirty="0"/>
              <a:t>Management and abstraction of data</a:t>
            </a:r>
          </a:p>
          <a:p>
            <a:pPr lvl="1"/>
            <a:r>
              <a:rPr lang="en-US" dirty="0"/>
              <a:t>Principles,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DF54-8294-4B23-9943-164235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98D-E9E4-4100-AC96-A8C8633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4CAB-E3E1-4497-9BF3-581C1B5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Speed is influenced by</a:t>
            </a:r>
          </a:p>
          <a:p>
            <a:pPr lvl="2"/>
            <a:r>
              <a:rPr lang="en-US" dirty="0"/>
              <a:t>Parallelism, resource contention, memory management</a:t>
            </a:r>
          </a:p>
          <a:p>
            <a:pPr lvl="2"/>
            <a:r>
              <a:rPr lang="en-US" dirty="0"/>
              <a:t>Generally OS overhead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Process and data isolation when actually all running together</a:t>
            </a:r>
          </a:p>
          <a:p>
            <a:pPr lvl="1"/>
            <a:r>
              <a:rPr lang="en-US" dirty="0"/>
              <a:t>The biggest security vulnerabilities break abstractions</a:t>
            </a:r>
          </a:p>
          <a:p>
            <a:pPr lvl="2"/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3E47-8F85-4063-B197-751CB14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Course Overview</a:t>
            </a:r>
          </a:p>
          <a:p>
            <a:r>
              <a:rPr lang="en-US" sz="3200" dirty="0"/>
              <a:t>What is an OS?</a:t>
            </a:r>
          </a:p>
          <a:p>
            <a:r>
              <a:rPr lang="en-US" sz="3200" dirty="0"/>
              <a:t>Operating Systems History</a:t>
            </a:r>
          </a:p>
          <a:p>
            <a:r>
              <a:rPr lang="en-US" sz="3200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2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05FE1-D77C-41C4-88F2-F03B9B280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Course Overview</a:t>
            </a:r>
          </a:p>
          <a:p>
            <a:r>
              <a:rPr lang="en-US" sz="3200" dirty="0"/>
              <a:t>What is an OS?</a:t>
            </a:r>
          </a:p>
          <a:p>
            <a:r>
              <a:rPr lang="en-US" sz="3200" dirty="0"/>
              <a:t>Operating Systems History</a:t>
            </a:r>
          </a:p>
          <a:p>
            <a:r>
              <a:rPr lang="en-US" sz="3200" dirty="0"/>
              <a:t>CS343 Focus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A024-D1D3-4ADA-85AF-A0C59926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2A5E-149F-4B8F-8B63-8FE868C2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Lab (due Thursday, September 24)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 out survey on Piazza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project partners for future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A0C0-E6D9-4B9E-89DC-5877520B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Intro to Computer Systems</a:t>
            </a:r>
          </a:p>
          <a:p>
            <a:pPr lvl="2"/>
            <a:r>
              <a:rPr lang="en-US" sz="2000" dirty="0"/>
              <a:t>Operating Systems</a:t>
            </a:r>
          </a:p>
          <a:p>
            <a:pPr lvl="2"/>
            <a:r>
              <a:rPr lang="en-US" sz="2000" dirty="0"/>
              <a:t>Microprocessor System Design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8853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Conor </a:t>
            </a:r>
            <a:r>
              <a:rPr lang="en-US" dirty="0" err="1"/>
              <a:t>Hetland</a:t>
            </a:r>
            <a:endParaRPr lang="en-US" dirty="0"/>
          </a:p>
          <a:p>
            <a:pPr lvl="2"/>
            <a:r>
              <a:rPr lang="en-US" dirty="0"/>
              <a:t>PhD student working with Peter </a:t>
            </a:r>
            <a:r>
              <a:rPr lang="en-US" dirty="0" err="1"/>
              <a:t>Dinda</a:t>
            </a:r>
            <a:endParaRPr lang="en-US" dirty="0"/>
          </a:p>
          <a:p>
            <a:pPr lvl="2"/>
            <a:r>
              <a:rPr lang="en-US" dirty="0" err="1"/>
              <a:t>TA’d</a:t>
            </a:r>
            <a:r>
              <a:rPr lang="en-US" dirty="0"/>
              <a:t> for W20 version of OS</a:t>
            </a:r>
          </a:p>
          <a:p>
            <a:endParaRPr lang="en-US" dirty="0"/>
          </a:p>
          <a:p>
            <a:r>
              <a:rPr lang="en-US" dirty="0"/>
              <a:t>Peer Mentors</a:t>
            </a:r>
          </a:p>
          <a:p>
            <a:pPr lvl="1"/>
            <a:r>
              <a:rPr lang="en-US" dirty="0"/>
              <a:t>Calypso McDonnell</a:t>
            </a:r>
          </a:p>
          <a:p>
            <a:pPr lvl="2"/>
            <a:r>
              <a:rPr lang="en-US" dirty="0"/>
              <a:t>Senior, Computer Science</a:t>
            </a:r>
          </a:p>
          <a:p>
            <a:pPr lvl="1"/>
            <a:r>
              <a:rPr lang="en-US" dirty="0"/>
              <a:t>Michael Cuevas</a:t>
            </a:r>
          </a:p>
          <a:p>
            <a:pPr lvl="2"/>
            <a:r>
              <a:rPr lang="en-US" dirty="0"/>
              <a:t>Senior,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took W20 version of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MichaelCuevas (Michael Cuevas) · GitHub">
            <a:extLst>
              <a:ext uri="{FF2B5EF4-FFF2-40B4-BE49-F238E27FC236}">
                <a16:creationId xmlns:a16="http://schemas.microsoft.com/office/drawing/2014/main" id="{91F885DA-6C97-46F6-B044-3B7E1C27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394" y="3657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 Namecard">
            <a:extLst>
              <a:ext uri="{FF2B5EF4-FFF2-40B4-BE49-F238E27FC236}">
                <a16:creationId xmlns:a16="http://schemas.microsoft.com/office/drawing/2014/main" id="{572E2460-AB5B-4554-821B-E741444B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4526" y="3657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94477-AC22-4DCC-9C5D-7D2EA14E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071" y="1143000"/>
            <a:ext cx="238432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E65-DA85-4B95-8960-7242C12A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2E7-1588-4A6B-8857-43992E1A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  <a:p>
            <a:pPr lvl="1"/>
            <a:r>
              <a:rPr lang="en-US" dirty="0"/>
              <a:t>Pre-recorded and available on canvas</a:t>
            </a:r>
          </a:p>
          <a:p>
            <a:endParaRPr lang="en-US" dirty="0"/>
          </a:p>
          <a:p>
            <a:r>
              <a:rPr lang="en-US" dirty="0"/>
              <a:t>Questions and Answer Sessions</a:t>
            </a:r>
          </a:p>
          <a:p>
            <a:pPr lvl="1"/>
            <a:r>
              <a:rPr lang="en-US" dirty="0"/>
              <a:t>Zoom call during class time</a:t>
            </a:r>
          </a:p>
          <a:p>
            <a:pPr lvl="1"/>
            <a:r>
              <a:rPr lang="en-US" dirty="0"/>
              <a:t>Come having watched lecture already</a:t>
            </a:r>
          </a:p>
          <a:p>
            <a:pPr lvl="1"/>
            <a:r>
              <a:rPr lang="en-US" dirty="0"/>
              <a:t>Ask questions and get more in-depth on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F8F3C-4D33-4336-9BEA-3BA76F3F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072B-CB83-4BBE-B84A-7AD50EE0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308B-C8F6-4C86-8194-80223767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12 hours per week (3 per person including professor)</a:t>
            </a:r>
          </a:p>
          <a:p>
            <a:pPr lvl="1"/>
            <a:r>
              <a:rPr lang="en-US" dirty="0"/>
              <a:t>At a variety of times to work for many </a:t>
            </a:r>
            <a:r>
              <a:rPr lang="en-US" dirty="0" err="1"/>
              <a:t>timezones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 Discussion</a:t>
            </a:r>
          </a:p>
          <a:p>
            <a:pPr lvl="1"/>
            <a:r>
              <a:rPr lang="en-US" dirty="0"/>
              <a:t>1 hour per week</a:t>
            </a:r>
          </a:p>
          <a:p>
            <a:pPr lvl="1"/>
            <a:r>
              <a:rPr lang="en-US" dirty="0"/>
              <a:t>Focused on tools and tips for doing the labs</a:t>
            </a:r>
          </a:p>
          <a:p>
            <a:pPr lvl="2"/>
            <a:r>
              <a:rPr lang="en-US" dirty="0"/>
              <a:t>C, Unix tools, Debugging, Specific lab advice</a:t>
            </a:r>
          </a:p>
          <a:p>
            <a:pPr lvl="1"/>
            <a:endParaRPr lang="en-US" dirty="0"/>
          </a:p>
          <a:p>
            <a:r>
              <a:rPr lang="en-US" dirty="0"/>
              <a:t>Piazza</a:t>
            </a:r>
          </a:p>
          <a:p>
            <a:pPr lvl="1"/>
            <a:r>
              <a:rPr lang="en-US" dirty="0"/>
              <a:t>All week long, but not necessarily any time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71F81-9274-4786-A775-B8E82524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Midterm (first half of the course)</a:t>
            </a:r>
          </a:p>
          <a:p>
            <a:r>
              <a:rPr lang="en-US" dirty="0"/>
              <a:t>20% Final (second half of the course)</a:t>
            </a:r>
          </a:p>
          <a:p>
            <a:r>
              <a:rPr lang="en-US" dirty="0"/>
              <a:t>60% Labs</a:t>
            </a:r>
          </a:p>
          <a:p>
            <a:endParaRPr lang="en-US" dirty="0"/>
          </a:p>
          <a:p>
            <a:r>
              <a:rPr lang="en-US" dirty="0"/>
              <a:t>This class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5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_template.potx" id="{ED030793-0F11-4F72-9145-1B3F23D1C705}" vid="{86B10CB8-36EB-470B-ABAD-7091FA545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1690</Words>
  <Application>Microsoft Office PowerPoint</Application>
  <PresentationFormat>Widescreen</PresentationFormat>
  <Paragraphs>409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Tahoma</vt:lpstr>
      <vt:lpstr>Class Slides</vt:lpstr>
      <vt:lpstr>Lecture 1: Introduction</vt:lpstr>
      <vt:lpstr>Today’s Goals</vt:lpstr>
      <vt:lpstr>PowerPoint Presentation</vt:lpstr>
      <vt:lpstr>PowerPoint Presentation</vt:lpstr>
      <vt:lpstr>Branden Ghena (he/him)</vt:lpstr>
      <vt:lpstr>Course Staff</vt:lpstr>
      <vt:lpstr>Class Format</vt:lpstr>
      <vt:lpstr>Staff Roles</vt:lpstr>
      <vt:lpstr>Course Grade</vt:lpstr>
      <vt:lpstr>Lab Logistics</vt:lpstr>
      <vt:lpstr>Lab Deadlines</vt:lpstr>
      <vt:lpstr>These labs can be very challenging</vt:lpstr>
      <vt:lpstr>Quarantine quarters continue</vt:lpstr>
      <vt:lpstr>PowerPoint Presentation</vt:lpstr>
      <vt:lpstr>Computers come in incredible diversity</vt:lpstr>
      <vt:lpstr>Computing timescales are increasingly large</vt:lpstr>
      <vt:lpstr>Operating systems are at the heart of these challenges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Before operating systems</vt:lpstr>
      <vt:lpstr>Embedded systems often run without operating systems</vt:lpstr>
      <vt:lpstr>What is an Operating System?</vt:lpstr>
      <vt:lpstr>Example: File Systems</vt:lpstr>
      <vt:lpstr>PowerPoint Presentation</vt:lpstr>
      <vt:lpstr>Computer History</vt:lpstr>
      <vt:lpstr>Early evolution of computing systems – Batch</vt:lpstr>
      <vt:lpstr>Early evolution of computing systems – Multiprogramming</vt:lpstr>
      <vt:lpstr>Early evolution of computing systems – Timesharing</vt:lpstr>
      <vt:lpstr>Later evolution of computer systems – PC</vt:lpstr>
      <vt:lpstr>Later evolution of computer systems – Mobile and Cloud</vt:lpstr>
      <vt:lpstr>Operating systems have evolved with hardware in a cycle</vt:lpstr>
      <vt:lpstr>PowerPoint Presentation</vt:lpstr>
      <vt:lpstr>PowerPoint Presentation</vt:lpstr>
      <vt:lpstr>Schedule for first half of the course</vt:lpstr>
      <vt:lpstr>Schedule for second half of the course</vt:lpstr>
      <vt:lpstr>Why do we care about OS?</vt:lpstr>
      <vt:lpstr>PowerPoint Presentation</vt:lpstr>
      <vt:lpstr>Your first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Branden Ghena</dc:creator>
  <cp:lastModifiedBy>Branden Ghena</cp:lastModifiedBy>
  <cp:revision>29</cp:revision>
  <dcterms:created xsi:type="dcterms:W3CDTF">2020-09-15T03:12:51Z</dcterms:created>
  <dcterms:modified xsi:type="dcterms:W3CDTF">2020-09-16T03:47:45Z</dcterms:modified>
</cp:coreProperties>
</file>