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0" r:id="rId1"/>
  </p:sldMasterIdLst>
  <p:notesMasterIdLst>
    <p:notesMasterId r:id="rId57"/>
  </p:notesMasterIdLst>
  <p:sldIdLst>
    <p:sldId id="256" r:id="rId2"/>
    <p:sldId id="264" r:id="rId3"/>
    <p:sldId id="348" r:id="rId4"/>
    <p:sldId id="434" r:id="rId5"/>
    <p:sldId id="384" r:id="rId6"/>
    <p:sldId id="391" r:id="rId7"/>
    <p:sldId id="396" r:id="rId8"/>
    <p:sldId id="393" r:id="rId9"/>
    <p:sldId id="395" r:id="rId10"/>
    <p:sldId id="392" r:id="rId11"/>
    <p:sldId id="439" r:id="rId12"/>
    <p:sldId id="440" r:id="rId13"/>
    <p:sldId id="261" r:id="rId14"/>
    <p:sldId id="404" r:id="rId15"/>
    <p:sldId id="385" r:id="rId16"/>
    <p:sldId id="435" r:id="rId17"/>
    <p:sldId id="266" r:id="rId18"/>
    <p:sldId id="397" r:id="rId19"/>
    <p:sldId id="399" r:id="rId20"/>
    <p:sldId id="398" r:id="rId21"/>
    <p:sldId id="400" r:id="rId22"/>
    <p:sldId id="401" r:id="rId23"/>
    <p:sldId id="402" r:id="rId24"/>
    <p:sldId id="277" r:id="rId25"/>
    <p:sldId id="403" r:id="rId26"/>
    <p:sldId id="436" r:id="rId27"/>
    <p:sldId id="415" r:id="rId28"/>
    <p:sldId id="426" r:id="rId29"/>
    <p:sldId id="428" r:id="rId30"/>
    <p:sldId id="427" r:id="rId31"/>
    <p:sldId id="429" r:id="rId32"/>
    <p:sldId id="431" r:id="rId33"/>
    <p:sldId id="432" r:id="rId34"/>
    <p:sldId id="437" r:id="rId35"/>
    <p:sldId id="271" r:id="rId36"/>
    <p:sldId id="272" r:id="rId37"/>
    <p:sldId id="409" r:id="rId38"/>
    <p:sldId id="273" r:id="rId39"/>
    <p:sldId id="408" r:id="rId40"/>
    <p:sldId id="410" r:id="rId41"/>
    <p:sldId id="412" r:id="rId42"/>
    <p:sldId id="413" r:id="rId43"/>
    <p:sldId id="414" r:id="rId44"/>
    <p:sldId id="265" r:id="rId45"/>
    <p:sldId id="386" r:id="rId46"/>
    <p:sldId id="418" r:id="rId47"/>
    <p:sldId id="419" r:id="rId48"/>
    <p:sldId id="423" r:id="rId49"/>
    <p:sldId id="416" r:id="rId50"/>
    <p:sldId id="420" r:id="rId51"/>
    <p:sldId id="430" r:id="rId52"/>
    <p:sldId id="421" r:id="rId53"/>
    <p:sldId id="422" r:id="rId54"/>
    <p:sldId id="441" r:id="rId55"/>
    <p:sldId id="438" r:id="rId56"/>
  </p:sldIdLst>
  <p:sldSz cx="12192000" cy="6858000"/>
  <p:notesSz cx="6858000" cy="9144000"/>
  <p:embeddedFontLs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Consolas" panose="020B0609020204030204" pitchFamily="49" charset="0"/>
      <p:regular r:id="rId62"/>
      <p:bold r:id="rId63"/>
      <p:italic r:id="rId64"/>
      <p:boldItalic r:id="rId65"/>
    </p:embeddedFont>
    <p:embeddedFont>
      <p:font typeface="Tahoma" panose="020B0604030504040204" pitchFamily="34" charset="0"/>
      <p:regular r:id="rId66"/>
      <p:bold r:id="rId6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  <p14:sldId id="348"/>
          </p14:sldIdLst>
        </p14:section>
        <p14:section name="Processes" id="{B55B8E8C-5EAB-4A1E-A4E9-AE5E896E46FA}">
          <p14:sldIdLst>
            <p14:sldId id="434"/>
            <p14:sldId id="384"/>
            <p14:sldId id="391"/>
            <p14:sldId id="396"/>
            <p14:sldId id="393"/>
            <p14:sldId id="395"/>
            <p14:sldId id="392"/>
            <p14:sldId id="439"/>
            <p14:sldId id="440"/>
            <p14:sldId id="261"/>
            <p14:sldId id="404"/>
            <p14:sldId id="385"/>
          </p14:sldIdLst>
        </p14:section>
        <p14:section name="System Calls" id="{55AD5174-6A1B-41BF-A63D-AB4CA1C599B9}">
          <p14:sldIdLst>
            <p14:sldId id="435"/>
            <p14:sldId id="266"/>
            <p14:sldId id="397"/>
            <p14:sldId id="399"/>
            <p14:sldId id="398"/>
            <p14:sldId id="400"/>
            <p14:sldId id="401"/>
            <p14:sldId id="402"/>
            <p14:sldId id="277"/>
            <p14:sldId id="403"/>
          </p14:sldIdLst>
        </p14:section>
        <p14:section name="Process Creation Calls" id="{6485AE24-9EBE-48A4-8097-26A9F843304A}">
          <p14:sldIdLst>
            <p14:sldId id="436"/>
            <p14:sldId id="415"/>
            <p14:sldId id="426"/>
            <p14:sldId id="428"/>
            <p14:sldId id="427"/>
            <p14:sldId id="429"/>
            <p14:sldId id="431"/>
            <p14:sldId id="432"/>
          </p14:sldIdLst>
        </p14:section>
        <p14:section name="Threads" id="{2966448A-95BD-4E6A-A4B6-208B01A360D2}">
          <p14:sldIdLst>
            <p14:sldId id="437"/>
            <p14:sldId id="271"/>
            <p14:sldId id="272"/>
            <p14:sldId id="409"/>
            <p14:sldId id="273"/>
            <p14:sldId id="408"/>
            <p14:sldId id="410"/>
            <p14:sldId id="412"/>
            <p14:sldId id="413"/>
            <p14:sldId id="414"/>
            <p14:sldId id="265"/>
            <p14:sldId id="386"/>
            <p14:sldId id="418"/>
            <p14:sldId id="419"/>
            <p14:sldId id="423"/>
            <p14:sldId id="416"/>
            <p14:sldId id="420"/>
            <p14:sldId id="430"/>
            <p14:sldId id="421"/>
            <p14:sldId id="422"/>
            <p14:sldId id="441"/>
          </p14:sldIdLst>
        </p14:section>
        <p14:section name="Wrapup" id="{29A7F866-9DA9-446B-8359-CE426CB89C7A}">
          <p14:sldIdLst>
            <p14:sldId id="4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63" autoAdjust="0"/>
    <p:restoredTop sz="90552" autoAdjust="0"/>
  </p:normalViewPr>
  <p:slideViewPr>
    <p:cSldViewPr snapToGrid="0">
      <p:cViewPr varScale="1">
        <p:scale>
          <a:sx n="152" d="100"/>
          <a:sy n="152" d="100"/>
        </p:scale>
        <p:origin x="156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Illusionist role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2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37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82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5e18c33101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5e18c33101_0_76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g5e18c33101_0_76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5e18c33101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5e18c33101_0_99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g5e18c33101_0_99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5e18c33101_0_1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5e18c33101_0_100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g5e18c33101_0_100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154984"/>
            <a:ext cx="11639227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756329" cy="56258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84882"/>
            <a:ext cx="5730498" cy="5625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6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75" y="139485"/>
            <a:ext cx="11747715" cy="8834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474" y="1143794"/>
            <a:ext cx="5765101" cy="530023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75" y="1794724"/>
            <a:ext cx="5765101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3794"/>
            <a:ext cx="5807989" cy="530023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794723"/>
            <a:ext cx="5807988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6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  <p:sldLayoutId id="2147483702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man2/syscalls.2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shpraka.sh/2018/01/15/write-a-shell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shpraka.sh/2018/01/15/write-a-shell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onlinepubs/7908799/xsh/pthread_exit.html" TargetMode="External"/><Relationship Id="rId2" Type="http://schemas.openxmlformats.org/officeDocument/2006/relationships/hyperlink" Target="https://man7.org/linux/man-pages/man7/pthreads.7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notesSlide" Target="../notesSlides/notesSlide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2:</a:t>
            </a:r>
            <a:br>
              <a:rPr lang="en-US" dirty="0"/>
            </a:br>
            <a:r>
              <a:rPr lang="en-US" dirty="0"/>
              <a:t>Processes and 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slides borrowed from:</a:t>
            </a:r>
            <a:br>
              <a:rPr lang="en-US" dirty="0"/>
            </a:br>
            <a:r>
              <a:rPr lang="en-US" sz="1400" dirty="0"/>
              <a:t>Stephen </a:t>
            </a:r>
            <a:r>
              <a:rPr lang="en-US" sz="1400" dirty="0" err="1"/>
              <a:t>Tarzia</a:t>
            </a:r>
            <a:r>
              <a:rPr lang="en-US" sz="1400" dirty="0"/>
              <a:t> (Northwestern), Jaswinder Pal Singh (Princeton), Harsha </a:t>
            </a:r>
            <a:r>
              <a:rPr lang="en-US" sz="1400" dirty="0" err="1"/>
              <a:t>Madhyastha</a:t>
            </a:r>
            <a:r>
              <a:rPr lang="en-US" sz="1400" dirty="0"/>
              <a:t> (Michigan), and UC Berkeley CS61C and CS162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F2895A-6418-42C0-BEF9-73B0FFEA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Process Contents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133E7C-73BB-4D58-BA3A-26F3C99F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Whatever else the OS thinks is useful</a:t>
            </a:r>
          </a:p>
          <a:p>
            <a:pPr lvl="1"/>
            <a:r>
              <a:rPr lang="en-US" dirty="0"/>
              <a:t>Process ID</a:t>
            </a:r>
          </a:p>
          <a:p>
            <a:pPr lvl="1"/>
            <a:r>
              <a:rPr lang="en-US" dirty="0"/>
              <a:t>Priority</a:t>
            </a:r>
          </a:p>
          <a:p>
            <a:pPr lvl="1"/>
            <a:r>
              <a:rPr lang="en-US" dirty="0"/>
              <a:t>Time Used</a:t>
            </a:r>
          </a:p>
          <a:p>
            <a:pPr lvl="1"/>
            <a:r>
              <a:rPr lang="en-US" dirty="0"/>
              <a:t>Process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7B018-80D9-4E04-A837-1B1B5B67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3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48D1-59C2-45CD-AB66-869444B5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9FFA4-805B-49AF-93F3-A96E7D2D5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safe for two processes to have the same code section?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5FAC-2894-4E2D-9789-789C6847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54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48D1-59C2-45CD-AB66-869444B5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9FFA4-805B-49AF-93F3-A96E7D2D5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safe for two processes to have the same code section?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Usually yes!</a:t>
            </a:r>
          </a:p>
          <a:p>
            <a:pPr marL="0" indent="0">
              <a:buNone/>
            </a:pPr>
            <a:r>
              <a:rPr lang="en-US" b="1" dirty="0"/>
              <a:t>The code section is marked read-only.</a:t>
            </a:r>
          </a:p>
          <a:p>
            <a:pPr marL="0" indent="0">
              <a:buNone/>
            </a:pPr>
            <a:r>
              <a:rPr lang="en-US" b="1" dirty="0"/>
              <a:t>Multiple instances of a terminal all share the same code.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Self-modifying code would be a problem…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5FAC-2894-4E2D-9789-789C6847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5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don’t run all the time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33" y="2161300"/>
            <a:ext cx="4242018" cy="3467278"/>
          </a:xfrm>
        </p:spPr>
      </p:pic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754624" y="1143000"/>
            <a:ext cx="5829784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OS </a:t>
            </a:r>
            <a:r>
              <a:rPr lang="en-US" b="1" i="1" dirty="0">
                <a:solidFill>
                  <a:schemeClr val="accent1"/>
                </a:solidFill>
              </a:rPr>
              <a:t>schedules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Decides which of many competing processes to run.</a:t>
            </a:r>
          </a:p>
          <a:p>
            <a:r>
              <a:rPr lang="en-US" dirty="0"/>
              <a:t>A</a:t>
            </a:r>
            <a:r>
              <a:rPr lang="en-US" b="1" i="1" dirty="0">
                <a:solidFill>
                  <a:schemeClr val="accent1"/>
                </a:solidFill>
              </a:rPr>
              <a:t> blocked </a:t>
            </a:r>
            <a:r>
              <a:rPr lang="en-US" dirty="0"/>
              <a:t>process is not ready to run.</a:t>
            </a:r>
          </a:p>
          <a:p>
            <a:r>
              <a:rPr lang="en-US" dirty="0"/>
              <a:t>I/O means input/output – anything other than computing.</a:t>
            </a:r>
          </a:p>
          <a:p>
            <a:pPr lvl="1"/>
            <a:r>
              <a:rPr lang="en-US" dirty="0"/>
              <a:t>For example, reading/writing disk, sending network packet, waiting for keystroke, updating display.</a:t>
            </a:r>
          </a:p>
          <a:p>
            <a:pPr lvl="1"/>
            <a:r>
              <a:rPr lang="en-US" dirty="0"/>
              <a:t>While waiting for results, the process often cannot do anything, so it </a:t>
            </a:r>
            <a:r>
              <a:rPr lang="en-US" b="1" dirty="0"/>
              <a:t>blocks</a:t>
            </a:r>
            <a:r>
              <a:rPr lang="en-US" dirty="0"/>
              <a:t>, telling the OS to let someone else run.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F32C0-6719-F84D-A0B5-1ABE30A785BB}"/>
              </a:ext>
            </a:extLst>
          </p:cNvPr>
          <p:cNvSpPr txBox="1"/>
          <p:nvPr/>
        </p:nvSpPr>
        <p:spPr>
          <a:xfrm>
            <a:off x="863342" y="122942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three basic process states:</a:t>
            </a:r>
          </a:p>
        </p:txBody>
      </p:sp>
    </p:spTree>
    <p:extLst>
      <p:ext uri="{BB962C8B-B14F-4D97-AF65-F5344CB8AC3E}">
        <p14:creationId xmlns:p14="http://schemas.microsoft.com/office/powerpoint/2010/main" val="166333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C036DD-582D-45B5-B827-541E1DFC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AA5DC-900B-4CBD-80AA-8909D059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E19FC-9212-490F-989A-C106843FF3B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81472" y="1143000"/>
            <a:ext cx="5902936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one process is Blocked, OS can schedule a different process that is Ready</a:t>
            </a:r>
          </a:p>
          <a:p>
            <a:endParaRPr lang="en-US" dirty="0"/>
          </a:p>
          <a:p>
            <a:r>
              <a:rPr lang="en-US" dirty="0"/>
              <a:t>Even with a single processor, the OS can provide the illusion of many processes running simultaneously</a:t>
            </a:r>
          </a:p>
          <a:p>
            <a:endParaRPr lang="en-US" dirty="0"/>
          </a:p>
          <a:p>
            <a:r>
              <a:rPr lang="en-US" dirty="0"/>
              <a:t>OS usually sets a maximum runtime before switching limit for processes (</a:t>
            </a:r>
            <a:r>
              <a:rPr lang="en-US" dirty="0" err="1"/>
              <a:t>timeslice</a:t>
            </a:r>
            <a:r>
              <a:rPr lang="en-US" dirty="0"/>
              <a:t>)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81795273-CE47-42C4-AC9A-F26D7AE60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33" y="2161300"/>
            <a:ext cx="4242018" cy="346727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AD064C-3A3F-48BA-B023-5C23F3FEDA2E}"/>
              </a:ext>
            </a:extLst>
          </p:cNvPr>
          <p:cNvSpPr txBox="1"/>
          <p:nvPr/>
        </p:nvSpPr>
        <p:spPr>
          <a:xfrm>
            <a:off x="863342" y="122942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three basic process states:</a:t>
            </a:r>
          </a:p>
        </p:txBody>
      </p:sp>
    </p:spTree>
    <p:extLst>
      <p:ext uri="{BB962C8B-B14F-4D97-AF65-F5344CB8AC3E}">
        <p14:creationId xmlns:p14="http://schemas.microsoft.com/office/powerpoint/2010/main" val="3771996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difference between kernel and processes: privilege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have limited access to the computer</a:t>
            </a:r>
          </a:p>
          <a:p>
            <a:pPr lvl="1"/>
            <a:r>
              <a:rPr lang="en-US" dirty="0"/>
              <a:t>Hardware supports different “modes” of execution (kernel and user)</a:t>
            </a:r>
          </a:p>
          <a:p>
            <a:endParaRPr lang="en-US" dirty="0"/>
          </a:p>
          <a:p>
            <a:r>
              <a:rPr lang="en-US" dirty="0"/>
              <a:t>They run when the OS lets them</a:t>
            </a:r>
          </a:p>
          <a:p>
            <a:r>
              <a:rPr lang="en-US" dirty="0"/>
              <a:t>They have access to the memory the OS gives them</a:t>
            </a:r>
          </a:p>
          <a:p>
            <a:endParaRPr lang="en-US" dirty="0"/>
          </a:p>
          <a:p>
            <a:r>
              <a:rPr lang="en-US" dirty="0"/>
              <a:t>They cannot access many things directly</a:t>
            </a:r>
          </a:p>
          <a:p>
            <a:pPr lvl="1"/>
            <a:r>
              <a:rPr lang="en-US" dirty="0"/>
              <a:t>Must ask the OS to do so for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32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  <a:p>
            <a:r>
              <a:rPr lang="en-US" b="1" dirty="0"/>
              <a:t>System Calls</a:t>
            </a:r>
          </a:p>
          <a:p>
            <a:r>
              <a:rPr lang="en-US" dirty="0"/>
              <a:t>Process Creation Calls</a:t>
            </a:r>
          </a:p>
          <a:p>
            <a:r>
              <a:rPr lang="en-US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66161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a program cannot do itself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“hello world”</a:t>
            </a:r>
          </a:p>
          <a:p>
            <a:pPr lvl="1"/>
            <a:r>
              <a:rPr lang="en-US" i="1" dirty="0"/>
              <a:t>because the display is a shared resource.</a:t>
            </a:r>
          </a:p>
          <a:p>
            <a:r>
              <a:rPr lang="en-US" dirty="0"/>
              <a:t>Download a web page</a:t>
            </a:r>
          </a:p>
          <a:p>
            <a:pPr lvl="1"/>
            <a:r>
              <a:rPr lang="en-US" i="1" dirty="0"/>
              <a:t>because the network card is a shared resource.</a:t>
            </a:r>
          </a:p>
          <a:p>
            <a:r>
              <a:rPr lang="en-US" dirty="0"/>
              <a:t>Save or read a file</a:t>
            </a:r>
          </a:p>
          <a:p>
            <a:pPr lvl="1"/>
            <a:r>
              <a:rPr lang="en-US" i="1" dirty="0"/>
              <a:t>because the filesystem is a shared resource, and the OS wants to check file permissions first.</a:t>
            </a:r>
          </a:p>
          <a:p>
            <a:r>
              <a:rPr lang="en-US" dirty="0"/>
              <a:t>Launch another program</a:t>
            </a:r>
          </a:p>
          <a:p>
            <a:pPr lvl="1"/>
            <a:r>
              <a:rPr lang="en-US" i="1" dirty="0"/>
              <a:t>because processes are managed by the OS</a:t>
            </a:r>
          </a:p>
          <a:p>
            <a:r>
              <a:rPr lang="en-US" dirty="0"/>
              <a:t>Send data to another program</a:t>
            </a:r>
          </a:p>
          <a:p>
            <a:pPr lvl="1"/>
            <a:r>
              <a:rPr lang="en-US" i="1" dirty="0"/>
              <a:t>because each program runs in isolation, one at a time</a:t>
            </a:r>
          </a:p>
        </p:txBody>
      </p:sp>
    </p:spTree>
    <p:extLst>
      <p:ext uri="{BB962C8B-B14F-4D97-AF65-F5344CB8AC3E}">
        <p14:creationId xmlns:p14="http://schemas.microsoft.com/office/powerpoint/2010/main" val="697734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22CA-F71F-4F72-A919-E5EE965D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process ask the OS to do something?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17B4D-6929-4902-9D6F-43E8A16C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Certain things can only be accessed from kernel mode</a:t>
            </a:r>
          </a:p>
          <a:p>
            <a:pPr lvl="1"/>
            <a:r>
              <a:rPr lang="en-US" dirty="0"/>
              <a:t>All of memory, I/O devices, etc.</a:t>
            </a:r>
          </a:p>
          <a:p>
            <a:pPr lvl="1"/>
            <a:endParaRPr lang="en-US" dirty="0"/>
          </a:p>
          <a:p>
            <a:r>
              <a:rPr lang="en-US" b="1" dirty="0"/>
              <a:t>Bad Idea</a:t>
            </a:r>
            <a:r>
              <a:rPr lang="en-US" dirty="0"/>
              <a:t> to allow processes to switch into kernel mode</a:t>
            </a:r>
          </a:p>
          <a:p>
            <a:pPr lvl="1"/>
            <a:r>
              <a:rPr lang="en-US" dirty="0"/>
              <a:t>We do NOT trust processes</a:t>
            </a:r>
          </a:p>
          <a:p>
            <a:pPr lvl="1"/>
            <a:endParaRPr lang="en-US" dirty="0"/>
          </a:p>
          <a:p>
            <a:r>
              <a:rPr lang="en-US" dirty="0"/>
              <a:t>Requirements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Switch execution to the kernel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Change into kernel mode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Inform the kernel what you want it to 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65A12-A4BE-4FA9-A27F-125C2A31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82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BB65-546C-45CA-8FC4-64571A8E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can save us!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E266-187B-4007-A3AA-0DF05A41B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hardware instruction – trap</a:t>
            </a:r>
          </a:p>
          <a:p>
            <a:pPr lvl="1"/>
            <a:r>
              <a:rPr lang="en-US" dirty="0"/>
              <a:t>Also known as exception or fault</a:t>
            </a:r>
          </a:p>
          <a:p>
            <a:pPr lvl="1"/>
            <a:endParaRPr lang="en-US" dirty="0"/>
          </a:p>
          <a:p>
            <a:r>
              <a:rPr lang="en-US" dirty="0"/>
              <a:t>When instruction runs: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PC is moved to a known location in the kernel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Mode is changed to kernel mode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Same mechanism is used for other exceptions</a:t>
            </a:r>
          </a:p>
          <a:p>
            <a:pPr lvl="1"/>
            <a:r>
              <a:rPr lang="en-US" dirty="0"/>
              <a:t>Division by zero, invalid memory access</a:t>
            </a:r>
          </a:p>
          <a:p>
            <a:pPr lvl="1"/>
            <a:r>
              <a:rPr lang="en-US" dirty="0"/>
              <a:t>Also very similar to hardware interrupts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217EB-C4D2-432F-BD03-226E2D52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operating system’s view of a process.</a:t>
            </a:r>
          </a:p>
          <a:p>
            <a:r>
              <a:rPr lang="en-US" dirty="0"/>
              <a:t>How does a process communicate with the OS?</a:t>
            </a:r>
          </a:p>
          <a:p>
            <a:r>
              <a:rPr lang="en-US" dirty="0"/>
              <a:t>Explore a few process creation system calls.</a:t>
            </a:r>
          </a:p>
          <a:p>
            <a:r>
              <a:rPr lang="en-US" dirty="0"/>
              <a:t>What are threads and why are they useful?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7E8C-392C-47C8-A415-569DB950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steps (simplification)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798F-D1DC-43D7-9F4E-3EE483792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Process loads parameters into registers (just like a function call)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Process executes trap instruction (</a:t>
            </a:r>
            <a:r>
              <a:rPr lang="en-US" dirty="0">
                <a:latin typeface="Consolas" panose="020B0609020204030204" pitchFamily="49" charset="0"/>
              </a:rPr>
              <a:t>int, </a:t>
            </a:r>
            <a:r>
              <a:rPr lang="en-US" dirty="0" err="1">
                <a:latin typeface="Consolas" panose="020B0609020204030204" pitchFamily="49" charset="0"/>
              </a:rPr>
              <a:t>syscall</a:t>
            </a:r>
            <a:r>
              <a:rPr lang="en-US" dirty="0">
                <a:latin typeface="Consolas" panose="020B0609020204030204" pitchFamily="49" charset="0"/>
              </a:rPr>
              <a:t>, svc</a:t>
            </a:r>
            <a:r>
              <a:rPr lang="en-US" dirty="0"/>
              <a:t>, etc.)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Hardware changes PC to “handler” and switches to kernel mode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OS checks what the process wants to do from registers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OS decides </a:t>
            </a:r>
            <a:r>
              <a:rPr lang="en-US" i="1" dirty="0"/>
              <a:t>whether</a:t>
            </a:r>
            <a:r>
              <a:rPr lang="en-US" dirty="0"/>
              <a:t> the process is allowed to do so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OS sets process state to blocked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F51D-05C6-45F3-BF0F-900C4195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73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CCCF-CD45-4DFF-8C0F-352A57ED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from a system call (simplification)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4C5C-FC52-4D62-9DD5-11670818E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OS finishes whatever operation it was asked to do</a:t>
            </a:r>
          </a:p>
          <a:p>
            <a:pPr lvl="1"/>
            <a:r>
              <a:rPr lang="en-US" dirty="0"/>
              <a:t>And when the process is scheduled to run again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places return result in a register (just like a function call)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sets process state to running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changes mode to user mode (and sets virtual memory stuff)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sets PC to instruction after the system call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7F1E5-4438-4CFD-896C-81F4C05A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93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CCCF-CD45-4DFF-8C0F-352A57ED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4C5C-FC52-4D62-9DD5-11670818E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46847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After OS finishes whatever operation it was asked to do</a:t>
            </a:r>
          </a:p>
          <a:p>
            <a:pPr lvl="1"/>
            <a:r>
              <a:rPr lang="en-US" dirty="0"/>
              <a:t>And when the process is scheduled to run again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places return result in a register (just like a function call)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sets process state to running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changes mode to user mode (and sets virtual memory stuff)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sets PC to instruction after the system call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Why doesn’t the OS need a special instruction to change mode and run the process?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7F1E5-4438-4CFD-896C-81F4C05A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56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CCCF-CD45-4DFF-8C0F-352A57ED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from a system call (simplification)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4C5C-FC52-4D62-9DD5-11670818E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After OS finishes whatever operation it was asked to do</a:t>
            </a:r>
          </a:p>
          <a:p>
            <a:pPr lvl="1"/>
            <a:r>
              <a:rPr lang="en-US" dirty="0"/>
              <a:t>And when the process is scheduled to run again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places return result in a register (just like a function call)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sets process state to running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changes mode to user mode (and sets virtual memory stuff)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sets PC to instruction after the system call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Why doesn’t the OS need a special instruction to change mode and run the process?</a:t>
            </a:r>
          </a:p>
          <a:p>
            <a:pPr lvl="1"/>
            <a:r>
              <a:rPr lang="en-US" b="1" dirty="0"/>
              <a:t>It has privilege to change mode and is trusted to start the process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7F1E5-4438-4CFD-896C-81F4C05A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73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trigger </a:t>
            </a:r>
            <a:r>
              <a:rPr lang="en-US" i="1" dirty="0"/>
              <a:t>context switches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875221" y="1323975"/>
            <a:ext cx="10694987" cy="4235450"/>
          </a:xfrm>
        </p:spPr>
      </p:pic>
      <p:sp>
        <p:nvSpPr>
          <p:cNvPr id="5" name="TextBox 4"/>
          <p:cNvSpPr txBox="1"/>
          <p:nvPr/>
        </p:nvSpPr>
        <p:spPr>
          <a:xfrm>
            <a:off x="6961632" y="5932857"/>
            <a:ext cx="473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Diagram from Bryant &amp; </a:t>
            </a:r>
            <a:r>
              <a:rPr lang="en-US" dirty="0" err="1"/>
              <a:t>O’Hallaron</a:t>
            </a:r>
            <a:r>
              <a:rPr lang="en-US" dirty="0"/>
              <a:t> book</a:t>
            </a:r>
          </a:p>
        </p:txBody>
      </p:sp>
      <p:sp>
        <p:nvSpPr>
          <p:cNvPr id="6" name="Rectangle 5"/>
          <p:cNvSpPr/>
          <p:nvPr/>
        </p:nvSpPr>
        <p:spPr>
          <a:xfrm>
            <a:off x="7446109" y="2666276"/>
            <a:ext cx="4076053" cy="774916"/>
          </a:xfrm>
          <a:prstGeom prst="rect">
            <a:avLst/>
          </a:prstGeom>
          <a:solidFill>
            <a:srgbClr val="FFFC00">
              <a:alpha val="1960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46110" y="3828544"/>
            <a:ext cx="4076053" cy="774916"/>
          </a:xfrm>
          <a:prstGeom prst="rect">
            <a:avLst/>
          </a:prstGeom>
          <a:solidFill>
            <a:srgbClr val="FFFC00">
              <a:alpha val="1960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1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7132-954D-4C86-B2EE-B93BDD60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Linux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C059-FEF0-4BA5-BD30-12FBF346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https://man7.org/linux/man-pages/man2/syscalls.2.html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Managing processes</a:t>
            </a:r>
          </a:p>
          <a:p>
            <a:pPr lvl="1"/>
            <a:r>
              <a:rPr lang="en-US" dirty="0"/>
              <a:t>Fork</a:t>
            </a:r>
          </a:p>
          <a:p>
            <a:pPr lvl="1"/>
            <a:r>
              <a:rPr lang="en-US" dirty="0"/>
              <a:t>Exec</a:t>
            </a:r>
          </a:p>
          <a:p>
            <a:pPr lvl="1"/>
            <a:r>
              <a:rPr lang="en-US" dirty="0" err="1"/>
              <a:t>Waitpid</a:t>
            </a:r>
            <a:endParaRPr lang="en-US" dirty="0"/>
          </a:p>
          <a:p>
            <a:pPr lvl="1"/>
            <a:r>
              <a:rPr lang="en-US" dirty="0"/>
              <a:t>Exit</a:t>
            </a:r>
          </a:p>
          <a:p>
            <a:endParaRPr lang="en-US" dirty="0"/>
          </a:p>
          <a:p>
            <a:r>
              <a:rPr lang="en-US" dirty="0"/>
              <a:t>Managing files</a:t>
            </a:r>
          </a:p>
          <a:p>
            <a:pPr lvl="1"/>
            <a:r>
              <a:rPr lang="en-US" dirty="0"/>
              <a:t>Open</a:t>
            </a:r>
          </a:p>
          <a:p>
            <a:pPr lvl="1"/>
            <a:r>
              <a:rPr lang="en-US" dirty="0"/>
              <a:t>Close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Write</a:t>
            </a:r>
          </a:p>
          <a:p>
            <a:pPr lvl="1"/>
            <a:r>
              <a:rPr lang="en-US" dirty="0"/>
              <a:t>Seek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62D4E-46E6-47AA-B99E-6AC1DB50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98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  <a:p>
            <a:r>
              <a:rPr lang="en-US" dirty="0"/>
              <a:t>System Calls</a:t>
            </a:r>
          </a:p>
          <a:p>
            <a:r>
              <a:rPr lang="en-US" b="1" dirty="0"/>
              <a:t>Process Creation Calls</a:t>
            </a:r>
          </a:p>
          <a:p>
            <a:r>
              <a:rPr lang="en-US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62528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fork(void);</a:t>
            </a:r>
          </a:p>
          <a:p>
            <a:pPr lvl="1"/>
            <a:r>
              <a:rPr lang="en-US" dirty="0"/>
              <a:t>Create a new process that is a copy of the current one</a:t>
            </a:r>
          </a:p>
          <a:p>
            <a:pPr lvl="1"/>
            <a:r>
              <a:rPr lang="en-US" dirty="0"/>
              <a:t>Returns either PID of child process (parent) or 0 (child)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void _exit(int </a:t>
            </a:r>
            <a:r>
              <a:rPr lang="en-US" sz="2200" i="1" dirty="0">
                <a:latin typeface="Consolas" panose="020B0609020204030204" pitchFamily="49" charset="0"/>
              </a:rPr>
              <a:t>status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Exit the current process (exit(), the library call cleans things up first)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waitpid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i="1" dirty="0" err="1">
                <a:latin typeface="Consolas" panose="020B0609020204030204" pitchFamily="49" charset="0"/>
              </a:rPr>
              <a:t>pid</a:t>
            </a:r>
            <a:r>
              <a:rPr lang="en-US" sz="2200" dirty="0">
                <a:latin typeface="Consolas" panose="020B0609020204030204" pitchFamily="49" charset="0"/>
              </a:rPr>
              <a:t>, int *</a:t>
            </a:r>
            <a:r>
              <a:rPr lang="en-US" sz="2200" i="1" dirty="0">
                <a:latin typeface="Consolas" panose="020B0609020204030204" pitchFamily="49" charset="0"/>
              </a:rPr>
              <a:t>status</a:t>
            </a:r>
            <a:r>
              <a:rPr lang="en-US" sz="2200" dirty="0">
                <a:latin typeface="Consolas" panose="020B0609020204030204" pitchFamily="49" charset="0"/>
              </a:rPr>
              <a:t>, int </a:t>
            </a:r>
            <a:r>
              <a:rPr lang="en-US" sz="2200" i="1" dirty="0">
                <a:latin typeface="Consolas" panose="020B0609020204030204" pitchFamily="49" charset="0"/>
              </a:rPr>
              <a:t>options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Suspends the current process until a child (</a:t>
            </a:r>
            <a:r>
              <a:rPr lang="en-US" i="1" dirty="0" err="1"/>
              <a:t>pid</a:t>
            </a:r>
            <a:r>
              <a:rPr lang="en-US" dirty="0"/>
              <a:t>) terminates</a:t>
            </a: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i="0" dirty="0">
                <a:effectLst/>
                <a:latin typeface="Consolas" panose="020B0609020204030204" pitchFamily="49" charset="0"/>
              </a:rPr>
              <a:t>int </a:t>
            </a:r>
            <a:r>
              <a:rPr lang="en-US" sz="2000" i="0" dirty="0" err="1">
                <a:effectLst/>
                <a:latin typeface="Consolas" panose="020B0609020204030204" pitchFamily="49" charset="0"/>
              </a:rPr>
              <a:t>execve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(const char *</a:t>
            </a:r>
            <a:r>
              <a:rPr lang="en-US" sz="2000" i="1" dirty="0">
                <a:effectLst/>
                <a:latin typeface="Consolas" panose="020B0609020204030204" pitchFamily="49" charset="0"/>
              </a:rPr>
              <a:t>filename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, char *const </a:t>
            </a:r>
            <a:r>
              <a:rPr lang="en-US" sz="2000" i="1" dirty="0" err="1">
                <a:effectLst/>
                <a:latin typeface="Consolas" panose="020B0609020204030204" pitchFamily="49" charset="0"/>
              </a:rPr>
              <a:t>argv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[], char *const </a:t>
            </a:r>
            <a:r>
              <a:rPr lang="en-US" sz="2000" i="1" dirty="0" err="1">
                <a:effectLst/>
                <a:latin typeface="Consolas" panose="020B0609020204030204" pitchFamily="49" charset="0"/>
              </a:rPr>
              <a:t>envp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[]);</a:t>
            </a:r>
          </a:p>
          <a:p>
            <a:pPr lvl="1"/>
            <a:r>
              <a:rPr lang="en-US" dirty="0"/>
              <a:t>Execute a new program, replacing the existing one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0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("Child!\n");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("Both!\n");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47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("Child!\n");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("Both!\n");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4EF6C-D8A3-41A0-90E6-03EB70A5DB61}"/>
              </a:ext>
            </a:extLst>
          </p:cNvPr>
          <p:cNvSpPr txBox="1"/>
          <p:nvPr/>
        </p:nvSpPr>
        <p:spPr>
          <a:xfrm>
            <a:off x="6686141" y="3369170"/>
            <a:ext cx="412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Existential crisis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31EE46-2F96-4B12-BE6C-96BA9C32CE1B}"/>
              </a:ext>
            </a:extLst>
          </p:cNvPr>
          <p:cNvCxnSpPr/>
          <p:nvPr/>
        </p:nvCxnSpPr>
        <p:spPr>
          <a:xfrm flipH="1">
            <a:off x="5188080" y="3553836"/>
            <a:ext cx="13618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28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  <a:p>
            <a:r>
              <a:rPr lang="en-US" dirty="0"/>
              <a:t>System Calls</a:t>
            </a:r>
          </a:p>
          <a:p>
            <a:r>
              <a:rPr lang="en-US" dirty="0"/>
              <a:t>Process Creation Calls</a:t>
            </a:r>
          </a:p>
          <a:p>
            <a:r>
              <a:rPr lang="en-US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new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execve</a:t>
            </a:r>
            <a:r>
              <a:rPr lang="en-US" dirty="0">
                <a:latin typeface="Consolas" panose="020B0609020204030204" pitchFamily="49" charset="0"/>
              </a:rPr>
              <a:t>("/bin/python", ...);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("Only 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65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void execute(char**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strcmp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"exit")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exit(); // exit the shell when requested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pid_t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 fork();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execvp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&lt; 0) { // child, execute new process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("command not found: %s\n",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waitpid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, &amp; status, WUNTRACED); // parent, wait for process to be complete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while(1){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("&gt; ");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parse_incoming_text</a:t>
            </a:r>
            <a:r>
              <a:rPr lang="en-US" sz="1400" dirty="0">
                <a:latin typeface="Consolas" panose="020B0609020204030204" pitchFamily="49" charset="0"/>
              </a:rPr>
              <a:t>(); // complicated in C unfortunately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execute(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9D3C9-8170-4E08-8E06-4E0C5EB1B0D9}"/>
              </a:ext>
            </a:extLst>
          </p:cNvPr>
          <p:cNvSpPr txBox="1"/>
          <p:nvPr/>
        </p:nvSpPr>
        <p:spPr>
          <a:xfrm>
            <a:off x="5955393" y="386834"/>
            <a:ext cx="562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https://danishpraka.sh/2018/01/15/write-a-shell.html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45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void execute(char**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strcmp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"exit")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exit(); // exit the shell when requested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pid_t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 fork();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execvp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&lt; 0) { // child, execute new process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("command not found: %s\n",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waitpid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, &amp; status, WUNTRACED); // parent, wait for process to be complete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while(1){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("&gt; ");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parse_incoming_text</a:t>
            </a:r>
            <a:r>
              <a:rPr lang="en-US" sz="1400" dirty="0">
                <a:latin typeface="Consolas" panose="020B0609020204030204" pitchFamily="49" charset="0"/>
              </a:rPr>
              <a:t>(); // complicated in C unfortunately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execute(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9D3C9-8170-4E08-8E06-4E0C5EB1B0D9}"/>
              </a:ext>
            </a:extLst>
          </p:cNvPr>
          <p:cNvSpPr txBox="1"/>
          <p:nvPr/>
        </p:nvSpPr>
        <p:spPr>
          <a:xfrm>
            <a:off x="5955393" y="386834"/>
            <a:ext cx="562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https://danishpraka.sh/2018/01/15/write-a-shell.html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8EBBC1-4674-4E45-B9A4-6A66B2DAA8C1}"/>
              </a:ext>
            </a:extLst>
          </p:cNvPr>
          <p:cNvSpPr/>
          <p:nvPr/>
        </p:nvSpPr>
        <p:spPr>
          <a:xfrm>
            <a:off x="1448947" y="5384799"/>
            <a:ext cx="6456397" cy="86035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CD33D-C619-4F46-957D-3538B1E19EB3}"/>
              </a:ext>
            </a:extLst>
          </p:cNvPr>
          <p:cNvSpPr/>
          <p:nvPr/>
        </p:nvSpPr>
        <p:spPr>
          <a:xfrm>
            <a:off x="1316002" y="2327071"/>
            <a:ext cx="6456397" cy="125919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7606CE-90F5-4B05-8708-81F1628879F2}"/>
              </a:ext>
            </a:extLst>
          </p:cNvPr>
          <p:cNvSpPr/>
          <p:nvPr/>
        </p:nvSpPr>
        <p:spPr>
          <a:xfrm>
            <a:off x="1316002" y="3657600"/>
            <a:ext cx="8035521" cy="6031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5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animBg="1"/>
      <p:bldP spid="7" grpId="1" animBg="1"/>
      <p:bldP spid="8" grpId="0" uiExpand="1" animBg="1"/>
      <p:bldP spid="8" grpId="1" animBg="1"/>
      <p:bldP spid="9" grpId="0" uiExpan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F46F-7C85-4E4A-AAF4-AE4A8B75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ED47-01C6-4E24-A1E3-74378B204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POSIX contains many others, for example time()</a:t>
            </a:r>
          </a:p>
          <a:p>
            <a:pPr lvl="1"/>
            <a:r>
              <a:rPr lang="en-US" dirty="0"/>
              <a:t>And especially lots of old ones</a:t>
            </a:r>
          </a:p>
          <a:p>
            <a:pPr lvl="1"/>
            <a:endParaRPr lang="en-US" dirty="0"/>
          </a:p>
          <a:p>
            <a:r>
              <a:rPr lang="en-US" dirty="0"/>
              <a:t>Windows or other operating systems will have entirely different system call infrastructures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AD5FF-5476-4789-BE87-5DB4A6F3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6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  <a:p>
            <a:r>
              <a:rPr lang="en-US" dirty="0"/>
              <a:t>System Calls</a:t>
            </a:r>
          </a:p>
          <a:p>
            <a:r>
              <a:rPr lang="en-US" dirty="0"/>
              <a:t>Process Creation Calls</a:t>
            </a:r>
          </a:p>
          <a:p>
            <a:r>
              <a:rPr lang="en-US" b="1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67027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5e18c33101_0_7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Software Tasks: Threads</a:t>
            </a:r>
            <a:endParaRPr dirty="0"/>
          </a:p>
        </p:txBody>
      </p:sp>
      <p:sp>
        <p:nvSpPr>
          <p:cNvPr id="529" name="Google Shape;529;g5e18c33101_0_76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Unit of execution </a:t>
            </a:r>
            <a:r>
              <a:rPr lang="en-US" i="1" dirty="0"/>
              <a:t>within </a:t>
            </a:r>
            <a:r>
              <a:rPr lang="en-US" dirty="0"/>
              <a:t>a process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sz="3100" dirty="0"/>
              <a:t>Processes discussed so far have a single thread</a:t>
            </a:r>
            <a:endParaRPr sz="3100" dirty="0"/>
          </a:p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They “have a single thread of execution”</a:t>
            </a:r>
            <a:endParaRPr dirty="0"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 dirty="0"/>
              <a:t>They “are single-threaded”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sz="3000" dirty="0"/>
              <a:t>But a single process could have multiple threads</a:t>
            </a:r>
            <a:endParaRPr sz="3000" dirty="0"/>
          </a:p>
        </p:txBody>
      </p:sp>
      <p:sp>
        <p:nvSpPr>
          <p:cNvPr id="530" name="Google Shape;530;g5e18c33101_0_76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5e18c33101_0_9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Thread Memory</a:t>
            </a:r>
            <a:endParaRPr dirty="0"/>
          </a:p>
        </p:txBody>
      </p:sp>
      <p:sp>
        <p:nvSpPr>
          <p:cNvPr id="537" name="Google Shape;537;g5e18c33101_0_99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Threads have separate:</a:t>
            </a:r>
            <a:endParaRPr dirty="0"/>
          </a:p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PC</a:t>
            </a:r>
            <a:endParaRPr dirty="0"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 dirty="0"/>
              <a:t>Registers</a:t>
            </a:r>
            <a:endParaRPr dirty="0"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 dirty="0"/>
              <a:t>Stack memory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Threads share:</a:t>
            </a:r>
            <a:endParaRPr dirty="0"/>
          </a:p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Code memory</a:t>
            </a:r>
            <a:endParaRPr dirty="0"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 dirty="0"/>
              <a:t>Global variables (static memory)</a:t>
            </a:r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 dirty="0"/>
              <a:t>File descriptors</a:t>
            </a:r>
          </a:p>
        </p:txBody>
      </p:sp>
      <p:sp>
        <p:nvSpPr>
          <p:cNvPr id="538" name="Google Shape;538;g5e18c33101_0_99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36</a:t>
            </a:fld>
            <a:endParaRPr/>
          </a:p>
        </p:txBody>
      </p:sp>
      <p:pic>
        <p:nvPicPr>
          <p:cNvPr id="539" name="Google Shape;539;g5e18c33101_0_996"/>
          <p:cNvPicPr preferRelativeResize="0"/>
          <p:nvPr/>
        </p:nvPicPr>
        <p:blipFill rotWithShape="1">
          <a:blip r:embed="rId3">
            <a:alphaModFix/>
          </a:blip>
          <a:srcRect l="47690"/>
          <a:stretch/>
        </p:blipFill>
        <p:spPr>
          <a:xfrm>
            <a:off x="8622070" y="914401"/>
            <a:ext cx="2664675" cy="29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g5e18c33101_0_996"/>
          <p:cNvPicPr preferRelativeResize="0"/>
          <p:nvPr/>
        </p:nvPicPr>
        <p:blipFill rotWithShape="1">
          <a:blip r:embed="rId3">
            <a:alphaModFix/>
          </a:blip>
          <a:srcRect r="56587"/>
          <a:stretch/>
        </p:blipFill>
        <p:spPr>
          <a:xfrm>
            <a:off x="5892151" y="914400"/>
            <a:ext cx="2211539" cy="29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g5e18c33101_0_996"/>
          <p:cNvSpPr/>
          <p:nvPr/>
        </p:nvSpPr>
        <p:spPr>
          <a:xfrm>
            <a:off x="8667369" y="1360452"/>
            <a:ext cx="705900" cy="2222100"/>
          </a:xfrm>
          <a:prstGeom prst="rect">
            <a:avLst/>
          </a:prstGeom>
          <a:solidFill>
            <a:srgbClr val="E06666">
              <a:alpha val="5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2" name="Google Shape;542;g5e18c33101_0_996"/>
          <p:cNvSpPr/>
          <p:nvPr/>
        </p:nvSpPr>
        <p:spPr>
          <a:xfrm>
            <a:off x="9373269" y="1360452"/>
            <a:ext cx="705900" cy="2222100"/>
          </a:xfrm>
          <a:prstGeom prst="rect">
            <a:avLst/>
          </a:prstGeom>
          <a:solidFill>
            <a:srgbClr val="6AA84F">
              <a:alpha val="5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3" name="Google Shape;543;g5e18c33101_0_996"/>
          <p:cNvSpPr/>
          <p:nvPr/>
        </p:nvSpPr>
        <p:spPr>
          <a:xfrm>
            <a:off x="10062465" y="1360452"/>
            <a:ext cx="705900" cy="2222100"/>
          </a:xfrm>
          <a:prstGeom prst="rect">
            <a:avLst/>
          </a:prstGeom>
          <a:solidFill>
            <a:srgbClr val="3D85C6">
              <a:alpha val="5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5AFB-FB9C-4DF4-BE4E-F47BE7CF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address space with threads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B04BB-0A89-49DF-9945-E9D83C80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C0E84BA5-8AA1-436F-9AD3-3AECC1DD5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752600"/>
            <a:ext cx="3200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0170895C-BE65-499D-B7CC-91010C839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7526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16139DDF-D7ED-4D04-BA52-C9293E4B2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288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Stack (T1)</a:t>
            </a:r>
          </a:p>
        </p:txBody>
      </p:sp>
      <p:sp>
        <p:nvSpPr>
          <p:cNvPr id="11" name="Rectangle 1031">
            <a:extLst>
              <a:ext uri="{FF2B5EF4-FFF2-40B4-BE49-F238E27FC236}">
                <a16:creationId xmlns:a16="http://schemas.microsoft.com/office/drawing/2014/main" id="{A83EC995-F5DD-4A57-8FDE-F12C4B77F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3200400" cy="990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" name="Text Box 1032">
            <a:extLst>
              <a:ext uri="{FF2B5EF4-FFF2-40B4-BE49-F238E27FC236}">
                <a16:creationId xmlns:a16="http://schemas.microsoft.com/office/drawing/2014/main" id="{45AE1581-7F18-416E-958D-06D7D14C1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3340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Code</a:t>
            </a:r>
          </a:p>
        </p:txBody>
      </p:sp>
      <p:sp>
        <p:nvSpPr>
          <p:cNvPr id="15" name="Rectangle 1033">
            <a:extLst>
              <a:ext uri="{FF2B5EF4-FFF2-40B4-BE49-F238E27FC236}">
                <a16:creationId xmlns:a16="http://schemas.microsoft.com/office/drawing/2014/main" id="{42D98F89-2C5A-4BAC-AB63-A006DA880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32004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" name="Text Box 1034">
            <a:extLst>
              <a:ext uri="{FF2B5EF4-FFF2-40B4-BE49-F238E27FC236}">
                <a16:creationId xmlns:a16="http://schemas.microsoft.com/office/drawing/2014/main" id="{58CF075B-AE10-4545-A0C9-6DF9C66E9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6482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Static Data</a:t>
            </a:r>
          </a:p>
        </p:txBody>
      </p:sp>
      <p:sp>
        <p:nvSpPr>
          <p:cNvPr id="19" name="Rectangle 1035">
            <a:extLst>
              <a:ext uri="{FF2B5EF4-FFF2-40B4-BE49-F238E27FC236}">
                <a16:creationId xmlns:a16="http://schemas.microsoft.com/office/drawing/2014/main" id="{8978A3FA-2D5D-4F82-AF29-C21449D3D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14800"/>
            <a:ext cx="32004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1" name="Text Box 1036">
            <a:extLst>
              <a:ext uri="{FF2B5EF4-FFF2-40B4-BE49-F238E27FC236}">
                <a16:creationId xmlns:a16="http://schemas.microsoft.com/office/drawing/2014/main" id="{FB0D77B7-BAFB-4E79-AA01-3A6449017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1910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Heap</a:t>
            </a:r>
          </a:p>
        </p:txBody>
      </p:sp>
      <p:sp>
        <p:nvSpPr>
          <p:cNvPr id="23" name="Line 1040">
            <a:extLst>
              <a:ext uri="{FF2B5EF4-FFF2-40B4-BE49-F238E27FC236}">
                <a16:creationId xmlns:a16="http://schemas.microsoft.com/office/drawing/2014/main" id="{37545183-F787-401D-A8E4-0D5B3CF928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5715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1043">
            <a:extLst>
              <a:ext uri="{FF2B5EF4-FFF2-40B4-BE49-F238E27FC236}">
                <a16:creationId xmlns:a16="http://schemas.microsoft.com/office/drawing/2014/main" id="{E8B5A561-85A2-4827-AA00-380345665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" name="Text Box 1044">
            <a:extLst>
              <a:ext uri="{FF2B5EF4-FFF2-40B4-BE49-F238E27FC236}">
                <a16:creationId xmlns:a16="http://schemas.microsoft.com/office/drawing/2014/main" id="{1C1FFE6E-82B8-4C98-93FA-5B29BBDA3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4384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Stack (T2)</a:t>
            </a:r>
          </a:p>
        </p:txBody>
      </p:sp>
      <p:sp>
        <p:nvSpPr>
          <p:cNvPr id="29" name="Rectangle 1046">
            <a:extLst>
              <a:ext uri="{FF2B5EF4-FFF2-40B4-BE49-F238E27FC236}">
                <a16:creationId xmlns:a16="http://schemas.microsoft.com/office/drawing/2014/main" id="{9BC654D5-EC76-4612-8EB9-6C3929276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1" name="Text Box 1047">
            <a:extLst>
              <a:ext uri="{FF2B5EF4-FFF2-40B4-BE49-F238E27FC236}">
                <a16:creationId xmlns:a16="http://schemas.microsoft.com/office/drawing/2014/main" id="{0D83EEEC-BCB4-4C00-9EA6-790A938ED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1242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Stack (T3)</a:t>
            </a:r>
          </a:p>
        </p:txBody>
      </p:sp>
      <p:sp>
        <p:nvSpPr>
          <p:cNvPr id="33" name="Text Box 1048">
            <a:extLst>
              <a:ext uri="{FF2B5EF4-FFF2-40B4-BE49-F238E27FC236}">
                <a16:creationId xmlns:a16="http://schemas.microsoft.com/office/drawing/2014/main" id="{628AEE11-5E7F-4C4D-9F3F-35F5C6D91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18288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Thread 1</a:t>
            </a:r>
          </a:p>
        </p:txBody>
      </p:sp>
      <p:sp>
        <p:nvSpPr>
          <p:cNvPr id="35" name="Text Box 1049">
            <a:extLst>
              <a:ext uri="{FF2B5EF4-FFF2-40B4-BE49-F238E27FC236}">
                <a16:creationId xmlns:a16="http://schemas.microsoft.com/office/drawing/2014/main" id="{8296BB85-6AB4-43FD-A8C5-9AA188FBE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1242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Thread 3</a:t>
            </a:r>
          </a:p>
        </p:txBody>
      </p:sp>
      <p:sp>
        <p:nvSpPr>
          <p:cNvPr id="37" name="Text Box 1050">
            <a:extLst>
              <a:ext uri="{FF2B5EF4-FFF2-40B4-BE49-F238E27FC236}">
                <a16:creationId xmlns:a16="http://schemas.microsoft.com/office/drawing/2014/main" id="{2CB3C50A-9D21-4D65-8764-BB1B59801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4384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</a:rPr>
              <a:t>Thread 2</a:t>
            </a:r>
          </a:p>
        </p:txBody>
      </p:sp>
      <p:sp>
        <p:nvSpPr>
          <p:cNvPr id="39" name="Text Box 1051">
            <a:extLst>
              <a:ext uri="{FF2B5EF4-FFF2-40B4-BE49-F238E27FC236}">
                <a16:creationId xmlns:a16="http://schemas.microsoft.com/office/drawing/2014/main" id="{5897351C-D1CD-4586-B181-BF01D9FF0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55626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PC (T1)</a:t>
            </a:r>
          </a:p>
        </p:txBody>
      </p:sp>
      <p:sp>
        <p:nvSpPr>
          <p:cNvPr id="41" name="Line 1052">
            <a:extLst>
              <a:ext uri="{FF2B5EF4-FFF2-40B4-BE49-F238E27FC236}">
                <a16:creationId xmlns:a16="http://schemas.microsoft.com/office/drawing/2014/main" id="{0A6512AD-ECDF-436F-ADAA-5954E7DC83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525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1053">
            <a:extLst>
              <a:ext uri="{FF2B5EF4-FFF2-40B4-BE49-F238E27FC236}">
                <a16:creationId xmlns:a16="http://schemas.microsoft.com/office/drawing/2014/main" id="{3835C8F7-D66A-4F3A-A62F-E79095A6C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1054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PC (T3)</a:t>
            </a:r>
          </a:p>
        </p:txBody>
      </p:sp>
      <p:sp>
        <p:nvSpPr>
          <p:cNvPr id="45" name="Line 1054">
            <a:extLst>
              <a:ext uri="{FF2B5EF4-FFF2-40B4-BE49-F238E27FC236}">
                <a16:creationId xmlns:a16="http://schemas.microsoft.com/office/drawing/2014/main" id="{98D19551-91FF-491C-A00B-73DA1C9C6C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548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055">
            <a:extLst>
              <a:ext uri="{FF2B5EF4-FFF2-40B4-BE49-F238E27FC236}">
                <a16:creationId xmlns:a16="http://schemas.microsoft.com/office/drawing/2014/main" id="{58FE1369-A3FC-4BD8-835A-CCF9961DF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334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PC (T2)</a:t>
            </a:r>
          </a:p>
        </p:txBody>
      </p:sp>
      <p:sp>
        <p:nvSpPr>
          <p:cNvPr id="49" name="Line 1056">
            <a:extLst>
              <a:ext uri="{FF2B5EF4-FFF2-40B4-BE49-F238E27FC236}">
                <a16:creationId xmlns:a16="http://schemas.microsoft.com/office/drawing/2014/main" id="{3CD67C2A-C883-4C3F-8700-30A15EF77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743200"/>
            <a:ext cx="3048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057">
            <a:extLst>
              <a:ext uri="{FF2B5EF4-FFF2-40B4-BE49-F238E27FC236}">
                <a16:creationId xmlns:a16="http://schemas.microsoft.com/office/drawing/2014/main" id="{C3322CFE-DD07-4951-927E-A3E73B6DB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590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058">
            <a:extLst>
              <a:ext uri="{FF2B5EF4-FFF2-40B4-BE49-F238E27FC236}">
                <a16:creationId xmlns:a16="http://schemas.microsoft.com/office/drawing/2014/main" id="{28D7CFF5-592B-47CE-BFB4-25D4483CFD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1981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059">
            <a:extLst>
              <a:ext uri="{FF2B5EF4-FFF2-40B4-BE49-F238E27FC236}">
                <a16:creationId xmlns:a16="http://schemas.microsoft.com/office/drawing/2014/main" id="{F4353A32-DC97-4107-9EB3-A21A496FBE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7800" y="2209800"/>
            <a:ext cx="38100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060">
            <a:extLst>
              <a:ext uri="{FF2B5EF4-FFF2-40B4-BE49-F238E27FC236}">
                <a16:creationId xmlns:a16="http://schemas.microsoft.com/office/drawing/2014/main" id="{EB959589-E3E5-4AD9-96F4-388AB3E3FC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061">
            <a:extLst>
              <a:ext uri="{FF2B5EF4-FFF2-40B4-BE49-F238E27FC236}">
                <a16:creationId xmlns:a16="http://schemas.microsoft.com/office/drawing/2014/main" id="{3C0FE037-D29A-460C-9908-7929617C83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3505200"/>
            <a:ext cx="152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95D9FA9B-FFF2-4FB7-8905-5424E80D1417}"/>
              </a:ext>
            </a:extLst>
          </p:cNvPr>
          <p:cNvSpPr/>
          <p:nvPr/>
        </p:nvSpPr>
        <p:spPr bwMode="auto">
          <a:xfrm>
            <a:off x="3886200" y="4114800"/>
            <a:ext cx="381000" cy="9144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latin typeface="Arial" charset="0"/>
            </a:endParaRPr>
          </a:p>
        </p:txBody>
      </p:sp>
      <p:sp>
        <p:nvSpPr>
          <p:cNvPr id="63" name="Text Box 1055">
            <a:extLst>
              <a:ext uri="{FF2B5EF4-FFF2-40B4-BE49-F238E27FC236}">
                <a16:creationId xmlns:a16="http://schemas.microsoft.com/office/drawing/2014/main" id="{23EB99C3-B931-4FDB-AA8F-9E8336693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245114"/>
            <a:ext cx="1143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Data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Segment</a:t>
            </a:r>
          </a:p>
        </p:txBody>
      </p:sp>
    </p:spTree>
    <p:extLst>
      <p:ext uri="{BB962C8B-B14F-4D97-AF65-F5344CB8AC3E}">
        <p14:creationId xmlns:p14="http://schemas.microsoft.com/office/powerpoint/2010/main" val="2934597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e18c33101_0_10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Thread use case: web browser</a:t>
            </a:r>
            <a:endParaRPr dirty="0"/>
          </a:p>
        </p:txBody>
      </p:sp>
      <p:sp>
        <p:nvSpPr>
          <p:cNvPr id="550" name="Google Shape;550;g5e18c33101_0_10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Let’s say you’re implementing a web browser: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sz="1200" dirty="0"/>
              <a:t> </a:t>
            </a:r>
            <a:endParaRPr sz="1200"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You want a tab for each web page you open:</a:t>
            </a:r>
            <a:endParaRPr dirty="0"/>
          </a:p>
          <a:p>
            <a:pPr marL="457200" indent="-419100">
              <a:spcBef>
                <a:spcPts val="640"/>
              </a:spcBef>
              <a:buSzPts val="3000"/>
            </a:pPr>
            <a:r>
              <a:rPr lang="en-US" sz="2400" dirty="0"/>
              <a:t>The same code loads each website </a:t>
            </a:r>
            <a:r>
              <a:rPr lang="en-US" sz="1800" dirty="0"/>
              <a:t>(shared code section)</a:t>
            </a:r>
            <a:endParaRPr sz="1800" dirty="0"/>
          </a:p>
          <a:p>
            <a:pPr marL="457200" indent="-419100">
              <a:spcBef>
                <a:spcPts val="0"/>
              </a:spcBef>
              <a:buSzPts val="3000"/>
            </a:pPr>
            <a:r>
              <a:rPr lang="en-US" sz="2400" dirty="0"/>
              <a:t>The same global settings are shared by each tab </a:t>
            </a:r>
            <a:r>
              <a:rPr lang="en-US" sz="1800" dirty="0"/>
              <a:t>(shared static section)</a:t>
            </a:r>
            <a:endParaRPr sz="1800" dirty="0"/>
          </a:p>
          <a:p>
            <a:pPr marL="457200" indent="-419100">
              <a:spcBef>
                <a:spcPts val="0"/>
              </a:spcBef>
              <a:buSzPts val="3000"/>
            </a:pPr>
            <a:r>
              <a:rPr lang="en-US" sz="2400" dirty="0"/>
              <a:t>Each tab does have separate state </a:t>
            </a:r>
            <a:r>
              <a:rPr lang="en-US" sz="1800" dirty="0"/>
              <a:t>(separate stack and registers)</a:t>
            </a:r>
            <a:endParaRPr sz="18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1400" dirty="0"/>
              <a:t> </a:t>
            </a:r>
            <a:endParaRPr sz="1400" dirty="0"/>
          </a:p>
          <a:p>
            <a:pPr marL="0" indent="0">
              <a:spcBef>
                <a:spcPts val="640"/>
              </a:spcBef>
              <a:buNone/>
            </a:pPr>
            <a:endParaRPr sz="1400" dirty="0"/>
          </a:p>
          <a:p>
            <a:pPr marL="0" indent="0">
              <a:spcBef>
                <a:spcPts val="640"/>
              </a:spcBef>
              <a:buNone/>
            </a:pPr>
            <a:endParaRPr sz="14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2400" dirty="0"/>
              <a:t>Disclaimer: Actually, browsers use separate processes for each tab for a variety of reasons including performance and security</a:t>
            </a:r>
            <a:endParaRPr sz="2400" dirty="0"/>
          </a:p>
        </p:txBody>
      </p:sp>
      <p:sp>
        <p:nvSpPr>
          <p:cNvPr id="551" name="Google Shape;551;g5e18c33101_0_100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78D0-A487-4661-9365-548AA838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use case: user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249A-7082-47AE-8DDE-5D8D2EE93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 if there is only a single processor core, threads are useful</a:t>
            </a:r>
          </a:p>
          <a:p>
            <a:endParaRPr lang="en-US" dirty="0"/>
          </a:p>
          <a:p>
            <a:r>
              <a:rPr lang="en-US" dirty="0"/>
              <a:t>Single-threaded User Interface</a:t>
            </a:r>
          </a:p>
          <a:p>
            <a:pPr lvl="1"/>
            <a:r>
              <a:rPr lang="en-US" dirty="0"/>
              <a:t>While processing actions, the UI is frozen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main()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while(true)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check_for_UI_interactions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process_UI_actions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33590-9F8E-4537-8DEB-CC6EB3DA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Processes</a:t>
            </a:r>
          </a:p>
          <a:p>
            <a:r>
              <a:rPr lang="en-US" dirty="0"/>
              <a:t>System Calls</a:t>
            </a:r>
          </a:p>
          <a:p>
            <a:r>
              <a:rPr lang="en-US" dirty="0"/>
              <a:t>Process Creation Calls</a:t>
            </a:r>
          </a:p>
          <a:p>
            <a:r>
              <a:rPr lang="en-US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6665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C149-268D-4F04-AAE8-DBD575F5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use case: web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BE206-44DA-4493-B40B-082E166F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5ACA6D-FD73-4AA4-B78D-96FFC1060093}"/>
              </a:ext>
            </a:extLst>
          </p:cNvPr>
          <p:cNvSpPr txBox="1">
            <a:spLocks/>
          </p:cNvSpPr>
          <p:nvPr/>
        </p:nvSpPr>
        <p:spPr>
          <a:xfrm>
            <a:off x="607595" y="1600200"/>
            <a:ext cx="9679405" cy="441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Web server</a:t>
            </a:r>
          </a:p>
          <a:p>
            <a:pPr lvl="1"/>
            <a:r>
              <a:rPr lang="en-US" dirty="0"/>
              <a:t>Receives multiple simultaneous requests</a:t>
            </a:r>
          </a:p>
          <a:p>
            <a:pPr lvl="1"/>
            <a:r>
              <a:rPr lang="en-US" dirty="0"/>
              <a:t>Reads web pages from disk to satisfy each request</a:t>
            </a:r>
          </a:p>
        </p:txBody>
      </p:sp>
      <p:pic>
        <p:nvPicPr>
          <p:cNvPr id="6" name="Picture 11" descr="server.png">
            <a:extLst>
              <a:ext uri="{FF2B5EF4-FFF2-40B4-BE49-F238E27FC236}">
                <a16:creationId xmlns:a16="http://schemas.microsoft.com/office/drawing/2014/main" id="{B76E69BF-5AE7-4A11-A0DA-9BE466AD0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0386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1776CD-5998-4148-801E-C876A481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429000"/>
            <a:ext cx="53340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E192B9-D179-49E9-9B9C-804034F2D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4343400"/>
            <a:ext cx="5334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A69750-B447-4AA2-A4CC-E61B31C57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5334000"/>
            <a:ext cx="533400" cy="533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7D6283-ACE4-4ECD-A51C-38C270208789}"/>
              </a:ext>
            </a:extLst>
          </p:cNvPr>
          <p:cNvCxnSpPr/>
          <p:nvPr/>
        </p:nvCxnSpPr>
        <p:spPr>
          <a:xfrm flipH="1">
            <a:off x="6705600" y="3810000"/>
            <a:ext cx="1219200" cy="4572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60AB94-B445-4041-9D42-19D9EB8046DC}"/>
              </a:ext>
            </a:extLst>
          </p:cNvPr>
          <p:cNvCxnSpPr>
            <a:stCxn id="8" idx="1"/>
          </p:cNvCxnSpPr>
          <p:nvPr/>
        </p:nvCxnSpPr>
        <p:spPr>
          <a:xfrm flipH="1">
            <a:off x="6705600" y="4610100"/>
            <a:ext cx="1905000" cy="381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20B0A8-3823-4C0D-9430-39381D81B1FB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781800" y="4953000"/>
            <a:ext cx="1295400" cy="6477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Magnetic Disk 8">
            <a:extLst>
              <a:ext uri="{FF2B5EF4-FFF2-40B4-BE49-F238E27FC236}">
                <a16:creationId xmlns:a16="http://schemas.microsoft.com/office/drawing/2014/main" id="{1CA2D9DE-9F54-457E-BCF5-DE70FE1EF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43401"/>
            <a:ext cx="914400" cy="822325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87D481-BF0E-4B08-A9C6-1776F0765E43}"/>
              </a:ext>
            </a:extLst>
          </p:cNvPr>
          <p:cNvSpPr/>
          <p:nvPr/>
        </p:nvSpPr>
        <p:spPr>
          <a:xfrm>
            <a:off x="4118350" y="3929707"/>
            <a:ext cx="1291748" cy="347385"/>
          </a:xfrm>
          <a:custGeom>
            <a:avLst/>
            <a:gdLst>
              <a:gd name="connsiteX0" fmla="*/ 0 w 1291748"/>
              <a:gd name="connsiteY0" fmla="*/ 347385 h 347385"/>
              <a:gd name="connsiteX1" fmla="*/ 575317 w 1291748"/>
              <a:gd name="connsiteY1" fmla="*/ 7 h 347385"/>
              <a:gd name="connsiteX2" fmla="*/ 1291748 w 1291748"/>
              <a:gd name="connsiteY2" fmla="*/ 336529 h 3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748" h="347385">
                <a:moveTo>
                  <a:pt x="0" y="347385"/>
                </a:moveTo>
                <a:cubicBezTo>
                  <a:pt x="180013" y="174600"/>
                  <a:pt x="360026" y="1816"/>
                  <a:pt x="575317" y="7"/>
                </a:cubicBezTo>
                <a:cubicBezTo>
                  <a:pt x="790608" y="-1802"/>
                  <a:pt x="1291748" y="336529"/>
                  <a:pt x="1291748" y="336529"/>
                </a:cubicBezTo>
              </a:path>
            </a:pathLst>
          </a:custGeom>
          <a:ln w="28575">
            <a:solidFill>
              <a:schemeClr val="accent6"/>
            </a:solidFill>
            <a:headEnd type="triangle" w="lg" len="lg"/>
            <a:tailEnd type="triangle" w="lg" len="lg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latin typeface="Arial" charset="0"/>
            </a:endParaRPr>
          </a:p>
        </p:txBody>
      </p:sp>
      <p:sp>
        <p:nvSpPr>
          <p:cNvPr id="15" name="Magnetic Disk 8">
            <a:extLst>
              <a:ext uri="{FF2B5EF4-FFF2-40B4-BE49-F238E27FC236}">
                <a16:creationId xmlns:a16="http://schemas.microsoft.com/office/drawing/2014/main" id="{E5E6B8FA-D6B7-4D04-BC17-3FEA45BF0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419601"/>
            <a:ext cx="914400" cy="822325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6" name="Magnetic Disk 8">
            <a:extLst>
              <a:ext uri="{FF2B5EF4-FFF2-40B4-BE49-F238E27FC236}">
                <a16:creationId xmlns:a16="http://schemas.microsoft.com/office/drawing/2014/main" id="{12C366B2-45A9-499D-BD1F-B7D5C0CB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419601"/>
            <a:ext cx="914400" cy="822325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endParaRPr lang="en-US" sz="2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987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C149-268D-4F04-AAE8-DBD575F5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option 1: handle one request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5177-8617-4D0D-87D1-1B438911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Request 1 arrives</a:t>
            </a:r>
          </a:p>
          <a:p>
            <a:pPr marL="457200" lvl="1" indent="0">
              <a:buNone/>
            </a:pPr>
            <a:r>
              <a:rPr lang="en-US" dirty="0"/>
              <a:t>Server reads in request 1</a:t>
            </a:r>
          </a:p>
          <a:p>
            <a:pPr marL="457200" lvl="1" indent="0">
              <a:buNone/>
            </a:pPr>
            <a:r>
              <a:rPr lang="en-US" dirty="0"/>
              <a:t>Server starts disk I/O for request 1</a:t>
            </a:r>
          </a:p>
          <a:p>
            <a:pPr marL="457200" lvl="1" indent="0">
              <a:buNone/>
            </a:pPr>
            <a:r>
              <a:rPr lang="en-US" dirty="0"/>
              <a:t>Request 2 arrives</a:t>
            </a:r>
          </a:p>
          <a:p>
            <a:pPr marL="457200" lvl="1" indent="0">
              <a:buNone/>
            </a:pPr>
            <a:r>
              <a:rPr lang="en-US" dirty="0"/>
              <a:t>Disk I/O for request 1 finishes</a:t>
            </a:r>
          </a:p>
          <a:p>
            <a:pPr marL="457200" lvl="1" indent="0">
              <a:buNone/>
            </a:pPr>
            <a:r>
              <a:rPr lang="en-US" dirty="0"/>
              <a:t>Server responds to request 1</a:t>
            </a:r>
          </a:p>
          <a:p>
            <a:pPr marL="457200" lvl="1" indent="0">
              <a:buNone/>
            </a:pPr>
            <a:r>
              <a:rPr lang="en-US" dirty="0"/>
              <a:t>Server reads in request 2</a:t>
            </a:r>
          </a:p>
          <a:p>
            <a:endParaRPr lang="en-US" dirty="0"/>
          </a:p>
          <a:p>
            <a:r>
              <a:rPr lang="en-US" dirty="0"/>
              <a:t>Easy to program, but slow</a:t>
            </a:r>
          </a:p>
          <a:p>
            <a:pPr lvl="1"/>
            <a:r>
              <a:rPr lang="en-US" dirty="0"/>
              <a:t>Can’t overlap disk requests with computation</a:t>
            </a:r>
          </a:p>
          <a:p>
            <a:pPr lvl="1"/>
            <a:r>
              <a:rPr lang="en-US" dirty="0"/>
              <a:t>Can’t overlap either with network sends and receives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BE206-44DA-4493-B40B-082E166F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46FC43-B56B-4B73-A31B-44A6E234B4BD}"/>
              </a:ext>
            </a:extLst>
          </p:cNvPr>
          <p:cNvCxnSpPr/>
          <p:nvPr/>
        </p:nvCxnSpPr>
        <p:spPr bwMode="auto">
          <a:xfrm>
            <a:off x="6669024" y="1490472"/>
            <a:ext cx="0" cy="1828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C778B1-A9F0-43B0-947B-BE1C3529F188}"/>
              </a:ext>
            </a:extLst>
          </p:cNvPr>
          <p:cNvSpPr txBox="1"/>
          <p:nvPr/>
        </p:nvSpPr>
        <p:spPr>
          <a:xfrm>
            <a:off x="6745225" y="2100073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897398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C149-268D-4F04-AAE8-DBD575F5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option 1: event-driven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5177-8617-4D0D-87D1-1B438911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Issue I/</a:t>
            </a:r>
            <a:r>
              <a:rPr lang="en-US" dirty="0" err="1"/>
              <a:t>Os</a:t>
            </a:r>
            <a:r>
              <a:rPr lang="en-US" dirty="0"/>
              <a:t>, but don’t wait for them to complete</a:t>
            </a:r>
          </a:p>
          <a:p>
            <a:pPr marL="457200" lvl="1" indent="0">
              <a:buNone/>
            </a:pPr>
            <a:r>
              <a:rPr lang="en-US" dirty="0"/>
              <a:t>Request 1 arrives</a:t>
            </a:r>
          </a:p>
          <a:p>
            <a:pPr marL="457200" lvl="1" indent="0">
              <a:buNone/>
            </a:pPr>
            <a:r>
              <a:rPr lang="en-US" dirty="0"/>
              <a:t>Server reads in request 1</a:t>
            </a:r>
          </a:p>
          <a:p>
            <a:pPr marL="457200" lvl="1" indent="0">
              <a:buNone/>
            </a:pPr>
            <a:r>
              <a:rPr lang="en-US" dirty="0"/>
              <a:t>Server starts disk I/O for request 1</a:t>
            </a:r>
          </a:p>
          <a:p>
            <a:pPr marL="457200" lvl="1" indent="0">
              <a:buNone/>
            </a:pPr>
            <a:r>
              <a:rPr lang="en-US" dirty="0"/>
              <a:t>Request 2 arrives</a:t>
            </a:r>
          </a:p>
          <a:p>
            <a:pPr marL="457200" lvl="1" indent="0">
              <a:buNone/>
            </a:pPr>
            <a:r>
              <a:rPr lang="en-US" dirty="0"/>
              <a:t>Server reads in request 2</a:t>
            </a:r>
          </a:p>
          <a:p>
            <a:pPr marL="457200" lvl="1" indent="0">
              <a:buNone/>
            </a:pPr>
            <a:r>
              <a:rPr lang="en-US" dirty="0"/>
              <a:t>Server starts disk I/O for request 2</a:t>
            </a:r>
          </a:p>
          <a:p>
            <a:pPr marL="457200" lvl="1" indent="0">
              <a:buNone/>
            </a:pPr>
            <a:r>
              <a:rPr lang="en-US" dirty="0"/>
              <a:t>Disk I/O for request 1 completes</a:t>
            </a:r>
          </a:p>
          <a:p>
            <a:pPr marL="457200" lvl="1" indent="0">
              <a:buNone/>
            </a:pPr>
            <a:r>
              <a:rPr lang="en-US" dirty="0"/>
              <a:t>Server responds to request 1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Fast, but hard to program</a:t>
            </a:r>
          </a:p>
          <a:p>
            <a:pPr lvl="1"/>
            <a:r>
              <a:rPr lang="en-US" dirty="0"/>
              <a:t>Must remember which requests are in flight and which I/O goes where</a:t>
            </a:r>
          </a:p>
          <a:p>
            <a:pPr lvl="1"/>
            <a:r>
              <a:rPr lang="en-US" dirty="0"/>
              <a:t>Lots of extra state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BE206-44DA-4493-B40B-082E166F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B8A3F6-541E-4A98-92CE-75D566D37A9A}"/>
              </a:ext>
            </a:extLst>
          </p:cNvPr>
          <p:cNvCxnSpPr/>
          <p:nvPr/>
        </p:nvCxnSpPr>
        <p:spPr bwMode="auto">
          <a:xfrm>
            <a:off x="6644640" y="2221992"/>
            <a:ext cx="0" cy="1828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68D782-CD39-403C-B0B5-D55CBEA9D22B}"/>
              </a:ext>
            </a:extLst>
          </p:cNvPr>
          <p:cNvSpPr txBox="1"/>
          <p:nvPr/>
        </p:nvSpPr>
        <p:spPr>
          <a:xfrm>
            <a:off x="6720841" y="2831593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012613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C149-268D-4F04-AAE8-DBD575F5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option 3: multi-threaded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5177-8617-4D0D-87D1-1B438911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343144"/>
          </a:xfrm>
        </p:spPr>
        <p:txBody>
          <a:bodyPr>
            <a:normAutofit/>
          </a:bodyPr>
          <a:lstStyle/>
          <a:p>
            <a:r>
              <a:rPr lang="en-US" dirty="0"/>
              <a:t>One thread per request. Thread handles only that request.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Easy to program (maybe), and fast!</a:t>
            </a:r>
          </a:p>
          <a:p>
            <a:pPr lvl="1"/>
            <a:r>
              <a:rPr lang="en-US" dirty="0"/>
              <a:t>State is stored in the stacks of each thread and the thread scheduler</a:t>
            </a:r>
          </a:p>
          <a:p>
            <a:pPr lvl="1"/>
            <a:r>
              <a:rPr lang="en-US" dirty="0"/>
              <a:t>Simple to program if they are independent…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BE206-44DA-4493-B40B-082E166F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C9150-A2A2-47EA-9D09-4E120D02CF1F}"/>
              </a:ext>
            </a:extLst>
          </p:cNvPr>
          <p:cNvSpPr txBox="1"/>
          <p:nvPr/>
        </p:nvSpPr>
        <p:spPr>
          <a:xfrm>
            <a:off x="694944" y="1682496"/>
            <a:ext cx="2255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Main Thread</a:t>
            </a:r>
            <a:endParaRPr lang="en-US" dirty="0"/>
          </a:p>
          <a:p>
            <a:r>
              <a:rPr lang="en-US" dirty="0"/>
              <a:t>Request 1 arrives</a:t>
            </a:r>
          </a:p>
          <a:p>
            <a:r>
              <a:rPr lang="en-US" dirty="0"/>
              <a:t>Create thread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Request 2 arrives</a:t>
            </a:r>
          </a:p>
          <a:p>
            <a:r>
              <a:rPr lang="en-US" dirty="0"/>
              <a:t>Create thread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E9537-DD6C-4769-B45D-3F5CE0E7CAC2}"/>
              </a:ext>
            </a:extLst>
          </p:cNvPr>
          <p:cNvSpPr txBox="1"/>
          <p:nvPr/>
        </p:nvSpPr>
        <p:spPr>
          <a:xfrm>
            <a:off x="3255264" y="1682496"/>
            <a:ext cx="2560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Thread 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in request 1</a:t>
            </a:r>
          </a:p>
          <a:p>
            <a:r>
              <a:rPr lang="en-US" dirty="0"/>
              <a:t>Start disk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Disk I/O finishes</a:t>
            </a:r>
          </a:p>
          <a:p>
            <a:r>
              <a:rPr lang="en-US" dirty="0"/>
              <a:t>Respond to request 1</a:t>
            </a:r>
          </a:p>
          <a:p>
            <a:r>
              <a:rPr lang="en-US" dirty="0"/>
              <a:t>Exit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DEA5D-4043-4366-99D3-CA1B1B605948}"/>
              </a:ext>
            </a:extLst>
          </p:cNvPr>
          <p:cNvSpPr txBox="1"/>
          <p:nvPr/>
        </p:nvSpPr>
        <p:spPr>
          <a:xfrm>
            <a:off x="5815584" y="1682496"/>
            <a:ext cx="2255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Thread 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in request 2</a:t>
            </a:r>
          </a:p>
          <a:p>
            <a:r>
              <a:rPr lang="en-US" dirty="0"/>
              <a:t>Start disk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C14F43-E585-41B0-869A-59BE31625C87}"/>
              </a:ext>
            </a:extLst>
          </p:cNvPr>
          <p:cNvCxnSpPr/>
          <p:nvPr/>
        </p:nvCxnSpPr>
        <p:spPr bwMode="auto">
          <a:xfrm>
            <a:off x="8717280" y="2136647"/>
            <a:ext cx="0" cy="1828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41484E-75DF-4F65-B7C4-F7FA278250CD}"/>
              </a:ext>
            </a:extLst>
          </p:cNvPr>
          <p:cNvSpPr txBox="1"/>
          <p:nvPr/>
        </p:nvSpPr>
        <p:spPr>
          <a:xfrm>
            <a:off x="8793481" y="2746248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408C6A-C6CD-434E-B80E-688F73EE93B9}"/>
              </a:ext>
            </a:extLst>
          </p:cNvPr>
          <p:cNvCxnSpPr/>
          <p:nvPr/>
        </p:nvCxnSpPr>
        <p:spPr>
          <a:xfrm>
            <a:off x="2267712" y="2511552"/>
            <a:ext cx="987552" cy="13411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A4785D-4793-4248-8AB9-5F97717AA937}"/>
              </a:ext>
            </a:extLst>
          </p:cNvPr>
          <p:cNvCxnSpPr>
            <a:cxnSpLocks/>
          </p:cNvCxnSpPr>
          <p:nvPr/>
        </p:nvCxnSpPr>
        <p:spPr>
          <a:xfrm>
            <a:off x="2191512" y="3556587"/>
            <a:ext cx="3624072" cy="24859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2389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4ED9-5433-47B0-9D9F-056B5BF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Practical Motivation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FCD8A6-64F1-4EC3-AD74-4C1D767B1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520" y="1690687"/>
            <a:ext cx="7266724" cy="420056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41AE6-C1EB-4D8A-874F-9A398708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91327-DC45-4F52-93FB-33EBAAED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A4D3-F8C5-4C25-8BF9-37E98389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44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381C8-8B72-4BE1-BBDF-C1030439B65A}"/>
              </a:ext>
            </a:extLst>
          </p:cNvPr>
          <p:cNvSpPr txBox="1"/>
          <p:nvPr/>
        </p:nvSpPr>
        <p:spPr>
          <a:xfrm>
            <a:off x="564337" y="1592341"/>
            <a:ext cx="36581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Back to Jeff Dean’s “Numbers Everyone Should Know”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2D6CD-DA0D-4EDC-B0A0-37D12F267C57}"/>
              </a:ext>
            </a:extLst>
          </p:cNvPr>
          <p:cNvSpPr txBox="1"/>
          <p:nvPr/>
        </p:nvSpPr>
        <p:spPr>
          <a:xfrm>
            <a:off x="1222388" y="4136495"/>
            <a:ext cx="28162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Handle I/O in separate thread, avoid blocking other progress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7FBED-E4DF-47D6-B4A8-4DB7C7605A3A}"/>
              </a:ext>
            </a:extLst>
          </p:cNvPr>
          <p:cNvSpPr/>
          <p:nvPr/>
        </p:nvSpPr>
        <p:spPr>
          <a:xfrm>
            <a:off x="4309730" y="4765929"/>
            <a:ext cx="6783572" cy="9994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409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thread libraries: user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Thread scheduling is implemented within the process</a:t>
            </a:r>
          </a:p>
          <a:p>
            <a:pPr lvl="1"/>
            <a:r>
              <a:rPr lang="en-US" dirty="0"/>
              <a:t>OS only knows about the process, not the threads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Upsides </a:t>
            </a:r>
          </a:p>
          <a:p>
            <a:pPr lvl="1"/>
            <a:r>
              <a:rPr lang="en-US" dirty="0"/>
              <a:t>Works on any hardware or OS</a:t>
            </a:r>
          </a:p>
          <a:p>
            <a:pPr lvl="1"/>
            <a:r>
              <a:rPr lang="en-US" dirty="0"/>
              <a:t>Performance is better when</a:t>
            </a:r>
            <a:br>
              <a:rPr lang="en-US" dirty="0"/>
            </a:br>
            <a:r>
              <a:rPr lang="en-US" dirty="0"/>
              <a:t>creating and switching</a:t>
            </a:r>
          </a:p>
          <a:p>
            <a:endParaRPr lang="en-US" dirty="0"/>
          </a:p>
          <a:p>
            <a:r>
              <a:rPr lang="en-US" dirty="0"/>
              <a:t>Downsides</a:t>
            </a:r>
          </a:p>
          <a:p>
            <a:pPr lvl="1"/>
            <a:r>
              <a:rPr lang="en-US" dirty="0"/>
              <a:t>A system call in any thread</a:t>
            </a:r>
            <a:br>
              <a:rPr lang="en-US" dirty="0"/>
            </a:br>
            <a:r>
              <a:rPr lang="en-US" b="1" dirty="0"/>
              <a:t>blocks all threads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E6D6E-1EB7-452B-88A9-20FC1840D770}"/>
              </a:ext>
            </a:extLst>
          </p:cNvPr>
          <p:cNvSpPr/>
          <p:nvPr/>
        </p:nvSpPr>
        <p:spPr>
          <a:xfrm>
            <a:off x="7376160" y="4255008"/>
            <a:ext cx="4204234" cy="1670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A6A7DA-9E61-4369-800C-E45FB7E8BAC1}"/>
              </a:ext>
            </a:extLst>
          </p:cNvPr>
          <p:cNvSpPr/>
          <p:nvPr/>
        </p:nvSpPr>
        <p:spPr>
          <a:xfrm>
            <a:off x="7868933" y="4873752"/>
            <a:ext cx="3218688" cy="8412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B1AF0-E953-467F-9CA4-DC0E34DAF196}"/>
              </a:ext>
            </a:extLst>
          </p:cNvPr>
          <p:cNvSpPr txBox="1"/>
          <p:nvPr/>
        </p:nvSpPr>
        <p:spPr>
          <a:xfrm>
            <a:off x="6462763" y="4766994"/>
            <a:ext cx="84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 Kernel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C1319-68DD-41B1-95AE-CA5CAD78F69D}"/>
              </a:ext>
            </a:extLst>
          </p:cNvPr>
          <p:cNvSpPr txBox="1"/>
          <p:nvPr/>
        </p:nvSpPr>
        <p:spPr>
          <a:xfrm>
            <a:off x="6096000" y="2782669"/>
            <a:ext cx="120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1AEFE-1099-4CB3-A4B8-BD998CC8C4F8}"/>
              </a:ext>
            </a:extLst>
          </p:cNvPr>
          <p:cNvSpPr/>
          <p:nvPr/>
        </p:nvSpPr>
        <p:spPr>
          <a:xfrm>
            <a:off x="7376160" y="2300716"/>
            <a:ext cx="1914143" cy="180441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0A4999-0D4B-4790-A64A-FC2CA20A3B9A}"/>
              </a:ext>
            </a:extLst>
          </p:cNvPr>
          <p:cNvSpPr/>
          <p:nvPr/>
        </p:nvSpPr>
        <p:spPr>
          <a:xfrm>
            <a:off x="9666252" y="2309483"/>
            <a:ext cx="1914142" cy="180441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404188-BB3E-4266-89F1-10310DEC1822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H="1" flipV="1">
            <a:off x="8333232" y="4105132"/>
            <a:ext cx="1145045" cy="76862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9A8BF1-35E2-44E9-8D15-9F74F9B17BE7}"/>
              </a:ext>
            </a:extLst>
          </p:cNvPr>
          <p:cNvCxnSpPr>
            <a:cxnSpLocks/>
            <a:stCxn id="6" idx="0"/>
            <a:endCxn id="12" idx="2"/>
          </p:cNvCxnSpPr>
          <p:nvPr/>
        </p:nvCxnSpPr>
        <p:spPr>
          <a:xfrm flipV="1">
            <a:off x="9478277" y="4113899"/>
            <a:ext cx="1145046" cy="75985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CFC12FD-CF12-4895-BDC6-19BCD61A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033" y="2690080"/>
            <a:ext cx="390580" cy="10193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815EF1A-B513-4335-A765-5D602B256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960" y="2527839"/>
            <a:ext cx="195290" cy="50965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4E3188F-ED57-4B5E-9EDC-832C8904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063" y="2527839"/>
            <a:ext cx="195290" cy="50965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F747951-CA8E-499F-AA71-0ED7FC1D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167" y="2527839"/>
            <a:ext cx="195290" cy="50965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E8FD0DE2-A3F1-485E-88F2-7E7C944A5635}"/>
              </a:ext>
            </a:extLst>
          </p:cNvPr>
          <p:cNvSpPr/>
          <p:nvPr/>
        </p:nvSpPr>
        <p:spPr>
          <a:xfrm>
            <a:off x="7528059" y="3503938"/>
            <a:ext cx="1610343" cy="50965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Thread Library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58BB7C-5624-4379-B778-794381E004C6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7777605" y="3037498"/>
            <a:ext cx="555626" cy="46644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1C2206-28CA-4644-8955-E68318980144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8313212" y="3074968"/>
            <a:ext cx="20019" cy="4289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B80BDA-5E7D-4822-A015-7ACEBE0E6783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8333231" y="3074968"/>
            <a:ext cx="573443" cy="4289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247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thread libraries: kernel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Thread scheduling is implemented by the operating system</a:t>
            </a:r>
          </a:p>
          <a:p>
            <a:pPr lvl="1"/>
            <a:r>
              <a:rPr lang="en-US" dirty="0"/>
              <a:t>OS manages the threads within each process</a:t>
            </a:r>
          </a:p>
          <a:p>
            <a:pPr lvl="1"/>
            <a:endParaRPr lang="en-US" dirty="0"/>
          </a:p>
          <a:p>
            <a:r>
              <a:rPr lang="en-US" dirty="0"/>
              <a:t>Upsides </a:t>
            </a:r>
          </a:p>
          <a:p>
            <a:pPr lvl="1"/>
            <a:r>
              <a:rPr lang="en-US" dirty="0"/>
              <a:t>Other threads can continue while</a:t>
            </a:r>
            <a:br>
              <a:rPr lang="en-US" dirty="0"/>
            </a:br>
            <a:r>
              <a:rPr lang="en-US" dirty="0"/>
              <a:t>one blocks on I/O</a:t>
            </a:r>
          </a:p>
          <a:p>
            <a:pPr lvl="1"/>
            <a:r>
              <a:rPr lang="en-US" dirty="0"/>
              <a:t>No additional scheduler</a:t>
            </a:r>
          </a:p>
          <a:p>
            <a:endParaRPr lang="en-US" dirty="0"/>
          </a:p>
          <a:p>
            <a:r>
              <a:rPr lang="en-US" dirty="0"/>
              <a:t>Downsides</a:t>
            </a:r>
          </a:p>
          <a:p>
            <a:pPr lvl="1"/>
            <a:r>
              <a:rPr lang="en-US" dirty="0"/>
              <a:t>Higher overhead</a:t>
            </a:r>
          </a:p>
          <a:p>
            <a:pPr lvl="1"/>
            <a:endParaRPr lang="en-US" dirty="0"/>
          </a:p>
          <a:p>
            <a:r>
              <a:rPr lang="en-US" dirty="0"/>
              <a:t>Hybrid models are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E6D6E-1EB7-452B-88A9-20FC1840D770}"/>
              </a:ext>
            </a:extLst>
          </p:cNvPr>
          <p:cNvSpPr/>
          <p:nvPr/>
        </p:nvSpPr>
        <p:spPr>
          <a:xfrm>
            <a:off x="7376160" y="4255008"/>
            <a:ext cx="4204234" cy="1670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A6A7DA-9E61-4369-800C-E45FB7E8BAC1}"/>
              </a:ext>
            </a:extLst>
          </p:cNvPr>
          <p:cNvSpPr/>
          <p:nvPr/>
        </p:nvSpPr>
        <p:spPr>
          <a:xfrm>
            <a:off x="7868933" y="4873752"/>
            <a:ext cx="3218688" cy="8412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B1AF0-E953-467F-9CA4-DC0E34DAF196}"/>
              </a:ext>
            </a:extLst>
          </p:cNvPr>
          <p:cNvSpPr txBox="1"/>
          <p:nvPr/>
        </p:nvSpPr>
        <p:spPr>
          <a:xfrm>
            <a:off x="6462763" y="4766994"/>
            <a:ext cx="84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 Kernel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C1319-68DD-41B1-95AE-CA5CAD78F69D}"/>
              </a:ext>
            </a:extLst>
          </p:cNvPr>
          <p:cNvSpPr txBox="1"/>
          <p:nvPr/>
        </p:nvSpPr>
        <p:spPr>
          <a:xfrm>
            <a:off x="6096000" y="2782669"/>
            <a:ext cx="120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1AEFE-1099-4CB3-A4B8-BD998CC8C4F8}"/>
              </a:ext>
            </a:extLst>
          </p:cNvPr>
          <p:cNvSpPr/>
          <p:nvPr/>
        </p:nvSpPr>
        <p:spPr>
          <a:xfrm>
            <a:off x="7376160" y="2300716"/>
            <a:ext cx="1914143" cy="180441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0A4999-0D4B-4790-A64A-FC2CA20A3B9A}"/>
              </a:ext>
            </a:extLst>
          </p:cNvPr>
          <p:cNvSpPr/>
          <p:nvPr/>
        </p:nvSpPr>
        <p:spPr>
          <a:xfrm>
            <a:off x="9666252" y="2309483"/>
            <a:ext cx="1914142" cy="180441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404188-BB3E-4266-89F1-10310DEC1822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868933" y="3709397"/>
            <a:ext cx="1609344" cy="116435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9A8BF1-35E2-44E9-8D15-9F74F9B17BE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478277" y="3803904"/>
            <a:ext cx="1067803" cy="10698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CFC12FD-CF12-4895-BDC6-19BCD61A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033" y="2690080"/>
            <a:ext cx="390580" cy="10193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815EF1A-B513-4335-A765-5D602B256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960" y="3076479"/>
            <a:ext cx="195290" cy="50965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4E3188F-ED57-4B5E-9EDC-832C8904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063" y="3076479"/>
            <a:ext cx="195290" cy="50965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F747951-CA8E-499F-AA71-0ED7FC1D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167" y="3076479"/>
            <a:ext cx="195290" cy="50965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6C353C-B726-44F3-B1F3-C880E605F3A8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8339329" y="3709398"/>
            <a:ext cx="1138948" cy="116435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F5308B-CF3C-467A-93CB-D7C62CAE290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8900161" y="3709398"/>
            <a:ext cx="578116" cy="116435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872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versus Processes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Threads</a:t>
            </a:r>
            <a:endParaRPr lang="en-US" sz="2800" b="1" dirty="0">
              <a:latin typeface="Consolas" panose="020B0609020204030204" pitchFamily="49" charset="0"/>
              <a:ea typeface="Andale Mono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pthread_create</a:t>
            </a:r>
            <a:r>
              <a:rPr lang="en-US" sz="28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Creates a thread</a:t>
            </a:r>
          </a:p>
          <a:p>
            <a:pPr lvl="1"/>
            <a:r>
              <a:rPr lang="en-US" b="1" i="1" dirty="0"/>
              <a:t>Shares</a:t>
            </a:r>
            <a:r>
              <a:rPr lang="en-US" dirty="0"/>
              <a:t> all memory with all threads of the process.</a:t>
            </a:r>
          </a:p>
          <a:p>
            <a:pPr lvl="1"/>
            <a:r>
              <a:rPr lang="en-US" dirty="0"/>
              <a:t>Scheduled independently of parent</a:t>
            </a:r>
          </a:p>
          <a:p>
            <a:r>
              <a:rPr lang="en-US" sz="28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pthread_join</a:t>
            </a:r>
            <a:r>
              <a:rPr lang="en-US" sz="28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Waits for a particular thread to finish</a:t>
            </a:r>
          </a:p>
          <a:p>
            <a:r>
              <a:rPr lang="en-US" dirty="0">
                <a:ea typeface="Andale Mono" charset="0"/>
                <a:cs typeface="Andale Mono" charset="0"/>
              </a:rPr>
              <a:t>Can communicate by reading/writing (shared) global variables.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6010656" y="1143000"/>
            <a:ext cx="5573752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Processes</a:t>
            </a:r>
          </a:p>
          <a:p>
            <a:r>
              <a:rPr lang="en-US" sz="28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fork()</a:t>
            </a:r>
          </a:p>
          <a:p>
            <a:pPr lvl="1"/>
            <a:r>
              <a:rPr lang="en-US" dirty="0"/>
              <a:t>Creates a single-threaded process</a:t>
            </a:r>
          </a:p>
          <a:p>
            <a:pPr lvl="1"/>
            <a:r>
              <a:rPr lang="en-US" b="1" i="1" dirty="0"/>
              <a:t>Copies</a:t>
            </a:r>
            <a:r>
              <a:rPr lang="en-US" dirty="0"/>
              <a:t> all memory from parent</a:t>
            </a:r>
          </a:p>
          <a:p>
            <a:pPr lvl="2"/>
            <a:r>
              <a:rPr lang="en-US" dirty="0"/>
              <a:t>Can be quick using copy-on-write</a:t>
            </a:r>
          </a:p>
          <a:p>
            <a:pPr lvl="1"/>
            <a:r>
              <a:rPr lang="en-US" dirty="0"/>
              <a:t>Scheduled independently of parent</a:t>
            </a:r>
          </a:p>
          <a:p>
            <a:r>
              <a:rPr lang="en-US" sz="28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waitpid</a:t>
            </a:r>
            <a:r>
              <a:rPr lang="en-US" sz="28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()</a:t>
            </a:r>
            <a:endParaRPr lang="en-US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Waits for a particular child process to finish</a:t>
            </a:r>
          </a:p>
          <a:p>
            <a:r>
              <a:rPr lang="en-US" dirty="0"/>
              <a:t>Can communicate by setting up shared memory, pipes, reading/writing files, or using sockets (network).</a:t>
            </a:r>
          </a:p>
        </p:txBody>
      </p:sp>
    </p:spTree>
    <p:extLst>
      <p:ext uri="{BB962C8B-B14F-4D97-AF65-F5344CB8AC3E}">
        <p14:creationId xmlns:p14="http://schemas.microsoft.com/office/powerpoint/2010/main" val="7733622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Threads Library: </a:t>
            </a:r>
            <a:r>
              <a:rPr lang="en-US" dirty="0" err="1"/>
              <a:t>pthreads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https://man7.org/linux/man-pages/man7/pthreads.7.html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pthread_create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const </a:t>
            </a:r>
            <a:r>
              <a:rPr lang="en-US" sz="2200" dirty="0" err="1">
                <a:latin typeface="Consolas" panose="020B0609020204030204" pitchFamily="49" charset="0"/>
              </a:rPr>
              <a:t>pthread_attr_t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 err="1">
                <a:latin typeface="Consolas" panose="020B0609020204030204" pitchFamily="49" charset="0"/>
              </a:rPr>
              <a:t>attr</a:t>
            </a:r>
            <a:r>
              <a:rPr lang="en-US" sz="2200" dirty="0">
                <a:latin typeface="Consolas" panose="020B0609020204030204" pitchFamily="49" charset="0"/>
              </a:rPr>
              <a:t>,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void *(*</a:t>
            </a:r>
            <a:r>
              <a:rPr lang="en-US" sz="2200" i="1" dirty="0" err="1">
                <a:latin typeface="Consolas" panose="020B0609020204030204" pitchFamily="49" charset="0"/>
              </a:rPr>
              <a:t>start_routine</a:t>
            </a:r>
            <a:r>
              <a:rPr lang="en-US" sz="2200" dirty="0">
                <a:latin typeface="Consolas" panose="020B0609020204030204" pitchFamily="49" charset="0"/>
              </a:rPr>
              <a:t>)(void*), void *</a:t>
            </a:r>
            <a:r>
              <a:rPr lang="en-US" sz="2200" i="1" dirty="0" err="1">
                <a:latin typeface="Consolas" panose="020B0609020204030204" pitchFamily="49" charset="0"/>
              </a:rPr>
              <a:t>arg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thread is created executing </a:t>
            </a:r>
            <a:r>
              <a:rPr lang="en-US" i="1" dirty="0" err="1"/>
              <a:t>start_routine</a:t>
            </a:r>
            <a:r>
              <a:rPr lang="en-US" dirty="0"/>
              <a:t> with </a:t>
            </a:r>
            <a:r>
              <a:rPr lang="en-US" i="1" dirty="0" err="1"/>
              <a:t>arg</a:t>
            </a:r>
            <a:r>
              <a:rPr lang="en-US" dirty="0"/>
              <a:t> as its sole argument.</a:t>
            </a:r>
          </a:p>
          <a:p>
            <a:pPr lvl="1"/>
            <a:r>
              <a:rPr lang="en-US" dirty="0"/>
              <a:t>return is implicit call to </a:t>
            </a:r>
            <a:r>
              <a:rPr lang="en-US" dirty="0" err="1"/>
              <a:t>pthread_exit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</a:rPr>
              <a:t>pthread_exit</a:t>
            </a:r>
            <a:r>
              <a:rPr lang="en-US" sz="2200" dirty="0">
                <a:latin typeface="Consolas" panose="020B0609020204030204" pitchFamily="49" charset="0"/>
              </a:rPr>
              <a:t>(void *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terminates the thread and makes </a:t>
            </a:r>
            <a:r>
              <a:rPr lang="en-US" i="1" dirty="0" err="1"/>
              <a:t>value_ptr</a:t>
            </a:r>
            <a:r>
              <a:rPr lang="en-US" dirty="0"/>
              <a:t> available to any successful join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pthread_join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void **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suspends execution of the calling thread until the target </a:t>
            </a:r>
            <a:r>
              <a:rPr lang="en-US" i="1" dirty="0"/>
              <a:t>thread</a:t>
            </a:r>
            <a:r>
              <a:rPr lang="en-US" dirty="0"/>
              <a:t> terminates.</a:t>
            </a:r>
          </a:p>
          <a:p>
            <a:pPr lvl="1"/>
            <a:r>
              <a:rPr lang="en-US" dirty="0"/>
              <a:t>On return with a non-NULL </a:t>
            </a:r>
            <a:r>
              <a:rPr lang="en-US" i="1" dirty="0" err="1"/>
              <a:t>value_ptr</a:t>
            </a:r>
            <a:r>
              <a:rPr lang="en-US" dirty="0"/>
              <a:t>  the value passed to </a:t>
            </a:r>
            <a:r>
              <a:rPr lang="en-US" i="1" dirty="0" err="1">
                <a:hlinkClick r:id="rId3"/>
              </a:rPr>
              <a:t>pthread_exit</a:t>
            </a:r>
            <a:r>
              <a:rPr lang="en-US" i="1" dirty="0">
                <a:hlinkClick r:id="rId3"/>
              </a:rPr>
              <a:t>()</a:t>
            </a:r>
            <a:r>
              <a:rPr lang="en-US" dirty="0"/>
              <a:t> by the terminating thread is made available in the location referenced by </a:t>
            </a:r>
            <a:r>
              <a:rPr lang="en-US" i="1" dirty="0" err="1"/>
              <a:t>value_ptr</a:t>
            </a:r>
            <a:r>
              <a:rPr lang="en-US" dirty="0"/>
              <a:t>. </a:t>
            </a:r>
            <a:endParaRPr lang="en-US" sz="1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238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</a:t>
            </a:r>
            <a:r>
              <a:rPr lang="en-US" dirty="0"/>
              <a:t> system call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</a:t>
            </a:r>
            <a:r>
              <a:rPr lang="en-US" dirty="0" err="1"/>
              <a:t>pthread_create</a:t>
            </a:r>
            <a:r>
              <a:rPr lang="en-US" dirty="0"/>
              <a:t>() is called in a process?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395293-A561-45E7-A905-C48ACBE4FA99}"/>
              </a:ext>
            </a:extLst>
          </p:cNvPr>
          <p:cNvGrpSpPr/>
          <p:nvPr/>
        </p:nvGrpSpPr>
        <p:grpSpPr>
          <a:xfrm>
            <a:off x="1858925" y="1793358"/>
            <a:ext cx="7016850" cy="4568692"/>
            <a:chOff x="1447800" y="1805464"/>
            <a:chExt cx="6324586" cy="38158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2B7E33-0474-4267-B484-5EA07E3DFB0E}"/>
                </a:ext>
              </a:extLst>
            </p:cNvPr>
            <p:cNvSpPr txBox="1"/>
            <p:nvPr/>
          </p:nvSpPr>
          <p:spPr>
            <a:xfrm>
              <a:off x="1447800" y="1805464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Library: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4B100C-A0FF-4D32-85EB-32CF1A070F12}"/>
                </a:ext>
              </a:extLst>
            </p:cNvPr>
            <p:cNvSpPr txBox="1"/>
            <p:nvPr/>
          </p:nvSpPr>
          <p:spPr>
            <a:xfrm>
              <a:off x="1806799" y="2075093"/>
              <a:ext cx="4718700" cy="1465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int </a:t>
              </a:r>
              <a:r>
                <a:rPr lang="en-US" dirty="0" err="1">
                  <a:latin typeface="Consolas" panose="020B0609020204030204" pitchFamily="49" charset="0"/>
                </a:rPr>
                <a:t>pthread_create</a:t>
              </a:r>
              <a:r>
                <a:rPr lang="en-US" dirty="0">
                  <a:latin typeface="Consolas" panose="020B0609020204030204" pitchFamily="49" charset="0"/>
                </a:rPr>
                <a:t>(…) {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Do some work like a normal function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   </a:t>
              </a:r>
              <a:r>
                <a:rPr lang="en-US" dirty="0" err="1">
                  <a:latin typeface="Consolas" panose="020B0609020204030204" pitchFamily="49" charset="0"/>
                </a:rPr>
                <a:t>asm</a:t>
              </a:r>
              <a:r>
                <a:rPr lang="en-US" dirty="0">
                  <a:latin typeface="Consolas" panose="020B0609020204030204" pitchFamily="49" charset="0"/>
                </a:rPr>
                <a:t> code … </a:t>
              </a:r>
              <a:r>
                <a:rPr lang="en-US" dirty="0" err="1">
                  <a:latin typeface="Consolas" panose="020B0609020204030204" pitchFamily="49" charset="0"/>
                </a:rPr>
                <a:t>syscall</a:t>
              </a:r>
              <a:r>
                <a:rPr lang="en-US" dirty="0">
                  <a:latin typeface="Consolas" panose="020B0609020204030204" pitchFamily="49" charset="0"/>
                </a:rPr>
                <a:t> # into %</a:t>
              </a:r>
              <a:r>
                <a:rPr lang="en-US" dirty="0" err="1">
                  <a:latin typeface="Consolas" panose="020B0609020204030204" pitchFamily="49" charset="0"/>
                </a:rPr>
                <a:t>eax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   put </a:t>
              </a:r>
              <a:r>
                <a:rPr lang="en-US" dirty="0" err="1">
                  <a:latin typeface="Consolas" panose="020B0609020204030204" pitchFamily="49" charset="0"/>
                </a:rPr>
                <a:t>args</a:t>
              </a:r>
              <a:r>
                <a:rPr lang="en-US" dirty="0">
                  <a:latin typeface="Consolas" panose="020B0609020204030204" pitchFamily="49" charset="0"/>
                </a:rPr>
                <a:t> into registers %</a:t>
              </a:r>
              <a:r>
                <a:rPr lang="en-US" dirty="0" err="1">
                  <a:latin typeface="Consolas" panose="020B0609020204030204" pitchFamily="49" charset="0"/>
                </a:rPr>
                <a:t>ebx</a:t>
              </a:r>
              <a:r>
                <a:rPr lang="en-US" dirty="0">
                  <a:latin typeface="Consolas" panose="020B0609020204030204" pitchFamily="49" charset="0"/>
                </a:rPr>
                <a:t>,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</a:t>
              </a:r>
              <a:r>
                <a:rPr lang="en-US" i="1" dirty="0">
                  <a:latin typeface="Consolas" panose="020B0609020204030204" pitchFamily="49" charset="0"/>
                </a:rPr>
                <a:t>special trap instruction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A9533C-C2D0-4821-8463-B372EEECD047}"/>
                </a:ext>
              </a:extLst>
            </p:cNvPr>
            <p:cNvSpPr/>
            <p:nvPr/>
          </p:nvSpPr>
          <p:spPr>
            <a:xfrm>
              <a:off x="1953499" y="4850131"/>
              <a:ext cx="5818887" cy="7711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  get return values from regs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Do some more work like a normal function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};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15469F7-1E45-47DB-9DC7-03CA4230986E}"/>
              </a:ext>
            </a:extLst>
          </p:cNvPr>
          <p:cNvSpPr/>
          <p:nvPr/>
        </p:nvSpPr>
        <p:spPr>
          <a:xfrm>
            <a:off x="5309191" y="4208440"/>
            <a:ext cx="5082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get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 from regs</a:t>
            </a:r>
          </a:p>
          <a:p>
            <a:r>
              <a:rPr lang="en-US" dirty="0">
                <a:latin typeface="Consolas" panose="020B0609020204030204" pitchFamily="49" charset="0"/>
              </a:rPr>
              <a:t>  do the work to spawn the new thread</a:t>
            </a:r>
          </a:p>
          <a:p>
            <a:r>
              <a:rPr lang="en-US" dirty="0">
                <a:latin typeface="Consolas" panose="020B0609020204030204" pitchFamily="49" charset="0"/>
              </a:rPr>
              <a:t>  store return value in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42147F-A447-4921-9209-6B9011C8E926}"/>
              </a:ext>
            </a:extLst>
          </p:cNvPr>
          <p:cNvSpPr/>
          <p:nvPr/>
        </p:nvSpPr>
        <p:spPr bwMode="auto">
          <a:xfrm>
            <a:off x="5156791" y="3931906"/>
            <a:ext cx="5489944" cy="14768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Kernel: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83611-B4A2-4AD7-955E-4A2EA287E280}"/>
              </a:ext>
            </a:extLst>
          </p:cNvPr>
          <p:cNvSpPr txBox="1"/>
          <p:nvPr/>
        </p:nvSpPr>
        <p:spPr>
          <a:xfrm>
            <a:off x="7839456" y="2938709"/>
            <a:ext cx="3572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Linux uses the clone() </a:t>
            </a:r>
            <a:r>
              <a:rPr lang="en-US" sz="2000" dirty="0" err="1"/>
              <a:t>syscall</a:t>
            </a:r>
            <a:r>
              <a:rPr lang="en-US" sz="2000" dirty="0"/>
              <a:t> to do this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576FED-4861-4386-B5C1-1598697BD475}"/>
              </a:ext>
            </a:extLst>
          </p:cNvPr>
          <p:cNvCxnSpPr/>
          <p:nvPr/>
        </p:nvCxnSpPr>
        <p:spPr>
          <a:xfrm flipH="1">
            <a:off x="6644640" y="3131899"/>
            <a:ext cx="11948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08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  <a:p>
            <a:pPr lvl="1"/>
            <a:r>
              <a:rPr lang="en-US" dirty="0"/>
              <a:t>Code (instructions + data)</a:t>
            </a:r>
          </a:p>
          <a:p>
            <a:endParaRPr lang="en-US" dirty="0"/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A program in execution</a:t>
            </a:r>
          </a:p>
          <a:p>
            <a:pPr lvl="1"/>
            <a:r>
              <a:rPr lang="en-US" dirty="0"/>
              <a:t>Program code, execution context, one or more threads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537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E20198B-698C-4AF3-B31F-60E12B9A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20437" cy="5029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340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E20198B-698C-4AF3-B31F-60E12B9A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20437" cy="5029200"/>
          </a:xfrm>
        </p:spPr>
        <p:txBody>
          <a:bodyPr/>
          <a:lstStyle/>
          <a:p>
            <a:r>
              <a:rPr lang="en-US" dirty="0"/>
              <a:t>Reads N from process arguments</a:t>
            </a:r>
          </a:p>
          <a:p>
            <a:r>
              <a:rPr lang="en-US" dirty="0"/>
              <a:t>Creates N threads</a:t>
            </a:r>
          </a:p>
          <a:p>
            <a:r>
              <a:rPr lang="en-US" dirty="0"/>
              <a:t>Each one prints a number, then increments it, then exits</a:t>
            </a:r>
          </a:p>
          <a:p>
            <a:r>
              <a:rPr lang="en-US" dirty="0"/>
              <a:t>Main process waits for all of the threads to finish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2F0E69-8BDB-4775-BAA9-3DF34F9CB522}"/>
              </a:ext>
            </a:extLst>
          </p:cNvPr>
          <p:cNvSpPr/>
          <p:nvPr/>
        </p:nvSpPr>
        <p:spPr>
          <a:xfrm>
            <a:off x="5294616" y="3217333"/>
            <a:ext cx="2924978" cy="660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ADB7D5-74CC-4589-AA01-B6F603C45D35}"/>
              </a:ext>
            </a:extLst>
          </p:cNvPr>
          <p:cNvSpPr/>
          <p:nvPr/>
        </p:nvSpPr>
        <p:spPr>
          <a:xfrm>
            <a:off x="5294615" y="4410075"/>
            <a:ext cx="5962649" cy="36512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B41D30-1FB2-42BF-A645-266BBBF68A00}"/>
              </a:ext>
            </a:extLst>
          </p:cNvPr>
          <p:cNvSpPr/>
          <p:nvPr/>
        </p:nvSpPr>
        <p:spPr>
          <a:xfrm>
            <a:off x="5294614" y="1346638"/>
            <a:ext cx="5962649" cy="133835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2C3F9B-EB7A-41E7-BF97-934C636E1F50}"/>
              </a:ext>
            </a:extLst>
          </p:cNvPr>
          <p:cNvSpPr/>
          <p:nvPr/>
        </p:nvSpPr>
        <p:spPr>
          <a:xfrm>
            <a:off x="5294614" y="5656649"/>
            <a:ext cx="5962649" cy="5240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animBg="1"/>
      <p:bldP spid="7" grpId="1" uiExpand="1" animBg="1"/>
      <p:bldP spid="9" grpId="0" uiExpand="1" animBg="1"/>
      <p:bldP spid="9" grpId="1" uiExpand="1" animBg="1"/>
      <p:bldP spid="11" grpId="0" uiExpand="1" animBg="1"/>
      <p:bldP spid="11" grpId="1" animBg="1"/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8156-CC7B-4B46-B8C4-9AE976CA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BF542-D0C4-4199-B4CB-480000DF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77A37-9BD0-40C5-A8F6-8F2800AC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45" y="1326980"/>
            <a:ext cx="48768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0EFFBC-B444-4FC4-AEB4-E692A5D4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75797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8156-CC7B-4B46-B8C4-9AE976CA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Check your understanding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4D6E25-724B-4DEC-ABA6-6AF33DA9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26326"/>
            <a:ext cx="4518587" cy="334587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How many threads are in this program?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Does the main thread join with the threads in the same order that they were created?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 the threads exit in the same order they were created?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If we run the program again, would the result change?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BF542-D0C4-4199-B4CB-480000DF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77A37-9BD0-40C5-A8F6-8F2800AC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45" y="1326980"/>
            <a:ext cx="48768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0EFFBC-B444-4FC4-AEB4-E692A5D4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05678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8156-CC7B-4B46-B8C4-9AE976CA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Check your understanding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4D6E25-724B-4DEC-ABA6-6AF33DA9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26326"/>
            <a:ext cx="4518587" cy="334587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How many threads are in this program? </a:t>
            </a:r>
            <a:r>
              <a:rPr lang="en-US" b="1" dirty="0"/>
              <a:t>Five</a:t>
            </a:r>
            <a:endParaRPr lang="en-US" sz="2800" b="1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Does the main thread join with the threads in the same order that they were created? </a:t>
            </a:r>
            <a:r>
              <a:rPr lang="en-US" sz="2800" b="1" dirty="0"/>
              <a:t>Yes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 the threads exit in the same order they were created? </a:t>
            </a:r>
            <a:r>
              <a:rPr lang="en-US" sz="2800" b="1" dirty="0"/>
              <a:t>Maybe??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If we run the program again, would the result change?</a:t>
            </a:r>
            <a:br>
              <a:rPr lang="en-US" sz="2800" dirty="0"/>
            </a:br>
            <a:r>
              <a:rPr lang="en-US" b="1" dirty="0"/>
              <a:t>Possibly!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BF542-D0C4-4199-B4CB-480000DF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77A37-9BD0-40C5-A8F6-8F2800AC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45" y="1326980"/>
            <a:ext cx="48768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0EFFBC-B444-4FC4-AEB4-E692A5D4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01846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  <a:p>
            <a:r>
              <a:rPr lang="en-US" dirty="0"/>
              <a:t>System Calls</a:t>
            </a:r>
          </a:p>
          <a:p>
            <a:r>
              <a:rPr lang="en-US" dirty="0"/>
              <a:t>Process Creation Calls</a:t>
            </a:r>
          </a:p>
          <a:p>
            <a:r>
              <a:rPr lang="en-US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7246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03A4-619D-4FBE-9635-496CD0D9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5058E-551D-47F8-9841-5CC59032C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6C3DB-35E5-4382-9617-CB29032B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43593FEF-E333-4B38-82BF-15AECAAB15A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Registers (x86-64 pictured)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 Counter</a:t>
            </a:r>
          </a:p>
        </p:txBody>
      </p:sp>
      <p:grpSp>
        <p:nvGrpSpPr>
          <p:cNvPr id="5" name="Google Shape;275;p2">
            <a:extLst>
              <a:ext uri="{FF2B5EF4-FFF2-40B4-BE49-F238E27FC236}">
                <a16:creationId xmlns:a16="http://schemas.microsoft.com/office/drawing/2014/main" id="{FA9ECC8D-514B-49C4-96D8-52A359189F56}"/>
              </a:ext>
            </a:extLst>
          </p:cNvPr>
          <p:cNvGrpSpPr/>
          <p:nvPr/>
        </p:nvGrpSpPr>
        <p:grpSpPr>
          <a:xfrm>
            <a:off x="353568" y="1706740"/>
            <a:ext cx="4232828" cy="4299708"/>
            <a:chOff x="4071662" y="914400"/>
            <a:chExt cx="4368695" cy="4758420"/>
          </a:xfrm>
        </p:grpSpPr>
        <p:sp>
          <p:nvSpPr>
            <p:cNvPr id="6" name="Google Shape;276;p2" descr="Wide upward diagonal">
              <a:extLst>
                <a:ext uri="{FF2B5EF4-FFF2-40B4-BE49-F238E27FC236}">
                  <a16:creationId xmlns:a16="http://schemas.microsoft.com/office/drawing/2014/main" id="{922A0EF3-B943-437D-A1E3-87DABDDA7469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77;p2">
              <a:extLst>
                <a:ext uri="{FF2B5EF4-FFF2-40B4-BE49-F238E27FC236}">
                  <a16:creationId xmlns:a16="http://schemas.microsoft.com/office/drawing/2014/main" id="{44E5E08B-55EC-45D5-86C9-ECC1C586F79B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78;p2">
              <a:extLst>
                <a:ext uri="{FF2B5EF4-FFF2-40B4-BE49-F238E27FC236}">
                  <a16:creationId xmlns:a16="http://schemas.microsoft.com/office/drawing/2014/main" id="{C9E2BE96-6E0F-40DE-8DD9-1283D63C3AF4}"/>
                </a:ext>
              </a:extLst>
            </p:cNvPr>
            <p:cNvSpPr/>
            <p:nvPr/>
          </p:nvSpPr>
          <p:spPr>
            <a:xfrm>
              <a:off x="6001957" y="4757357"/>
              <a:ext cx="2438400" cy="83820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79;p2">
              <a:extLst>
                <a:ext uri="{FF2B5EF4-FFF2-40B4-BE49-F238E27FC236}">
                  <a16:creationId xmlns:a16="http://schemas.microsoft.com/office/drawing/2014/main" id="{98F8C047-A728-43CB-9C76-630FAF6F8AC0}"/>
                </a:ext>
              </a:extLst>
            </p:cNvPr>
            <p:cNvSpPr/>
            <p:nvPr/>
          </p:nvSpPr>
          <p:spPr>
            <a:xfrm>
              <a:off x="5994400" y="4064000"/>
              <a:ext cx="2438400" cy="6858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" name="Google Shape;280;p2">
              <a:extLst>
                <a:ext uri="{FF2B5EF4-FFF2-40B4-BE49-F238E27FC236}">
                  <a16:creationId xmlns:a16="http://schemas.microsoft.com/office/drawing/2014/main" id="{6F46C2E2-BCC0-482E-A50B-4BB14DF14F8F}"/>
                </a:ext>
              </a:extLst>
            </p:cNvPr>
            <p:cNvCxnSpPr/>
            <p:nvPr/>
          </p:nvCxnSpPr>
          <p:spPr>
            <a:xfrm>
              <a:off x="5994400" y="33782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281;p2">
              <a:extLst>
                <a:ext uri="{FF2B5EF4-FFF2-40B4-BE49-F238E27FC236}">
                  <a16:creationId xmlns:a16="http://schemas.microsoft.com/office/drawing/2014/main" id="{730DF1F3-4719-42B8-A422-633E72F53192}"/>
                </a:ext>
              </a:extLst>
            </p:cNvPr>
            <p:cNvCxnSpPr/>
            <p:nvPr/>
          </p:nvCxnSpPr>
          <p:spPr>
            <a:xfrm>
              <a:off x="5994400" y="15494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12" name="Google Shape;282;p2">
              <a:extLst>
                <a:ext uri="{FF2B5EF4-FFF2-40B4-BE49-F238E27FC236}">
                  <a16:creationId xmlns:a16="http://schemas.microsoft.com/office/drawing/2014/main" id="{AA21352D-9313-4761-8322-D8C66D8A8A12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83;p2">
              <a:extLst>
                <a:ext uri="{FF2B5EF4-FFF2-40B4-BE49-F238E27FC236}">
                  <a16:creationId xmlns:a16="http://schemas.microsoft.com/office/drawing/2014/main" id="{8AE9B049-6EFE-49BB-B521-879B4D28DB59}"/>
                </a:ext>
              </a:extLst>
            </p:cNvPr>
            <p:cNvSpPr txBox="1"/>
            <p:nvPr/>
          </p:nvSpPr>
          <p:spPr>
            <a:xfrm>
              <a:off x="6283324" y="407669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static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84;p2">
              <a:extLst>
                <a:ext uri="{FF2B5EF4-FFF2-40B4-BE49-F238E27FC236}">
                  <a16:creationId xmlns:a16="http://schemas.microsoft.com/office/drawing/2014/main" id="{D6C82AC9-DC71-40EE-BCEF-9CCEF6FCF9C9}"/>
                </a:ext>
              </a:extLst>
            </p:cNvPr>
            <p:cNvSpPr txBox="1"/>
            <p:nvPr/>
          </p:nvSpPr>
          <p:spPr>
            <a:xfrm>
              <a:off x="6724649" y="3390906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85;p2">
              <a:extLst>
                <a:ext uri="{FF2B5EF4-FFF2-40B4-BE49-F238E27FC236}">
                  <a16:creationId xmlns:a16="http://schemas.microsoft.com/office/drawing/2014/main" id="{88BA059C-2F7E-44D5-BDE0-ECD5FFB79A35}"/>
                </a:ext>
              </a:extLst>
            </p:cNvPr>
            <p:cNvSpPr txBox="1"/>
            <p:nvPr/>
          </p:nvSpPr>
          <p:spPr>
            <a:xfrm>
              <a:off x="6718302" y="1015989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286;p2">
              <a:extLst>
                <a:ext uri="{FF2B5EF4-FFF2-40B4-BE49-F238E27FC236}">
                  <a16:creationId xmlns:a16="http://schemas.microsoft.com/office/drawing/2014/main" id="{CE836DF0-28BE-4A51-A8D8-F9FEE04173A8}"/>
                </a:ext>
              </a:extLst>
            </p:cNvPr>
            <p:cNvCxnSpPr/>
            <p:nvPr/>
          </p:nvCxnSpPr>
          <p:spPr>
            <a:xfrm rot="10800000">
              <a:off x="7213600" y="29972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" name="Google Shape;287;p2">
              <a:extLst>
                <a:ext uri="{FF2B5EF4-FFF2-40B4-BE49-F238E27FC236}">
                  <a16:creationId xmlns:a16="http://schemas.microsoft.com/office/drawing/2014/main" id="{37B6C183-73A6-456E-9354-B0A4643BEDCB}"/>
                </a:ext>
              </a:extLst>
            </p:cNvPr>
            <p:cNvCxnSpPr/>
            <p:nvPr/>
          </p:nvCxnSpPr>
          <p:spPr>
            <a:xfrm>
              <a:off x="7213600" y="15494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8" name="Google Shape;288;p2">
              <a:extLst>
                <a:ext uri="{FF2B5EF4-FFF2-40B4-BE49-F238E27FC236}">
                  <a16:creationId xmlns:a16="http://schemas.microsoft.com/office/drawing/2014/main" id="{9E4297E3-0DFC-42E4-8396-6B1196D94615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80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80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89;p2">
              <a:extLst>
                <a:ext uri="{FF2B5EF4-FFF2-40B4-BE49-F238E27FC236}">
                  <a16:creationId xmlns:a16="http://schemas.microsoft.com/office/drawing/2014/main" id="{F7720076-C9A5-42D5-B00D-D7916777A617}"/>
                </a:ext>
              </a:extLst>
            </p:cNvPr>
            <p:cNvSpPr txBox="1"/>
            <p:nvPr/>
          </p:nvSpPr>
          <p:spPr>
            <a:xfrm>
              <a:off x="5212080" y="5303520"/>
              <a:ext cx="73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800" b="1" i="1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1C46DD-D3E1-47D9-A8AF-8320EBEC1444}"/>
              </a:ext>
            </a:extLst>
          </p:cNvPr>
          <p:cNvGrpSpPr/>
          <p:nvPr/>
        </p:nvGrpSpPr>
        <p:grpSpPr>
          <a:xfrm>
            <a:off x="8650117" y="1809383"/>
            <a:ext cx="2961467" cy="2969928"/>
            <a:chOff x="4724400" y="1371600"/>
            <a:chExt cx="3556000" cy="356616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6BB3A12-3152-4ED3-B77E-C9EFF9A3C58D}"/>
                </a:ext>
              </a:extLst>
            </p:cNvPr>
            <p:cNvGrpSpPr/>
            <p:nvPr/>
          </p:nvGrpSpPr>
          <p:grpSpPr>
            <a:xfrm>
              <a:off x="4724400" y="1371600"/>
              <a:ext cx="3556000" cy="365760"/>
              <a:chOff x="4724400" y="1143000"/>
              <a:chExt cx="3556000" cy="365760"/>
            </a:xfrm>
          </p:grpSpPr>
          <p:sp>
            <p:nvSpPr>
              <p:cNvPr id="44" name="Rectangle 14">
                <a:extLst>
                  <a:ext uri="{FF2B5EF4-FFF2-40B4-BE49-F238E27FC236}">
                    <a16:creationId xmlns:a16="http://schemas.microsoft.com/office/drawing/2014/main" id="{796DB367-CFA7-4D39-BD25-A788035FBC44}"/>
                  </a:ext>
                </a:extLst>
              </p:cNvPr>
              <p:cNvSpPr>
                <a:spLocks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515100" y="1181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%r8d</a:t>
                </a:r>
              </a:p>
            </p:txBody>
          </p:sp>
          <p:sp>
            <p:nvSpPr>
              <p:cNvPr id="45" name="Rectangle 22">
                <a:extLst>
                  <a:ext uri="{FF2B5EF4-FFF2-40B4-BE49-F238E27FC236}">
                    <a16:creationId xmlns:a16="http://schemas.microsoft.com/office/drawing/2014/main" id="{835F4122-D351-4DD0-B11E-0450EE278AA0}"/>
                  </a:ext>
                </a:extLst>
              </p:cNvPr>
              <p:cNvSpPr>
                <a:spLocks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724400" y="1143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%r8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A939C08-42A4-4B29-A5DA-F95B5353B02E}"/>
                </a:ext>
              </a:extLst>
            </p:cNvPr>
            <p:cNvGrpSpPr/>
            <p:nvPr/>
          </p:nvGrpSpPr>
          <p:grpSpPr>
            <a:xfrm>
              <a:off x="4724400" y="1828800"/>
              <a:ext cx="3556000" cy="365760"/>
              <a:chOff x="4724400" y="1752600"/>
              <a:chExt cx="3556000" cy="365760"/>
            </a:xfrm>
          </p:grpSpPr>
          <p:sp>
            <p:nvSpPr>
              <p:cNvPr id="42" name="Rectangle 15">
                <a:extLst>
                  <a:ext uri="{FF2B5EF4-FFF2-40B4-BE49-F238E27FC236}">
                    <a16:creationId xmlns:a16="http://schemas.microsoft.com/office/drawing/2014/main" id="{F3546B3C-59EA-46DD-83C6-DFCAD1E6EDDE}"/>
                  </a:ext>
                </a:extLst>
              </p:cNvPr>
              <p:cNvSpPr>
                <a:spLocks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515100" y="17907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%r9d</a:t>
                </a:r>
              </a:p>
            </p:txBody>
          </p:sp>
          <p:sp>
            <p:nvSpPr>
              <p:cNvPr id="43" name="Rectangle 23">
                <a:extLst>
                  <a:ext uri="{FF2B5EF4-FFF2-40B4-BE49-F238E27FC236}">
                    <a16:creationId xmlns:a16="http://schemas.microsoft.com/office/drawing/2014/main" id="{CB0FEADA-6AA6-49BA-8F94-77662AD2B374}"/>
                  </a:ext>
                </a:extLst>
              </p:cNvPr>
              <p:cNvSpPr>
                <a:spLocks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4724400" y="1752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%r9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DBB456D-6079-4846-9774-B23876B86E89}"/>
                </a:ext>
              </a:extLst>
            </p:cNvPr>
            <p:cNvGrpSpPr/>
            <p:nvPr/>
          </p:nvGrpSpPr>
          <p:grpSpPr>
            <a:xfrm>
              <a:off x="4724400" y="2286000"/>
              <a:ext cx="3556000" cy="365760"/>
              <a:chOff x="4724400" y="2362200"/>
              <a:chExt cx="3556000" cy="365760"/>
            </a:xfrm>
          </p:grpSpPr>
          <p:sp>
            <p:nvSpPr>
              <p:cNvPr id="40" name="Rectangle 16">
                <a:extLst>
                  <a:ext uri="{FF2B5EF4-FFF2-40B4-BE49-F238E27FC236}">
                    <a16:creationId xmlns:a16="http://schemas.microsoft.com/office/drawing/2014/main" id="{2B6960A3-B171-4797-9E9F-49A95185CE15}"/>
                  </a:ext>
                </a:extLst>
              </p:cNvPr>
              <p:cNvSpPr>
                <a:spLocks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515100" y="24003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%r10d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FED9129-A1DC-452C-871D-9D73F227D1EE}"/>
                  </a:ext>
                </a:extLst>
              </p:cNvPr>
              <p:cNvSpPr>
                <a:spLocks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724400" y="2362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%r10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FE645C2-8AEB-4988-9786-DFEA919AA33A}"/>
                </a:ext>
              </a:extLst>
            </p:cNvPr>
            <p:cNvGrpSpPr/>
            <p:nvPr/>
          </p:nvGrpSpPr>
          <p:grpSpPr>
            <a:xfrm>
              <a:off x="4724400" y="2743200"/>
              <a:ext cx="3556000" cy="365760"/>
              <a:chOff x="4724400" y="2971800"/>
              <a:chExt cx="3556000" cy="365760"/>
            </a:xfrm>
          </p:grpSpPr>
          <p:sp>
            <p:nvSpPr>
              <p:cNvPr id="38" name="Rectangle 17">
                <a:extLst>
                  <a:ext uri="{FF2B5EF4-FFF2-40B4-BE49-F238E27FC236}">
                    <a16:creationId xmlns:a16="http://schemas.microsoft.com/office/drawing/2014/main" id="{E797BE1F-EBAD-4374-AC19-79C2127A07D3}"/>
                  </a:ext>
                </a:extLst>
              </p:cNvPr>
              <p:cNvSpPr>
                <a:spLocks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6515100" y="30099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%r11d</a:t>
                </a:r>
              </a:p>
            </p:txBody>
          </p:sp>
          <p:sp>
            <p:nvSpPr>
              <p:cNvPr id="39" name="Rectangle 25">
                <a:extLst>
                  <a:ext uri="{FF2B5EF4-FFF2-40B4-BE49-F238E27FC236}">
                    <a16:creationId xmlns:a16="http://schemas.microsoft.com/office/drawing/2014/main" id="{672F8F08-B667-4051-8D9F-0DE9FF29B44E}"/>
                  </a:ext>
                </a:extLst>
              </p:cNvPr>
              <p:cNvSpPr>
                <a:spLocks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4724400" y="29718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%r11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7E8D8E0-3D69-4F39-A517-8E40344305D3}"/>
                </a:ext>
              </a:extLst>
            </p:cNvPr>
            <p:cNvGrpSpPr/>
            <p:nvPr/>
          </p:nvGrpSpPr>
          <p:grpSpPr>
            <a:xfrm>
              <a:off x="4724400" y="3200400"/>
              <a:ext cx="3556000" cy="365760"/>
              <a:chOff x="4724400" y="3581400"/>
              <a:chExt cx="3556000" cy="365760"/>
            </a:xfrm>
          </p:grpSpPr>
          <p:sp>
            <p:nvSpPr>
              <p:cNvPr id="36" name="Rectangle 18">
                <a:extLst>
                  <a:ext uri="{FF2B5EF4-FFF2-40B4-BE49-F238E27FC236}">
                    <a16:creationId xmlns:a16="http://schemas.microsoft.com/office/drawing/2014/main" id="{31F033C7-C455-4ACC-A9A3-22DEE47871C1}"/>
                  </a:ext>
                </a:extLst>
              </p:cNvPr>
              <p:cNvSpPr>
                <a:spLocks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6515100" y="36195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%r12d</a:t>
                </a:r>
              </a:p>
            </p:txBody>
          </p:sp>
          <p:sp>
            <p:nvSpPr>
              <p:cNvPr id="37" name="Rectangle 26">
                <a:extLst>
                  <a:ext uri="{FF2B5EF4-FFF2-40B4-BE49-F238E27FC236}">
                    <a16:creationId xmlns:a16="http://schemas.microsoft.com/office/drawing/2014/main" id="{8F550B47-5C92-4216-9208-42F5B07C9487}"/>
                  </a:ext>
                </a:extLst>
              </p:cNvPr>
              <p:cNvSpPr>
                <a:spLocks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724400" y="35814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%r12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A6E3A8D-23F7-4783-9B0C-7C853A810FCB}"/>
                </a:ext>
              </a:extLst>
            </p:cNvPr>
            <p:cNvGrpSpPr/>
            <p:nvPr/>
          </p:nvGrpSpPr>
          <p:grpSpPr>
            <a:xfrm>
              <a:off x="4724400" y="3657600"/>
              <a:ext cx="3556000" cy="365760"/>
              <a:chOff x="4724400" y="4191000"/>
              <a:chExt cx="3556000" cy="365760"/>
            </a:xfrm>
          </p:grpSpPr>
          <p:sp>
            <p:nvSpPr>
              <p:cNvPr id="34" name="Rectangle 19">
                <a:extLst>
                  <a:ext uri="{FF2B5EF4-FFF2-40B4-BE49-F238E27FC236}">
                    <a16:creationId xmlns:a16="http://schemas.microsoft.com/office/drawing/2014/main" id="{9FCFA20B-7047-4EE7-B394-F59BDAC7DBF9}"/>
                  </a:ext>
                </a:extLst>
              </p:cNvPr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6515100" y="4229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%r13d</a:t>
                </a:r>
              </a:p>
            </p:txBody>
          </p:sp>
          <p:sp>
            <p:nvSpPr>
              <p:cNvPr id="35" name="Rectangle 27">
                <a:extLst>
                  <a:ext uri="{FF2B5EF4-FFF2-40B4-BE49-F238E27FC236}">
                    <a16:creationId xmlns:a16="http://schemas.microsoft.com/office/drawing/2014/main" id="{2002A6AC-CA45-4862-922A-D15C2837DEDB}"/>
                  </a:ext>
                </a:extLst>
              </p:cNvPr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724400" y="4191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%r13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43A5EB7-409C-48D9-ADB1-502BB2FD9C20}"/>
                </a:ext>
              </a:extLst>
            </p:cNvPr>
            <p:cNvGrpSpPr/>
            <p:nvPr/>
          </p:nvGrpSpPr>
          <p:grpSpPr>
            <a:xfrm>
              <a:off x="4724400" y="4114800"/>
              <a:ext cx="3556000" cy="365760"/>
              <a:chOff x="4724400" y="4800600"/>
              <a:chExt cx="3556000" cy="365760"/>
            </a:xfrm>
          </p:grpSpPr>
          <p:sp>
            <p:nvSpPr>
              <p:cNvPr id="32" name="Rectangle 20">
                <a:extLst>
                  <a:ext uri="{FF2B5EF4-FFF2-40B4-BE49-F238E27FC236}">
                    <a16:creationId xmlns:a16="http://schemas.microsoft.com/office/drawing/2014/main" id="{88774A04-2FCA-4860-BEFD-3B9A89ECD352}"/>
                  </a:ext>
                </a:extLst>
              </p:cNvPr>
              <p:cNvSpPr>
                <a:spLocks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515100" y="48387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%r14d</a:t>
                </a:r>
              </a:p>
            </p:txBody>
          </p:sp>
          <p:sp>
            <p:nvSpPr>
              <p:cNvPr id="33" name="Rectangle 28">
                <a:extLst>
                  <a:ext uri="{FF2B5EF4-FFF2-40B4-BE49-F238E27FC236}">
                    <a16:creationId xmlns:a16="http://schemas.microsoft.com/office/drawing/2014/main" id="{DE8607B5-DBC0-45D0-85D1-8222CE45AE0D}"/>
                  </a:ext>
                </a:extLst>
              </p:cNvPr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724400" y="4800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%r14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16A2F9A-A16D-4FBF-88CD-127276A9C011}"/>
                </a:ext>
              </a:extLst>
            </p:cNvPr>
            <p:cNvGrpSpPr/>
            <p:nvPr/>
          </p:nvGrpSpPr>
          <p:grpSpPr>
            <a:xfrm>
              <a:off x="4724400" y="4572000"/>
              <a:ext cx="3556000" cy="365760"/>
              <a:chOff x="4724400" y="5410200"/>
              <a:chExt cx="3556000" cy="365760"/>
            </a:xfrm>
          </p:grpSpPr>
          <p:sp>
            <p:nvSpPr>
              <p:cNvPr id="30" name="Rectangle 21">
                <a:extLst>
                  <a:ext uri="{FF2B5EF4-FFF2-40B4-BE49-F238E27FC236}">
                    <a16:creationId xmlns:a16="http://schemas.microsoft.com/office/drawing/2014/main" id="{9525A37B-351B-4774-8A82-2B6BEF13DAC7}"/>
                  </a:ext>
                </a:extLst>
              </p:cNvPr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515100" y="54483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%r15d</a:t>
                </a:r>
              </a:p>
            </p:txBody>
          </p:sp>
          <p:sp>
            <p:nvSpPr>
              <p:cNvPr id="31" name="Rectangle 29">
                <a:extLst>
                  <a:ext uri="{FF2B5EF4-FFF2-40B4-BE49-F238E27FC236}">
                    <a16:creationId xmlns:a16="http://schemas.microsoft.com/office/drawing/2014/main" id="{DCF70EEA-A600-4230-A48B-79EA7BA49163}"/>
                  </a:ext>
                </a:extLst>
              </p:cNvPr>
              <p:cNvSpPr>
                <a:spLocks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724400" y="5410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%r15</a:t>
                </a: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96D7F40-17E2-45D8-A111-4EE99F3300B3}"/>
              </a:ext>
            </a:extLst>
          </p:cNvPr>
          <p:cNvGrpSpPr/>
          <p:nvPr/>
        </p:nvGrpSpPr>
        <p:grpSpPr>
          <a:xfrm>
            <a:off x="5565730" y="1809383"/>
            <a:ext cx="2961890" cy="2969928"/>
            <a:chOff x="761492" y="1371600"/>
            <a:chExt cx="3556508" cy="356616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65AD778-4DD0-44EA-A839-965305681EF7}"/>
                </a:ext>
              </a:extLst>
            </p:cNvPr>
            <p:cNvGrpSpPr/>
            <p:nvPr/>
          </p:nvGrpSpPr>
          <p:grpSpPr>
            <a:xfrm>
              <a:off x="762000" y="4114800"/>
              <a:ext cx="3556000" cy="365760"/>
              <a:chOff x="762000" y="4800600"/>
              <a:chExt cx="3556000" cy="365760"/>
            </a:xfrm>
          </p:grpSpPr>
          <p:sp>
            <p:nvSpPr>
              <p:cNvPr id="69" name="Rectangle 1">
                <a:extLst>
                  <a:ext uri="{FF2B5EF4-FFF2-40B4-BE49-F238E27FC236}">
                    <a16:creationId xmlns:a16="http://schemas.microsoft.com/office/drawing/2014/main" id="{C05DBCC9-44B5-415E-90C5-1EC62E6B45EC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62000" y="4800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rsp</a:t>
                </a:r>
                <a:endParaRPr 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70" name="Rectangle 12">
                <a:extLst>
                  <a:ext uri="{FF2B5EF4-FFF2-40B4-BE49-F238E27FC236}">
                    <a16:creationId xmlns:a16="http://schemas.microsoft.com/office/drawing/2014/main" id="{B7CCB9CE-6FB6-4B71-B6A6-06C1D2D70109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552700" y="4838700"/>
                <a:ext cx="1764792" cy="2926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18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esp</a:t>
                </a:r>
                <a:endParaRPr lang="en-US" sz="18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4A91A0B-7438-4BEA-9B94-E3DD8450E137}"/>
                </a:ext>
              </a:extLst>
            </p:cNvPr>
            <p:cNvGrpSpPr/>
            <p:nvPr/>
          </p:nvGrpSpPr>
          <p:grpSpPr>
            <a:xfrm>
              <a:off x="762000" y="1371600"/>
              <a:ext cx="3556000" cy="365760"/>
              <a:chOff x="762000" y="1143000"/>
              <a:chExt cx="3556000" cy="365760"/>
            </a:xfrm>
          </p:grpSpPr>
          <p:sp>
            <p:nvSpPr>
              <p:cNvPr id="67" name="Rectangle 6">
                <a:extLst>
                  <a:ext uri="{FF2B5EF4-FFF2-40B4-BE49-F238E27FC236}">
                    <a16:creationId xmlns:a16="http://schemas.microsoft.com/office/drawing/2014/main" id="{6F3894B8-989A-4E11-9EE7-12B37A576D29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52700" y="1181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18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eax</a:t>
                </a:r>
                <a:endParaRPr lang="en-US" sz="18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7469962D-3901-4519-B8CA-DD3499767680}"/>
                  </a:ext>
                </a:extLst>
              </p:cNvPr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62000" y="1143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rax</a:t>
                </a:r>
                <a:endParaRPr 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B862584-AAE5-42A7-A11A-29F1A8ABCF17}"/>
                </a:ext>
              </a:extLst>
            </p:cNvPr>
            <p:cNvGrpSpPr/>
            <p:nvPr/>
          </p:nvGrpSpPr>
          <p:grpSpPr>
            <a:xfrm>
              <a:off x="762000" y="1828800"/>
              <a:ext cx="3556000" cy="365760"/>
              <a:chOff x="762000" y="1752600"/>
              <a:chExt cx="3556000" cy="365760"/>
            </a:xfrm>
          </p:grpSpPr>
          <p:sp>
            <p:nvSpPr>
              <p:cNvPr id="65" name="Rectangle 7">
                <a:extLst>
                  <a:ext uri="{FF2B5EF4-FFF2-40B4-BE49-F238E27FC236}">
                    <a16:creationId xmlns:a16="http://schemas.microsoft.com/office/drawing/2014/main" id="{4B4B55C2-678B-41E1-B33F-03537B5ED770}"/>
                  </a:ext>
                </a:extLst>
              </p:cNvPr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52700" y="17907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18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ebx</a:t>
                </a:r>
                <a:endParaRPr lang="en-US" sz="18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86176F91-DB4E-4AF4-BE68-60D54E93928A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62000" y="1752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rbx</a:t>
                </a:r>
                <a:endParaRPr 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029D6CB-4F31-453C-B447-F4D4C9A50183}"/>
                </a:ext>
              </a:extLst>
            </p:cNvPr>
            <p:cNvGrpSpPr/>
            <p:nvPr/>
          </p:nvGrpSpPr>
          <p:grpSpPr>
            <a:xfrm>
              <a:off x="762000" y="2286000"/>
              <a:ext cx="3556000" cy="365760"/>
              <a:chOff x="762000" y="2362200"/>
              <a:chExt cx="3556000" cy="365760"/>
            </a:xfrm>
          </p:grpSpPr>
          <p:sp>
            <p:nvSpPr>
              <p:cNvPr id="63" name="Rectangle 8">
                <a:extLst>
                  <a:ext uri="{FF2B5EF4-FFF2-40B4-BE49-F238E27FC236}">
                    <a16:creationId xmlns:a16="http://schemas.microsoft.com/office/drawing/2014/main" id="{8EC0431E-80E4-43B8-8549-73288980E4B6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52700" y="24003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18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ecx</a:t>
                </a:r>
                <a:endParaRPr lang="en-US" sz="18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64" name="Rectangle 32">
                <a:extLst>
                  <a:ext uri="{FF2B5EF4-FFF2-40B4-BE49-F238E27FC236}">
                    <a16:creationId xmlns:a16="http://schemas.microsoft.com/office/drawing/2014/main" id="{835BD7D2-C46A-4008-A466-D0558B7F419E}"/>
                  </a:ext>
                </a:extLst>
              </p:cNvPr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62000" y="2362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rcx</a:t>
                </a:r>
                <a:endParaRPr 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D22594B-7EA5-4B7C-8316-1BFBE8AD2708}"/>
                </a:ext>
              </a:extLst>
            </p:cNvPr>
            <p:cNvGrpSpPr/>
            <p:nvPr/>
          </p:nvGrpSpPr>
          <p:grpSpPr>
            <a:xfrm>
              <a:off x="762000" y="2743200"/>
              <a:ext cx="3556000" cy="365760"/>
              <a:chOff x="762000" y="2971800"/>
              <a:chExt cx="3556000" cy="365760"/>
            </a:xfrm>
          </p:grpSpPr>
          <p:sp>
            <p:nvSpPr>
              <p:cNvPr id="61" name="Rectangle 9">
                <a:extLst>
                  <a:ext uri="{FF2B5EF4-FFF2-40B4-BE49-F238E27FC236}">
                    <a16:creationId xmlns:a16="http://schemas.microsoft.com/office/drawing/2014/main" id="{AA76E6E0-0B8A-475A-8ECB-CCC5DE27233F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552700" y="30099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18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edx</a:t>
                </a:r>
                <a:endParaRPr lang="en-US" sz="18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62" name="Rectangle 33">
                <a:extLst>
                  <a:ext uri="{FF2B5EF4-FFF2-40B4-BE49-F238E27FC236}">
                    <a16:creationId xmlns:a16="http://schemas.microsoft.com/office/drawing/2014/main" id="{EF62DE4A-483C-4428-9862-E96A9EA37107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62000" y="29718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rdx</a:t>
                </a:r>
                <a:endParaRPr 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3B1F6C0-9857-4195-81D8-C51A95776E25}"/>
                </a:ext>
              </a:extLst>
            </p:cNvPr>
            <p:cNvGrpSpPr/>
            <p:nvPr/>
          </p:nvGrpSpPr>
          <p:grpSpPr>
            <a:xfrm>
              <a:off x="762000" y="3200400"/>
              <a:ext cx="3556000" cy="365760"/>
              <a:chOff x="762000" y="3581400"/>
              <a:chExt cx="3556000" cy="365760"/>
            </a:xfrm>
          </p:grpSpPr>
          <p:sp>
            <p:nvSpPr>
              <p:cNvPr id="59" name="Rectangle 10">
                <a:extLst>
                  <a:ext uri="{FF2B5EF4-FFF2-40B4-BE49-F238E27FC236}">
                    <a16:creationId xmlns:a16="http://schemas.microsoft.com/office/drawing/2014/main" id="{92F12403-B4C8-4E19-AC47-34AAB7244AF3}"/>
                  </a:ext>
                </a:extLst>
              </p:cNvPr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552700" y="36195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18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esi</a:t>
                </a:r>
                <a:endParaRPr lang="en-US" sz="18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86E60443-7B25-4962-A052-1C442BFB8EFE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62000" y="35814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rsi</a:t>
                </a:r>
                <a:endParaRPr 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01D18AD-F251-4F61-8611-07222CDA0794}"/>
                </a:ext>
              </a:extLst>
            </p:cNvPr>
            <p:cNvGrpSpPr/>
            <p:nvPr/>
          </p:nvGrpSpPr>
          <p:grpSpPr>
            <a:xfrm>
              <a:off x="762000" y="3657600"/>
              <a:ext cx="3556000" cy="365760"/>
              <a:chOff x="762000" y="4191000"/>
              <a:chExt cx="3556000" cy="365760"/>
            </a:xfrm>
          </p:grpSpPr>
          <p:sp>
            <p:nvSpPr>
              <p:cNvPr id="57" name="Rectangle 11">
                <a:extLst>
                  <a:ext uri="{FF2B5EF4-FFF2-40B4-BE49-F238E27FC236}">
                    <a16:creationId xmlns:a16="http://schemas.microsoft.com/office/drawing/2014/main" id="{20B2371A-40DD-481B-8D1F-BC531F840035}"/>
                  </a:ext>
                </a:extLst>
              </p:cNvPr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552700" y="4229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18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edi</a:t>
                </a:r>
                <a:endParaRPr lang="en-US" sz="18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58" name="Rectangle 35">
                <a:extLst>
                  <a:ext uri="{FF2B5EF4-FFF2-40B4-BE49-F238E27FC236}">
                    <a16:creationId xmlns:a16="http://schemas.microsoft.com/office/drawing/2014/main" id="{CF65C86B-53A1-4BF0-A937-24A150A939F3}"/>
                  </a:ext>
                </a:extLst>
              </p:cNvPr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62000" y="4191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rdi</a:t>
                </a:r>
                <a:endParaRPr 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DCDADD2-3F23-448B-AE88-5DA749B1757A}"/>
                </a:ext>
              </a:extLst>
            </p:cNvPr>
            <p:cNvGrpSpPr/>
            <p:nvPr/>
          </p:nvGrpSpPr>
          <p:grpSpPr>
            <a:xfrm>
              <a:off x="761492" y="4572000"/>
              <a:ext cx="3556000" cy="365760"/>
              <a:chOff x="762000" y="5410200"/>
              <a:chExt cx="3556000" cy="365760"/>
            </a:xfrm>
          </p:grpSpPr>
          <p:sp>
            <p:nvSpPr>
              <p:cNvPr id="55" name="Rectangle 13">
                <a:extLst>
                  <a:ext uri="{FF2B5EF4-FFF2-40B4-BE49-F238E27FC236}">
                    <a16:creationId xmlns:a16="http://schemas.microsoft.com/office/drawing/2014/main" id="{6B32B9CE-8C38-4C5E-B9EF-5D630E38CB98}"/>
                  </a:ext>
                </a:extLst>
              </p:cNvPr>
              <p:cNvSpPr>
                <a:spLocks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2552700" y="54356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1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18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ebp</a:t>
                </a:r>
                <a:endParaRPr lang="en-US" sz="18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56" name="Rectangle 36">
                <a:extLst>
                  <a:ext uri="{FF2B5EF4-FFF2-40B4-BE49-F238E27FC236}">
                    <a16:creationId xmlns:a16="http://schemas.microsoft.com/office/drawing/2014/main" id="{8429F318-FABD-4661-A083-E45CC198DFE4}"/>
                  </a:ext>
                </a:extLst>
              </p:cNvPr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762000" y="5410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rPr>
                  <a:t>rbp</a:t>
                </a:r>
                <a:endParaRPr 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A7EFF480-BF3E-4906-8AD9-586CC2BB07C8}"/>
              </a:ext>
            </a:extLst>
          </p:cNvPr>
          <p:cNvSpPr/>
          <p:nvPr/>
        </p:nvSpPr>
        <p:spPr>
          <a:xfrm>
            <a:off x="9553216" y="5236386"/>
            <a:ext cx="1176421" cy="370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802334-94FA-4EDA-ACA0-938CB150653F}"/>
              </a:ext>
            </a:extLst>
          </p:cNvPr>
          <p:cNvSpPr txBox="1"/>
          <p:nvPr/>
        </p:nvSpPr>
        <p:spPr>
          <a:xfrm>
            <a:off x="4986140" y="6035562"/>
            <a:ext cx="6138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is all an illusion of course…</a:t>
            </a:r>
          </a:p>
        </p:txBody>
      </p:sp>
    </p:spTree>
    <p:extLst>
      <p:ext uri="{BB962C8B-B14F-4D97-AF65-F5344CB8AC3E}">
        <p14:creationId xmlns:p14="http://schemas.microsoft.com/office/powerpoint/2010/main" val="334294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A01A1D-093D-47BA-8317-00CD3B44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processes have file descriptors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6EEEBB-7033-44F9-9C6D-B6C88749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Integers specifying a file the process is interacting with</a:t>
            </a:r>
          </a:p>
          <a:p>
            <a:pPr lvl="1"/>
            <a:r>
              <a:rPr lang="en-US" dirty="0"/>
              <a:t>Process contains a table linking integers to files (and permissions)</a:t>
            </a:r>
          </a:p>
          <a:p>
            <a:endParaRPr lang="en-US" dirty="0"/>
          </a:p>
          <a:p>
            <a:r>
              <a:rPr lang="en-US" dirty="0"/>
              <a:t>Default file descriptors</a:t>
            </a:r>
          </a:p>
          <a:p>
            <a:pPr lvl="1"/>
            <a:r>
              <a:rPr lang="en-US" dirty="0"/>
              <a:t>0 - Standard input (stdin)</a:t>
            </a:r>
          </a:p>
          <a:p>
            <a:pPr lvl="1"/>
            <a:r>
              <a:rPr lang="en-US" dirty="0"/>
              <a:t>1 - Standard output (</a:t>
            </a:r>
            <a:r>
              <a:rPr lang="en-US" dirty="0" err="1"/>
              <a:t>stdout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2 - Standard error (stderr)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Function calls to interact with files</a:t>
            </a:r>
          </a:p>
          <a:p>
            <a:pPr lvl="1"/>
            <a:r>
              <a:rPr lang="en-US" sz="2600" i="0" dirty="0">
                <a:effectLst/>
                <a:latin typeface="Consolas" panose="020B0609020204030204" pitchFamily="49" charset="0"/>
              </a:rPr>
              <a:t>int     open  (const char *</a:t>
            </a:r>
            <a:r>
              <a:rPr lang="en-US" sz="2600" i="1" dirty="0">
                <a:effectLst/>
                <a:latin typeface="Consolas" panose="020B0609020204030204" pitchFamily="49" charset="0"/>
              </a:rPr>
              <a:t>path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, int 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oflag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, ... );</a:t>
            </a:r>
          </a:p>
          <a:p>
            <a:pPr lvl="1"/>
            <a:r>
              <a:rPr lang="en-US" sz="2600" b="0" i="0" dirty="0" err="1">
                <a:effectLst/>
                <a:latin typeface="Consolas" panose="020B0609020204030204" pitchFamily="49" charset="0"/>
              </a:rPr>
              <a:t>ssize_t</a:t>
            </a:r>
            <a:r>
              <a:rPr lang="en-US" sz="2600" b="0" i="0" dirty="0">
                <a:effectLst/>
                <a:latin typeface="Consolas" panose="020B0609020204030204" pitchFamily="49" charset="0"/>
              </a:rPr>
              <a:t> read  (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int 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fildes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, void *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buf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, </a:t>
            </a:r>
            <a:r>
              <a:rPr lang="en-US" sz="2600" i="0" dirty="0" err="1">
                <a:effectLst/>
                <a:latin typeface="Consolas" panose="020B0609020204030204" pitchFamily="49" charset="0"/>
              </a:rPr>
              <a:t>size_t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 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nbyte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);</a:t>
            </a:r>
            <a:endParaRPr lang="en-US" sz="2600" dirty="0">
              <a:latin typeface="Consolas" panose="020B0609020204030204" pitchFamily="49" charset="0"/>
            </a:endParaRPr>
          </a:p>
          <a:p>
            <a:pPr lvl="1"/>
            <a:r>
              <a:rPr lang="en-US" sz="2600" i="0" dirty="0" err="1">
                <a:effectLst/>
                <a:latin typeface="Consolas" panose="020B0609020204030204" pitchFamily="49" charset="0"/>
              </a:rPr>
              <a:t>ssize_t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 write (int 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fildes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, const void *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buf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, </a:t>
            </a:r>
            <a:r>
              <a:rPr lang="en-US" sz="2600" i="0" dirty="0" err="1">
                <a:effectLst/>
                <a:latin typeface="Consolas" panose="020B0609020204030204" pitchFamily="49" charset="0"/>
              </a:rPr>
              <a:t>size_t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 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nbyte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);</a:t>
            </a:r>
            <a:endParaRPr lang="en-US" sz="26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E5B61-21E8-46F2-A606-401383CB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3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B30A-EAAD-44B3-ADCB-644FB828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file descriptors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522FE-31E1-4CA6-B2A5-55B325AD8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7595" y="1197016"/>
            <a:ext cx="10972799" cy="51593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2AB95-B69E-4D4D-AAC6-6777B694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905B48-35E4-45A8-B2F3-B55939DF9BAE}"/>
              </a:ext>
            </a:extLst>
          </p:cNvPr>
          <p:cNvSpPr/>
          <p:nvPr/>
        </p:nvSpPr>
        <p:spPr>
          <a:xfrm>
            <a:off x="558053" y="5661212"/>
            <a:ext cx="11093823" cy="766482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7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B30A-EAAD-44B3-ADCB-644FB828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all of the code in the address space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522FE-31E1-4CA6-B2A5-55B325AD8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7595" y="1197016"/>
            <a:ext cx="10972799" cy="51593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2AB95-B69E-4D4D-AAC6-6777B694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905B48-35E4-45A8-B2F3-B55939DF9BAE}"/>
              </a:ext>
            </a:extLst>
          </p:cNvPr>
          <p:cNvSpPr/>
          <p:nvPr/>
        </p:nvSpPr>
        <p:spPr>
          <a:xfrm flipV="1">
            <a:off x="558053" y="1867710"/>
            <a:ext cx="11093823" cy="3858638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669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43_template.pptx" id="{F36AF7DA-6C96-43AB-903C-44AA768C6D2E}" vid="{5709DE7C-7F2C-4F35-B2D7-9FB21663D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4749</TotalTime>
  <Words>3117</Words>
  <Application>Microsoft Office PowerPoint</Application>
  <PresentationFormat>Widescreen</PresentationFormat>
  <Paragraphs>629</Paragraphs>
  <Slides>55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Calibri</vt:lpstr>
      <vt:lpstr>Tahoma</vt:lpstr>
      <vt:lpstr>Arial</vt:lpstr>
      <vt:lpstr>Consolas</vt:lpstr>
      <vt:lpstr>Class Slides</vt:lpstr>
      <vt:lpstr>Lecture 2: Processes and Threads</vt:lpstr>
      <vt:lpstr>Today’s Goals</vt:lpstr>
      <vt:lpstr>Outline</vt:lpstr>
      <vt:lpstr>Outline</vt:lpstr>
      <vt:lpstr>Definitions</vt:lpstr>
      <vt:lpstr>Process Contents</vt:lpstr>
      <vt:lpstr>POSIX processes have file descriptors</vt:lpstr>
      <vt:lpstr>Example file descriptors</vt:lpstr>
      <vt:lpstr>Also all of the code in the address space</vt:lpstr>
      <vt:lpstr>Additional Process Contents</vt:lpstr>
      <vt:lpstr>Check your understanding</vt:lpstr>
      <vt:lpstr>Check your understanding</vt:lpstr>
      <vt:lpstr>Processes don’t run all the time</vt:lpstr>
      <vt:lpstr>Multiprogramming processes</vt:lpstr>
      <vt:lpstr>Key difference between kernel and processes: privilege</vt:lpstr>
      <vt:lpstr>Outline</vt:lpstr>
      <vt:lpstr>Things a program cannot do itself</vt:lpstr>
      <vt:lpstr>How does a process ask the OS to do something?</vt:lpstr>
      <vt:lpstr>Hardware can save us!</vt:lpstr>
      <vt:lpstr>System call steps (simplification)</vt:lpstr>
      <vt:lpstr>Returning from a system call (simplification)</vt:lpstr>
      <vt:lpstr>Check your understanding</vt:lpstr>
      <vt:lpstr>Returning from a system call (simplification)</vt:lpstr>
      <vt:lpstr>System calls trigger context switches</vt:lpstr>
      <vt:lpstr>Example Linux system calls</vt:lpstr>
      <vt:lpstr>Outline</vt:lpstr>
      <vt:lpstr>Process system calls</vt:lpstr>
      <vt:lpstr>Creating a new process</vt:lpstr>
      <vt:lpstr>Creating a new process</vt:lpstr>
      <vt:lpstr>Executing a new program</vt:lpstr>
      <vt:lpstr>Creating your own shell</vt:lpstr>
      <vt:lpstr>Creating your own shell</vt:lpstr>
      <vt:lpstr>Many other system calls</vt:lpstr>
      <vt:lpstr>Outline</vt:lpstr>
      <vt:lpstr>Software Tasks: Threads</vt:lpstr>
      <vt:lpstr>Thread Memory</vt:lpstr>
      <vt:lpstr>Process address space with threads</vt:lpstr>
      <vt:lpstr>Thread use case: web browser</vt:lpstr>
      <vt:lpstr>Thread use case: user interfaces</vt:lpstr>
      <vt:lpstr>Thread use case: web server</vt:lpstr>
      <vt:lpstr>Web server option 1: handle one request at a time</vt:lpstr>
      <vt:lpstr>Web server option 1: event-driven model</vt:lpstr>
      <vt:lpstr>Web server option 3: multi-threaded web server</vt:lpstr>
      <vt:lpstr>More Practical Motivation</vt:lpstr>
      <vt:lpstr>Models for thread libraries: user threads</vt:lpstr>
      <vt:lpstr>Models for thread libraries: kernel threads</vt:lpstr>
      <vt:lpstr>Threads versus Processes</vt:lpstr>
      <vt:lpstr>POSIX Threads Library: pthreads</vt:lpstr>
      <vt:lpstr>Pthread system call example</vt:lpstr>
      <vt:lpstr>Threads Example</vt:lpstr>
      <vt:lpstr>Threads Example</vt:lpstr>
      <vt:lpstr>Threads Example</vt:lpstr>
      <vt:lpstr>Check your understanding</vt:lpstr>
      <vt:lpstr>Check your understanding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Concurrency Sources</dc:title>
  <dc:creator>Branden Ghena</dc:creator>
  <cp:lastModifiedBy>Branden Ghena</cp:lastModifiedBy>
  <cp:revision>65</cp:revision>
  <dcterms:created xsi:type="dcterms:W3CDTF">2020-09-16T03:42:39Z</dcterms:created>
  <dcterms:modified xsi:type="dcterms:W3CDTF">2020-09-20T03:04:13Z</dcterms:modified>
</cp:coreProperties>
</file>