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2"/>
  </p:notesMasterIdLst>
  <p:sldIdLst>
    <p:sldId id="256" r:id="rId2"/>
    <p:sldId id="264" r:id="rId3"/>
    <p:sldId id="387" r:id="rId4"/>
    <p:sldId id="384" r:id="rId5"/>
    <p:sldId id="348" r:id="rId6"/>
    <p:sldId id="2127" r:id="rId7"/>
    <p:sldId id="2059" r:id="rId8"/>
    <p:sldId id="2060" r:id="rId9"/>
    <p:sldId id="2061" r:id="rId10"/>
    <p:sldId id="2057" r:id="rId11"/>
    <p:sldId id="2058" r:id="rId12"/>
    <p:sldId id="2062" r:id="rId13"/>
    <p:sldId id="2063" r:id="rId14"/>
    <p:sldId id="2064" r:id="rId15"/>
    <p:sldId id="2128" r:id="rId16"/>
    <p:sldId id="2065" r:id="rId17"/>
    <p:sldId id="2068" r:id="rId18"/>
    <p:sldId id="285" r:id="rId19"/>
    <p:sldId id="2067" r:id="rId20"/>
    <p:sldId id="2069" r:id="rId21"/>
    <p:sldId id="2071" r:id="rId22"/>
    <p:sldId id="2070" r:id="rId23"/>
    <p:sldId id="2082" r:id="rId24"/>
    <p:sldId id="2081" r:id="rId25"/>
    <p:sldId id="2083" r:id="rId26"/>
    <p:sldId id="2084" r:id="rId27"/>
    <p:sldId id="2085" r:id="rId28"/>
    <p:sldId id="2087" r:id="rId29"/>
    <p:sldId id="275" r:id="rId30"/>
    <p:sldId id="2090" r:id="rId31"/>
    <p:sldId id="2091" r:id="rId32"/>
    <p:sldId id="278" r:id="rId33"/>
    <p:sldId id="2074" r:id="rId34"/>
    <p:sldId id="2129" r:id="rId35"/>
    <p:sldId id="2092" r:id="rId36"/>
    <p:sldId id="2093" r:id="rId37"/>
    <p:sldId id="282" r:id="rId38"/>
    <p:sldId id="2094" r:id="rId39"/>
    <p:sldId id="284" r:id="rId40"/>
    <p:sldId id="2096" r:id="rId41"/>
    <p:sldId id="2095" r:id="rId42"/>
    <p:sldId id="2097" r:id="rId43"/>
    <p:sldId id="2098" r:id="rId44"/>
    <p:sldId id="2101" r:id="rId45"/>
    <p:sldId id="2130" r:id="rId46"/>
    <p:sldId id="388" r:id="rId47"/>
    <p:sldId id="268" r:id="rId48"/>
    <p:sldId id="2102" r:id="rId49"/>
    <p:sldId id="2104" r:id="rId50"/>
    <p:sldId id="2103" r:id="rId51"/>
    <p:sldId id="2105" r:id="rId52"/>
    <p:sldId id="2106" r:id="rId53"/>
    <p:sldId id="2110" r:id="rId54"/>
    <p:sldId id="2111" r:id="rId55"/>
    <p:sldId id="2107" r:id="rId56"/>
    <p:sldId id="2108" r:id="rId57"/>
    <p:sldId id="2116" r:id="rId58"/>
    <p:sldId id="2112" r:id="rId59"/>
    <p:sldId id="2113" r:id="rId60"/>
    <p:sldId id="2115" r:id="rId61"/>
    <p:sldId id="2117" r:id="rId62"/>
    <p:sldId id="2131" r:id="rId63"/>
    <p:sldId id="2120" r:id="rId64"/>
    <p:sldId id="2121" r:id="rId65"/>
    <p:sldId id="2122" r:id="rId66"/>
    <p:sldId id="2123" r:id="rId67"/>
    <p:sldId id="2124" r:id="rId68"/>
    <p:sldId id="2125" r:id="rId69"/>
    <p:sldId id="2126" r:id="rId70"/>
    <p:sldId id="213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87"/>
            <p14:sldId id="384"/>
            <p14:sldId id="348"/>
          </p14:sldIdLst>
        </p14:section>
        <p14:section name="Performance through concurrency" id="{B55B8E8C-5EAB-4A1E-A4E9-AE5E896E46FA}">
          <p14:sldIdLst>
            <p14:sldId id="2127"/>
            <p14:sldId id="2059"/>
            <p14:sldId id="2060"/>
            <p14:sldId id="2061"/>
            <p14:sldId id="2057"/>
            <p14:sldId id="2058"/>
            <p14:sldId id="2062"/>
            <p14:sldId id="2063"/>
            <p14:sldId id="2064"/>
          </p14:sldIdLst>
        </p14:section>
        <p14:section name="Processor concurrency" id="{3FEDECB0-4F3C-4671-8D8A-85086C5EEA6A}">
          <p14:sldIdLst>
            <p14:sldId id="2128"/>
            <p14:sldId id="2065"/>
            <p14:sldId id="2068"/>
            <p14:sldId id="285"/>
            <p14:sldId id="2067"/>
            <p14:sldId id="2069"/>
            <p14:sldId id="2071"/>
            <p14:sldId id="2070"/>
            <p14:sldId id="2082"/>
            <p14:sldId id="2081"/>
            <p14:sldId id="2083"/>
            <p14:sldId id="2084"/>
            <p14:sldId id="2085"/>
            <p14:sldId id="2087"/>
            <p14:sldId id="275"/>
            <p14:sldId id="2090"/>
            <p14:sldId id="2091"/>
            <p14:sldId id="278"/>
            <p14:sldId id="2074"/>
          </p14:sldIdLst>
        </p14:section>
        <p14:section name="Amdahl's Law" id="{B1F7EB25-F43C-4DBD-9FB8-14E968F5E8D6}">
          <p14:sldIdLst>
            <p14:sldId id="2129"/>
            <p14:sldId id="2092"/>
            <p14:sldId id="2093"/>
            <p14:sldId id="282"/>
            <p14:sldId id="2094"/>
            <p14:sldId id="284"/>
            <p14:sldId id="2096"/>
            <p14:sldId id="2095"/>
            <p14:sldId id="2097"/>
            <p14:sldId id="2098"/>
            <p14:sldId id="2101"/>
          </p14:sldIdLst>
        </p14:section>
        <p14:section name="Interrupts and Signals" id="{C60B00D7-81ED-4753-874B-2BB90467CBB0}">
          <p14:sldIdLst>
            <p14:sldId id="2130"/>
            <p14:sldId id="388"/>
            <p14:sldId id="268"/>
            <p14:sldId id="2102"/>
            <p14:sldId id="2104"/>
            <p14:sldId id="2103"/>
            <p14:sldId id="2105"/>
            <p14:sldId id="2106"/>
            <p14:sldId id="2110"/>
            <p14:sldId id="2111"/>
            <p14:sldId id="2107"/>
            <p14:sldId id="2108"/>
            <p14:sldId id="2116"/>
            <p14:sldId id="2112"/>
            <p14:sldId id="2113"/>
            <p14:sldId id="2115"/>
            <p14:sldId id="2117"/>
          </p14:sldIdLst>
        </p14:section>
        <p14:section name="Data Races" id="{A5E037A1-D17F-4CB7-BC91-9E3EE5CE0F2B}">
          <p14:sldIdLst>
            <p14:sldId id="2131"/>
            <p14:sldId id="2120"/>
            <p14:sldId id="2121"/>
            <p14:sldId id="2122"/>
            <p14:sldId id="2123"/>
            <p14:sldId id="2124"/>
            <p14:sldId id="2125"/>
            <p14:sldId id="2126"/>
          </p14:sldIdLst>
        </p14:section>
        <p14:section name="Wrapup" id="{29A7F866-9DA9-446B-8359-CE426CB89C7A}">
          <p14:sldIdLst>
            <p14:sldId id="21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df2a4e0c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df2a4e0c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e18c33101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e18c33101_0_17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g5e18c33101_0_17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564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03: Concurrency</a:t>
            </a:r>
            <a:br>
              <a:rPr lang="en-US" dirty="0"/>
            </a:br>
            <a:r>
              <a:rPr lang="en-US" dirty="0"/>
              <a:t>Sources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 time or you’re fired.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FC42342-D109-44C3-B854-EAB9D713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0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 time or you’re fired.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				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914555-5148-45AA-A5E9-0AF3CDD1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6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don’t mean lower power</a:t>
            </a:r>
          </a:p>
          <a:p>
            <a:endParaRPr lang="en-US" sz="2400" dirty="0">
              <a:latin typeface="Seravek Light"/>
              <a:cs typeface="Seravek Light"/>
            </a:endParaRPr>
          </a:p>
        </p:txBody>
      </p:sp>
    </p:spTree>
    <p:extLst>
      <p:ext uri="{BB962C8B-B14F-4D97-AF65-F5344CB8AC3E}">
        <p14:creationId xmlns:p14="http://schemas.microsoft.com/office/powerpoint/2010/main" val="1230442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We can’t make transistors faster due to current leakage,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increase,</a:t>
            </a:r>
          </a:p>
          <a:p>
            <a:pPr>
              <a:spcBef>
                <a:spcPts val="640"/>
              </a:spcBef>
            </a:pPr>
            <a:r>
              <a:rPr lang="en-US" dirty="0"/>
              <a:t>but we have literally billions of transistors available to use.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performing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2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468865" y="4572000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1A364B-0268-4E06-B714-02F71BDA27C5}"/>
              </a:ext>
            </a:extLst>
          </p:cNvPr>
          <p:cNvSpPr txBox="1"/>
          <p:nvPr/>
        </p:nvSpPr>
        <p:spPr>
          <a:xfrm>
            <a:off x="8407730" y="1502228"/>
            <a:ext cx="3431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reality the cause-and-effect of parallelism isn’t so simple.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Key points: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can’t just increase frequency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do have a lot of transistors available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parallelism is one approach to improve performance again</a:t>
            </a:r>
          </a:p>
        </p:txBody>
      </p:sp>
    </p:spTree>
    <p:extLst>
      <p:ext uri="{BB962C8B-B14F-4D97-AF65-F5344CB8AC3E}">
        <p14:creationId xmlns:p14="http://schemas.microsoft.com/office/powerpoint/2010/main" val="2890513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through concurrency</a:t>
            </a:r>
          </a:p>
          <a:p>
            <a:endParaRPr lang="en-US" dirty="0"/>
          </a:p>
          <a:p>
            <a:r>
              <a:rPr lang="en-US" b="1" dirty="0"/>
              <a:t>Concurrency introduced by the processor</a:t>
            </a:r>
          </a:p>
          <a:p>
            <a:endParaRPr lang="en-US" dirty="0"/>
          </a:p>
          <a:p>
            <a:r>
              <a:rPr lang="en-US" dirty="0"/>
              <a:t>Amdahl’s Law – limits on performance</a:t>
            </a:r>
          </a:p>
          <a:p>
            <a:endParaRPr lang="en-US" dirty="0"/>
          </a:p>
          <a:p>
            <a:r>
              <a:rPr lang="en-US" dirty="0"/>
              <a:t>Interrupts and Signals</a:t>
            </a:r>
          </a:p>
          <a:p>
            <a:endParaRPr lang="en-US" dirty="0"/>
          </a:p>
          <a:p>
            <a:r>
              <a:rPr lang="en-US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1555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F94B-6FBB-453E-8045-B6F75E4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6281-4034-46A6-97B5-F8A79DC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C1AEC-EE2A-4821-A58D-9E610CD221B3}"/>
              </a:ext>
            </a:extLst>
          </p:cNvPr>
          <p:cNvSpPr/>
          <p:nvPr/>
        </p:nvSpPr>
        <p:spPr>
          <a:xfrm>
            <a:off x="4251366" y="1309255"/>
            <a:ext cx="2660073" cy="182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F173D3-41F2-43A8-8FED-37FA32F3521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19153" y="2220686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96EB3-DA80-4EA3-9A99-0B657460D699}"/>
              </a:ext>
            </a:extLst>
          </p:cNvPr>
          <p:cNvCxnSpPr>
            <a:cxnSpLocks/>
          </p:cNvCxnSpPr>
          <p:nvPr/>
        </p:nvCxnSpPr>
        <p:spPr>
          <a:xfrm>
            <a:off x="6911439" y="2218707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A1B97-2DC8-4143-8D23-5A1D08CC84D2}"/>
              </a:ext>
            </a:extLst>
          </p:cNvPr>
          <p:cNvSpPr txBox="1"/>
          <p:nvPr/>
        </p:nvSpPr>
        <p:spPr>
          <a:xfrm>
            <a:off x="1822862" y="1757042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Instructions,</a:t>
            </a:r>
          </a:p>
          <a:p>
            <a:r>
              <a:rPr lang="en-US" dirty="0"/>
              <a:t>Registers,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44B97-A111-4C17-AC47-74091C6C6430}"/>
              </a:ext>
            </a:extLst>
          </p:cNvPr>
          <p:cNvSpPr txBox="1"/>
          <p:nvPr/>
        </p:nvSpPr>
        <p:spPr>
          <a:xfrm>
            <a:off x="7843652" y="1618542"/>
            <a:ext cx="149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Registers and</a:t>
            </a:r>
          </a:p>
          <a:p>
            <a:r>
              <a:rPr lang="en-US" dirty="0"/>
              <a:t>Memory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27B096-C904-41EF-A54C-FB4EF6E94209}"/>
              </a:ext>
            </a:extLst>
          </p:cNvPr>
          <p:cNvGrpSpPr/>
          <p:nvPr/>
        </p:nvGrpSpPr>
        <p:grpSpPr>
          <a:xfrm>
            <a:off x="1153390" y="4352321"/>
            <a:ext cx="8856024" cy="1324074"/>
            <a:chOff x="1125186" y="4352321"/>
            <a:chExt cx="8856024" cy="13240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A6719F-B629-4EBA-9CA9-0FF6AF7BD108}"/>
                </a:ext>
              </a:extLst>
            </p:cNvPr>
            <p:cNvSpPr/>
            <p:nvPr/>
          </p:nvSpPr>
          <p:spPr>
            <a:xfrm>
              <a:off x="1354281" y="4552693"/>
              <a:ext cx="1419101" cy="9233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Fetch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39C34-B3A4-49BF-9F43-EFCD3B8D04B8}"/>
                </a:ext>
              </a:extLst>
            </p:cNvPr>
            <p:cNvSpPr/>
            <p:nvPr/>
          </p:nvSpPr>
          <p:spPr>
            <a:xfrm>
              <a:off x="3098964" y="4552693"/>
              <a:ext cx="1419101" cy="923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Decode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9C0AA3-DEAB-41B1-B5B5-21A1C901871D}"/>
                </a:ext>
              </a:extLst>
            </p:cNvPr>
            <p:cNvSpPr/>
            <p:nvPr/>
          </p:nvSpPr>
          <p:spPr>
            <a:xfrm>
              <a:off x="4843647" y="4552693"/>
              <a:ext cx="1419101" cy="923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9803EE-86F4-49F2-9687-F6124E080C6A}"/>
                </a:ext>
              </a:extLst>
            </p:cNvPr>
            <p:cNvSpPr/>
            <p:nvPr/>
          </p:nvSpPr>
          <p:spPr>
            <a:xfrm>
              <a:off x="6588330" y="4552693"/>
              <a:ext cx="1419101" cy="92333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0B0682-8F4F-4AE5-8D4B-6B200EE808BB}"/>
                </a:ext>
              </a:extLst>
            </p:cNvPr>
            <p:cNvSpPr/>
            <p:nvPr/>
          </p:nvSpPr>
          <p:spPr>
            <a:xfrm>
              <a:off x="8333014" y="4552693"/>
              <a:ext cx="1419101" cy="9233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Writeback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3C51C0-C46D-4BA3-A287-CF90C1A965C1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773382" y="5014358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8D6D98-AD4B-48F9-AA41-5FCDAAC1D8D4}"/>
                </a:ext>
              </a:extLst>
            </p:cNvPr>
            <p:cNvCxnSpPr>
              <a:cxnSpLocks/>
            </p:cNvCxnSpPr>
            <p:nvPr/>
          </p:nvCxnSpPr>
          <p:spPr>
            <a:xfrm>
              <a:off x="4518065" y="4995072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2D55E6-4CA3-49B0-BA14-F2CF7ACDA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62748" y="5028719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C42155-B4BB-4174-B696-7C4533E31E34}"/>
                </a:ext>
              </a:extLst>
            </p:cNvPr>
            <p:cNvCxnSpPr>
              <a:cxnSpLocks/>
            </p:cNvCxnSpPr>
            <p:nvPr/>
          </p:nvCxnSpPr>
          <p:spPr>
            <a:xfrm>
              <a:off x="8007432" y="5028719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705EBB-84B4-4C33-BE36-F26FFA9B2EA6}"/>
                </a:ext>
              </a:extLst>
            </p:cNvPr>
            <p:cNvSpPr/>
            <p:nvPr/>
          </p:nvSpPr>
          <p:spPr>
            <a:xfrm>
              <a:off x="1125186" y="4352321"/>
              <a:ext cx="8856024" cy="13240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43A4F8-0AB2-4555-B7FA-F52D1531BA21}"/>
              </a:ext>
            </a:extLst>
          </p:cNvPr>
          <p:cNvSpPr txBox="1"/>
          <p:nvPr/>
        </p:nvSpPr>
        <p:spPr>
          <a:xfrm>
            <a:off x="1305295" y="392794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4356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C020-F17E-41AD-A5CA-A5834AA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instructions don’t always have to be executed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155B-9382-4738-A73F-135132F4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60813"/>
            <a:ext cx="10972800" cy="5029200"/>
          </a:xfrm>
        </p:spPr>
        <p:txBody>
          <a:bodyPr/>
          <a:lstStyle/>
          <a:p>
            <a:pPr marL="0" indent="0">
              <a:buNone/>
              <a:tabLst>
                <a:tab pos="260747" algn="l"/>
                <a:tab pos="984647" algn="l"/>
              </a:tabLst>
            </a:pP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(%rdi), %rax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(%rsi), %rdx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%rdx, (%rdi)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%rax, (%rsi)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addq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%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rcx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rbx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r>
              <a:rPr lang="en-US" dirty="0">
                <a:cs typeface="Courier New" panose="02070309020205020404" pitchFamily="49" charset="0"/>
              </a:rPr>
              <a:t>We can apply the multiprogramming approach of executing this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addq</a:t>
            </a:r>
            <a:r>
              <a:rPr lang="en-US" dirty="0">
                <a:cs typeface="Courier New" panose="02070309020205020404" pitchFamily="49" charset="0"/>
              </a:rPr>
              <a:t> while the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cs typeface="Courier New" panose="02070309020205020404" pitchFamily="49" charset="0"/>
              </a:rPr>
              <a:t> is waiting on memory.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8DC3-AA4A-4C22-B758-2584D73E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25B49D-647E-49E3-85A0-349C01F9A12B}"/>
              </a:ext>
            </a:extLst>
          </p:cNvPr>
          <p:cNvCxnSpPr>
            <a:cxnSpLocks/>
          </p:cNvCxnSpPr>
          <p:nvPr/>
        </p:nvCxnSpPr>
        <p:spPr>
          <a:xfrm flipH="1">
            <a:off x="4073236" y="2939144"/>
            <a:ext cx="183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072F45-6B80-43A8-B366-850FDF32900A}"/>
              </a:ext>
            </a:extLst>
          </p:cNvPr>
          <p:cNvSpPr txBox="1"/>
          <p:nvPr/>
        </p:nvSpPr>
        <p:spPr>
          <a:xfrm>
            <a:off x="5949538" y="2505694"/>
            <a:ext cx="318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have to go after the </a:t>
            </a:r>
            <a:r>
              <a:rPr lang="en-US" dirty="0" err="1"/>
              <a:t>movq</a:t>
            </a:r>
            <a:r>
              <a:rPr lang="en-US" dirty="0"/>
              <a:t> instructions because it uses different registers</a:t>
            </a:r>
          </a:p>
        </p:txBody>
      </p:sp>
    </p:spTree>
    <p:extLst>
      <p:ext uri="{BB962C8B-B14F-4D97-AF65-F5344CB8AC3E}">
        <p14:creationId xmlns:p14="http://schemas.microsoft.com/office/powerpoint/2010/main" val="3261417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Out-of-order machines</a:t>
            </a:r>
            <a:endParaRPr dirty="0"/>
          </a:p>
        </p:txBody>
      </p:sp>
      <p:pic>
        <p:nvPicPr>
          <p:cNvPr id="598" name="Google Shape;5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34" y="2284534"/>
            <a:ext cx="6213933" cy="3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2"/>
          <p:cNvSpPr/>
          <p:nvPr/>
        </p:nvSpPr>
        <p:spPr>
          <a:xfrm>
            <a:off x="526667" y="2549992"/>
            <a:ext cx="2364400" cy="121614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Fetch many instructions at once!</a:t>
            </a:r>
            <a:endParaRPr sz="2400" dirty="0"/>
          </a:p>
        </p:txBody>
      </p:sp>
      <p:cxnSp>
        <p:nvCxnSpPr>
          <p:cNvPr id="600" name="Google Shape;600;p72"/>
          <p:cNvCxnSpPr>
            <a:cxnSpLocks/>
            <a:stCxn id="599" idx="3"/>
          </p:cNvCxnSpPr>
          <p:nvPr/>
        </p:nvCxnSpPr>
        <p:spPr>
          <a:xfrm flipV="1">
            <a:off x="2891067" y="3148734"/>
            <a:ext cx="269200" cy="93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1" name="Google Shape;601;p72"/>
          <p:cNvSpPr/>
          <p:nvPr/>
        </p:nvSpPr>
        <p:spPr>
          <a:xfrm>
            <a:off x="609600" y="4308009"/>
            <a:ext cx="2780805" cy="158729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Read register file, handle data dependencies with register renaming</a:t>
            </a:r>
            <a:endParaRPr sz="2400" dirty="0"/>
          </a:p>
        </p:txBody>
      </p:sp>
      <p:cxnSp>
        <p:nvCxnSpPr>
          <p:cNvPr id="602" name="Google Shape;602;p72"/>
          <p:cNvCxnSpPr>
            <a:cxnSpLocks/>
            <a:stCxn id="601" idx="3"/>
          </p:cNvCxnSpPr>
          <p:nvPr/>
        </p:nvCxnSpPr>
        <p:spPr>
          <a:xfrm flipV="1">
            <a:off x="3390405" y="3530034"/>
            <a:ext cx="1450662" cy="157162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p72"/>
          <p:cNvSpPr/>
          <p:nvPr/>
        </p:nvSpPr>
        <p:spPr>
          <a:xfrm>
            <a:off x="5189517" y="1417833"/>
            <a:ext cx="2992582" cy="105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Reorder instructions to make best use of CPU</a:t>
            </a:r>
            <a:endParaRPr sz="2400" dirty="0"/>
          </a:p>
        </p:txBody>
      </p:sp>
      <p:cxnSp>
        <p:nvCxnSpPr>
          <p:cNvPr id="604" name="Google Shape;604;p72"/>
          <p:cNvCxnSpPr>
            <a:cxnSpLocks/>
            <a:stCxn id="603" idx="2"/>
          </p:cNvCxnSpPr>
          <p:nvPr/>
        </p:nvCxnSpPr>
        <p:spPr>
          <a:xfrm>
            <a:off x="6685808" y="2471033"/>
            <a:ext cx="1459" cy="46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5" name="Google Shape;605;p72"/>
          <p:cNvSpPr/>
          <p:nvPr/>
        </p:nvSpPr>
        <p:spPr>
          <a:xfrm>
            <a:off x="9482448" y="1840676"/>
            <a:ext cx="2396426" cy="285007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Commit, or “write back” data to memory and regfile in the order the programmer expects</a:t>
            </a:r>
            <a:endParaRPr sz="2400" dirty="0"/>
          </a:p>
        </p:txBody>
      </p:sp>
      <p:cxnSp>
        <p:nvCxnSpPr>
          <p:cNvPr id="606" name="Google Shape;606;p72"/>
          <p:cNvCxnSpPr>
            <a:cxnSpLocks/>
            <a:stCxn id="605" idx="1"/>
          </p:cNvCxnSpPr>
          <p:nvPr/>
        </p:nvCxnSpPr>
        <p:spPr>
          <a:xfrm flipH="1">
            <a:off x="9043102" y="3265715"/>
            <a:ext cx="439346" cy="261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60FB88-7E66-4DAE-A9FD-747847DB12A1}"/>
              </a:ext>
            </a:extLst>
          </p:cNvPr>
          <p:cNvSpPr txBox="1"/>
          <p:nvPr/>
        </p:nvSpPr>
        <p:spPr>
          <a:xfrm>
            <a:off x="7243990" y="5469461"/>
            <a:ext cx="359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 looks for </a:t>
            </a:r>
            <a:r>
              <a:rPr lang="en-US" i="1" dirty="0"/>
              <a:t>independent</a:t>
            </a:r>
            <a:r>
              <a:rPr lang="en-US" dirty="0"/>
              <a:t> instructions it can execute early</a:t>
            </a:r>
            <a:endParaRPr lang="en-US" i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processors obey normal execution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thoughts on out-of-order execution</a:t>
            </a:r>
          </a:p>
          <a:p>
            <a:pPr lvl="1"/>
            <a:r>
              <a:rPr lang="en-US" dirty="0"/>
              <a:t>😱</a:t>
            </a:r>
          </a:p>
          <a:p>
            <a:pPr lvl="1"/>
            <a:r>
              <a:rPr lang="en-US" dirty="0"/>
              <a:t>The processor could be executing my program in order it feels like?!!</a:t>
            </a:r>
          </a:p>
          <a:p>
            <a:pPr lvl="1"/>
            <a:r>
              <a:rPr lang="en-US" dirty="0"/>
              <a:t>How do I possibly reason about anything?</a:t>
            </a:r>
          </a:p>
          <a:p>
            <a:pPr lvl="1"/>
            <a:endParaRPr lang="en-US" dirty="0"/>
          </a:p>
          <a:p>
            <a:r>
              <a:rPr lang="en-US" dirty="0"/>
              <a:t>Answer: the processor promises to have the same results as if things were done in the normal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370E9-A87D-4AD0-BDA2-2BA8FDB168FE}"/>
              </a:ext>
            </a:extLst>
          </p:cNvPr>
          <p:cNvSpPr/>
          <p:nvPr/>
        </p:nvSpPr>
        <p:spPr>
          <a:xfrm>
            <a:off x="4102925" y="4349338"/>
            <a:ext cx="2660073" cy="182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611F8B-8DB5-49F0-95AC-F88AFF4BECC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70712" y="5260769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C68A4-D646-4202-8250-9DA22C6CDCFD}"/>
              </a:ext>
            </a:extLst>
          </p:cNvPr>
          <p:cNvCxnSpPr>
            <a:cxnSpLocks/>
          </p:cNvCxnSpPr>
          <p:nvPr/>
        </p:nvCxnSpPr>
        <p:spPr>
          <a:xfrm>
            <a:off x="6762998" y="5258790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F3E88F-BD90-4EC0-AB03-20E608836459}"/>
              </a:ext>
            </a:extLst>
          </p:cNvPr>
          <p:cNvSpPr txBox="1"/>
          <p:nvPr/>
        </p:nvSpPr>
        <p:spPr>
          <a:xfrm>
            <a:off x="1674421" y="4797125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Instructions,</a:t>
            </a:r>
          </a:p>
          <a:p>
            <a:r>
              <a:rPr lang="en-US" dirty="0"/>
              <a:t>Registers,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693B4-431F-41AD-9EFC-4A4566ABABCC}"/>
              </a:ext>
            </a:extLst>
          </p:cNvPr>
          <p:cNvSpPr txBox="1"/>
          <p:nvPr/>
        </p:nvSpPr>
        <p:spPr>
          <a:xfrm>
            <a:off x="7695211" y="4658625"/>
            <a:ext cx="149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Registers and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05558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where and why concurrency and parallelism are involved in computing.</a:t>
            </a:r>
          </a:p>
          <a:p>
            <a:endParaRPr lang="en-US" dirty="0"/>
          </a:p>
          <a:p>
            <a:r>
              <a:rPr lang="en-US" dirty="0"/>
              <a:t>Be disappointed by performance limits on concurrency.</a:t>
            </a:r>
          </a:p>
          <a:p>
            <a:endParaRPr lang="en-US" dirty="0"/>
          </a:p>
          <a:p>
            <a:r>
              <a:rPr lang="en-US" dirty="0"/>
              <a:t>Understand purpose and challenges of interrupts and signals.</a:t>
            </a:r>
          </a:p>
          <a:p>
            <a:endParaRPr lang="en-US" dirty="0"/>
          </a:p>
          <a:p>
            <a:r>
              <a:rPr lang="en-US" dirty="0"/>
              <a:t>Introduce concept of data races as a concurrency problem.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processes might rely on 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can’t account for multiple processes though</a:t>
            </a:r>
          </a:p>
          <a:p>
            <a:r>
              <a:rPr lang="en-US" dirty="0"/>
              <a:t>If memory results are shared by two threads, the processor might mess something up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Thread 1 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F8-11B5-49C1-B474-EBE156739003}"/>
              </a:ext>
            </a:extLst>
          </p:cNvPr>
          <p:cNvSpPr txBox="1"/>
          <p:nvPr/>
        </p:nvSpPr>
        <p:spPr>
          <a:xfrm>
            <a:off x="2333501" y="4399205"/>
            <a:ext cx="19772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(f == 0);</a:t>
            </a:r>
          </a:p>
          <a:p>
            <a:r>
              <a:rPr lang="en-US" dirty="0" err="1"/>
              <a:t>printf</a:t>
            </a:r>
            <a:r>
              <a:rPr lang="en-US" dirty="0"/>
              <a:t>(“%d\n”, 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4830-EC0B-4B65-9291-4400EBD2B860}"/>
              </a:ext>
            </a:extLst>
          </p:cNvPr>
          <p:cNvSpPr txBox="1"/>
          <p:nvPr/>
        </p:nvSpPr>
        <p:spPr>
          <a:xfrm>
            <a:off x="6489864" y="4399206"/>
            <a:ext cx="149629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42;</a:t>
            </a:r>
          </a:p>
          <a:p>
            <a:r>
              <a:rPr lang="en-US" dirty="0"/>
              <a:t>f =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76A-1FBC-4241-B8B6-74061F23552E}"/>
              </a:ext>
            </a:extLst>
          </p:cNvPr>
          <p:cNvSpPr txBox="1"/>
          <p:nvPr/>
        </p:nvSpPr>
        <p:spPr>
          <a:xfrm>
            <a:off x="4304805" y="2860454"/>
            <a:ext cx="2185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 = 0;</a:t>
            </a:r>
          </a:p>
          <a:p>
            <a:r>
              <a:rPr lang="en-US" dirty="0"/>
              <a:t>x = 0;</a:t>
            </a:r>
          </a:p>
          <a:p>
            <a:r>
              <a:rPr lang="en-US" dirty="0"/>
              <a:t>// split into 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80FA0-2AE4-47D9-A23D-5E47E9F39E2C}"/>
              </a:ext>
            </a:extLst>
          </p:cNvPr>
          <p:cNvSpPr txBox="1"/>
          <p:nvPr/>
        </p:nvSpPr>
        <p:spPr>
          <a:xfrm>
            <a:off x="2333501" y="4025135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1301-5FA3-4756-8274-FEF55405A7D1}"/>
              </a:ext>
            </a:extLst>
          </p:cNvPr>
          <p:cNvSpPr txBox="1"/>
          <p:nvPr/>
        </p:nvSpPr>
        <p:spPr>
          <a:xfrm>
            <a:off x="6489865" y="4029093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9D9C0-5506-4E74-9D39-132C807B85C0}"/>
              </a:ext>
            </a:extLst>
          </p:cNvPr>
          <p:cNvCxnSpPr/>
          <p:nvPr/>
        </p:nvCxnSpPr>
        <p:spPr>
          <a:xfrm flipH="1">
            <a:off x="3978234" y="3895106"/>
            <a:ext cx="326571" cy="320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4C16-38B1-4399-9FF1-68D29C9681C0}"/>
              </a:ext>
            </a:extLst>
          </p:cNvPr>
          <p:cNvCxnSpPr>
            <a:cxnSpLocks/>
          </p:cNvCxnSpPr>
          <p:nvPr/>
        </p:nvCxnSpPr>
        <p:spPr>
          <a:xfrm>
            <a:off x="6222670" y="3886867"/>
            <a:ext cx="261257" cy="32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3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processes might rely on 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can’t account for multiple processes though</a:t>
            </a:r>
          </a:p>
          <a:p>
            <a:r>
              <a:rPr lang="en-US" dirty="0"/>
              <a:t>If memory results are shared by two threads, the processor might mess something up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Thread 1 print? </a:t>
            </a:r>
            <a:r>
              <a:rPr lang="en-US" b="1" dirty="0"/>
              <a:t>Could be 42. Could be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F8-11B5-49C1-B474-EBE156739003}"/>
              </a:ext>
            </a:extLst>
          </p:cNvPr>
          <p:cNvSpPr txBox="1"/>
          <p:nvPr/>
        </p:nvSpPr>
        <p:spPr>
          <a:xfrm>
            <a:off x="2333501" y="4399205"/>
            <a:ext cx="19772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(f == 0);</a:t>
            </a:r>
          </a:p>
          <a:p>
            <a:r>
              <a:rPr lang="en-US" dirty="0" err="1"/>
              <a:t>printf</a:t>
            </a:r>
            <a:r>
              <a:rPr lang="en-US" dirty="0"/>
              <a:t>(“%d\n”, 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4830-EC0B-4B65-9291-4400EBD2B860}"/>
              </a:ext>
            </a:extLst>
          </p:cNvPr>
          <p:cNvSpPr txBox="1"/>
          <p:nvPr/>
        </p:nvSpPr>
        <p:spPr>
          <a:xfrm>
            <a:off x="6489864" y="4399206"/>
            <a:ext cx="149629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42;</a:t>
            </a:r>
          </a:p>
          <a:p>
            <a:r>
              <a:rPr lang="en-US" dirty="0"/>
              <a:t>f =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76A-1FBC-4241-B8B6-74061F23552E}"/>
              </a:ext>
            </a:extLst>
          </p:cNvPr>
          <p:cNvSpPr txBox="1"/>
          <p:nvPr/>
        </p:nvSpPr>
        <p:spPr>
          <a:xfrm>
            <a:off x="4304805" y="2860454"/>
            <a:ext cx="2185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 = 0;</a:t>
            </a:r>
          </a:p>
          <a:p>
            <a:r>
              <a:rPr lang="en-US" dirty="0"/>
              <a:t>x = 0;</a:t>
            </a:r>
          </a:p>
          <a:p>
            <a:r>
              <a:rPr lang="en-US" dirty="0"/>
              <a:t>// split into 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80FA0-2AE4-47D9-A23D-5E47E9F39E2C}"/>
              </a:ext>
            </a:extLst>
          </p:cNvPr>
          <p:cNvSpPr txBox="1"/>
          <p:nvPr/>
        </p:nvSpPr>
        <p:spPr>
          <a:xfrm>
            <a:off x="2333501" y="4025135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1301-5FA3-4756-8274-FEF55405A7D1}"/>
              </a:ext>
            </a:extLst>
          </p:cNvPr>
          <p:cNvSpPr txBox="1"/>
          <p:nvPr/>
        </p:nvSpPr>
        <p:spPr>
          <a:xfrm>
            <a:off x="6489865" y="4029093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9D9C0-5506-4E74-9D39-132C807B85C0}"/>
              </a:ext>
            </a:extLst>
          </p:cNvPr>
          <p:cNvCxnSpPr/>
          <p:nvPr/>
        </p:nvCxnSpPr>
        <p:spPr>
          <a:xfrm flipH="1">
            <a:off x="3978234" y="3895106"/>
            <a:ext cx="326571" cy="320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4C16-38B1-4399-9FF1-68D29C9681C0}"/>
              </a:ext>
            </a:extLst>
          </p:cNvPr>
          <p:cNvCxnSpPr>
            <a:cxnSpLocks/>
          </p:cNvCxnSpPr>
          <p:nvPr/>
        </p:nvCxnSpPr>
        <p:spPr>
          <a:xfrm>
            <a:off x="6222670" y="3886867"/>
            <a:ext cx="261257" cy="32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DE76DD-6CC1-4226-B798-79CE8699AAB0}"/>
              </a:ext>
            </a:extLst>
          </p:cNvPr>
          <p:cNvSpPr txBox="1"/>
          <p:nvPr/>
        </p:nvSpPr>
        <p:spPr>
          <a:xfrm>
            <a:off x="9517769" y="4879280"/>
            <a:ext cx="189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addressed with memory barriers</a:t>
            </a:r>
          </a:p>
        </p:txBody>
      </p:sp>
    </p:spTree>
    <p:extLst>
      <p:ext uri="{BB962C8B-B14F-4D97-AF65-F5344CB8AC3E}">
        <p14:creationId xmlns:p14="http://schemas.microsoft.com/office/powerpoint/2010/main" val="356170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0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609600" y="14176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0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6324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61;g5e18c33101_0_378">
            <a:extLst>
              <a:ext uri="{FF2B5EF4-FFF2-40B4-BE49-F238E27FC236}">
                <a16:creationId xmlns:a16="http://schemas.microsoft.com/office/drawing/2014/main" id="{A0F45A30-52AC-7044-8161-3C7AAB58ABA3}"/>
              </a:ext>
            </a:extLst>
          </p:cNvPr>
          <p:cNvGrpSpPr/>
          <p:nvPr/>
        </p:nvGrpSpPr>
        <p:grpSpPr>
          <a:xfrm>
            <a:off x="8229600" y="1676400"/>
            <a:ext cx="1524000" cy="762000"/>
            <a:chOff x="6705600" y="1676400"/>
            <a:chExt cx="1524000" cy="762000"/>
          </a:xfrm>
        </p:grpSpPr>
        <p:sp>
          <p:nvSpPr>
            <p:cNvPr id="30" name="Google Shape;262;g5e18c33101_0_378">
              <a:extLst>
                <a:ext uri="{FF2B5EF4-FFF2-40B4-BE49-F238E27FC236}">
                  <a16:creationId xmlns:a16="http://schemas.microsoft.com/office/drawing/2014/main" id="{E4A21BD7-706B-D64D-9643-1D7EF8ADA77F}"/>
                </a:ext>
              </a:extLst>
            </p:cNvPr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263;g5e18c33101_0_378">
              <a:extLst>
                <a:ext uri="{FF2B5EF4-FFF2-40B4-BE49-F238E27FC236}">
                  <a16:creationId xmlns:a16="http://schemas.microsoft.com/office/drawing/2014/main" id="{7B341B8A-232E-9C45-B30B-01D0B551705D}"/>
                </a:ext>
              </a:extLst>
            </p:cNvPr>
            <p:cNvCxnSpPr/>
            <p:nvPr/>
          </p:nvCxnSpPr>
          <p:spPr>
            <a:xfrm rot="10800000">
              <a:off x="6705600" y="19812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2" name="Google Shape;264;g5e18c33101_0_378">
            <a:extLst>
              <a:ext uri="{FF2B5EF4-FFF2-40B4-BE49-F238E27FC236}">
                <a16:creationId xmlns:a16="http://schemas.microsoft.com/office/drawing/2014/main" id="{2F535865-32A2-4846-8A05-BA88322C7DBE}"/>
              </a:ext>
            </a:extLst>
          </p:cNvPr>
          <p:cNvGrpSpPr/>
          <p:nvPr/>
        </p:nvGrpSpPr>
        <p:grpSpPr>
          <a:xfrm>
            <a:off x="8229600" y="4800600"/>
            <a:ext cx="1524000" cy="762000"/>
            <a:chOff x="6705600" y="4800600"/>
            <a:chExt cx="1524000" cy="762000"/>
          </a:xfrm>
        </p:grpSpPr>
        <p:sp>
          <p:nvSpPr>
            <p:cNvPr id="33" name="Google Shape;265;g5e18c33101_0_378">
              <a:extLst>
                <a:ext uri="{FF2B5EF4-FFF2-40B4-BE49-F238E27FC236}">
                  <a16:creationId xmlns:a16="http://schemas.microsoft.com/office/drawing/2014/main" id="{6ED4780A-3441-CC45-8B80-D000E4111F05}"/>
                </a:ext>
              </a:extLst>
            </p:cNvPr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266;g5e18c33101_0_378">
              <a:extLst>
                <a:ext uri="{FF2B5EF4-FFF2-40B4-BE49-F238E27FC236}">
                  <a16:creationId xmlns:a16="http://schemas.microsoft.com/office/drawing/2014/main" id="{6F8798F1-2A1B-6E46-B9F5-D57D9F610911}"/>
                </a:ext>
              </a:extLst>
            </p:cNvPr>
            <p:cNvCxnSpPr/>
            <p:nvPr/>
          </p:nvCxnSpPr>
          <p:spPr>
            <a:xfrm rot="10800000" flipH="1">
              <a:off x="6705600" y="51816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6477074" y="19812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469;g5e18c33101_0_378">
            <a:extLst>
              <a:ext uri="{FF2B5EF4-FFF2-40B4-BE49-F238E27FC236}">
                <a16:creationId xmlns:a16="http://schemas.microsoft.com/office/drawing/2014/main" id="{CD63C183-DF0A-2C46-9A52-00DA5AB6D6E3}"/>
              </a:ext>
            </a:extLst>
          </p:cNvPr>
          <p:cNvGrpSpPr/>
          <p:nvPr/>
        </p:nvGrpSpPr>
        <p:grpSpPr>
          <a:xfrm>
            <a:off x="7848601" y="5791201"/>
            <a:ext cx="2339100" cy="674100"/>
            <a:chOff x="6324600" y="5791200"/>
            <a:chExt cx="2339100" cy="674100"/>
          </a:xfrm>
        </p:grpSpPr>
        <p:sp>
          <p:nvSpPr>
            <p:cNvPr id="238" name="Google Shape;470;g5e18c33101_0_378">
              <a:extLst>
                <a:ext uri="{FF2B5EF4-FFF2-40B4-BE49-F238E27FC236}">
                  <a16:creationId xmlns:a16="http://schemas.microsoft.com/office/drawing/2014/main" id="{1185092E-DAAD-3D4B-A317-9E8DE4DF480C}"/>
                </a:ext>
              </a:extLst>
            </p:cNvPr>
            <p:cNvSpPr/>
            <p:nvPr/>
          </p:nvSpPr>
          <p:spPr>
            <a:xfrm rot="-5400000">
              <a:off x="6934200" y="5410200"/>
              <a:ext cx="381000" cy="1143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471;g5e18c33101_0_378">
              <a:extLst>
                <a:ext uri="{FF2B5EF4-FFF2-40B4-BE49-F238E27FC236}">
                  <a16:creationId xmlns:a16="http://schemas.microsoft.com/office/drawing/2014/main" id="{E716CE35-C86F-3A4E-9EFC-A02AA23AC83F}"/>
                </a:ext>
              </a:extLst>
            </p:cNvPr>
            <p:cNvSpPr txBox="1"/>
            <p:nvPr/>
          </p:nvSpPr>
          <p:spPr>
            <a:xfrm>
              <a:off x="6324600" y="6096000"/>
              <a:ext cx="233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I/O-Memory Interfaces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09846" y="25998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4876800" y="16764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2758208" y="39531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B1F-25CF-464E-AA0C-86FA944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041-D41F-FF40-AE7C-3F1FAA94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0"/>
              </a:spcBef>
            </a:pPr>
            <a:r>
              <a:rPr lang="en-US" dirty="0"/>
              <a:t>A computer system with at least 2 processors or </a:t>
            </a:r>
            <a:r>
              <a:rPr lang="en-US" i="1" dirty="0"/>
              <a:t>cores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Each core has its own PC and registers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Each core executes independent instruction streams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Processors share the same system memory</a:t>
            </a:r>
          </a:p>
          <a:p>
            <a:pPr lvl="2" indent="-406390">
              <a:spcBef>
                <a:spcPts val="0"/>
              </a:spcBef>
              <a:buSzPts val="2800"/>
            </a:pPr>
            <a:r>
              <a:rPr lang="en-US" dirty="0"/>
              <a:t>But use different parts of it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Communication possible through loads and stores to a common location</a:t>
            </a:r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Deliver high throughput for independent jobs via task-level parallelism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0A71-AEA8-4344-A161-59629732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9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1258-E5D1-EF45-AFBA-88887B49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B450-9F2D-E34A-BDD6-31B70515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Run Chrome and Minecraft simultaneously</a:t>
            </a:r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Each are separate programs</a:t>
            </a:r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Each has a different memory space</a:t>
            </a:r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Each can run on a separate core</a:t>
            </a:r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Don’t even need to communicate...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OS can fake this by interleaving processes,</a:t>
            </a:r>
            <a:br>
              <a:rPr lang="en-US" dirty="0"/>
            </a:br>
            <a:r>
              <a:rPr lang="en-US" dirty="0"/>
              <a:t>but hardware can make it actually simultaneous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227B-3558-1D4C-9A01-2F880DF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7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5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thread context switch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  <a:p>
            <a:r>
              <a:rPr lang="en-US" dirty="0"/>
              <a:t>Switching threads is less expensive than processes because they share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6500099" y="153062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g5e18c33101_0_1376"/>
          <p:cNvGrpSpPr/>
          <p:nvPr/>
        </p:nvGrpSpPr>
        <p:grpSpPr>
          <a:xfrm>
            <a:off x="8405099" y="1683028"/>
            <a:ext cx="1524000" cy="762000"/>
            <a:chOff x="6705600" y="1676400"/>
            <a:chExt cx="1524000" cy="762000"/>
          </a:xfrm>
        </p:grpSpPr>
        <p:sp>
          <p:nvSpPr>
            <p:cNvPr id="567" name="Google Shape;567;g5e18c33101_0_1376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g5e18c33101_0_1376"/>
            <p:cNvCxnSpPr/>
            <p:nvPr/>
          </p:nvCxnSpPr>
          <p:spPr>
            <a:xfrm rot="10800000">
              <a:off x="6705600" y="19812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69" name="Google Shape;569;g5e18c33101_0_1376"/>
          <p:cNvGrpSpPr/>
          <p:nvPr/>
        </p:nvGrpSpPr>
        <p:grpSpPr>
          <a:xfrm>
            <a:off x="8405099" y="4807228"/>
            <a:ext cx="1524000" cy="762000"/>
            <a:chOff x="6705600" y="4800600"/>
            <a:chExt cx="1524000" cy="762000"/>
          </a:xfrm>
        </p:grpSpPr>
        <p:sp>
          <p:nvSpPr>
            <p:cNvPr id="570" name="Google Shape;570;g5e18c33101_0_1376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g5e18c33101_0_1376"/>
            <p:cNvCxnSpPr/>
            <p:nvPr/>
          </p:nvCxnSpPr>
          <p:spPr>
            <a:xfrm rot="10800000" flipH="1">
              <a:off x="6705600" y="51816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72" name="Google Shape;572;g5e18c33101_0_1376"/>
          <p:cNvGrpSpPr/>
          <p:nvPr/>
        </p:nvGrpSpPr>
        <p:grpSpPr>
          <a:xfrm>
            <a:off x="6652571" y="1987828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g5e18c33101_0_1376"/>
          <p:cNvGrpSpPr/>
          <p:nvPr/>
        </p:nvGrpSpPr>
        <p:grpSpPr>
          <a:xfrm>
            <a:off x="7620001" y="5797829"/>
            <a:ext cx="2339100" cy="674100"/>
            <a:chOff x="5920502" y="5791200"/>
            <a:chExt cx="2339100" cy="674100"/>
          </a:xfrm>
        </p:grpSpPr>
        <p:sp>
          <p:nvSpPr>
            <p:cNvPr id="775" name="Google Shape;775;g5e18c33101_0_1376"/>
            <p:cNvSpPr/>
            <p:nvPr/>
          </p:nvSpPr>
          <p:spPr>
            <a:xfrm rot="-5400000">
              <a:off x="6934200" y="5410200"/>
              <a:ext cx="381000" cy="1143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g5e18c33101_0_1376"/>
            <p:cNvSpPr txBox="1"/>
            <p:nvPr/>
          </p:nvSpPr>
          <p:spPr>
            <a:xfrm>
              <a:off x="5920502" y="6096000"/>
              <a:ext cx="233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I/O-Memory Interfaces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1905000" y="1302029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 0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/>
          <p:nvPr/>
        </p:nvCxnSpPr>
        <p:spPr>
          <a:xfrm rot="10800000" flipH="1">
            <a:off x="5791200" y="2597339"/>
            <a:ext cx="762000" cy="42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1931551" y="4270019"/>
            <a:ext cx="43665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copies of PC and Registers inside processor hardware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Looks like two processors to software (hardware thread 0, hardware thread 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logic decides which thread to execute an instruction from next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29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3D44-9F1F-46C0-8C6F-990568A0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 support for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6FDB7D4-8D4B-4B96-8FC7-D94F196B098A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6717792" y="2874144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DE86C56-83B9-44A1-AE3E-C98C32C01292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717792" y="2874144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61131"/>
              </p:ext>
            </p:extLst>
          </p:nvPr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4291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0FA4-9E10-E140-A416-5639D15E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versus Multicore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2209-6A85-F843-96F4-86440B8A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=&gt; Better utilization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≈5% more hardware for ≈1.3x better performance?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Gets to share ALUs, caches, memory controller</a:t>
            </a:r>
          </a:p>
          <a:p>
            <a:r>
              <a:rPr lang="en-US" dirty="0">
                <a:solidFill>
                  <a:schemeClr val="dk1"/>
                </a:solidFill>
                <a:sym typeface="Calibri"/>
              </a:rPr>
              <a:t>Multicore =&gt; Duplicate processors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≈50% more hardware for ≈2x better performance?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Share some caches (L2 cache, L3 cache), memory controller</a:t>
            </a:r>
          </a:p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dirty="0">
                <a:solidFill>
                  <a:schemeClr val="dk1"/>
                </a:solidFill>
                <a:sym typeface="Calibri"/>
              </a:rPr>
              <a:t>Modern machines do both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multiple cores with multiple threads per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C8CD-5DF3-9F4A-8277-38CE96CD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8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desktop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1600201"/>
            <a:ext cx="8229600" cy="42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530175" y="4764551"/>
            <a:ext cx="26277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816251" y="4998626"/>
            <a:ext cx="16233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e18c33101_0_1724"/>
          <p:cNvSpPr txBox="1">
            <a:spLocks noGrp="1"/>
          </p:cNvSpPr>
          <p:nvPr>
            <p:ph type="body" idx="1"/>
          </p:nvPr>
        </p:nvSpPr>
        <p:spPr>
          <a:xfrm>
            <a:off x="1981200" y="1600199"/>
            <a:ext cx="8229600" cy="484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Quad core processor</a:t>
            </a:r>
            <a:endParaRPr dirty="0"/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One thread per core</a:t>
            </a:r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3-way superscalar pipeline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L1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32 KiB 2-way set associative data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48 KiB 3-way set associative instruction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Per core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L2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512 KiB to 4 </a:t>
            </a:r>
            <a:r>
              <a:rPr lang="en-US" dirty="0" err="1"/>
              <a:t>MiB</a:t>
            </a:r>
            <a:r>
              <a:rPr lang="en-US" dirty="0"/>
              <a:t> (shared)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RAM 1-4 GB</a:t>
            </a:r>
            <a:endParaRPr dirty="0"/>
          </a:p>
        </p:txBody>
      </p:sp>
      <p:pic>
        <p:nvPicPr>
          <p:cNvPr id="838" name="Google Shape;838;g5e18c33101_0_1724"/>
          <p:cNvPicPr preferRelativeResize="0"/>
          <p:nvPr/>
        </p:nvPicPr>
        <p:blipFill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275" y="158800"/>
            <a:ext cx="3540351" cy="2529277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5e18c33101_0_1724"/>
          <p:cNvSpPr txBox="1"/>
          <p:nvPr/>
        </p:nvSpPr>
        <p:spPr>
          <a:xfrm>
            <a:off x="6942275" y="4303951"/>
            <a:ext cx="3194100" cy="20523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$35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Literally all computers are doing parallelism these days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368666-3E23-D441-B711-E64E45ED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Raspberry Pi 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7A2B272-6D1A-0244-BA14-FD7B08A8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1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to the OS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operating systems must manage concurrency</a:t>
            </a:r>
          </a:p>
          <a:p>
            <a:pPr lvl="1"/>
            <a:r>
              <a:rPr lang="en-US" dirty="0"/>
              <a:t>Both parallel operation and interleaving operations</a:t>
            </a:r>
          </a:p>
          <a:p>
            <a:pPr lvl="1"/>
            <a:endParaRPr lang="en-US" dirty="0"/>
          </a:p>
          <a:p>
            <a:r>
              <a:rPr lang="en-US" dirty="0"/>
              <a:t>Concurrency is worth it</a:t>
            </a:r>
          </a:p>
          <a:p>
            <a:pPr lvl="1"/>
            <a:r>
              <a:rPr lang="en-US" dirty="0"/>
              <a:t>Performance gains are the 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through concurrency</a:t>
            </a:r>
          </a:p>
          <a:p>
            <a:endParaRPr lang="en-US" dirty="0"/>
          </a:p>
          <a:p>
            <a:r>
              <a:rPr lang="en-US" dirty="0"/>
              <a:t>Concurrency introduced by the processor</a:t>
            </a:r>
          </a:p>
          <a:p>
            <a:endParaRPr lang="en-US" dirty="0"/>
          </a:p>
          <a:p>
            <a:r>
              <a:rPr lang="en-US" b="1" dirty="0"/>
              <a:t>Amdahl’s Law – limits on performance</a:t>
            </a:r>
          </a:p>
          <a:p>
            <a:endParaRPr lang="en-US" dirty="0"/>
          </a:p>
          <a:p>
            <a:r>
              <a:rPr lang="en-US" dirty="0"/>
              <a:t>Interrupts and Signals</a:t>
            </a:r>
          </a:p>
          <a:p>
            <a:endParaRPr lang="en-US" dirty="0"/>
          </a:p>
          <a:p>
            <a:r>
              <a:rPr lang="en-US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4853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864715"/>
              </p:ext>
            </p:extLst>
          </p:nvPr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3268"/>
              </p:ext>
            </p:extLst>
          </p:nvPr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654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3C6F-65D4-BD4E-B947-6E93569F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speedup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058E45-A2B6-C541-B5CB-7537D871B02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058E45-A2B6-C541-B5CB-7537D871B02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9CCC-72A5-0743-BE33-B40CAC6C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B8F94-76CA-D642-B015-BDAE5D35636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Consider an improvement which runs 20 times faster but is only usable 15% of the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0FBD42-66E4-C44A-A906-22FC1636491F}"/>
              </a:ext>
            </a:extLst>
          </p:cNvPr>
          <p:cNvGrpSpPr/>
          <p:nvPr/>
        </p:nvGrpSpPr>
        <p:grpSpPr>
          <a:xfrm>
            <a:off x="2190400" y="2695531"/>
            <a:ext cx="8292800" cy="655735"/>
            <a:chOff x="1642800" y="2021648"/>
            <a:chExt cx="6219600" cy="49180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5">
                  <a:extLst>
                    <a:ext uri="{FF2B5EF4-FFF2-40B4-BE49-F238E27FC236}">
                      <a16:creationId xmlns:a16="http://schemas.microsoft.com/office/drawing/2014/main" id="{12BCF5B0-7879-D04E-A042-02F5B545BA2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642800" y="2021648"/>
                <a:ext cx="2985300" cy="49163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0.85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+(0.15/20)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5">
                  <a:extLst>
                    <a:ext uri="{FF2B5EF4-FFF2-40B4-BE49-F238E27FC236}">
                      <a16:creationId xmlns:a16="http://schemas.microsoft.com/office/drawing/2014/main" id="{12BCF5B0-7879-D04E-A042-02F5B545BA2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15181082"/>
                    </p:ext>
                  </p:extLst>
                </p:nvPr>
              </p:nvGraphicFramePr>
              <p:xfrm>
                <a:off x="1642800" y="2021648"/>
                <a:ext cx="3980400" cy="65551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655511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blipFill>
                            <a:blip r:embed="rId3"/>
                            <a:stretch>
                              <a:fillRect l="-67914" t="-5769" r="-535" b="-11538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9E9E7-5080-F746-B137-7C2C78F951D4}"/>
                </a:ext>
              </a:extLst>
            </p:cNvPr>
            <p:cNvSpPr txBox="1"/>
            <p:nvPr/>
          </p:nvSpPr>
          <p:spPr>
            <a:xfrm>
              <a:off x="5702400" y="2167200"/>
              <a:ext cx="2160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rPr>
                <a:t>= 1.166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9EAC7-F6B7-134D-B545-2FB73864325A}"/>
              </a:ext>
            </a:extLst>
          </p:cNvPr>
          <p:cNvGrpSpPr/>
          <p:nvPr/>
        </p:nvGrpSpPr>
        <p:grpSpPr>
          <a:xfrm>
            <a:off x="2190400" y="5252151"/>
            <a:ext cx="8292800" cy="655735"/>
            <a:chOff x="1642800" y="3939112"/>
            <a:chExt cx="6219600" cy="49180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5">
                  <a:extLst>
                    <a:ext uri="{FF2B5EF4-FFF2-40B4-BE49-F238E27FC236}">
                      <a16:creationId xmlns:a16="http://schemas.microsoft.com/office/drawing/2014/main" id="{766058FA-17B9-7742-A8C8-79C6057791A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642800" y="3939112"/>
                <a:ext cx="2985300" cy="49163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0.75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+(0.25/20)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5">
                  <a:extLst>
                    <a:ext uri="{FF2B5EF4-FFF2-40B4-BE49-F238E27FC236}">
                      <a16:creationId xmlns:a16="http://schemas.microsoft.com/office/drawing/2014/main" id="{766058FA-17B9-7742-A8C8-79C6057791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23574984"/>
                    </p:ext>
                  </p:extLst>
                </p:nvPr>
              </p:nvGraphicFramePr>
              <p:xfrm>
                <a:off x="1642800" y="3939112"/>
                <a:ext cx="3980400" cy="65551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655511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blipFill>
                            <a:blip r:embed="rId4"/>
                            <a:stretch>
                              <a:fillRect l="-67914" t="-3846" r="-535" b="-13462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CC084-E647-7747-8809-6435AF5E3139}"/>
                </a:ext>
              </a:extLst>
            </p:cNvPr>
            <p:cNvSpPr txBox="1"/>
            <p:nvPr/>
          </p:nvSpPr>
          <p:spPr>
            <a:xfrm>
              <a:off x="5702400" y="4084664"/>
              <a:ext cx="2160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rPr>
                <a:t>= 1.311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282E46-AD94-D143-9406-2457CD9EAA7D}"/>
              </a:ext>
            </a:extLst>
          </p:cNvPr>
          <p:cNvSpPr txBox="1">
            <a:spLocks/>
          </p:cNvSpPr>
          <p:nvPr/>
        </p:nvSpPr>
        <p:spPr>
          <a:xfrm>
            <a:off x="609600" y="3916800"/>
            <a:ext cx="10972800" cy="129923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67" dirty="0"/>
          </a:p>
          <a:p>
            <a:r>
              <a:rPr lang="en-US" sz="2667" dirty="0"/>
              <a:t>What if it’s usable 25% of the time?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1EC1E9-DB13-3846-AC8E-94D615014684}"/>
              </a:ext>
            </a:extLst>
          </p:cNvPr>
          <p:cNvGrpSpPr/>
          <p:nvPr/>
        </p:nvGrpSpPr>
        <p:grpSpPr>
          <a:xfrm>
            <a:off x="8771573" y="3397757"/>
            <a:ext cx="2810827" cy="2055620"/>
            <a:chOff x="6578680" y="2548318"/>
            <a:chExt cx="2108120" cy="15417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EE1A1-7606-524D-9242-CDC67B0B8BD5}"/>
                </a:ext>
              </a:extLst>
            </p:cNvPr>
            <p:cNvSpPr txBox="1"/>
            <p:nvPr/>
          </p:nvSpPr>
          <p:spPr>
            <a:xfrm>
              <a:off x="6710400" y="2930398"/>
              <a:ext cx="197640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Nowhere near 20x speedup!</a:t>
              </a:r>
            </a:p>
          </p:txBody>
        </p:sp>
        <p:cxnSp>
          <p:nvCxnSpPr>
            <p:cNvPr id="16" name="Google Shape;900;g5df537fd69_1_14">
              <a:extLst>
                <a:ext uri="{FF2B5EF4-FFF2-40B4-BE49-F238E27FC236}">
                  <a16:creationId xmlns:a16="http://schemas.microsoft.com/office/drawing/2014/main" id="{64098100-B417-0144-B06F-661C3F171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8680" y="2548318"/>
              <a:ext cx="393279" cy="375946"/>
            </a:xfrm>
            <a:prstGeom prst="straightConnector1">
              <a:avLst/>
            </a:prstGeom>
            <a:noFill/>
            <a:ln w="38100" cap="flat" cmpd="sng">
              <a:solidFill>
                <a:srgbClr val="4F81BD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" name="Google Shape;900;g5df537fd69_1_14">
              <a:extLst>
                <a:ext uri="{FF2B5EF4-FFF2-40B4-BE49-F238E27FC236}">
                  <a16:creationId xmlns:a16="http://schemas.microsoft.com/office/drawing/2014/main" id="{D7610533-8298-D140-8951-C4FD3A284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400" y="3631221"/>
              <a:ext cx="417038" cy="458812"/>
            </a:xfrm>
            <a:prstGeom prst="straightConnector1">
              <a:avLst/>
            </a:prstGeom>
            <a:noFill/>
            <a:ln w="38100" cap="flat" cmpd="sng">
              <a:solidFill>
                <a:srgbClr val="4F81BD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8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(heartbreaking)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C887-3D8B-614B-8E13-31735EE7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(heartbreaking) Law (in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34DE-BD07-D345-9329-D675EA40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Amdahl’s Law tells us that to achieve linear speedup with more processors:</a:t>
            </a:r>
          </a:p>
          <a:p>
            <a:pPr marL="876278" lvl="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i="1" dirty="0">
                <a:solidFill>
                  <a:schemeClr val="dk1"/>
                </a:solidFill>
                <a:sym typeface="Calibri"/>
              </a:rPr>
              <a:t>none</a:t>
            </a:r>
            <a:r>
              <a:rPr lang="en-US" dirty="0">
                <a:solidFill>
                  <a:schemeClr val="dk1"/>
                </a:solidFill>
                <a:sym typeface="Calibri"/>
              </a:rPr>
              <a:t> of the original computation can be serial (non-parallelizable)</a:t>
            </a:r>
          </a:p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To get a speedup of 90 from 100 processors, the percentage of the original program that could be scalar would have to be 0.1% or less</a:t>
            </a:r>
            <a:endParaRPr lang="en-US" dirty="0"/>
          </a:p>
          <a:p>
            <a:pPr marL="342891" indent="-342891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342891" indent="-342891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  <a:sym typeface="Calibri"/>
              </a:rPr>
              <a:t>		Speedup  =  1/(.001 + .999/</a:t>
            </a:r>
            <a:r>
              <a:rPr lang="en-US" dirty="0"/>
              <a:t>10</a:t>
            </a:r>
            <a:r>
              <a:rPr lang="en-US" dirty="0">
                <a:solidFill>
                  <a:schemeClr val="dk1"/>
                </a:solidFill>
                <a:sym typeface="Calibri"/>
              </a:rPr>
              <a:t>0)  =  90.99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EAEB-CA71-9E4E-894F-160DED18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D4-79DF-4008-A800-44852ED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8672-0509-5F47-A877-5FA68CDC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463676"/>
            <a:ext cx="11186163" cy="4708523"/>
          </a:xfrm>
        </p:spPr>
        <p:txBody>
          <a:bodyPr/>
          <a:lstStyle/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Suppose a program spends 50% of its time in a square root routine.</a:t>
            </a: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How much must you speed up square root to make the program run 2x faster?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9543-ECEB-CE4C-BDB0-C3AA279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oogle Shape;972;g5df537fd69_1_656">
            <a:extLst>
              <a:ext uri="{FF2B5EF4-FFF2-40B4-BE49-F238E27FC236}">
                <a16:creationId xmlns:a16="http://schemas.microsoft.com/office/drawing/2014/main" id="{904298B9-8BD2-BD4C-ADA0-6C817B229A6A}"/>
              </a:ext>
            </a:extLst>
          </p:cNvPr>
          <p:cNvGrpSpPr/>
          <p:nvPr/>
        </p:nvGrpSpPr>
        <p:grpSpPr>
          <a:xfrm>
            <a:off x="1449574" y="4129904"/>
            <a:ext cx="3389791" cy="523187"/>
            <a:chOff x="869214" y="1743728"/>
            <a:chExt cx="3389790" cy="392400"/>
          </a:xfrm>
        </p:grpSpPr>
        <p:sp>
          <p:nvSpPr>
            <p:cNvPr id="9" name="Google Shape;973;g5df537fd69_1_656">
              <a:extLst>
                <a:ext uri="{FF2B5EF4-FFF2-40B4-BE49-F238E27FC236}">
                  <a16:creationId xmlns:a16="http://schemas.microsoft.com/office/drawing/2014/main" id="{40207452-54EF-3F43-A690-124880FFAB88}"/>
                </a:ext>
              </a:extLst>
            </p:cNvPr>
            <p:cNvSpPr txBox="1"/>
            <p:nvPr/>
          </p:nvSpPr>
          <p:spPr>
            <a:xfrm>
              <a:off x="1515804" y="1743728"/>
              <a:ext cx="2743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" name="Google Shape;974;g5df537fd69_1_656">
              <a:extLst>
                <a:ext uri="{FF2B5EF4-FFF2-40B4-BE49-F238E27FC236}">
                  <a16:creationId xmlns:a16="http://schemas.microsoft.com/office/drawing/2014/main" id="{CC1730B3-2522-E542-BCD1-15F12866375D}"/>
                </a:ext>
              </a:extLst>
            </p:cNvPr>
            <p:cNvSpPr/>
            <p:nvPr/>
          </p:nvSpPr>
          <p:spPr>
            <a:xfrm>
              <a:off x="869214" y="1761089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975;g5df537fd69_1_656">
            <a:extLst>
              <a:ext uri="{FF2B5EF4-FFF2-40B4-BE49-F238E27FC236}">
                <a16:creationId xmlns:a16="http://schemas.microsoft.com/office/drawing/2014/main" id="{D4CDAAE5-87D0-D54B-A42A-02077DDE39BB}"/>
              </a:ext>
            </a:extLst>
          </p:cNvPr>
          <p:cNvGrpSpPr/>
          <p:nvPr/>
        </p:nvGrpSpPr>
        <p:grpSpPr>
          <a:xfrm>
            <a:off x="1449599" y="4587120"/>
            <a:ext cx="3389812" cy="523200"/>
            <a:chOff x="868997" y="3240088"/>
            <a:chExt cx="3389812" cy="523200"/>
          </a:xfrm>
        </p:grpSpPr>
        <p:sp>
          <p:nvSpPr>
            <p:cNvPr id="12" name="Google Shape;976;g5df537fd69_1_656">
              <a:extLst>
                <a:ext uri="{FF2B5EF4-FFF2-40B4-BE49-F238E27FC236}">
                  <a16:creationId xmlns:a16="http://schemas.microsoft.com/office/drawing/2014/main" id="{A3192D8F-8F6B-F548-A122-091A9ED66297}"/>
                </a:ext>
              </a:extLst>
            </p:cNvPr>
            <p:cNvSpPr txBox="1"/>
            <p:nvPr/>
          </p:nvSpPr>
          <p:spPr>
            <a:xfrm>
              <a:off x="1515609" y="32400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977;g5df537fd69_1_656">
              <a:extLst>
                <a:ext uri="{FF2B5EF4-FFF2-40B4-BE49-F238E27FC236}">
                  <a16:creationId xmlns:a16="http://schemas.microsoft.com/office/drawing/2014/main" id="{F75ADF46-6BE9-A24B-93B1-6E384A31089E}"/>
                </a:ext>
              </a:extLst>
            </p:cNvPr>
            <p:cNvSpPr/>
            <p:nvPr/>
          </p:nvSpPr>
          <p:spPr>
            <a:xfrm>
              <a:off x="868997" y="32632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978;g5df537fd69_1_656">
            <a:extLst>
              <a:ext uri="{FF2B5EF4-FFF2-40B4-BE49-F238E27FC236}">
                <a16:creationId xmlns:a16="http://schemas.microsoft.com/office/drawing/2014/main" id="{1622DA9A-7CDE-AA43-85F6-6220A93EFCC0}"/>
              </a:ext>
            </a:extLst>
          </p:cNvPr>
          <p:cNvGrpSpPr/>
          <p:nvPr/>
        </p:nvGrpSpPr>
        <p:grpSpPr>
          <a:xfrm>
            <a:off x="1449601" y="5044320"/>
            <a:ext cx="3389811" cy="523200"/>
            <a:chOff x="868998" y="4154488"/>
            <a:chExt cx="3389811" cy="523200"/>
          </a:xfrm>
        </p:grpSpPr>
        <p:sp>
          <p:nvSpPr>
            <p:cNvPr id="15" name="Google Shape;979;g5df537fd69_1_656">
              <a:extLst>
                <a:ext uri="{FF2B5EF4-FFF2-40B4-BE49-F238E27FC236}">
                  <a16:creationId xmlns:a16="http://schemas.microsoft.com/office/drawing/2014/main" id="{F5AF3B9C-BF60-5948-A194-C27B3091C6F6}"/>
                </a:ext>
              </a:extLst>
            </p:cNvPr>
            <p:cNvSpPr txBox="1"/>
            <p:nvPr/>
          </p:nvSpPr>
          <p:spPr>
            <a:xfrm>
              <a:off x="1515609" y="41544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980;g5df537fd69_1_656">
              <a:extLst>
                <a:ext uri="{FF2B5EF4-FFF2-40B4-BE49-F238E27FC236}">
                  <a16:creationId xmlns:a16="http://schemas.microsoft.com/office/drawing/2014/main" id="{ED4D94C8-014E-C14B-8447-99BBA203FC99}"/>
                </a:ext>
              </a:extLst>
            </p:cNvPr>
            <p:cNvSpPr/>
            <p:nvPr/>
          </p:nvSpPr>
          <p:spPr>
            <a:xfrm>
              <a:off x="868998" y="41776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81;g5df537fd69_1_656">
            <a:extLst>
              <a:ext uri="{FF2B5EF4-FFF2-40B4-BE49-F238E27FC236}">
                <a16:creationId xmlns:a16="http://schemas.microsoft.com/office/drawing/2014/main" id="{19A0EC9E-C67E-C542-BFA8-6E338034F366}"/>
              </a:ext>
            </a:extLst>
          </p:cNvPr>
          <p:cNvGrpSpPr/>
          <p:nvPr/>
        </p:nvGrpSpPr>
        <p:grpSpPr>
          <a:xfrm>
            <a:off x="1449601" y="5502058"/>
            <a:ext cx="3572811" cy="521100"/>
            <a:chOff x="856298" y="5068888"/>
            <a:chExt cx="3572811" cy="521100"/>
          </a:xfrm>
        </p:grpSpPr>
        <p:sp>
          <p:nvSpPr>
            <p:cNvPr id="18" name="Google Shape;982;g5df537fd69_1_656">
              <a:extLst>
                <a:ext uri="{FF2B5EF4-FFF2-40B4-BE49-F238E27FC236}">
                  <a16:creationId xmlns:a16="http://schemas.microsoft.com/office/drawing/2014/main" id="{385FAD00-5004-C044-B997-3D64B7E8DEDF}"/>
                </a:ext>
              </a:extLst>
            </p:cNvPr>
            <p:cNvSpPr txBox="1"/>
            <p:nvPr/>
          </p:nvSpPr>
          <p:spPr>
            <a:xfrm>
              <a:off x="1502909" y="5068888"/>
              <a:ext cx="2926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None of the above</a:t>
              </a:r>
              <a:endParaRPr sz="2800" b="1" dirty="0">
                <a:solidFill>
                  <a:srgbClr val="BF9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983;g5df537fd69_1_656">
              <a:extLst>
                <a:ext uri="{FF2B5EF4-FFF2-40B4-BE49-F238E27FC236}">
                  <a16:creationId xmlns:a16="http://schemas.microsoft.com/office/drawing/2014/main" id="{7C18ABC1-2C1C-094E-965C-B3DD99E2AF05}"/>
                </a:ext>
              </a:extLst>
            </p:cNvPr>
            <p:cNvSpPr/>
            <p:nvPr/>
          </p:nvSpPr>
          <p:spPr>
            <a:xfrm>
              <a:off x="856298" y="5091501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85;g5df537fd69_1_656">
            <a:extLst>
              <a:ext uri="{FF2B5EF4-FFF2-40B4-BE49-F238E27FC236}">
                <a16:creationId xmlns:a16="http://schemas.microsoft.com/office/drawing/2014/main" id="{4955B76A-85CD-6141-92A1-145E7090ADAF}"/>
              </a:ext>
            </a:extLst>
          </p:cNvPr>
          <p:cNvSpPr/>
          <p:nvPr/>
        </p:nvSpPr>
        <p:spPr>
          <a:xfrm>
            <a:off x="1449600" y="4038480"/>
            <a:ext cx="3657600" cy="2011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872;g5df537fd69_1_39">
            <a:extLst>
              <a:ext uri="{FF2B5EF4-FFF2-40B4-BE49-F238E27FC236}">
                <a16:creationId xmlns:a16="http://schemas.microsoft.com/office/drawing/2014/main" id="{75D93D38-3707-C548-B09C-152D8CCA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928960"/>
              </p:ext>
            </p:extLst>
          </p:nvPr>
        </p:nvGraphicFramePr>
        <p:xfrm>
          <a:off x="873300" y="120273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514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D4-79DF-4008-A800-44852ED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8672-0509-5F47-A877-5FA68CDC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463676"/>
            <a:ext cx="11353024" cy="4708523"/>
          </a:xfrm>
        </p:spPr>
        <p:txBody>
          <a:bodyPr/>
          <a:lstStyle/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Suppose a program spends 50% of its time in a square root routine.</a:t>
            </a: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How much must you speed up square root to make the program run 2x faster?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9543-ECEB-CE4C-BDB0-C3AA279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oogle Shape;972;g5df537fd69_1_656">
            <a:extLst>
              <a:ext uri="{FF2B5EF4-FFF2-40B4-BE49-F238E27FC236}">
                <a16:creationId xmlns:a16="http://schemas.microsoft.com/office/drawing/2014/main" id="{904298B9-8BD2-BD4C-ADA0-6C817B229A6A}"/>
              </a:ext>
            </a:extLst>
          </p:cNvPr>
          <p:cNvGrpSpPr/>
          <p:nvPr/>
        </p:nvGrpSpPr>
        <p:grpSpPr>
          <a:xfrm>
            <a:off x="1449574" y="4129904"/>
            <a:ext cx="3389791" cy="523187"/>
            <a:chOff x="869214" y="1743728"/>
            <a:chExt cx="3389790" cy="392400"/>
          </a:xfrm>
        </p:grpSpPr>
        <p:sp>
          <p:nvSpPr>
            <p:cNvPr id="9" name="Google Shape;973;g5df537fd69_1_656">
              <a:extLst>
                <a:ext uri="{FF2B5EF4-FFF2-40B4-BE49-F238E27FC236}">
                  <a16:creationId xmlns:a16="http://schemas.microsoft.com/office/drawing/2014/main" id="{40207452-54EF-3F43-A690-124880FFAB88}"/>
                </a:ext>
              </a:extLst>
            </p:cNvPr>
            <p:cNvSpPr txBox="1"/>
            <p:nvPr/>
          </p:nvSpPr>
          <p:spPr>
            <a:xfrm>
              <a:off x="1515804" y="1743728"/>
              <a:ext cx="2743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" name="Google Shape;974;g5df537fd69_1_656">
              <a:extLst>
                <a:ext uri="{FF2B5EF4-FFF2-40B4-BE49-F238E27FC236}">
                  <a16:creationId xmlns:a16="http://schemas.microsoft.com/office/drawing/2014/main" id="{CC1730B3-2522-E542-BCD1-15F12866375D}"/>
                </a:ext>
              </a:extLst>
            </p:cNvPr>
            <p:cNvSpPr/>
            <p:nvPr/>
          </p:nvSpPr>
          <p:spPr>
            <a:xfrm>
              <a:off x="869214" y="1761089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975;g5df537fd69_1_656">
            <a:extLst>
              <a:ext uri="{FF2B5EF4-FFF2-40B4-BE49-F238E27FC236}">
                <a16:creationId xmlns:a16="http://schemas.microsoft.com/office/drawing/2014/main" id="{D4CDAAE5-87D0-D54B-A42A-02077DDE39BB}"/>
              </a:ext>
            </a:extLst>
          </p:cNvPr>
          <p:cNvGrpSpPr/>
          <p:nvPr/>
        </p:nvGrpSpPr>
        <p:grpSpPr>
          <a:xfrm>
            <a:off x="1449599" y="4587120"/>
            <a:ext cx="3389812" cy="523200"/>
            <a:chOff x="868997" y="3240088"/>
            <a:chExt cx="3389812" cy="523200"/>
          </a:xfrm>
        </p:grpSpPr>
        <p:sp>
          <p:nvSpPr>
            <p:cNvPr id="12" name="Google Shape;976;g5df537fd69_1_656">
              <a:extLst>
                <a:ext uri="{FF2B5EF4-FFF2-40B4-BE49-F238E27FC236}">
                  <a16:creationId xmlns:a16="http://schemas.microsoft.com/office/drawing/2014/main" id="{A3192D8F-8F6B-F548-A122-091A9ED66297}"/>
                </a:ext>
              </a:extLst>
            </p:cNvPr>
            <p:cNvSpPr txBox="1"/>
            <p:nvPr/>
          </p:nvSpPr>
          <p:spPr>
            <a:xfrm>
              <a:off x="1515609" y="32400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977;g5df537fd69_1_656">
              <a:extLst>
                <a:ext uri="{FF2B5EF4-FFF2-40B4-BE49-F238E27FC236}">
                  <a16:creationId xmlns:a16="http://schemas.microsoft.com/office/drawing/2014/main" id="{F75ADF46-6BE9-A24B-93B1-6E384A31089E}"/>
                </a:ext>
              </a:extLst>
            </p:cNvPr>
            <p:cNvSpPr/>
            <p:nvPr/>
          </p:nvSpPr>
          <p:spPr>
            <a:xfrm>
              <a:off x="868997" y="32632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978;g5df537fd69_1_656">
            <a:extLst>
              <a:ext uri="{FF2B5EF4-FFF2-40B4-BE49-F238E27FC236}">
                <a16:creationId xmlns:a16="http://schemas.microsoft.com/office/drawing/2014/main" id="{1622DA9A-7CDE-AA43-85F6-6220A93EFCC0}"/>
              </a:ext>
            </a:extLst>
          </p:cNvPr>
          <p:cNvGrpSpPr/>
          <p:nvPr/>
        </p:nvGrpSpPr>
        <p:grpSpPr>
          <a:xfrm>
            <a:off x="1449601" y="5044320"/>
            <a:ext cx="3389811" cy="523200"/>
            <a:chOff x="868998" y="4154488"/>
            <a:chExt cx="3389811" cy="523200"/>
          </a:xfrm>
        </p:grpSpPr>
        <p:sp>
          <p:nvSpPr>
            <p:cNvPr id="15" name="Google Shape;979;g5df537fd69_1_656">
              <a:extLst>
                <a:ext uri="{FF2B5EF4-FFF2-40B4-BE49-F238E27FC236}">
                  <a16:creationId xmlns:a16="http://schemas.microsoft.com/office/drawing/2014/main" id="{F5AF3B9C-BF60-5948-A194-C27B3091C6F6}"/>
                </a:ext>
              </a:extLst>
            </p:cNvPr>
            <p:cNvSpPr txBox="1"/>
            <p:nvPr/>
          </p:nvSpPr>
          <p:spPr>
            <a:xfrm>
              <a:off x="1515609" y="41544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980;g5df537fd69_1_656">
              <a:extLst>
                <a:ext uri="{FF2B5EF4-FFF2-40B4-BE49-F238E27FC236}">
                  <a16:creationId xmlns:a16="http://schemas.microsoft.com/office/drawing/2014/main" id="{ED4D94C8-014E-C14B-8447-99BBA203FC99}"/>
                </a:ext>
              </a:extLst>
            </p:cNvPr>
            <p:cNvSpPr/>
            <p:nvPr/>
          </p:nvSpPr>
          <p:spPr>
            <a:xfrm>
              <a:off x="868998" y="41776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81;g5df537fd69_1_656">
            <a:extLst>
              <a:ext uri="{FF2B5EF4-FFF2-40B4-BE49-F238E27FC236}">
                <a16:creationId xmlns:a16="http://schemas.microsoft.com/office/drawing/2014/main" id="{19A0EC9E-C67E-C542-BFA8-6E338034F366}"/>
              </a:ext>
            </a:extLst>
          </p:cNvPr>
          <p:cNvGrpSpPr/>
          <p:nvPr/>
        </p:nvGrpSpPr>
        <p:grpSpPr>
          <a:xfrm>
            <a:off x="1449601" y="5502058"/>
            <a:ext cx="3572811" cy="521100"/>
            <a:chOff x="856298" y="5068888"/>
            <a:chExt cx="3572811" cy="521100"/>
          </a:xfrm>
        </p:grpSpPr>
        <p:sp>
          <p:nvSpPr>
            <p:cNvPr id="18" name="Google Shape;982;g5df537fd69_1_656">
              <a:extLst>
                <a:ext uri="{FF2B5EF4-FFF2-40B4-BE49-F238E27FC236}">
                  <a16:creationId xmlns:a16="http://schemas.microsoft.com/office/drawing/2014/main" id="{385FAD00-5004-C044-B997-3D64B7E8DEDF}"/>
                </a:ext>
              </a:extLst>
            </p:cNvPr>
            <p:cNvSpPr txBox="1"/>
            <p:nvPr/>
          </p:nvSpPr>
          <p:spPr>
            <a:xfrm>
              <a:off x="1502909" y="5068888"/>
              <a:ext cx="2926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None of the above</a:t>
              </a:r>
              <a:endParaRPr sz="2800" b="1" dirty="0">
                <a:solidFill>
                  <a:srgbClr val="BF9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983;g5df537fd69_1_656">
              <a:extLst>
                <a:ext uri="{FF2B5EF4-FFF2-40B4-BE49-F238E27FC236}">
                  <a16:creationId xmlns:a16="http://schemas.microsoft.com/office/drawing/2014/main" id="{7C18ABC1-2C1C-094E-965C-B3DD99E2AF05}"/>
                </a:ext>
              </a:extLst>
            </p:cNvPr>
            <p:cNvSpPr/>
            <p:nvPr/>
          </p:nvSpPr>
          <p:spPr>
            <a:xfrm>
              <a:off x="856298" y="5091501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85;g5df537fd69_1_656">
            <a:extLst>
              <a:ext uri="{FF2B5EF4-FFF2-40B4-BE49-F238E27FC236}">
                <a16:creationId xmlns:a16="http://schemas.microsoft.com/office/drawing/2014/main" id="{4955B76A-85CD-6141-92A1-145E7090ADAF}"/>
              </a:ext>
            </a:extLst>
          </p:cNvPr>
          <p:cNvSpPr/>
          <p:nvPr/>
        </p:nvSpPr>
        <p:spPr>
          <a:xfrm>
            <a:off x="1449600" y="4038480"/>
            <a:ext cx="3657600" cy="2011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872;g5df537fd69_1_39">
            <a:extLst>
              <a:ext uri="{FF2B5EF4-FFF2-40B4-BE49-F238E27FC236}">
                <a16:creationId xmlns:a16="http://schemas.microsoft.com/office/drawing/2014/main" id="{75D93D38-3707-C548-B09C-152D8CCA9E41}"/>
              </a:ext>
            </a:extLst>
          </p:cNvPr>
          <p:cNvGraphicFramePr/>
          <p:nvPr/>
        </p:nvGraphicFramePr>
        <p:xfrm>
          <a:off x="873300" y="120273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005;g5df537fd69_1_676">
            <a:extLst>
              <a:ext uri="{FF2B5EF4-FFF2-40B4-BE49-F238E27FC236}">
                <a16:creationId xmlns:a16="http://schemas.microsoft.com/office/drawing/2014/main" id="{970111C6-A28D-4326-88AF-41A35C810F4A}"/>
              </a:ext>
            </a:extLst>
          </p:cNvPr>
          <p:cNvSpPr/>
          <p:nvPr/>
        </p:nvSpPr>
        <p:spPr>
          <a:xfrm>
            <a:off x="5753764" y="3126480"/>
            <a:ext cx="5545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87330" indent="-287330" algn="ctr"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 = 1 / [ (1 - F) + (F/S) ]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0" indent="-287330" algn="ctr">
              <a:spcBef>
                <a:spcPts val="960"/>
              </a:spcBef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= 1 / [ (1 - 0.5) + (0.5/S)]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0" indent="-287330" algn="ctr">
              <a:spcBef>
                <a:spcPts val="960"/>
              </a:spcBef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= 0.5 / ((1/2) – 0.5) = ∞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07;g5df537fd69_1_676">
            <a:extLst>
              <a:ext uri="{FF2B5EF4-FFF2-40B4-BE49-F238E27FC236}">
                <a16:creationId xmlns:a16="http://schemas.microsoft.com/office/drawing/2014/main" id="{2AB3EAE9-EDD1-4794-9CEA-10455948D29E}"/>
              </a:ext>
            </a:extLst>
          </p:cNvPr>
          <p:cNvSpPr txBox="1"/>
          <p:nvPr/>
        </p:nvSpPr>
        <p:spPr>
          <a:xfrm>
            <a:off x="5787711" y="5180667"/>
            <a:ext cx="5870400" cy="112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square root would need to decrease to nothing before you got 2x speedup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5" name="Google Shape;1006;g5df537fd69_1_676">
            <a:extLst>
              <a:ext uri="{FF2B5EF4-FFF2-40B4-BE49-F238E27FC236}">
                <a16:creationId xmlns:a16="http://schemas.microsoft.com/office/drawing/2014/main" id="{087FBCCA-1351-4984-9C00-C7E78E3C3F64}"/>
              </a:ext>
            </a:extLst>
          </p:cNvPr>
          <p:cNvSpPr/>
          <p:nvPr/>
        </p:nvSpPr>
        <p:spPr>
          <a:xfrm>
            <a:off x="1487974" y="5590370"/>
            <a:ext cx="3566100" cy="36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904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through concurrency</a:t>
            </a:r>
          </a:p>
          <a:p>
            <a:endParaRPr lang="en-US" dirty="0"/>
          </a:p>
          <a:p>
            <a:r>
              <a:rPr lang="en-US" dirty="0"/>
              <a:t>Concurrency introduced by the processor</a:t>
            </a:r>
          </a:p>
          <a:p>
            <a:endParaRPr lang="en-US" dirty="0"/>
          </a:p>
          <a:p>
            <a:r>
              <a:rPr lang="en-US" dirty="0"/>
              <a:t>Amdahl’s Law – limits on performance</a:t>
            </a:r>
          </a:p>
          <a:p>
            <a:endParaRPr lang="en-US" dirty="0"/>
          </a:p>
          <a:p>
            <a:r>
              <a:rPr lang="en-US" b="1" dirty="0"/>
              <a:t>Interrupts and Signals</a:t>
            </a:r>
          </a:p>
          <a:p>
            <a:endParaRPr lang="en-US" dirty="0"/>
          </a:p>
          <a:p>
            <a:r>
              <a:rPr lang="en-US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61512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4F5-2D0C-4F75-B4D5-A35E6C6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does concurrency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1311-62C2-4009-84FF-82BE1C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Processors introduce it for performance reasons by running multiple processes and threads</a:t>
            </a:r>
          </a:p>
          <a:p>
            <a:endParaRPr lang="en-US" dirty="0"/>
          </a:p>
          <a:p>
            <a:r>
              <a:rPr lang="en-US" dirty="0"/>
              <a:t>Interactions with the outside world introduce it because events occur whenever they feel like it</a:t>
            </a:r>
          </a:p>
          <a:p>
            <a:pPr lvl="1"/>
            <a:r>
              <a:rPr lang="en-US" dirty="0"/>
              <a:t>Network request arriving</a:t>
            </a:r>
          </a:p>
          <a:p>
            <a:pPr lvl="1"/>
            <a:r>
              <a:rPr lang="en-US" dirty="0"/>
              <a:t>User presses a key</a:t>
            </a:r>
          </a:p>
          <a:p>
            <a:pPr lvl="1"/>
            <a:r>
              <a:rPr lang="en-US" dirty="0"/>
              <a:t>Motion sensor triggers</a:t>
            </a:r>
          </a:p>
          <a:p>
            <a:pPr lvl="1"/>
            <a:endParaRPr lang="en-US" dirty="0"/>
          </a:p>
          <a:p>
            <a:r>
              <a:rPr lang="en-US" dirty="0"/>
              <a:t>Also, we need some way to deal with errors the occur when executing instructions</a:t>
            </a:r>
          </a:p>
          <a:p>
            <a:pPr lvl="1"/>
            <a:r>
              <a:rPr lang="en-US" dirty="0"/>
              <a:t>No pathway for returning an error from an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D4D8-85C2-4034-8BB8-46535A3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9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way for the CPU to be, well, </a:t>
            </a:r>
            <a:r>
              <a:rPr lang="en-US" i="1" dirty="0"/>
              <a:t>interrupted</a:t>
            </a:r>
            <a:r>
              <a:rPr lang="en-US" dirty="0"/>
              <a:t>.</a:t>
            </a:r>
          </a:p>
          <a:p>
            <a:r>
              <a:rPr lang="en-US" dirty="0"/>
              <a:t>CPU hardware switches to privileged mode</a:t>
            </a:r>
          </a:p>
          <a:p>
            <a:pPr lvl="1"/>
            <a:r>
              <a:rPr lang="en-US" dirty="0"/>
              <a:t>Now any instruction can be executed, including privileged ones.</a:t>
            </a:r>
          </a:p>
          <a:p>
            <a:r>
              <a:rPr lang="en-US" dirty="0"/>
              <a:t>Execution jumps to a predefined location</a:t>
            </a:r>
          </a:p>
          <a:p>
            <a:pPr lvl="1"/>
            <a:r>
              <a:rPr lang="en-US" dirty="0"/>
              <a:t>Handler specified in the CPU’s interrupt vector table</a:t>
            </a:r>
          </a:p>
          <a:p>
            <a:pPr lvl="1"/>
            <a:r>
              <a:rPr lang="en-US" dirty="0"/>
              <a:t>Lets the kernel deal with whatever the event was</a:t>
            </a:r>
          </a:p>
          <a:p>
            <a:r>
              <a:rPr lang="en-US" dirty="0"/>
              <a:t>Used to support asynchronous I/O</a:t>
            </a:r>
          </a:p>
          <a:p>
            <a:pPr lvl="1"/>
            <a:r>
              <a:rPr lang="en-US" dirty="0"/>
              <a:t>Lets a hardware device tell the CPU that some data is ready</a:t>
            </a:r>
          </a:p>
          <a:p>
            <a:pPr lvl="1"/>
            <a:r>
              <a:rPr lang="en-US" dirty="0"/>
              <a:t>Remember that a disk operation is millions of times slower than an </a:t>
            </a:r>
            <a:r>
              <a:rPr lang="en-US" i="1" dirty="0"/>
              <a:t>add</a:t>
            </a:r>
            <a:r>
              <a:rPr lang="en-US" dirty="0"/>
              <a:t>.</a:t>
            </a:r>
          </a:p>
          <a:p>
            <a:r>
              <a:rPr lang="en-US" dirty="0"/>
              <a:t>CPU has an electrical pin for hardware interrupts.</a:t>
            </a:r>
          </a:p>
          <a:p>
            <a:r>
              <a:rPr lang="en-US" dirty="0"/>
              <a:t>There is also an instruction for </a:t>
            </a:r>
            <a:r>
              <a:rPr lang="en-US" i="1" dirty="0"/>
              <a:t>software</a:t>
            </a:r>
            <a:r>
              <a:rPr lang="en-US" dirty="0"/>
              <a:t> interrupts (like traps!)</a:t>
            </a:r>
          </a:p>
        </p:txBody>
      </p:sp>
    </p:spTree>
    <p:extLst>
      <p:ext uri="{BB962C8B-B14F-4D97-AF65-F5344CB8AC3E}">
        <p14:creationId xmlns:p14="http://schemas.microsoft.com/office/powerpoint/2010/main" val="520978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</p:spTree>
    <p:extLst>
      <p:ext uri="{BB962C8B-B14F-4D97-AF65-F5344CB8AC3E}">
        <p14:creationId xmlns:p14="http://schemas.microsoft.com/office/powerpoint/2010/main" val="724096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B01F-FDDA-4570-811A-E22CB3115BE5}"/>
              </a:ext>
            </a:extLst>
          </p:cNvPr>
          <p:cNvSpPr/>
          <p:nvPr/>
        </p:nvSpPr>
        <p:spPr>
          <a:xfrm>
            <a:off x="988612" y="6019137"/>
            <a:ext cx="7034254" cy="3372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through concurrency</a:t>
            </a:r>
          </a:p>
          <a:p>
            <a:endParaRPr lang="en-US" dirty="0"/>
          </a:p>
          <a:p>
            <a:r>
              <a:rPr lang="en-US" dirty="0"/>
              <a:t>Concurrency introduced by the processor</a:t>
            </a:r>
          </a:p>
          <a:p>
            <a:endParaRPr lang="en-US" dirty="0"/>
          </a:p>
          <a:p>
            <a:r>
              <a:rPr lang="en-US" dirty="0"/>
              <a:t>Amdahl’s Law – limits on performance</a:t>
            </a:r>
          </a:p>
          <a:p>
            <a:endParaRPr lang="en-US" dirty="0"/>
          </a:p>
          <a:p>
            <a:r>
              <a:rPr lang="en-US" dirty="0"/>
              <a:t>Interrupts and Signals</a:t>
            </a:r>
          </a:p>
          <a:p>
            <a:endParaRPr lang="en-US" dirty="0"/>
          </a:p>
          <a:p>
            <a:r>
              <a:rPr lang="en-US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1B7-027B-40C1-BF7F-3E86CE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D1B2-227C-4479-8ECB-545CEAFE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performed a system call:</a:t>
            </a:r>
          </a:p>
          <a:p>
            <a:pPr lvl="1"/>
            <a:r>
              <a:rPr lang="en-US" dirty="0"/>
              <a:t>We knew it was about to happen.</a:t>
            </a:r>
          </a:p>
          <a:p>
            <a:pPr lvl="1"/>
            <a:r>
              <a:rPr lang="en-US" dirty="0"/>
              <a:t>Set up our registers in advance.</a:t>
            </a:r>
          </a:p>
          <a:p>
            <a:pPr lvl="1"/>
            <a:r>
              <a:rPr lang="en-US" dirty="0"/>
              <a:t>Performed what looked sort of like a function call.</a:t>
            </a:r>
          </a:p>
          <a:p>
            <a:pPr lvl="1"/>
            <a:endParaRPr lang="en-US" dirty="0"/>
          </a:p>
          <a:p>
            <a:r>
              <a:rPr lang="en-US" dirty="0"/>
              <a:t>Interrupts can happen </a:t>
            </a:r>
            <a:r>
              <a:rPr lang="en-US" i="1" dirty="0"/>
              <a:t>whenever.</a:t>
            </a:r>
          </a:p>
          <a:p>
            <a:pPr lvl="1"/>
            <a:r>
              <a:rPr lang="en-US" dirty="0"/>
              <a:t>This can get extremely complicated on modern systems with out-of-order execution, multiple cores and threads,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0707-9F70-42CB-A1B5-3BCA026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A0E-CAE2-450D-BD06-F9C2781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7AE3-726E-4A7F-8DB8-DCB85D7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context</a:t>
            </a:r>
          </a:p>
          <a:p>
            <a:pPr lvl="1"/>
            <a:r>
              <a:rPr lang="en-US" dirty="0"/>
              <a:t>Can’t just enter the kernel like we did with system calls</a:t>
            </a:r>
          </a:p>
          <a:p>
            <a:pPr lvl="1"/>
            <a:r>
              <a:rPr lang="en-US" dirty="0"/>
              <a:t>Interrupt could have occurred while we were in the kernel</a:t>
            </a:r>
          </a:p>
          <a:p>
            <a:pPr lvl="1"/>
            <a:endParaRPr lang="en-US" dirty="0"/>
          </a:p>
          <a:p>
            <a:r>
              <a:rPr lang="en-US" dirty="0"/>
              <a:t>Handler code</a:t>
            </a:r>
          </a:p>
          <a:p>
            <a:pPr lvl="1"/>
            <a:r>
              <a:rPr lang="en-US" dirty="0"/>
              <a:t>Execute some </a:t>
            </a:r>
            <a:r>
              <a:rPr lang="en-US" i="1" dirty="0"/>
              <a:t>quick</a:t>
            </a:r>
            <a:r>
              <a:rPr lang="en-US" dirty="0"/>
              <a:t> processing to deal with the interrupt</a:t>
            </a:r>
          </a:p>
          <a:p>
            <a:pPr lvl="1"/>
            <a:r>
              <a:rPr lang="en-US" dirty="0"/>
              <a:t>Return so the hardware can bring us back to our normal operation</a:t>
            </a:r>
          </a:p>
          <a:p>
            <a:pPr lvl="1"/>
            <a:r>
              <a:rPr lang="en-US" dirty="0"/>
              <a:t>Cannot pause to wait for something else to finish first because the entire core jumped to handling this interrupt</a:t>
            </a:r>
          </a:p>
          <a:p>
            <a:pPr lvl="1"/>
            <a:endParaRPr lang="en-US" dirty="0"/>
          </a:p>
          <a:p>
            <a:r>
              <a:rPr lang="en-US" dirty="0"/>
              <a:t>Handled by the operating system</a:t>
            </a:r>
          </a:p>
          <a:p>
            <a:pPr lvl="1"/>
            <a:r>
              <a:rPr lang="en-US" dirty="0"/>
              <a:t>Processes are interrupted, but otherwise not normally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825-85DD-4C78-B1CF-DAEE7C2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2"/>
            <a:r>
              <a:rPr lang="en-US" dirty="0"/>
              <a:t>Be careful, not all functions are safe to call here</a:t>
            </a:r>
            <a:br>
              <a:rPr lang="en-US" dirty="0"/>
            </a:br>
            <a:r>
              <a:rPr lang="en-US" dirty="0"/>
              <a:t>(re-entrant functions only)</a:t>
            </a:r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273-4B30-4B5B-A84D-AE6548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C73F-7F84-4713-90F0-C08FFD5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0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Performance through concurrency</a:t>
            </a:r>
          </a:p>
          <a:p>
            <a:endParaRPr lang="en-US" dirty="0"/>
          </a:p>
          <a:p>
            <a:r>
              <a:rPr lang="en-US" dirty="0"/>
              <a:t>Concurrency introduced by the processor</a:t>
            </a:r>
          </a:p>
          <a:p>
            <a:endParaRPr lang="en-US" dirty="0"/>
          </a:p>
          <a:p>
            <a:r>
              <a:rPr lang="en-US" dirty="0"/>
              <a:t>Amdahl’s Law – limits on performance</a:t>
            </a:r>
          </a:p>
          <a:p>
            <a:endParaRPr lang="en-US" dirty="0"/>
          </a:p>
          <a:p>
            <a:r>
              <a:rPr lang="en-US" dirty="0"/>
              <a:t>Interrupts and Signals</a:t>
            </a:r>
          </a:p>
          <a:p>
            <a:endParaRPr lang="en-US" dirty="0"/>
          </a:p>
          <a:p>
            <a:r>
              <a:rPr lang="en-US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575733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Let's try a different one\n");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pointer++;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software needs to deal with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Reliable processes need to handle signals</a:t>
            </a:r>
          </a:p>
          <a:p>
            <a:r>
              <a:rPr lang="en-US" dirty="0"/>
              <a:t>OS kernels need to handle interrupts</a:t>
            </a:r>
          </a:p>
          <a:p>
            <a:endParaRPr lang="en-US" dirty="0"/>
          </a:p>
          <a:p>
            <a:r>
              <a:rPr lang="en-US" dirty="0"/>
              <a:t>This time it’s not just about performance</a:t>
            </a:r>
          </a:p>
          <a:p>
            <a:pPr lvl="1"/>
            <a:r>
              <a:rPr lang="en-US" dirty="0"/>
              <a:t>It’s also about handling errors</a:t>
            </a:r>
          </a:p>
          <a:p>
            <a:pPr lvl="1"/>
            <a:r>
              <a:rPr lang="en-US" dirty="0"/>
              <a:t>And interacting with the outside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Challenges are similar</a:t>
            </a:r>
          </a:p>
          <a:p>
            <a:pPr lvl="1"/>
            <a:r>
              <a:rPr lang="en-US" dirty="0"/>
              <a:t>Processor concurrency: shared state between multiple processes/threads</a:t>
            </a:r>
          </a:p>
          <a:p>
            <a:pPr lvl="1"/>
            <a:r>
              <a:rPr lang="en-US" dirty="0"/>
              <a:t>Interrupts/Signals: shared state between a process and interrupt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10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through concurrency</a:t>
            </a:r>
          </a:p>
          <a:p>
            <a:endParaRPr lang="en-US" dirty="0"/>
          </a:p>
          <a:p>
            <a:r>
              <a:rPr lang="en-US" dirty="0"/>
              <a:t>Concurrency introduced by the processor</a:t>
            </a:r>
          </a:p>
          <a:p>
            <a:endParaRPr lang="en-US" dirty="0"/>
          </a:p>
          <a:p>
            <a:r>
              <a:rPr lang="en-US" dirty="0"/>
              <a:t>Amdahl’s Law – limits on performance</a:t>
            </a:r>
          </a:p>
          <a:p>
            <a:endParaRPr lang="en-US" dirty="0"/>
          </a:p>
          <a:p>
            <a:r>
              <a:rPr lang="en-US" dirty="0"/>
              <a:t>Interrupts and Signals</a:t>
            </a:r>
          </a:p>
          <a:p>
            <a:endParaRPr lang="en-US" dirty="0"/>
          </a:p>
          <a:p>
            <a:r>
              <a:rPr lang="en-US" b="1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397523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1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mov 0x8049a1c, %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add $0x1, %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mov %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, 0x8049a1c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mov 0x8049a1c, %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add $0x1, %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eax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mov %</a:t>
            </a:r>
            <a:r>
              <a:rPr lang="en-US" sz="2400" dirty="0" err="1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, 0x8049a1c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42249074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62471"/>
              </p:ext>
            </p:extLst>
          </p:nvPr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0x8049a1c,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add $0x1,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, 0x8049a1c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0x8049a1c,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add $0x1,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, 0x8049a1c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29005"/>
              </p:ext>
            </p:extLst>
          </p:nvPr>
        </p:nvGraphicFramePr>
        <p:xfrm>
          <a:off x="66000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0x8049a1c, %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0x8049a1c,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add $0x1,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, 0x8049a1c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add $0x1,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endParaRPr lang="en-US" sz="1600" dirty="0">
                        <a:latin typeface="Consolas" panose="020B0609020204030204" pitchFamily="49" charset="0"/>
                        <a:ea typeface="Tahoma" panose="020B0604030504040204" pitchFamily="34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mov %</a:t>
                      </a:r>
                      <a:r>
                        <a:rPr lang="en-US" sz="1600" dirty="0" err="1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eax</a:t>
                      </a:r>
                      <a:r>
                        <a:rPr lang="en-US" sz="1600" dirty="0">
                          <a:latin typeface="Consolas" panose="020B0609020204030204" pitchFamily="49" charset="0"/>
                          <a:ea typeface="Tahoma" panose="020B0604030504040204" pitchFamily="34" charset="0"/>
                          <a:cs typeface="Consolas" panose="020B0609020204030204" pitchFamily="49" charset="0"/>
                        </a:rPr>
                        <a:t>, 0x8049a1c</a:t>
                      </a:r>
                      <a:endParaRPr lang="en-US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2055726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same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understanding: data races with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are the possible values of count?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understanding: data races with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are the possible values of count?		</a:t>
            </a:r>
            <a:r>
              <a:rPr lang="en-US" sz="2400" b="1" dirty="0"/>
              <a:t>-1, 0, 1, 2, 3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E907-3475-F146-8134-9FD88A64C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203A0-7F47-904A-8ECB-54DF6890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3398981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“Every two years, the number of transistors on a chip of a fixed size doubles”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1A417-1945-DE49-9400-25781677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pic>
        <p:nvPicPr>
          <p:cNvPr id="5" name="Google Shape;121;g5df4597270_0_174">
            <a:extLst>
              <a:ext uri="{FF2B5EF4-FFF2-40B4-BE49-F238E27FC236}">
                <a16:creationId xmlns:a16="http://schemas.microsoft.com/office/drawing/2014/main" id="{A8C95250-FF28-C84C-B017-31185E56888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79169" y="1600203"/>
            <a:ext cx="7403232" cy="4525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7802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Performance through concurrency</a:t>
            </a:r>
          </a:p>
          <a:p>
            <a:endParaRPr lang="en-US" dirty="0"/>
          </a:p>
          <a:p>
            <a:r>
              <a:rPr lang="en-US" dirty="0"/>
              <a:t>Concurrency introduced by the processor</a:t>
            </a:r>
          </a:p>
          <a:p>
            <a:endParaRPr lang="en-US" dirty="0"/>
          </a:p>
          <a:p>
            <a:r>
              <a:rPr lang="en-US" dirty="0"/>
              <a:t>Amdahl’s Law – limits on performance</a:t>
            </a:r>
          </a:p>
          <a:p>
            <a:endParaRPr lang="en-US" dirty="0"/>
          </a:p>
          <a:p>
            <a:r>
              <a:rPr lang="en-US" dirty="0"/>
              <a:t>Interrupts and Signals</a:t>
            </a:r>
          </a:p>
          <a:p>
            <a:endParaRPr lang="en-US" dirty="0"/>
          </a:p>
          <a:p>
            <a:r>
              <a:rPr lang="en-US" dirty="0"/>
              <a:t>A problem with concurrency: 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0622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4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72DC-A1E0-414B-90DD-F75F5A87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A46DC-4A51-A343-B929-1E0F43CB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0"/>
              </a:spcBef>
              <a:buSzPts val="2900"/>
            </a:pPr>
            <a:r>
              <a:rPr lang="en-US" sz="2900" dirty="0"/>
              <a:t>Moore’s Law corollary: As transistors get smaller, the power density stays the same. </a:t>
            </a:r>
          </a:p>
          <a:p>
            <a:pPr marL="869936" lvl="1" indent="-342900">
              <a:spcBef>
                <a:spcPts val="0"/>
              </a:spcBef>
              <a:buSzPts val="2500"/>
            </a:pPr>
            <a:r>
              <a:rPr lang="en-US" sz="2500" dirty="0"/>
              <a:t>If Moore’s Law holds true, we also get a doubling of “performance per watt” every two years! </a:t>
            </a:r>
          </a:p>
          <a:p>
            <a:pPr marL="869936" lvl="1" indent="-342900">
              <a:spcBef>
                <a:spcPts val="0"/>
              </a:spcBef>
              <a:buSzPts val="2500"/>
            </a:pPr>
            <a:r>
              <a:rPr lang="en-US" sz="2500" i="1" dirty="0"/>
              <a:t>Manufacturers could raise the clock frequency between generations without more power consumption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523D2-4FFC-8945-98B0-1B1DC88CF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9041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3934</Words>
  <Application>Microsoft Office PowerPoint</Application>
  <PresentationFormat>Widescreen</PresentationFormat>
  <Paragraphs>834</Paragraphs>
  <Slides>70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Cambria Math</vt:lpstr>
      <vt:lpstr>Consolas</vt:lpstr>
      <vt:lpstr>Noto Sans Symbols</vt:lpstr>
      <vt:lpstr>Rockwell</vt:lpstr>
      <vt:lpstr>Seravek Light</vt:lpstr>
      <vt:lpstr>Tahoma</vt:lpstr>
      <vt:lpstr>Class Slides</vt:lpstr>
      <vt:lpstr>Lecture 03: Concurrency Sources and Challenges</vt:lpstr>
      <vt:lpstr>Today’s Goals</vt:lpstr>
      <vt:lpstr>Parallelism versus Concurrency</vt:lpstr>
      <vt:lpstr>Parallelism versus Concurrency</vt:lpstr>
      <vt:lpstr>Outline</vt:lpstr>
      <vt:lpstr>Outline</vt:lpstr>
      <vt:lpstr>Moore’s Law</vt:lpstr>
      <vt:lpstr>Processors kept getting faster too</vt:lpstr>
      <vt:lpstr>Denard Scaling</vt:lpstr>
      <vt:lpstr>PowerPoint Presentation</vt:lpstr>
      <vt:lpstr>PowerPoint Presentation</vt:lpstr>
      <vt:lpstr>Then they stopped getting faster</vt:lpstr>
      <vt:lpstr>So… now what?</vt:lpstr>
      <vt:lpstr>Exploit parallelism!</vt:lpstr>
      <vt:lpstr>Outline</vt:lpstr>
      <vt:lpstr>Model of a processor</vt:lpstr>
      <vt:lpstr>But instructions don’t always have to be executed in order</vt:lpstr>
      <vt:lpstr>Out-of-order machines</vt:lpstr>
      <vt:lpstr>Out-of-order processors obey normal execution results</vt:lpstr>
      <vt:lpstr>Multiple processes might rely on memory ordering</vt:lpstr>
      <vt:lpstr>Multiple processes might rely on memory ordering</vt:lpstr>
      <vt:lpstr>How else do processors employ concurrency?</vt:lpstr>
      <vt:lpstr>How else do processors employ concurrency?</vt:lpstr>
      <vt:lpstr>Multiprocessor Systems (in pictures)</vt:lpstr>
      <vt:lpstr>Multiprocessor Systems (in words)</vt:lpstr>
      <vt:lpstr>Multiprocessor Example</vt:lpstr>
      <vt:lpstr>How else do processors employ concurrency?</vt:lpstr>
      <vt:lpstr>Multithreading processors</vt:lpstr>
      <vt:lpstr>Hardware support for multithreading</vt:lpstr>
      <vt:lpstr>Multithreading versus Multicore</vt:lpstr>
      <vt:lpstr>My desktop computer</vt:lpstr>
      <vt:lpstr>Raspberry Pi 4</vt:lpstr>
      <vt:lpstr>Back up to the OS perspective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Parallel speedup example</vt:lpstr>
      <vt:lpstr>Amdahl’s (heartbreaking) Law (in pictures)</vt:lpstr>
      <vt:lpstr>Amdahl’s (heartbreaking) Law (in words)</vt:lpstr>
      <vt:lpstr>Check your understanding</vt:lpstr>
      <vt:lpstr>Check your understanding</vt:lpstr>
      <vt:lpstr>Outline</vt:lpstr>
      <vt:lpstr>Where else does concurrency come from?</vt:lpstr>
      <vt:lpstr>Interrupts</vt:lpstr>
      <vt:lpstr>Interrupt Vector Table</vt:lpstr>
      <vt:lpstr>Interrupt Vector Table</vt:lpstr>
      <vt:lpstr>Differences from traps</vt:lpstr>
      <vt:lpstr>Interrupt handlers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Signals Examples</vt:lpstr>
      <vt:lpstr>Examples: sending a signal</vt:lpstr>
      <vt:lpstr>Example: catching a signal</vt:lpstr>
      <vt:lpstr>Example: catching a segfault</vt:lpstr>
      <vt:lpstr>Systems software needs to deal with concurrency</vt:lpstr>
      <vt:lpstr>Outline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Check your understanding: data races with multiple threads</vt:lpstr>
      <vt:lpstr>Check your understanding: data races with multiple threads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Concurrency Sources and Challenges</dc:title>
  <dc:creator>Branden Ghena</dc:creator>
  <cp:lastModifiedBy>Branden Ghena</cp:lastModifiedBy>
  <cp:revision>35</cp:revision>
  <dcterms:created xsi:type="dcterms:W3CDTF">2020-09-21T19:48:28Z</dcterms:created>
  <dcterms:modified xsi:type="dcterms:W3CDTF">2020-09-22T02:01:39Z</dcterms:modified>
</cp:coreProperties>
</file>