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0" r:id="rId1"/>
  </p:sldMasterIdLst>
  <p:notesMasterIdLst>
    <p:notesMasterId r:id="rId46"/>
  </p:notesMasterIdLst>
  <p:sldIdLst>
    <p:sldId id="256" r:id="rId2"/>
    <p:sldId id="264" r:id="rId3"/>
    <p:sldId id="348" r:id="rId4"/>
    <p:sldId id="387" r:id="rId5"/>
    <p:sldId id="383" r:id="rId6"/>
    <p:sldId id="386" r:id="rId7"/>
    <p:sldId id="388" r:id="rId8"/>
    <p:sldId id="389" r:id="rId9"/>
    <p:sldId id="390" r:id="rId10"/>
    <p:sldId id="393" r:id="rId11"/>
    <p:sldId id="391" r:id="rId12"/>
    <p:sldId id="392" r:id="rId13"/>
    <p:sldId id="394" r:id="rId14"/>
    <p:sldId id="431" r:id="rId15"/>
    <p:sldId id="400" r:id="rId16"/>
    <p:sldId id="405" r:id="rId17"/>
    <p:sldId id="406" r:id="rId18"/>
    <p:sldId id="409" r:id="rId19"/>
    <p:sldId id="407" r:id="rId20"/>
    <p:sldId id="408" r:id="rId21"/>
    <p:sldId id="412" r:id="rId22"/>
    <p:sldId id="411" r:id="rId23"/>
    <p:sldId id="413" r:id="rId24"/>
    <p:sldId id="430" r:id="rId25"/>
    <p:sldId id="420" r:id="rId26"/>
    <p:sldId id="402" r:id="rId27"/>
    <p:sldId id="404" r:id="rId28"/>
    <p:sldId id="432" r:id="rId29"/>
    <p:sldId id="421" r:id="rId30"/>
    <p:sldId id="416" r:id="rId31"/>
    <p:sldId id="415" r:id="rId32"/>
    <p:sldId id="417" r:id="rId33"/>
    <p:sldId id="418" r:id="rId34"/>
    <p:sldId id="414" r:id="rId35"/>
    <p:sldId id="419" r:id="rId36"/>
    <p:sldId id="433" r:id="rId37"/>
    <p:sldId id="385" r:id="rId38"/>
    <p:sldId id="422" r:id="rId39"/>
    <p:sldId id="423" r:id="rId40"/>
    <p:sldId id="425" r:id="rId41"/>
    <p:sldId id="426" r:id="rId42"/>
    <p:sldId id="428" r:id="rId43"/>
    <p:sldId id="429" r:id="rId44"/>
    <p:sldId id="434" r:id="rId45"/>
  </p:sldIdLst>
  <p:sldSz cx="12192000" cy="6858000"/>
  <p:notesSz cx="6858000" cy="9144000"/>
  <p:embeddedFontLst>
    <p:embeddedFont>
      <p:font typeface="Calibri" panose="020F050202020403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Tahoma" panose="020B0604030504040204" pitchFamily="34" charset="0"/>
      <p:regular r:id="rId55"/>
      <p:bold r:id="rId5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Abstractions" id="{B55B8E8C-5EAB-4A1E-A4E9-AE5E896E46FA}">
          <p14:sldIdLst>
            <p14:sldId id="348"/>
            <p14:sldId id="387"/>
            <p14:sldId id="383"/>
            <p14:sldId id="386"/>
            <p14:sldId id="388"/>
            <p14:sldId id="389"/>
            <p14:sldId id="390"/>
            <p14:sldId id="393"/>
            <p14:sldId id="391"/>
            <p14:sldId id="392"/>
            <p14:sldId id="394"/>
          </p14:sldIdLst>
        </p14:section>
        <p14:section name="Application Layer" id="{29F99D9E-784F-4D1D-A3B4-E166BE526F0A}">
          <p14:sldIdLst>
            <p14:sldId id="431"/>
            <p14:sldId id="400"/>
            <p14:sldId id="405"/>
            <p14:sldId id="406"/>
            <p14:sldId id="409"/>
            <p14:sldId id="407"/>
            <p14:sldId id="408"/>
            <p14:sldId id="412"/>
            <p14:sldId id="411"/>
            <p14:sldId id="413"/>
          </p14:sldIdLst>
        </p14:section>
        <p14:section name="Kernel I/O Subsystem" id="{9C03B735-6A9B-4BB9-A0C0-C442F9919C33}">
          <p14:sldIdLst>
            <p14:sldId id="430"/>
            <p14:sldId id="420"/>
            <p14:sldId id="402"/>
            <p14:sldId id="404"/>
          </p14:sldIdLst>
        </p14:section>
        <p14:section name="Device Driver and Interrupt Handler" id="{DFD0F431-D9DB-420A-9366-265659DA6907}">
          <p14:sldIdLst>
            <p14:sldId id="432"/>
            <p14:sldId id="421"/>
            <p14:sldId id="416"/>
            <p14:sldId id="415"/>
            <p14:sldId id="417"/>
            <p14:sldId id="418"/>
            <p14:sldId id="414"/>
            <p14:sldId id="419"/>
          </p14:sldIdLst>
        </p14:section>
        <p14:section name="Example Driver" id="{0A2C82C2-8C4B-46B5-A533-564706B5EDE6}">
          <p14:sldIdLst>
            <p14:sldId id="433"/>
            <p14:sldId id="385"/>
            <p14:sldId id="422"/>
            <p14:sldId id="423"/>
            <p14:sldId id="425"/>
            <p14:sldId id="426"/>
            <p14:sldId id="428"/>
            <p14:sldId id="429"/>
          </p14:sldIdLst>
        </p14:section>
        <p14:section name="Wrapup" id="{29A7F866-9DA9-446B-8359-CE426CB89C7A}">
          <p14:sldIdLst>
            <p14:sldId id="4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7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www.silabs.com/documents/public/data-sheets/Si7021-A20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drivers/iio/humidity/si7020.c" TargetMode="External"/><Relationship Id="rId2" Type="http://schemas.openxmlformats.org/officeDocument/2006/relationships/hyperlink" Target="https://github.com/torvalds/linux/blob/master/drivers/iio/humidity/si7020.c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ckos.org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ck/tock/blob/master/capsules/src/si7021.rs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15:</a:t>
            </a:r>
            <a:br>
              <a:rPr lang="en-US" dirty="0"/>
            </a:br>
            <a:r>
              <a:rPr lang="en-US" dirty="0"/>
              <a:t>Device Drivers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Jaswinder Pal Singh (Princeton),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8411-5ADA-4EEF-ACA4-6364C88A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BD0F-513B-4141-8A07-E4C38EC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2308B-4675-4A34-9B6E-8AD0A515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47" y="1143000"/>
            <a:ext cx="8951494" cy="50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CAEA05-7253-4F81-BB06-77EA614888DE}"/>
              </a:ext>
            </a:extLst>
          </p:cNvPr>
          <p:cNvSpPr/>
          <p:nvPr/>
        </p:nvSpPr>
        <p:spPr>
          <a:xfrm>
            <a:off x="1618247" y="1476207"/>
            <a:ext cx="5163553" cy="43688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33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CFB81-B47D-4558-84DF-9DFE602D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Abstraction: everything is a file!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0595-9B04-4AE4-A864-FFAE6C9BF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Hardware: treat devices like memory</a:t>
            </a:r>
          </a:p>
          <a:p>
            <a:pPr lvl="1"/>
            <a:r>
              <a:rPr lang="en-US" dirty="0"/>
              <a:t>They can be read and written at addresses</a:t>
            </a:r>
          </a:p>
          <a:p>
            <a:endParaRPr lang="en-US" dirty="0"/>
          </a:p>
          <a:p>
            <a:r>
              <a:rPr lang="en-US" dirty="0"/>
              <a:t>Software: treat devices like files</a:t>
            </a:r>
          </a:p>
          <a:p>
            <a:pPr lvl="1"/>
            <a:r>
              <a:rPr lang="en-US" dirty="0"/>
              <a:t>They can be read and written</a:t>
            </a:r>
          </a:p>
          <a:p>
            <a:pPr lvl="1"/>
            <a:r>
              <a:rPr lang="en-US" dirty="0"/>
              <a:t>They may be created or destroyed (plugged/unplugged)</a:t>
            </a:r>
          </a:p>
          <a:p>
            <a:pPr lvl="1"/>
            <a:r>
              <a:rPr lang="en-US" dirty="0"/>
              <a:t>They can be created in hierarchies. Example:</a:t>
            </a:r>
          </a:p>
          <a:p>
            <a:pPr lvl="2"/>
            <a:r>
              <a:rPr lang="en-US" dirty="0"/>
              <a:t>SATA devices</a:t>
            </a:r>
          </a:p>
          <a:p>
            <a:pPr lvl="3"/>
            <a:r>
              <a:rPr lang="en-US" dirty="0"/>
              <a:t>SSD</a:t>
            </a:r>
          </a:p>
          <a:p>
            <a:pPr lvl="2"/>
            <a:r>
              <a:rPr lang="en-US" dirty="0"/>
              <a:t>USB devices</a:t>
            </a:r>
          </a:p>
          <a:p>
            <a:pPr lvl="3"/>
            <a:r>
              <a:rPr lang="en-US" dirty="0"/>
              <a:t>Webcam</a:t>
            </a:r>
          </a:p>
          <a:p>
            <a:pPr lvl="3"/>
            <a:r>
              <a:rPr lang="en-US" dirty="0"/>
              <a:t>Microphone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94001-6315-45A4-A2C8-5D85DC31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84137F0-803A-4932-B400-5DE8925243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14951" y="228600"/>
            <a:ext cx="3765443" cy="2746829"/>
          </a:xfrm>
          <a:prstGeom prst="roundRect">
            <a:avLst>
              <a:gd name="adj" fmla="val 5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6506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F026-FB64-4DFF-846F-F6DD22922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device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2101C-8B65-41EF-85ED-8CC25D281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 devices</a:t>
            </a:r>
          </a:p>
          <a:p>
            <a:pPr lvl="1"/>
            <a:r>
              <a:rPr lang="en-US" dirty="0"/>
              <a:t>Accessed as a stream of bytes (like a file)</a:t>
            </a:r>
          </a:p>
          <a:p>
            <a:pPr lvl="1"/>
            <a:r>
              <a:rPr lang="en-US" dirty="0"/>
              <a:t>Example: Webcam, Keyboard, Headphones</a:t>
            </a:r>
          </a:p>
          <a:p>
            <a:pPr lvl="1"/>
            <a:r>
              <a:rPr lang="en-US" dirty="0"/>
              <a:t>We will focus on these</a:t>
            </a:r>
          </a:p>
          <a:p>
            <a:pPr lvl="1"/>
            <a:endParaRPr lang="en-US" dirty="0"/>
          </a:p>
          <a:p>
            <a:r>
              <a:rPr lang="en-US" dirty="0"/>
              <a:t>Block devices</a:t>
            </a:r>
          </a:p>
          <a:p>
            <a:pPr lvl="1"/>
            <a:r>
              <a:rPr lang="en-US" dirty="0"/>
              <a:t>Accessed in blocks of data (like a disk)</a:t>
            </a:r>
          </a:p>
          <a:p>
            <a:pPr lvl="1"/>
            <a:r>
              <a:rPr lang="en-US" dirty="0"/>
              <a:t>Can hold entire filesystems</a:t>
            </a:r>
          </a:p>
          <a:p>
            <a:pPr lvl="1"/>
            <a:r>
              <a:rPr lang="en-US" dirty="0"/>
              <a:t>Example: Disks, Flash drives</a:t>
            </a:r>
          </a:p>
          <a:p>
            <a:pPr lvl="1"/>
            <a:endParaRPr lang="en-US" dirty="0"/>
          </a:p>
          <a:p>
            <a:r>
              <a:rPr lang="en-US" dirty="0"/>
              <a:t>Network interfaces</a:t>
            </a:r>
          </a:p>
          <a:p>
            <a:pPr lvl="1"/>
            <a:r>
              <a:rPr lang="en-US" dirty="0"/>
              <a:t>See CS340 (Computer Networking)</a:t>
            </a:r>
          </a:p>
          <a:p>
            <a:pPr lvl="1"/>
            <a:r>
              <a:rPr lang="en-US" dirty="0"/>
              <a:t>Accessed through transfer of data packets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E624E-8129-4660-AAB6-4EFAC94C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E2AD71D-3B31-43F4-B82D-0D295A1A94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14951" y="228600"/>
            <a:ext cx="3765443" cy="2746829"/>
          </a:xfrm>
          <a:prstGeom prst="roundRect">
            <a:avLst>
              <a:gd name="adj" fmla="val 500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728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69CF6-16F4-491B-97BE-3AEED8FC1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layers when interacting with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EA98C-E2E9-431E-B968-7021EDFDB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592976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User applications</a:t>
            </a:r>
          </a:p>
          <a:p>
            <a:pPr lvl="1"/>
            <a:r>
              <a:rPr lang="en-US" dirty="0"/>
              <a:t>Do useful things</a:t>
            </a:r>
          </a:p>
          <a:p>
            <a:pPr lvl="1"/>
            <a:endParaRPr lang="en-US" dirty="0"/>
          </a:p>
          <a:p>
            <a:r>
              <a:rPr lang="en-US" dirty="0"/>
              <a:t>I/O subsystem</a:t>
            </a:r>
          </a:p>
          <a:p>
            <a:pPr lvl="1"/>
            <a:r>
              <a:rPr lang="en-US" dirty="0"/>
              <a:t>Receive </a:t>
            </a:r>
            <a:r>
              <a:rPr lang="en-US" dirty="0" err="1"/>
              <a:t>syscalls</a:t>
            </a:r>
            <a:r>
              <a:rPr lang="en-US" dirty="0"/>
              <a:t>, route to device drivers</a:t>
            </a:r>
          </a:p>
          <a:p>
            <a:pPr lvl="1"/>
            <a:endParaRPr lang="en-US" dirty="0"/>
          </a:p>
          <a:p>
            <a:r>
              <a:rPr lang="en-US" dirty="0"/>
              <a:t>Device drivers</a:t>
            </a:r>
          </a:p>
          <a:p>
            <a:pPr lvl="1"/>
            <a:r>
              <a:rPr lang="en-US" dirty="0"/>
              <a:t>Translate application requests into device interactions</a:t>
            </a:r>
          </a:p>
          <a:p>
            <a:pPr lvl="1"/>
            <a:endParaRPr lang="en-US" dirty="0"/>
          </a:p>
          <a:p>
            <a:r>
              <a:rPr lang="en-US" dirty="0"/>
              <a:t>Interrupt Handler</a:t>
            </a:r>
          </a:p>
          <a:p>
            <a:pPr lvl="1"/>
            <a:r>
              <a:rPr lang="en-US" dirty="0"/>
              <a:t>Receive events from hardware</a:t>
            </a:r>
          </a:p>
          <a:p>
            <a:pPr lvl="1"/>
            <a:endParaRPr lang="en-US" dirty="0"/>
          </a:p>
          <a:p>
            <a:r>
              <a:rPr lang="en-US" dirty="0"/>
              <a:t>Hardware</a:t>
            </a:r>
          </a:p>
          <a:p>
            <a:pPr lvl="1"/>
            <a:r>
              <a:rPr lang="en-US" dirty="0"/>
              <a:t>Do useful things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19527-E3D9-4C6F-8104-3F1A36B4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E75CE9-1D0C-4E3D-9DB8-CFAE32A4A2A8}"/>
              </a:ext>
            </a:extLst>
          </p:cNvPr>
          <p:cNvGrpSpPr/>
          <p:nvPr/>
        </p:nvGrpSpPr>
        <p:grpSpPr>
          <a:xfrm>
            <a:off x="8447308" y="1143000"/>
            <a:ext cx="3133086" cy="3882580"/>
            <a:chOff x="8447308" y="1143000"/>
            <a:chExt cx="3133086" cy="38825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8AD869-669B-4B97-B271-10A65B4556EB}"/>
                </a:ext>
              </a:extLst>
            </p:cNvPr>
            <p:cNvSpPr/>
            <p:nvPr/>
          </p:nvSpPr>
          <p:spPr>
            <a:xfrm>
              <a:off x="8447313" y="1143000"/>
              <a:ext cx="3133081" cy="77651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User Applications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2A7E59-FA3A-4E1A-B0BB-956018E1A7F0}"/>
                </a:ext>
              </a:extLst>
            </p:cNvPr>
            <p:cNvSpPr/>
            <p:nvPr/>
          </p:nvSpPr>
          <p:spPr>
            <a:xfrm>
              <a:off x="8447311" y="1919516"/>
              <a:ext cx="3133081" cy="77651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I/O Subsystem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0E7FE37-A85D-43CE-81B7-A56D53F37D43}"/>
                </a:ext>
              </a:extLst>
            </p:cNvPr>
            <p:cNvSpPr/>
            <p:nvPr/>
          </p:nvSpPr>
          <p:spPr>
            <a:xfrm>
              <a:off x="8447311" y="2696032"/>
              <a:ext cx="3133081" cy="7765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Device Drivers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41E37C-33E4-4B2B-BBED-C602BB2B22D2}"/>
                </a:ext>
              </a:extLst>
            </p:cNvPr>
            <p:cNvSpPr/>
            <p:nvPr/>
          </p:nvSpPr>
          <p:spPr>
            <a:xfrm>
              <a:off x="8447311" y="3474361"/>
              <a:ext cx="3133081" cy="77651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Interrupt Handler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1CACF6-9685-4549-91FF-F4B81A493E76}"/>
                </a:ext>
              </a:extLst>
            </p:cNvPr>
            <p:cNvSpPr/>
            <p:nvPr/>
          </p:nvSpPr>
          <p:spPr>
            <a:xfrm>
              <a:off x="8447308" y="4249064"/>
              <a:ext cx="3133081" cy="77651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Hardware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916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endParaRPr lang="en-US" dirty="0"/>
          </a:p>
          <a:p>
            <a:r>
              <a:rPr lang="en-US" b="1" dirty="0"/>
              <a:t>Device I/O layers</a:t>
            </a:r>
          </a:p>
          <a:p>
            <a:pPr lvl="1"/>
            <a:r>
              <a:rPr lang="en-US" b="1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7593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04479A1-F88C-404D-8076-9DA50235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at in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7FF66F-4F51-45E8-B045-514E634B57A5}"/>
              </a:ext>
            </a:extLst>
          </p:cNvPr>
          <p:cNvGrpSpPr/>
          <p:nvPr/>
        </p:nvGrpSpPr>
        <p:grpSpPr>
          <a:xfrm>
            <a:off x="8267981" y="1264558"/>
            <a:ext cx="3133086" cy="3882580"/>
            <a:chOff x="8447308" y="1143000"/>
            <a:chExt cx="3133086" cy="38825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9FEE0F-1A7C-4C37-96B4-47B434696D6B}"/>
                </a:ext>
              </a:extLst>
            </p:cNvPr>
            <p:cNvSpPr/>
            <p:nvPr/>
          </p:nvSpPr>
          <p:spPr>
            <a:xfrm>
              <a:off x="8447313" y="1143000"/>
              <a:ext cx="3133081" cy="776516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User Applications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F0625A-BFCE-4FC3-8766-8AAD515D34C0}"/>
                </a:ext>
              </a:extLst>
            </p:cNvPr>
            <p:cNvSpPr/>
            <p:nvPr/>
          </p:nvSpPr>
          <p:spPr>
            <a:xfrm>
              <a:off x="8447311" y="1919516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I/O Subsystem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7F1D5C-4176-4BF3-ADDB-3255E8B28220}"/>
                </a:ext>
              </a:extLst>
            </p:cNvPr>
            <p:cNvSpPr/>
            <p:nvPr/>
          </p:nvSpPr>
          <p:spPr>
            <a:xfrm>
              <a:off x="8447311" y="2696032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Device Drivers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E9F678-67BA-49DF-A242-6EC74BF8A8F9}"/>
                </a:ext>
              </a:extLst>
            </p:cNvPr>
            <p:cNvSpPr/>
            <p:nvPr/>
          </p:nvSpPr>
          <p:spPr>
            <a:xfrm>
              <a:off x="8447311" y="3474361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Interrupt Handler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C33D89-86B6-4D93-84E5-45C6FF88D683}"/>
                </a:ext>
              </a:extLst>
            </p:cNvPr>
            <p:cNvSpPr/>
            <p:nvPr/>
          </p:nvSpPr>
          <p:spPr>
            <a:xfrm>
              <a:off x="8447308" y="4249064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Hardware</a:t>
              </a: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EDDA3B09-1CEF-48AF-A4F5-102C0D273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3" y="2152990"/>
            <a:ext cx="6854985" cy="385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5D77A6B-27B0-410F-8918-209FF3E62E9B}"/>
              </a:ext>
            </a:extLst>
          </p:cNvPr>
          <p:cNvSpPr/>
          <p:nvPr/>
        </p:nvSpPr>
        <p:spPr>
          <a:xfrm>
            <a:off x="1083339" y="1264558"/>
            <a:ext cx="6270171" cy="66164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1818817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with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Interactions occur through system calls</a:t>
            </a:r>
          </a:p>
          <a:p>
            <a:pPr lvl="1"/>
            <a:r>
              <a:rPr lang="en-US" dirty="0"/>
              <a:t>Open/Close</a:t>
            </a:r>
          </a:p>
          <a:p>
            <a:pPr lvl="1"/>
            <a:r>
              <a:rPr lang="en-US" dirty="0"/>
              <a:t>Read/Write</a:t>
            </a:r>
          </a:p>
          <a:p>
            <a:pPr lvl="1"/>
            <a:r>
              <a:rPr lang="en-US" dirty="0"/>
              <a:t>Seek, Flush</a:t>
            </a:r>
          </a:p>
          <a:p>
            <a:pPr lvl="1"/>
            <a:r>
              <a:rPr lang="en-US" dirty="0" err="1"/>
              <a:t>Ioctl</a:t>
            </a:r>
            <a:endParaRPr lang="en-US" dirty="0"/>
          </a:p>
          <a:p>
            <a:pPr lvl="1"/>
            <a:r>
              <a:rPr lang="en-US" dirty="0"/>
              <a:t>And various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31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C711-AB78-492F-BF14-39032331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05B86-7ACB-4553-AC44-8FA1D61BC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Open/Close</a:t>
            </a:r>
          </a:p>
          <a:p>
            <a:pPr lvl="1"/>
            <a:r>
              <a:rPr lang="en-US" dirty="0"/>
              <a:t>Inform device that something is using it (or not)</a:t>
            </a:r>
          </a:p>
          <a:p>
            <a:pPr lvl="1"/>
            <a:r>
              <a:rPr lang="en-US" dirty="0"/>
              <a:t>Argument is path to device (like path to file)</a:t>
            </a:r>
          </a:p>
          <a:p>
            <a:pPr lvl="1"/>
            <a:r>
              <a:rPr lang="en-US" dirty="0"/>
              <a:t>Get a file descriptor that the other operations act on</a:t>
            </a:r>
          </a:p>
          <a:p>
            <a:pPr lvl="1"/>
            <a:endParaRPr lang="en-US" dirty="0"/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/dev</a:t>
            </a:r>
            <a:r>
              <a:rPr lang="en-US" dirty="0"/>
              <a:t>” directory is populated with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40BD8-9952-4A27-8E68-FF792432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A663A-D3F5-4B68-85A5-02153E297E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702"/>
          <a:stretch/>
        </p:blipFill>
        <p:spPr>
          <a:xfrm>
            <a:off x="607595" y="3790247"/>
            <a:ext cx="10815148" cy="256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502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</a:t>
            </a:r>
          </a:p>
          <a:p>
            <a:pPr lvl="1"/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read(int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void *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Write</a:t>
            </a:r>
          </a:p>
          <a:p>
            <a:pPr lvl="1"/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write(int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const void *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en-US" sz="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34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6972-F43F-4553-91C7-69B89926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device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3E897-E3BA-467B-87D9-CF65A49F7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ioctl</a:t>
            </a:r>
            <a:r>
              <a:rPr lang="en-US" dirty="0"/>
              <a:t> – I/O Control</a:t>
            </a:r>
          </a:p>
          <a:p>
            <a:pPr lvl="1"/>
            <a:r>
              <a:rPr lang="en-US" altLang="en-US" b="1" dirty="0">
                <a:solidFill>
                  <a:srgbClr val="502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nt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ioctl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(int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fd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unsigned long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request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...);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endParaRPr lang="en-US" dirty="0"/>
          </a:p>
          <a:p>
            <a:r>
              <a:rPr lang="en-US" dirty="0"/>
              <a:t>Request number followed by an arbitrary list of arguments</a:t>
            </a:r>
          </a:p>
          <a:p>
            <a:pPr lvl="1"/>
            <a:r>
              <a:rPr lang="en-US" dirty="0"/>
              <a:t>“request” may be broken in fields: command, size, direction, etc.</a:t>
            </a:r>
          </a:p>
          <a:p>
            <a:endParaRPr lang="en-US" dirty="0"/>
          </a:p>
          <a:p>
            <a:r>
              <a:rPr lang="en-US" dirty="0"/>
              <a:t>Catch-all for device operations that don’t fit into file I/O model</a:t>
            </a:r>
          </a:p>
          <a:p>
            <a:pPr lvl="1"/>
            <a:r>
              <a:rPr lang="en-US" dirty="0"/>
              <a:t>Combine magic numbers to form some special action</a:t>
            </a:r>
          </a:p>
          <a:p>
            <a:pPr lvl="1"/>
            <a:r>
              <a:rPr lang="en-US" dirty="0"/>
              <a:t>Reset device, Start action, Change setting,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5B69E-FDF7-4EF1-B9D5-5EE46B23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4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how software for device I/O is architected.</a:t>
            </a:r>
          </a:p>
          <a:p>
            <a:endParaRPr lang="en-US" dirty="0"/>
          </a:p>
          <a:p>
            <a:r>
              <a:rPr lang="en-US" dirty="0"/>
              <a:t>Discuss OS considerations at multiple software layers.</a:t>
            </a:r>
          </a:p>
          <a:p>
            <a:endParaRPr lang="en-US" dirty="0"/>
          </a:p>
          <a:p>
            <a:r>
              <a:rPr lang="en-US" dirty="0"/>
              <a:t>Investigate an example device driver.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5B00-6758-48BF-88C8-F90512F9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I/O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3CB5-E4E7-4825-B843-7ABC8FBE5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examples were all synchronous I/O calls</a:t>
            </a:r>
          </a:p>
          <a:p>
            <a:pPr lvl="1"/>
            <a:r>
              <a:rPr lang="en-US" dirty="0"/>
              <a:t>Read/Write will block process until complete</a:t>
            </a:r>
          </a:p>
          <a:p>
            <a:pPr lvl="1"/>
            <a:r>
              <a:rPr lang="en-US" dirty="0"/>
              <a:t>Easy to use, but not always most efficient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Asynchronous I/O calls also exist</a:t>
            </a:r>
          </a:p>
          <a:p>
            <a:pPr lvl="1"/>
            <a:r>
              <a:rPr lang="en-US" dirty="0"/>
              <a:t>POSIX AIO library</a:t>
            </a:r>
          </a:p>
          <a:p>
            <a:pPr lvl="2"/>
            <a:r>
              <a:rPr lang="en-US" dirty="0" err="1"/>
              <a:t>aio_read</a:t>
            </a:r>
            <a:r>
              <a:rPr lang="en-US" dirty="0"/>
              <a:t>/</a:t>
            </a:r>
            <a:r>
              <a:rPr lang="en-US" dirty="0" err="1"/>
              <a:t>aio_write</a:t>
            </a:r>
            <a:r>
              <a:rPr lang="en-US" dirty="0"/>
              <a:t> – enqueue read/write request</a:t>
            </a:r>
          </a:p>
          <a:p>
            <a:pPr lvl="2"/>
            <a:r>
              <a:rPr lang="en-US" dirty="0" err="1"/>
              <a:t>aio_error</a:t>
            </a:r>
            <a:r>
              <a:rPr lang="en-US" dirty="0"/>
              <a:t> – check status of an I/O request</a:t>
            </a:r>
          </a:p>
          <a:p>
            <a:pPr lvl="2"/>
            <a:r>
              <a:rPr lang="en-US" dirty="0" err="1"/>
              <a:t>aio_return</a:t>
            </a:r>
            <a:r>
              <a:rPr lang="en-US" dirty="0"/>
              <a:t> – get result of a completed I/O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4498F-5351-4773-A749-2A06E4EE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45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D595-5557-4CC0-B52A-5003072D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blocking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35C49-2C94-4030-915F-8B4C08EC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57E6C-3D22-45B1-A3FF-2958B121BDEA}"/>
              </a:ext>
            </a:extLst>
          </p:cNvPr>
          <p:cNvSpPr/>
          <p:nvPr/>
        </p:nvSpPr>
        <p:spPr>
          <a:xfrm>
            <a:off x="1725194" y="1835150"/>
            <a:ext cx="13716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3D39F1-EB73-4187-88C2-7950B18FCD10}"/>
              </a:ext>
            </a:extLst>
          </p:cNvPr>
          <p:cNvSpPr/>
          <p:nvPr/>
        </p:nvSpPr>
        <p:spPr>
          <a:xfrm>
            <a:off x="1725194" y="5695950"/>
            <a:ext cx="1371600" cy="66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Process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0A319B-656F-4CF2-A054-C995058B8DA2}"/>
              </a:ext>
            </a:extLst>
          </p:cNvPr>
          <p:cNvSpPr/>
          <p:nvPr/>
        </p:nvSpPr>
        <p:spPr>
          <a:xfrm>
            <a:off x="4811294" y="23685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sets up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06110F-1E83-4FE4-BEE1-42E9C5C587D9}"/>
              </a:ext>
            </a:extLst>
          </p:cNvPr>
          <p:cNvSpPr/>
          <p:nvPr/>
        </p:nvSpPr>
        <p:spPr>
          <a:xfrm>
            <a:off x="4811294" y="30670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Process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1AC999-0158-4597-94C9-5E41D92D5FD2}"/>
              </a:ext>
            </a:extLst>
          </p:cNvPr>
          <p:cNvSpPr/>
          <p:nvPr/>
        </p:nvSpPr>
        <p:spPr>
          <a:xfrm>
            <a:off x="4811294" y="42989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handles response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5A4D68-EE14-4FBF-B8D8-DFEAC40DA825}"/>
              </a:ext>
            </a:extLst>
          </p:cNvPr>
          <p:cNvSpPr/>
          <p:nvPr/>
        </p:nvSpPr>
        <p:spPr>
          <a:xfrm>
            <a:off x="4811294" y="49974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Unblock Process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5FF63B-31A8-4527-A6E2-299EA4E78EDB}"/>
              </a:ext>
            </a:extLst>
          </p:cNvPr>
          <p:cNvSpPr/>
          <p:nvPr/>
        </p:nvSpPr>
        <p:spPr>
          <a:xfrm>
            <a:off x="8672094" y="3765550"/>
            <a:ext cx="1371600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 Read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47587A-BD18-4B64-AD0A-41A7FB14348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16294" y="2717800"/>
            <a:ext cx="1905000" cy="10572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37F760-B371-48F0-92A8-E05C7DFB01E7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716294" y="4298950"/>
            <a:ext cx="1905000" cy="3492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47CAB7-E7B0-43C5-8588-1D75E5FBD5D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096794" y="2101850"/>
            <a:ext cx="1714500" cy="615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299D4-7B77-4956-BA7A-A65D7B4DE5E5}"/>
              </a:ext>
            </a:extLst>
          </p:cNvPr>
          <p:cNvCxnSpPr>
            <a:cxnSpLocks/>
            <a:stCxn id="15" idx="1"/>
            <a:endCxn id="7" idx="3"/>
          </p:cNvCxnSpPr>
          <p:nvPr/>
        </p:nvCxnSpPr>
        <p:spPr>
          <a:xfrm flipH="1">
            <a:off x="3096794" y="5346700"/>
            <a:ext cx="1714500" cy="6794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5599A50-0A14-4865-B548-B2E126AEF7B9}"/>
              </a:ext>
            </a:extLst>
          </p:cNvPr>
          <p:cNvSpPr txBox="1"/>
          <p:nvPr/>
        </p:nvSpPr>
        <p:spPr>
          <a:xfrm>
            <a:off x="14902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Process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EB7816-B3BE-40DB-A614-4378F32038F2}"/>
              </a:ext>
            </a:extLst>
          </p:cNvPr>
          <p:cNvSpPr txBox="1"/>
          <p:nvPr/>
        </p:nvSpPr>
        <p:spPr>
          <a:xfrm>
            <a:off x="48430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Kernel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B5B1EE-8038-44CD-8FDF-950F881512F0}"/>
              </a:ext>
            </a:extLst>
          </p:cNvPr>
          <p:cNvSpPr txBox="1"/>
          <p:nvPr/>
        </p:nvSpPr>
        <p:spPr>
          <a:xfrm>
            <a:off x="84371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Device</a:t>
            </a:r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34A9E2-DAC6-49DA-811C-C14BEB6397AB}"/>
              </a:ext>
            </a:extLst>
          </p:cNvPr>
          <p:cNvSpPr txBox="1"/>
          <p:nvPr/>
        </p:nvSpPr>
        <p:spPr>
          <a:xfrm>
            <a:off x="3331744" y="6045200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0BB279-5E38-46C9-905C-46054C162A56}"/>
              </a:ext>
            </a:extLst>
          </p:cNvPr>
          <p:cNvSpPr txBox="1"/>
          <p:nvPr/>
        </p:nvSpPr>
        <p:spPr>
          <a:xfrm>
            <a:off x="3096794" y="1778744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BCAE9C-8F3B-4A58-9393-3B6C04262194}"/>
              </a:ext>
            </a:extLst>
          </p:cNvPr>
          <p:cNvSpPr txBox="1"/>
          <p:nvPr/>
        </p:nvSpPr>
        <p:spPr>
          <a:xfrm>
            <a:off x="7033794" y="2657931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DMA Request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81E9C1-80D0-4FFF-8DB8-5FD9B89EDB19}"/>
              </a:ext>
            </a:extLst>
          </p:cNvPr>
          <p:cNvSpPr txBox="1"/>
          <p:nvPr/>
        </p:nvSpPr>
        <p:spPr>
          <a:xfrm>
            <a:off x="6830594" y="4636055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Interrupt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1409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D595-5557-4CC0-B52A-5003072D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read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35C49-2C94-4030-915F-8B4C08EC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57E6C-3D22-45B1-A3FF-2958B121BDEA}"/>
              </a:ext>
            </a:extLst>
          </p:cNvPr>
          <p:cNvSpPr/>
          <p:nvPr/>
        </p:nvSpPr>
        <p:spPr>
          <a:xfrm>
            <a:off x="1725194" y="1835150"/>
            <a:ext cx="13716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aio_read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0A319B-656F-4CF2-A054-C995058B8DA2}"/>
              </a:ext>
            </a:extLst>
          </p:cNvPr>
          <p:cNvSpPr/>
          <p:nvPr/>
        </p:nvSpPr>
        <p:spPr>
          <a:xfrm>
            <a:off x="4811294" y="23685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sets up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06110F-1E83-4FE4-BEE1-42E9C5C587D9}"/>
              </a:ext>
            </a:extLst>
          </p:cNvPr>
          <p:cNvSpPr/>
          <p:nvPr/>
        </p:nvSpPr>
        <p:spPr>
          <a:xfrm>
            <a:off x="1725194" y="3067050"/>
            <a:ext cx="1371600" cy="20066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other 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1AC999-0158-4597-94C9-5E41D92D5FD2}"/>
              </a:ext>
            </a:extLst>
          </p:cNvPr>
          <p:cNvSpPr/>
          <p:nvPr/>
        </p:nvSpPr>
        <p:spPr>
          <a:xfrm>
            <a:off x="4827170" y="4561543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handles response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5FF63B-31A8-4527-A6E2-299EA4E78EDB}"/>
              </a:ext>
            </a:extLst>
          </p:cNvPr>
          <p:cNvSpPr/>
          <p:nvPr/>
        </p:nvSpPr>
        <p:spPr>
          <a:xfrm>
            <a:off x="8672094" y="3765550"/>
            <a:ext cx="1371600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 Read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47587A-BD18-4B64-AD0A-41A7FB14348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16294" y="2717800"/>
            <a:ext cx="1905000" cy="10572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37F760-B371-48F0-92A8-E05C7DFB01E7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732170" y="4298950"/>
            <a:ext cx="1844676" cy="6118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47CAB7-E7B0-43C5-8588-1D75E5FBD5D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96794" y="2101850"/>
            <a:ext cx="1714500" cy="266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299D4-7B77-4956-BA7A-A65D7B4DE5E5}"/>
              </a:ext>
            </a:extLst>
          </p:cNvPr>
          <p:cNvCxnSpPr>
            <a:cxnSpLocks/>
          </p:cNvCxnSpPr>
          <p:nvPr/>
        </p:nvCxnSpPr>
        <p:spPr>
          <a:xfrm flipH="1">
            <a:off x="3096794" y="3067050"/>
            <a:ext cx="1714500" cy="36195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5599A50-0A14-4865-B548-B2E126AEF7B9}"/>
              </a:ext>
            </a:extLst>
          </p:cNvPr>
          <p:cNvSpPr txBox="1"/>
          <p:nvPr/>
        </p:nvSpPr>
        <p:spPr>
          <a:xfrm>
            <a:off x="14902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Process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EB7816-B3BE-40DB-A614-4378F32038F2}"/>
              </a:ext>
            </a:extLst>
          </p:cNvPr>
          <p:cNvSpPr txBox="1"/>
          <p:nvPr/>
        </p:nvSpPr>
        <p:spPr>
          <a:xfrm>
            <a:off x="48430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Kernel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B5B1EE-8038-44CD-8FDF-950F881512F0}"/>
              </a:ext>
            </a:extLst>
          </p:cNvPr>
          <p:cNvSpPr txBox="1"/>
          <p:nvPr/>
        </p:nvSpPr>
        <p:spPr>
          <a:xfrm>
            <a:off x="84371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Device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0BB279-5E38-46C9-905C-46054C162A56}"/>
              </a:ext>
            </a:extLst>
          </p:cNvPr>
          <p:cNvSpPr txBox="1"/>
          <p:nvPr/>
        </p:nvSpPr>
        <p:spPr>
          <a:xfrm>
            <a:off x="3033294" y="1732518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BCAE9C-8F3B-4A58-9393-3B6C04262194}"/>
              </a:ext>
            </a:extLst>
          </p:cNvPr>
          <p:cNvSpPr txBox="1"/>
          <p:nvPr/>
        </p:nvSpPr>
        <p:spPr>
          <a:xfrm>
            <a:off x="7033794" y="2657931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DMA Request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81E9C1-80D0-4FFF-8DB8-5FD9B89EDB19}"/>
              </a:ext>
            </a:extLst>
          </p:cNvPr>
          <p:cNvSpPr txBox="1"/>
          <p:nvPr/>
        </p:nvSpPr>
        <p:spPr>
          <a:xfrm>
            <a:off x="6846470" y="4898648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Interrupt</a:t>
            </a:r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0319A0-27B9-4618-9CE9-C32349C0EC3D}"/>
              </a:ext>
            </a:extLst>
          </p:cNvPr>
          <p:cNvSpPr/>
          <p:nvPr/>
        </p:nvSpPr>
        <p:spPr>
          <a:xfrm>
            <a:off x="1725194" y="4898648"/>
            <a:ext cx="1371600" cy="6006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aio_error</a:t>
            </a:r>
            <a:br>
              <a:rPr lang="en-US" dirty="0"/>
            </a:br>
            <a:r>
              <a:rPr lang="en-US" dirty="0" err="1"/>
              <a:t>aio_return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B70F7F-D366-4AB9-9FE2-0B93F9772B69}"/>
              </a:ext>
            </a:extLst>
          </p:cNvPr>
          <p:cNvSpPr/>
          <p:nvPr/>
        </p:nvSpPr>
        <p:spPr>
          <a:xfrm>
            <a:off x="1725194" y="5925006"/>
            <a:ext cx="1371600" cy="66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Process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20D6CEF-CA2D-40B9-879F-59B81B4AF6E9}"/>
              </a:ext>
            </a:extLst>
          </p:cNvPr>
          <p:cNvSpPr/>
          <p:nvPr/>
        </p:nvSpPr>
        <p:spPr>
          <a:xfrm>
            <a:off x="4811294" y="5499328"/>
            <a:ext cx="1905000" cy="4256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1A86B7-4C32-48C1-9AB4-6D34E42822E2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3096794" y="5899150"/>
            <a:ext cx="1730376" cy="356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147F2A8-99FF-4250-A292-04FF8F5FE7A6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3096794" y="5198988"/>
            <a:ext cx="1714500" cy="3350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BFBF8F12-35F5-4C8C-88EC-E1D4653D60A7}"/>
              </a:ext>
            </a:extLst>
          </p:cNvPr>
          <p:cNvSpPr txBox="1"/>
          <p:nvPr/>
        </p:nvSpPr>
        <p:spPr>
          <a:xfrm>
            <a:off x="3331744" y="6216074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38086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D595-5557-4CC0-B52A-5003072D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read example with early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35C49-2C94-4030-915F-8B4C08ECB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57E6C-3D22-45B1-A3FF-2958B121BDEA}"/>
              </a:ext>
            </a:extLst>
          </p:cNvPr>
          <p:cNvSpPr/>
          <p:nvPr/>
        </p:nvSpPr>
        <p:spPr>
          <a:xfrm>
            <a:off x="1725194" y="1835150"/>
            <a:ext cx="1371600" cy="533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aio_read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3D39F1-EB73-4187-88C2-7950B18FCD10}"/>
              </a:ext>
            </a:extLst>
          </p:cNvPr>
          <p:cNvSpPr/>
          <p:nvPr/>
        </p:nvSpPr>
        <p:spPr>
          <a:xfrm>
            <a:off x="1725194" y="3603625"/>
            <a:ext cx="1371600" cy="3873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aio_error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0A319B-656F-4CF2-A054-C995058B8DA2}"/>
              </a:ext>
            </a:extLst>
          </p:cNvPr>
          <p:cNvSpPr/>
          <p:nvPr/>
        </p:nvSpPr>
        <p:spPr>
          <a:xfrm>
            <a:off x="4811294" y="2368550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sets up request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06110F-1E83-4FE4-BEE1-42E9C5C587D9}"/>
              </a:ext>
            </a:extLst>
          </p:cNvPr>
          <p:cNvSpPr/>
          <p:nvPr/>
        </p:nvSpPr>
        <p:spPr>
          <a:xfrm>
            <a:off x="1725194" y="3067050"/>
            <a:ext cx="1371600" cy="5334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other work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1AC999-0158-4597-94C9-5E41D92D5FD2}"/>
              </a:ext>
            </a:extLst>
          </p:cNvPr>
          <p:cNvSpPr/>
          <p:nvPr/>
        </p:nvSpPr>
        <p:spPr>
          <a:xfrm>
            <a:off x="4827170" y="4561543"/>
            <a:ext cx="1905000" cy="6985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Driver handles response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A5FF63B-31A8-4527-A6E2-299EA4E78EDB}"/>
              </a:ext>
            </a:extLst>
          </p:cNvPr>
          <p:cNvSpPr/>
          <p:nvPr/>
        </p:nvSpPr>
        <p:spPr>
          <a:xfrm>
            <a:off x="8672094" y="3765550"/>
            <a:ext cx="1371600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DMA Read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47587A-BD18-4B64-AD0A-41A7FB14348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716294" y="2717800"/>
            <a:ext cx="1905000" cy="10572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37F760-B371-48F0-92A8-E05C7DFB01E7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732170" y="4298950"/>
            <a:ext cx="1844676" cy="61184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47CAB7-E7B0-43C5-8588-1D75E5FBD5D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096794" y="2101850"/>
            <a:ext cx="1714500" cy="266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299D4-7B77-4956-BA7A-A65D7B4DE5E5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3096794" y="3067050"/>
            <a:ext cx="1714500" cy="2667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5599A50-0A14-4865-B548-B2E126AEF7B9}"/>
              </a:ext>
            </a:extLst>
          </p:cNvPr>
          <p:cNvSpPr txBox="1"/>
          <p:nvPr/>
        </p:nvSpPr>
        <p:spPr>
          <a:xfrm>
            <a:off x="14902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Process</a:t>
            </a:r>
            <a:endParaRPr lang="en-US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EB7816-B3BE-40DB-A614-4378F32038F2}"/>
              </a:ext>
            </a:extLst>
          </p:cNvPr>
          <p:cNvSpPr txBox="1"/>
          <p:nvPr/>
        </p:nvSpPr>
        <p:spPr>
          <a:xfrm>
            <a:off x="48430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Kernel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B5B1EE-8038-44CD-8FDF-950F881512F0}"/>
              </a:ext>
            </a:extLst>
          </p:cNvPr>
          <p:cNvSpPr txBox="1"/>
          <p:nvPr/>
        </p:nvSpPr>
        <p:spPr>
          <a:xfrm>
            <a:off x="8437144" y="1035050"/>
            <a:ext cx="1841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Device</a:t>
            </a:r>
            <a:endParaRPr 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0BB279-5E38-46C9-905C-46054C162A56}"/>
              </a:ext>
            </a:extLst>
          </p:cNvPr>
          <p:cNvSpPr txBox="1"/>
          <p:nvPr/>
        </p:nvSpPr>
        <p:spPr>
          <a:xfrm>
            <a:off x="3033294" y="1732518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5BCAE9C-8F3B-4A58-9393-3B6C04262194}"/>
              </a:ext>
            </a:extLst>
          </p:cNvPr>
          <p:cNvSpPr txBox="1"/>
          <p:nvPr/>
        </p:nvSpPr>
        <p:spPr>
          <a:xfrm>
            <a:off x="7033794" y="2657931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DMA Request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081E9C1-80D0-4FFF-8DB8-5FD9B89EDB19}"/>
              </a:ext>
            </a:extLst>
          </p:cNvPr>
          <p:cNvSpPr txBox="1"/>
          <p:nvPr/>
        </p:nvSpPr>
        <p:spPr>
          <a:xfrm>
            <a:off x="6846470" y="4898648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Interrupt</a:t>
            </a:r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80319A0-27B9-4618-9CE9-C32349C0EC3D}"/>
              </a:ext>
            </a:extLst>
          </p:cNvPr>
          <p:cNvSpPr/>
          <p:nvPr/>
        </p:nvSpPr>
        <p:spPr>
          <a:xfrm>
            <a:off x="1725194" y="4921250"/>
            <a:ext cx="1371600" cy="578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aio_error</a:t>
            </a:r>
            <a:br>
              <a:rPr lang="en-US" dirty="0"/>
            </a:br>
            <a:r>
              <a:rPr lang="en-US" dirty="0" err="1"/>
              <a:t>aio_return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731B107-CB6D-402E-9CFE-F8D814202F96}"/>
              </a:ext>
            </a:extLst>
          </p:cNvPr>
          <p:cNvSpPr/>
          <p:nvPr/>
        </p:nvSpPr>
        <p:spPr>
          <a:xfrm>
            <a:off x="1725194" y="4413250"/>
            <a:ext cx="1371600" cy="5080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other work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BB70F7F-D366-4AB9-9FE2-0B93F9772B69}"/>
              </a:ext>
            </a:extLst>
          </p:cNvPr>
          <p:cNvSpPr/>
          <p:nvPr/>
        </p:nvSpPr>
        <p:spPr>
          <a:xfrm>
            <a:off x="1725194" y="5925006"/>
            <a:ext cx="1371600" cy="6604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Continue Process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032BED0-BB10-421D-BDEC-EE6AC008F1A4}"/>
              </a:ext>
            </a:extLst>
          </p:cNvPr>
          <p:cNvSpPr/>
          <p:nvPr/>
        </p:nvSpPr>
        <p:spPr>
          <a:xfrm>
            <a:off x="4843044" y="3987572"/>
            <a:ext cx="1905000" cy="4256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Ready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A46E01F-6C78-4D3A-8B10-0653F196B85A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3096794" y="4387850"/>
            <a:ext cx="1730376" cy="2794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599F433-A67E-44F8-84EE-7C5029BEC26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096794" y="3797300"/>
            <a:ext cx="1714500" cy="22542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320D6CEF-CA2D-40B9-879F-59B81B4AF6E9}"/>
              </a:ext>
            </a:extLst>
          </p:cNvPr>
          <p:cNvSpPr/>
          <p:nvPr/>
        </p:nvSpPr>
        <p:spPr>
          <a:xfrm>
            <a:off x="4811294" y="5499328"/>
            <a:ext cx="1905000" cy="42567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1A86B7-4C32-48C1-9AB4-6D34E42822E2}"/>
              </a:ext>
            </a:extLst>
          </p:cNvPr>
          <p:cNvCxnSpPr>
            <a:cxnSpLocks/>
            <a:endCxn id="61" idx="3"/>
          </p:cNvCxnSpPr>
          <p:nvPr/>
        </p:nvCxnSpPr>
        <p:spPr>
          <a:xfrm flipH="1">
            <a:off x="3096794" y="5899150"/>
            <a:ext cx="1730376" cy="3560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147F2A8-99FF-4250-A292-04FF8F5FE7A6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3096794" y="5210289"/>
            <a:ext cx="1714500" cy="3237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9F7FF99-1D71-4954-99C8-7E58AC6E5167}"/>
              </a:ext>
            </a:extLst>
          </p:cNvPr>
          <p:cNvSpPr txBox="1"/>
          <p:nvPr/>
        </p:nvSpPr>
        <p:spPr>
          <a:xfrm>
            <a:off x="3331744" y="6216074"/>
            <a:ext cx="184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Context Switch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45405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endParaRPr lang="en-US" dirty="0"/>
          </a:p>
          <a:p>
            <a:r>
              <a:rPr lang="en-US" b="1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b="1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84969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04479A1-F88C-404D-8076-9DA50235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at in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7FF66F-4F51-45E8-B045-514E634B57A5}"/>
              </a:ext>
            </a:extLst>
          </p:cNvPr>
          <p:cNvGrpSpPr/>
          <p:nvPr/>
        </p:nvGrpSpPr>
        <p:grpSpPr>
          <a:xfrm>
            <a:off x="8267981" y="1264558"/>
            <a:ext cx="3133086" cy="3882580"/>
            <a:chOff x="8447308" y="1143000"/>
            <a:chExt cx="3133086" cy="38825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9FEE0F-1A7C-4C37-96B4-47B434696D6B}"/>
                </a:ext>
              </a:extLst>
            </p:cNvPr>
            <p:cNvSpPr/>
            <p:nvPr/>
          </p:nvSpPr>
          <p:spPr>
            <a:xfrm>
              <a:off x="8447313" y="1143000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User Applications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F0625A-BFCE-4FC3-8766-8AAD515D34C0}"/>
                </a:ext>
              </a:extLst>
            </p:cNvPr>
            <p:cNvSpPr/>
            <p:nvPr/>
          </p:nvSpPr>
          <p:spPr>
            <a:xfrm>
              <a:off x="8447311" y="1919516"/>
              <a:ext cx="3133081" cy="77651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I/O Subsystem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7F1D5C-4176-4BF3-ADDB-3255E8B28220}"/>
                </a:ext>
              </a:extLst>
            </p:cNvPr>
            <p:cNvSpPr/>
            <p:nvPr/>
          </p:nvSpPr>
          <p:spPr>
            <a:xfrm>
              <a:off x="8447311" y="2696032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Device Drivers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E9F678-67BA-49DF-A242-6EC74BF8A8F9}"/>
                </a:ext>
              </a:extLst>
            </p:cNvPr>
            <p:cNvSpPr/>
            <p:nvPr/>
          </p:nvSpPr>
          <p:spPr>
            <a:xfrm>
              <a:off x="8447311" y="3474361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Interrupt Handler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C33D89-86B6-4D93-84E5-45C6FF88D683}"/>
                </a:ext>
              </a:extLst>
            </p:cNvPr>
            <p:cNvSpPr/>
            <p:nvPr/>
          </p:nvSpPr>
          <p:spPr>
            <a:xfrm>
              <a:off x="8447308" y="4249064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Hardware</a:t>
              </a: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EDDA3B09-1CEF-48AF-A4F5-102C0D273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3" y="2152990"/>
            <a:ext cx="6854985" cy="385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16FD47-D395-4140-B5F7-A77917AF1B83}"/>
              </a:ext>
            </a:extLst>
          </p:cNvPr>
          <p:cNvSpPr/>
          <p:nvPr/>
        </p:nvSpPr>
        <p:spPr>
          <a:xfrm>
            <a:off x="1083339" y="1264558"/>
            <a:ext cx="6270171" cy="66164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DC601-8340-4613-8196-BDA16303EC85}"/>
              </a:ext>
            </a:extLst>
          </p:cNvPr>
          <p:cNvSpPr/>
          <p:nvPr/>
        </p:nvSpPr>
        <p:spPr>
          <a:xfrm>
            <a:off x="790931" y="2041073"/>
            <a:ext cx="3946169" cy="2890721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376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I/O subsystem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kernel does various things for devices that are not specific to the individual device</a:t>
            </a:r>
          </a:p>
          <a:p>
            <a:pPr lvl="1"/>
            <a:r>
              <a:rPr lang="en-US" dirty="0"/>
              <a:t>Manages permissions</a:t>
            </a:r>
          </a:p>
          <a:p>
            <a:pPr lvl="1"/>
            <a:r>
              <a:rPr lang="en-US" dirty="0"/>
              <a:t>Routes call to appropriate driver</a:t>
            </a:r>
          </a:p>
          <a:p>
            <a:pPr lvl="1"/>
            <a:r>
              <a:rPr lang="en-US" dirty="0"/>
              <a:t>Schedules requests to drivers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8D2970-B8D4-4739-B3DF-E1C1FF48B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412" y="3338512"/>
            <a:ext cx="595661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296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needs to handle process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Buffering</a:t>
            </a:r>
          </a:p>
          <a:p>
            <a:pPr lvl="1"/>
            <a:r>
              <a:rPr lang="en-US" dirty="0"/>
              <a:t>Kernel may need to hold on to a copy of data</a:t>
            </a:r>
          </a:p>
          <a:p>
            <a:pPr lvl="2"/>
            <a:r>
              <a:rPr lang="en-US" dirty="0"/>
              <a:t>Especially in asynchronous case</a:t>
            </a:r>
          </a:p>
          <a:p>
            <a:pPr lvl="1"/>
            <a:r>
              <a:rPr lang="en-US" dirty="0"/>
              <a:t>When copies are done and how many times is a big kernel efficiency question</a:t>
            </a:r>
          </a:p>
          <a:p>
            <a:pPr lvl="1"/>
            <a:endParaRPr lang="en-US" dirty="0"/>
          </a:p>
          <a:p>
            <a:r>
              <a:rPr lang="en-US" dirty="0"/>
              <a:t>Address translation</a:t>
            </a:r>
          </a:p>
          <a:p>
            <a:pPr lvl="1"/>
            <a:r>
              <a:rPr lang="en-US" dirty="0"/>
              <a:t>All the data user processes give to the kernel comes with virtual addresses</a:t>
            </a:r>
          </a:p>
          <a:p>
            <a:pPr lvl="1"/>
            <a:r>
              <a:rPr lang="en-US" dirty="0"/>
              <a:t>Pointers are either going to have to be translated</a:t>
            </a:r>
          </a:p>
          <a:p>
            <a:pPr lvl="1"/>
            <a:r>
              <a:rPr lang="en-US" dirty="0"/>
              <a:t>Or memory is going to need to be copied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82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endParaRPr lang="en-US" dirty="0"/>
          </a:p>
          <a:p>
            <a:r>
              <a:rPr lang="en-US" b="1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b="1" dirty="0"/>
              <a:t>Device Driver</a:t>
            </a:r>
          </a:p>
          <a:p>
            <a:pPr lvl="1"/>
            <a:r>
              <a:rPr lang="en-US" b="1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50633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A04479A1-F88C-404D-8076-9DA502353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at in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7FF66F-4F51-45E8-B045-514E634B57A5}"/>
              </a:ext>
            </a:extLst>
          </p:cNvPr>
          <p:cNvGrpSpPr/>
          <p:nvPr/>
        </p:nvGrpSpPr>
        <p:grpSpPr>
          <a:xfrm>
            <a:off x="8267981" y="1264558"/>
            <a:ext cx="3133086" cy="3882580"/>
            <a:chOff x="8447308" y="1143000"/>
            <a:chExt cx="3133086" cy="388258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D9FEE0F-1A7C-4C37-96B4-47B434696D6B}"/>
                </a:ext>
              </a:extLst>
            </p:cNvPr>
            <p:cNvSpPr/>
            <p:nvPr/>
          </p:nvSpPr>
          <p:spPr>
            <a:xfrm>
              <a:off x="8447313" y="1143000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User Applications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F0625A-BFCE-4FC3-8766-8AAD515D34C0}"/>
                </a:ext>
              </a:extLst>
            </p:cNvPr>
            <p:cNvSpPr/>
            <p:nvPr/>
          </p:nvSpPr>
          <p:spPr>
            <a:xfrm>
              <a:off x="8447311" y="1919516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I/O Subsystem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7F1D5C-4176-4BF3-ADDB-3255E8B28220}"/>
                </a:ext>
              </a:extLst>
            </p:cNvPr>
            <p:cNvSpPr/>
            <p:nvPr/>
          </p:nvSpPr>
          <p:spPr>
            <a:xfrm>
              <a:off x="8447311" y="2696032"/>
              <a:ext cx="3133081" cy="77651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Device Drivers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DE9F678-67BA-49DF-A242-6EC74BF8A8F9}"/>
                </a:ext>
              </a:extLst>
            </p:cNvPr>
            <p:cNvSpPr/>
            <p:nvPr/>
          </p:nvSpPr>
          <p:spPr>
            <a:xfrm>
              <a:off x="8447311" y="3474361"/>
              <a:ext cx="3133081" cy="776516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Interrupt Handler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C33D89-86B6-4D93-84E5-45C6FF88D683}"/>
                </a:ext>
              </a:extLst>
            </p:cNvPr>
            <p:cNvSpPr/>
            <p:nvPr/>
          </p:nvSpPr>
          <p:spPr>
            <a:xfrm>
              <a:off x="8447308" y="4249064"/>
              <a:ext cx="3133081" cy="77651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Hardware</a:t>
              </a:r>
            </a:p>
          </p:txBody>
        </p:sp>
      </p:grpSp>
      <p:pic>
        <p:nvPicPr>
          <p:cNvPr id="14" name="Picture 2">
            <a:extLst>
              <a:ext uri="{FF2B5EF4-FFF2-40B4-BE49-F238E27FC236}">
                <a16:creationId xmlns:a16="http://schemas.microsoft.com/office/drawing/2014/main" id="{EDDA3B09-1CEF-48AF-A4F5-102C0D273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933" y="2152990"/>
            <a:ext cx="6854985" cy="3855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16FD47-D395-4140-B5F7-A77917AF1B83}"/>
              </a:ext>
            </a:extLst>
          </p:cNvPr>
          <p:cNvSpPr/>
          <p:nvPr/>
        </p:nvSpPr>
        <p:spPr>
          <a:xfrm>
            <a:off x="1083339" y="1264558"/>
            <a:ext cx="6270171" cy="661648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Processes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0DC601-8340-4613-8196-BDA16303EC85}"/>
              </a:ext>
            </a:extLst>
          </p:cNvPr>
          <p:cNvSpPr/>
          <p:nvPr/>
        </p:nvSpPr>
        <p:spPr>
          <a:xfrm flipV="1">
            <a:off x="790931" y="4931794"/>
            <a:ext cx="3946169" cy="107712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6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Abstractions</a:t>
            </a:r>
          </a:p>
          <a:p>
            <a:endParaRPr lang="en-US" dirty="0"/>
          </a:p>
          <a:p>
            <a:r>
              <a:rPr lang="en-US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Device-specific code for communicating with device</a:t>
            </a:r>
          </a:p>
          <a:p>
            <a:pPr lvl="1"/>
            <a:r>
              <a:rPr lang="en-US" dirty="0"/>
              <a:t>Supports some interfaces above and below</a:t>
            </a:r>
          </a:p>
          <a:p>
            <a:pPr lvl="2"/>
            <a:r>
              <a:rPr lang="en-US" dirty="0"/>
              <a:t>Possibly file </a:t>
            </a:r>
            <a:r>
              <a:rPr lang="en-US" dirty="0" err="1"/>
              <a:t>syscalls</a:t>
            </a:r>
            <a:r>
              <a:rPr lang="en-US" dirty="0"/>
              <a:t> above and memory-mapped I/O below</a:t>
            </a:r>
          </a:p>
          <a:p>
            <a:pPr lvl="2"/>
            <a:r>
              <a:rPr lang="en-US" dirty="0"/>
              <a:t>Possibly internal API above and below..</a:t>
            </a:r>
          </a:p>
          <a:p>
            <a:pPr lvl="2"/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Specific disk drivers are</a:t>
            </a:r>
            <a:br>
              <a:rPr lang="en-US" dirty="0"/>
            </a:br>
            <a:r>
              <a:rPr lang="en-US" dirty="0"/>
              <a:t>layered on top of SATA driver</a:t>
            </a:r>
          </a:p>
          <a:p>
            <a:pPr lvl="1"/>
            <a:r>
              <a:rPr lang="en-US" dirty="0"/>
              <a:t>Keyboard driver is layered</a:t>
            </a:r>
            <a:br>
              <a:rPr lang="en-US" dirty="0"/>
            </a:br>
            <a:r>
              <a:rPr lang="en-US" dirty="0"/>
              <a:t>on top of USB driver</a:t>
            </a:r>
          </a:p>
          <a:p>
            <a:pPr lvl="1"/>
            <a:r>
              <a:rPr lang="en-US" dirty="0"/>
              <a:t>Ethernet driver has various</a:t>
            </a:r>
            <a:br>
              <a:rPr lang="en-US" dirty="0"/>
            </a:br>
            <a:r>
              <a:rPr lang="en-US" dirty="0"/>
              <a:t>network interfaces layered</a:t>
            </a:r>
            <a:br>
              <a:rPr lang="en-US" dirty="0"/>
            </a:br>
            <a:r>
              <a:rPr lang="en-US" dirty="0"/>
              <a:t>above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69F5CE-B44D-430F-909C-168439542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860" y="3034703"/>
            <a:ext cx="5210668" cy="350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264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3F6419C-ED5D-4D12-9720-EA092E1DF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possible driver layers for an SD card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8EE12F-88F0-4E64-ABE3-BE20E5156310}"/>
              </a:ext>
            </a:extLst>
          </p:cNvPr>
          <p:cNvSpPr/>
          <p:nvPr/>
        </p:nvSpPr>
        <p:spPr>
          <a:xfrm>
            <a:off x="3657600" y="128270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device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17761-E3A7-4BB6-9589-CD14CB1D13DF}"/>
              </a:ext>
            </a:extLst>
          </p:cNvPr>
          <p:cNvSpPr/>
          <p:nvPr/>
        </p:nvSpPr>
        <p:spPr>
          <a:xfrm>
            <a:off x="3657600" y="2030942"/>
            <a:ext cx="33782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Various filesystems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01916E-FBF4-4C0B-A6D1-5CF8ADE6C413}"/>
              </a:ext>
            </a:extLst>
          </p:cNvPr>
          <p:cNvSpPr/>
          <p:nvPr/>
        </p:nvSpPr>
        <p:spPr>
          <a:xfrm>
            <a:off x="3655594" y="2779184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SD Card Driver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9CC28-81FD-4620-985D-F69A0AC43501}"/>
              </a:ext>
            </a:extLst>
          </p:cNvPr>
          <p:cNvSpPr/>
          <p:nvPr/>
        </p:nvSpPr>
        <p:spPr>
          <a:xfrm>
            <a:off x="3655594" y="3527426"/>
            <a:ext cx="3380206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microSDHC</a:t>
            </a:r>
            <a:r>
              <a:rPr lang="en-US" dirty="0"/>
              <a:t> UHS-I Driver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1BF07-18D0-4A1B-921C-A31676989D29}"/>
              </a:ext>
            </a:extLst>
          </p:cNvPr>
          <p:cNvSpPr/>
          <p:nvPr/>
        </p:nvSpPr>
        <p:spPr>
          <a:xfrm>
            <a:off x="3655594" y="4275668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SPI Interface Driver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12264F-88E5-444A-845F-65CBA1C16132}"/>
              </a:ext>
            </a:extLst>
          </p:cNvPr>
          <p:cNvSpPr/>
          <p:nvPr/>
        </p:nvSpPr>
        <p:spPr>
          <a:xfrm>
            <a:off x="3655594" y="502391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Intel SPI Controller Driver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694EFF-B8B4-4067-92F1-3141288439E3}"/>
              </a:ext>
            </a:extLst>
          </p:cNvPr>
          <p:cNvSpPr/>
          <p:nvPr/>
        </p:nvSpPr>
        <p:spPr>
          <a:xfrm>
            <a:off x="3655594" y="5772150"/>
            <a:ext cx="4533900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Memory-Mapped I/O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8FC3F-F7C0-46F2-832C-0E6815B8E07B}"/>
              </a:ext>
            </a:extLst>
          </p:cNvPr>
          <p:cNvCxnSpPr>
            <a:cxnSpLocks/>
          </p:cNvCxnSpPr>
          <p:nvPr/>
        </p:nvCxnSpPr>
        <p:spPr>
          <a:xfrm>
            <a:off x="7543800" y="2030942"/>
            <a:ext cx="0" cy="58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C42CB6-0B98-4DB8-B86C-1305044BE5CC}"/>
              </a:ext>
            </a:extLst>
          </p:cNvPr>
          <p:cNvCxnSpPr>
            <a:cxnSpLocks/>
          </p:cNvCxnSpPr>
          <p:nvPr/>
        </p:nvCxnSpPr>
        <p:spPr>
          <a:xfrm>
            <a:off x="7543800" y="3527426"/>
            <a:ext cx="0" cy="58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568BC685-C1F3-4782-8DB4-0EDB59F9D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0" y="1982259"/>
            <a:ext cx="1866900" cy="138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893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A6C93-998E-48FA-90B4-CDFC1531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I/O is handled by device drivers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5B36A-D4D5-4651-A611-E6E2A88AD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is up to the hardware</a:t>
            </a:r>
          </a:p>
          <a:p>
            <a:pPr lvl="1"/>
            <a:r>
              <a:rPr lang="en-US" dirty="0"/>
              <a:t>Port-mapped I/O or memory-mapped I/O</a:t>
            </a:r>
          </a:p>
          <a:p>
            <a:pPr lvl="1"/>
            <a:r>
              <a:rPr lang="en-US" dirty="0"/>
              <a:t>Or function calls to a lower-level driver</a:t>
            </a:r>
          </a:p>
          <a:p>
            <a:endParaRPr lang="en-US" dirty="0"/>
          </a:p>
          <a:p>
            <a:r>
              <a:rPr lang="en-US" dirty="0"/>
              <a:t>Interaction design is up to the driver (and OS)</a:t>
            </a:r>
          </a:p>
          <a:p>
            <a:pPr lvl="1"/>
            <a:r>
              <a:rPr lang="en-US" dirty="0"/>
              <a:t>Programed I/O</a:t>
            </a:r>
          </a:p>
          <a:p>
            <a:pPr lvl="2"/>
            <a:r>
              <a:rPr lang="en-US" dirty="0"/>
              <a:t>Synchronous or with interrupts</a:t>
            </a:r>
          </a:p>
          <a:p>
            <a:pPr lvl="1"/>
            <a:r>
              <a:rPr lang="en-US" dirty="0"/>
              <a:t>Direct Memory Access</a:t>
            </a:r>
          </a:p>
          <a:p>
            <a:pPr lvl="2"/>
            <a:r>
              <a:rPr lang="en-US" dirty="0"/>
              <a:t>Needs hardware support</a:t>
            </a:r>
          </a:p>
          <a:p>
            <a:pPr lvl="2"/>
            <a:r>
              <a:rPr lang="en-US" dirty="0"/>
              <a:t>With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F8B55-6838-4C0A-8326-32935610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64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6EEF8-D584-44F0-B131-E9A17D14D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drivers are often designed with two “halves”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AE5FD-0CC3-41D6-BA22-03E7B0852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half</a:t>
            </a:r>
          </a:p>
          <a:p>
            <a:pPr lvl="1"/>
            <a:r>
              <a:rPr lang="en-US" dirty="0"/>
              <a:t>Implements interface that higher layers require</a:t>
            </a:r>
          </a:p>
          <a:p>
            <a:pPr lvl="1"/>
            <a:r>
              <a:rPr lang="en-US" dirty="0"/>
              <a:t>Performs logic to start device requests</a:t>
            </a:r>
          </a:p>
          <a:p>
            <a:pPr lvl="1"/>
            <a:r>
              <a:rPr lang="en-US" dirty="0"/>
              <a:t>Wait for I/O to be completed</a:t>
            </a:r>
          </a:p>
          <a:p>
            <a:pPr lvl="2"/>
            <a:r>
              <a:rPr lang="en-US" dirty="0"/>
              <a:t>Synchronously (blocking) or asynchronously (return to kernel)</a:t>
            </a:r>
          </a:p>
          <a:p>
            <a:pPr lvl="1"/>
            <a:r>
              <a:rPr lang="en-US" dirty="0"/>
              <a:t>Handle responses from the device when complete</a:t>
            </a:r>
          </a:p>
          <a:p>
            <a:endParaRPr lang="en-US" dirty="0"/>
          </a:p>
          <a:p>
            <a:r>
              <a:rPr lang="en-US" dirty="0"/>
              <a:t>Bottom half</a:t>
            </a:r>
          </a:p>
          <a:p>
            <a:pPr lvl="1"/>
            <a:r>
              <a:rPr lang="en-US" dirty="0"/>
              <a:t>Interrupt handler</a:t>
            </a:r>
          </a:p>
          <a:p>
            <a:pPr lvl="2"/>
            <a:r>
              <a:rPr lang="en-US" dirty="0"/>
              <a:t>Continues next transaction</a:t>
            </a:r>
          </a:p>
          <a:p>
            <a:pPr lvl="2"/>
            <a:r>
              <a:rPr lang="en-US" dirty="0"/>
              <a:t>Or signals for top half to continue (often with shared variable)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D64FC-4A77-48C2-A2FB-794F0FB2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117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Virtualizing one device for many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devices need to be </a:t>
            </a:r>
            <a:r>
              <a:rPr lang="en-US" i="1" dirty="0"/>
              <a:t>virtualized</a:t>
            </a:r>
          </a:p>
          <a:p>
            <a:pPr lvl="1"/>
            <a:r>
              <a:rPr lang="en-US" dirty="0"/>
              <a:t>Software that emulates unique devices for each higher level user even though only a single hardware resource actually exists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7A0EF7-F1C0-477A-9CAC-823EE1416BF6}"/>
              </a:ext>
            </a:extLst>
          </p:cNvPr>
          <p:cNvSpPr/>
          <p:nvPr/>
        </p:nvSpPr>
        <p:spPr>
          <a:xfrm>
            <a:off x="3136900" y="2895599"/>
            <a:ext cx="1778000" cy="63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45C78F-8DBA-4D8C-A51F-3C998451A51A}"/>
              </a:ext>
            </a:extLst>
          </p:cNvPr>
          <p:cNvSpPr/>
          <p:nvPr/>
        </p:nvSpPr>
        <p:spPr>
          <a:xfrm>
            <a:off x="5207000" y="2895599"/>
            <a:ext cx="1778000" cy="635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75106D-C5B4-498D-9E10-99F4F2FA2AC4}"/>
              </a:ext>
            </a:extLst>
          </p:cNvPr>
          <p:cNvSpPr/>
          <p:nvPr/>
        </p:nvSpPr>
        <p:spPr>
          <a:xfrm>
            <a:off x="7378700" y="3619499"/>
            <a:ext cx="1778000" cy="63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Kernel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5D4EC0-2AF7-4886-92AA-B4DED9404436}"/>
              </a:ext>
            </a:extLst>
          </p:cNvPr>
          <p:cNvSpPr/>
          <p:nvPr/>
        </p:nvSpPr>
        <p:spPr>
          <a:xfrm>
            <a:off x="5207000" y="5537200"/>
            <a:ext cx="1778000" cy="635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Driver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0425F2-AF12-4870-B88A-3176E3716414}"/>
              </a:ext>
            </a:extLst>
          </p:cNvPr>
          <p:cNvSpPr/>
          <p:nvPr/>
        </p:nvSpPr>
        <p:spPr>
          <a:xfrm>
            <a:off x="5207000" y="4673600"/>
            <a:ext cx="1778000" cy="635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Virtualized Disk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DFC66B9-D94C-4783-AAF6-8130ECD47789}"/>
              </a:ext>
            </a:extLst>
          </p:cNvPr>
          <p:cNvCxnSpPr>
            <a:stCxn id="15" idx="0"/>
            <a:endCxn id="5" idx="2"/>
          </p:cNvCxnSpPr>
          <p:nvPr/>
        </p:nvCxnSpPr>
        <p:spPr>
          <a:xfrm flipH="1" flipV="1">
            <a:off x="4025900" y="3530599"/>
            <a:ext cx="2070100" cy="114300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EEEDA5-8910-480C-8AEB-0BD7ABCBF235}"/>
              </a:ext>
            </a:extLst>
          </p:cNvPr>
          <p:cNvCxnSpPr>
            <a:cxnSpLocks/>
            <a:stCxn id="15" idx="0"/>
            <a:endCxn id="9" idx="2"/>
          </p:cNvCxnSpPr>
          <p:nvPr/>
        </p:nvCxnSpPr>
        <p:spPr>
          <a:xfrm flipV="1">
            <a:off x="6096000" y="3530599"/>
            <a:ext cx="0" cy="114300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6A1B88-F629-4DA9-ABD4-86BEF025D7A0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flipV="1">
            <a:off x="6096000" y="4254499"/>
            <a:ext cx="2171700" cy="419101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6003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8245D7-3FB6-40FB-9DB8-F165CF72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599"/>
            <a:ext cx="3469105" cy="1523985"/>
          </a:xfrm>
        </p:spPr>
        <p:txBody>
          <a:bodyPr>
            <a:normAutofit/>
          </a:bodyPr>
          <a:lstStyle/>
          <a:p>
            <a:r>
              <a:rPr lang="en-US" dirty="0"/>
              <a:t>Life cycle of an I/O request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54F9C-CCE6-4028-B46D-7556B3592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F26046A-53E7-4E9F-B391-ECDF878A6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2" t="562" r="24442" b="562"/>
          <a:stretch>
            <a:fillRect/>
          </a:stretch>
        </p:blipFill>
        <p:spPr bwMode="auto">
          <a:xfrm>
            <a:off x="6532144" y="428238"/>
            <a:ext cx="4006850" cy="5813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4">
            <a:extLst>
              <a:ext uri="{FF2B5EF4-FFF2-40B4-BE49-F238E27FC236}">
                <a16:creationId xmlns:a16="http://schemas.microsoft.com/office/drawing/2014/main" id="{17CAB3B9-C4A2-4364-B886-BAC899EC0D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394" y="3085713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cs typeface="Gill Sans Light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E025BEB-F690-4C3B-96FC-8587C09C9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794" y="3155563"/>
            <a:ext cx="1707884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Device Driver</a:t>
            </a:r>
          </a:p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Top Half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E596F86A-9F2B-4989-BF3A-000D3FBC4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394" y="4000113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cs typeface="Gill Sans Light"/>
            </a:endParaRP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BEDF8041-7CED-4D0F-898D-663CDD192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5794" y="4076313"/>
            <a:ext cx="1707884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Device Driver</a:t>
            </a:r>
          </a:p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Bottom Half</a:t>
            </a: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7A407B01-9FE9-4849-84F7-052E5D0DC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394" y="4990713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cs typeface="Gill Sans Light"/>
            </a:endParaRP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9E722997-B7A2-4612-8FC1-677CE9CA2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319" y="5143113"/>
            <a:ext cx="132540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Device</a:t>
            </a:r>
          </a:p>
          <a:p>
            <a:r>
              <a:rPr lang="en-US" altLang="en-US" b="0" dirty="0">
                <a:latin typeface="+mn-lt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55D04ACA-2D59-4181-9BE9-1D33616EB6F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3394" y="1409313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cs typeface="Gill Sans Light"/>
            </a:endParaRP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6D3C0460-58A3-41FC-B341-6AD6DEDE57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2007" y="1866513"/>
            <a:ext cx="1395299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Kernel I/O</a:t>
            </a:r>
          </a:p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Subsystem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CCE18374-583A-47E7-9981-322E236C4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8857" y="494913"/>
            <a:ext cx="115856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User</a:t>
            </a:r>
          </a:p>
          <a:p>
            <a:r>
              <a:rPr lang="en-US" altLang="en-US" b="0">
                <a:latin typeface="+mn-lt"/>
                <a:ea typeface="Gill Sans" charset="0"/>
                <a:cs typeface="Gill Sans" charset="0"/>
              </a:rPr>
              <a:t>Program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E9D5EC-78FF-4A08-B1D6-C542D839E3E5}"/>
              </a:ext>
            </a:extLst>
          </p:cNvPr>
          <p:cNvSpPr/>
          <p:nvPr/>
        </p:nvSpPr>
        <p:spPr bwMode="auto">
          <a:xfrm>
            <a:off x="6532144" y="428238"/>
            <a:ext cx="1492250" cy="63817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5408DA-D831-4A94-B2F5-8FEF89D335E5}"/>
              </a:ext>
            </a:extLst>
          </p:cNvPr>
          <p:cNvSpPr/>
          <p:nvPr/>
        </p:nvSpPr>
        <p:spPr bwMode="auto">
          <a:xfrm>
            <a:off x="6532144" y="2390389"/>
            <a:ext cx="1492250" cy="57149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009B5B-14BA-4785-B1BA-15859266601D}"/>
              </a:ext>
            </a:extLst>
          </p:cNvPr>
          <p:cNvSpPr/>
          <p:nvPr/>
        </p:nvSpPr>
        <p:spPr bwMode="auto">
          <a:xfrm>
            <a:off x="6532144" y="3200014"/>
            <a:ext cx="1492250" cy="57149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A60A8D-BB08-4E30-9A7B-2E5B23E9B422}"/>
              </a:ext>
            </a:extLst>
          </p:cNvPr>
          <p:cNvSpPr/>
          <p:nvPr/>
        </p:nvSpPr>
        <p:spPr bwMode="auto">
          <a:xfrm>
            <a:off x="6532144" y="5138248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BE8E93-2D28-4437-86ED-5DB115FED521}"/>
              </a:ext>
            </a:extLst>
          </p:cNvPr>
          <p:cNvSpPr/>
          <p:nvPr/>
        </p:nvSpPr>
        <p:spPr bwMode="auto">
          <a:xfrm>
            <a:off x="9014994" y="5143113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11196-D9E0-419B-B676-26CB57258FDD}"/>
              </a:ext>
            </a:extLst>
          </p:cNvPr>
          <p:cNvSpPr/>
          <p:nvPr/>
        </p:nvSpPr>
        <p:spPr bwMode="auto">
          <a:xfrm>
            <a:off x="9014994" y="4076313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1E778D-FF5C-4938-863D-331E2B14FB73}"/>
              </a:ext>
            </a:extLst>
          </p:cNvPr>
          <p:cNvSpPr/>
          <p:nvPr/>
        </p:nvSpPr>
        <p:spPr bwMode="auto">
          <a:xfrm>
            <a:off x="9014994" y="3161913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C0FB1E-A4D7-4EA5-84F4-1931DD7D2E8E}"/>
              </a:ext>
            </a:extLst>
          </p:cNvPr>
          <p:cNvSpPr/>
          <p:nvPr/>
        </p:nvSpPr>
        <p:spPr bwMode="auto">
          <a:xfrm>
            <a:off x="9014994" y="1485513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A41B0A-5B97-4912-ACAC-68C680C14840}"/>
              </a:ext>
            </a:extLst>
          </p:cNvPr>
          <p:cNvSpPr/>
          <p:nvPr/>
        </p:nvSpPr>
        <p:spPr bwMode="auto">
          <a:xfrm>
            <a:off x="9046744" y="418713"/>
            <a:ext cx="1492250" cy="63817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Diamond 24">
            <a:extLst>
              <a:ext uri="{FF2B5EF4-FFF2-40B4-BE49-F238E27FC236}">
                <a16:creationId xmlns:a16="http://schemas.microsoft.com/office/drawing/2014/main" id="{94F5B093-E713-43FB-812A-907519E07A21}"/>
              </a:ext>
            </a:extLst>
          </p:cNvPr>
          <p:cNvSpPr/>
          <p:nvPr/>
        </p:nvSpPr>
        <p:spPr bwMode="auto">
          <a:xfrm>
            <a:off x="6607074" y="1485513"/>
            <a:ext cx="1341120" cy="685801"/>
          </a:xfrm>
          <a:prstGeom prst="diamon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1478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25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endParaRPr lang="en-US" dirty="0"/>
          </a:p>
          <a:p>
            <a:r>
              <a:rPr lang="en-US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b="1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745517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Si7021 temperature and humidity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Popular on embedded devices</a:t>
            </a:r>
          </a:p>
          <a:p>
            <a:pPr lvl="1"/>
            <a:r>
              <a:rPr lang="en-US" dirty="0"/>
              <a:t>Also has a Linux driver!</a:t>
            </a:r>
          </a:p>
          <a:p>
            <a:pPr lvl="1"/>
            <a:endParaRPr lang="en-US" dirty="0"/>
          </a:p>
          <a:p>
            <a:r>
              <a:rPr lang="en-US" dirty="0"/>
              <a:t>Connects to computer over I</a:t>
            </a:r>
            <a:r>
              <a:rPr lang="en-US" baseline="30000" dirty="0"/>
              <a:t>2</a:t>
            </a:r>
            <a:r>
              <a:rPr lang="en-US" dirty="0"/>
              <a:t>C bus</a:t>
            </a:r>
          </a:p>
          <a:p>
            <a:pPr lvl="1"/>
            <a:r>
              <a:rPr lang="en-US" dirty="0"/>
              <a:t>Two-wire, 100 Kbps low-power bus</a:t>
            </a:r>
          </a:p>
          <a:p>
            <a:pPr lvl="1"/>
            <a:r>
              <a:rPr lang="en-US" dirty="0"/>
              <a:t>Like any other bus</a:t>
            </a:r>
          </a:p>
          <a:p>
            <a:pPr lvl="2"/>
            <a:r>
              <a:rPr lang="en-US" dirty="0"/>
              <a:t>Takes an address</a:t>
            </a:r>
          </a:p>
          <a:p>
            <a:pPr lvl="2"/>
            <a:r>
              <a:rPr lang="en-US" dirty="0"/>
              <a:t>Whether it’s a read or write transaction</a:t>
            </a:r>
          </a:p>
          <a:p>
            <a:pPr lvl="2"/>
            <a:r>
              <a:rPr lang="en-US" dirty="0"/>
              <a:t>And an amount of data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r>
              <a:rPr lang="en-US" sz="1800" dirty="0">
                <a:hlinkClick r:id="rId2"/>
              </a:rPr>
              <a:t>https://www.silabs.com/documents/public/data-sheets/Si7021-A20.pdf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6146" name="Picture 2" descr="Si7021">
            <a:extLst>
              <a:ext uri="{FF2B5EF4-FFF2-40B4-BE49-F238E27FC236}">
                <a16:creationId xmlns:a16="http://schemas.microsoft.com/office/drawing/2014/main" id="{A873FD43-53C9-4E5F-AD4F-490186E15F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23" t="24412" r="21130" b="25882"/>
          <a:stretch/>
        </p:blipFill>
        <p:spPr bwMode="auto">
          <a:xfrm>
            <a:off x="8952497" y="261566"/>
            <a:ext cx="2171700" cy="187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2D5836-A37E-4076-BAD9-E5A4D0169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8335" y="2362702"/>
            <a:ext cx="4182059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762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9C18-8112-444A-AB13-7102F7A0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make it do anything?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64E7-0145-45B1-928B-6716CE8D0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with I</a:t>
            </a:r>
            <a:r>
              <a:rPr lang="en-US" baseline="30000" dirty="0"/>
              <a:t>2</a:t>
            </a:r>
            <a:r>
              <a:rPr lang="en-US" dirty="0"/>
              <a:t>C devices, you write a 1-2 byte command</a:t>
            </a:r>
          </a:p>
          <a:p>
            <a:pPr lvl="1"/>
            <a:r>
              <a:rPr lang="en-US" dirty="0"/>
              <a:t>Then you read the data in the next transaction</a:t>
            </a:r>
          </a:p>
          <a:p>
            <a:pPr lvl="1"/>
            <a:r>
              <a:rPr lang="en-US" dirty="0"/>
              <a:t>Commands are found in the datasheet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3A995-2583-42D9-BB60-B147AA600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1A8D46-E320-4C85-8A2E-1DD75F13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911" y="2463800"/>
            <a:ext cx="6260305" cy="391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41A8C8-8883-4A6B-9E77-9A8F4A7F161E}"/>
              </a:ext>
            </a:extLst>
          </p:cNvPr>
          <p:cNvSpPr/>
          <p:nvPr/>
        </p:nvSpPr>
        <p:spPr>
          <a:xfrm>
            <a:off x="2464910" y="3429000"/>
            <a:ext cx="6094890" cy="3556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042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458F-9EAE-45B4-B88B-1AFDEFC45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driver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19D4A-5DD6-46F9-9D41-ADCACFF84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below it will be I</a:t>
            </a:r>
            <a:r>
              <a:rPr lang="en-US" baseline="30000" dirty="0"/>
              <a:t>2</a:t>
            </a:r>
            <a:r>
              <a:rPr lang="en-US" dirty="0"/>
              <a:t>C controller (function calls)</a:t>
            </a:r>
          </a:p>
          <a:p>
            <a:endParaRPr lang="en-US" dirty="0"/>
          </a:p>
          <a:p>
            <a:r>
              <a:rPr lang="en-US" dirty="0"/>
              <a:t>In the driver we need to</a:t>
            </a:r>
          </a:p>
          <a:p>
            <a:pPr lvl="1"/>
            <a:r>
              <a:rPr lang="en-US" dirty="0"/>
              <a:t>See what the request from the layer above is</a:t>
            </a:r>
          </a:p>
          <a:p>
            <a:pPr lvl="1"/>
            <a:r>
              <a:rPr lang="en-US" dirty="0"/>
              <a:t>Perform an I</a:t>
            </a:r>
            <a:r>
              <a:rPr lang="en-US" baseline="30000" dirty="0"/>
              <a:t>2</a:t>
            </a:r>
            <a:r>
              <a:rPr lang="en-US" dirty="0"/>
              <a:t>C write transaction with a command byte (0xE3)</a:t>
            </a:r>
          </a:p>
          <a:p>
            <a:pPr lvl="1"/>
            <a:r>
              <a:rPr lang="en-US" dirty="0"/>
              <a:t>Wait until data is ready</a:t>
            </a:r>
          </a:p>
          <a:p>
            <a:pPr lvl="1"/>
            <a:r>
              <a:rPr lang="en-US" dirty="0"/>
              <a:t>Perform an I</a:t>
            </a:r>
            <a:r>
              <a:rPr lang="en-US" baseline="30000" dirty="0"/>
              <a:t>2</a:t>
            </a:r>
            <a:r>
              <a:rPr lang="en-US" dirty="0"/>
              <a:t>C read transaction to get the data</a:t>
            </a:r>
          </a:p>
          <a:p>
            <a:pPr lvl="1"/>
            <a:r>
              <a:rPr lang="en-US" dirty="0"/>
              <a:t>Translate the data into meaningful units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575A6-AC29-4409-9ABF-A09D13D5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B75CA8-7F02-4FB6-B688-8ED96F9FC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108" y="4978400"/>
            <a:ext cx="4513110" cy="107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7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D96F-79DE-4587-8B11-C91B1543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software to manage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3AB79-55FE-458A-8F92-B68DDDF0C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 software for managing a device is a </a:t>
            </a:r>
            <a:r>
              <a:rPr lang="en-US" i="1" dirty="0"/>
              <a:t>device driver</a:t>
            </a:r>
            <a:endParaRPr lang="en-US" dirty="0"/>
          </a:p>
          <a:p>
            <a:pPr lvl="1"/>
            <a:r>
              <a:rPr lang="en-US" dirty="0"/>
              <a:t>70% of Linux code is device drivers</a:t>
            </a:r>
          </a:p>
          <a:p>
            <a:pPr lvl="1"/>
            <a:r>
              <a:rPr lang="en-US" dirty="0"/>
              <a:t>15.3 Million lines of source code</a:t>
            </a:r>
          </a:p>
          <a:p>
            <a:pPr lvl="1"/>
            <a:endParaRPr lang="en-US" dirty="0"/>
          </a:p>
          <a:p>
            <a:r>
              <a:rPr lang="en-US" dirty="0"/>
              <a:t>Big challenge for device drivers</a:t>
            </a:r>
          </a:p>
          <a:p>
            <a:pPr lvl="1"/>
            <a:r>
              <a:rPr lang="en-US" dirty="0"/>
              <a:t>How do we enable interactions with so many varied devices?</a:t>
            </a:r>
          </a:p>
          <a:p>
            <a:pPr lvl="2"/>
            <a:r>
              <a:rPr lang="en-US" dirty="0"/>
              <a:t>Need abstractions to allow software to interact with them easily</a:t>
            </a:r>
          </a:p>
          <a:p>
            <a:pPr lvl="2"/>
            <a:r>
              <a:rPr lang="en-US" dirty="0"/>
              <a:t>Need mechanisms to reuse a lot of code for commonalities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1B69A-4A33-496A-AF9E-E9B07FCD6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90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4858-0390-4E96-A6C5-3F7BE195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driver layers going to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D81D7-7556-4190-8779-144B8145B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Linux, some sensors are connected through the Industrial I/O subsystem (IIO)</a:t>
            </a:r>
          </a:p>
          <a:p>
            <a:pPr lvl="1"/>
            <a:r>
              <a:rPr lang="en-US" dirty="0"/>
              <a:t>Handles sensor data specifically</a:t>
            </a:r>
          </a:p>
          <a:p>
            <a:pPr lvl="2"/>
            <a:r>
              <a:rPr lang="en-US" dirty="0"/>
              <a:t>Get raw sample</a:t>
            </a:r>
          </a:p>
          <a:p>
            <a:pPr lvl="2"/>
            <a:r>
              <a:rPr lang="en-US" dirty="0"/>
              <a:t>Get scaling value</a:t>
            </a:r>
          </a:p>
          <a:p>
            <a:pPr lvl="2"/>
            <a:r>
              <a:rPr lang="en-US" dirty="0"/>
              <a:t>Get offset value</a:t>
            </a:r>
          </a:p>
          <a:p>
            <a:pPr lvl="2"/>
            <a:endParaRPr lang="en-US" dirty="0"/>
          </a:p>
          <a:p>
            <a:r>
              <a:rPr lang="en-US" dirty="0"/>
              <a:t>Lower layers could change and</a:t>
            </a:r>
            <a:br>
              <a:rPr lang="en-US" dirty="0"/>
            </a:br>
            <a:r>
              <a:rPr lang="en-US" dirty="0"/>
              <a:t>everything would still work</a:t>
            </a:r>
          </a:p>
          <a:p>
            <a:pPr lvl="1"/>
            <a:r>
              <a:rPr lang="en-US" dirty="0"/>
              <a:t>USB-&gt;I2C converter for example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2CD9B-52F1-4953-99FD-D4FE4B368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1EC0B3-6A2D-4212-99A1-7DC83B36F988}"/>
              </a:ext>
            </a:extLst>
          </p:cNvPr>
          <p:cNvSpPr/>
          <p:nvPr/>
        </p:nvSpPr>
        <p:spPr>
          <a:xfrm>
            <a:off x="6381750" y="2129368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Character Device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094169-7626-4D31-A0CB-248E095BF494}"/>
              </a:ext>
            </a:extLst>
          </p:cNvPr>
          <p:cNvSpPr/>
          <p:nvPr/>
        </p:nvSpPr>
        <p:spPr>
          <a:xfrm>
            <a:off x="6381750" y="287761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IIO Core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2A371-3FEF-4E48-AC9C-ED7F326AF94E}"/>
              </a:ext>
            </a:extLst>
          </p:cNvPr>
          <p:cNvSpPr/>
          <p:nvPr/>
        </p:nvSpPr>
        <p:spPr>
          <a:xfrm>
            <a:off x="6381750" y="362585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Si7021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75006F-8136-49CF-9488-DE1B8915D7CA}"/>
              </a:ext>
            </a:extLst>
          </p:cNvPr>
          <p:cNvSpPr/>
          <p:nvPr/>
        </p:nvSpPr>
        <p:spPr>
          <a:xfrm>
            <a:off x="6381750" y="437409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I2C Interface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F29A2C-B127-4B40-AA2E-7092EDF71284}"/>
              </a:ext>
            </a:extLst>
          </p:cNvPr>
          <p:cNvSpPr/>
          <p:nvPr/>
        </p:nvSpPr>
        <p:spPr>
          <a:xfrm>
            <a:off x="6379744" y="5119160"/>
            <a:ext cx="4533900" cy="584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Computer-Specific I2C Driver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F7DCF03-3DE5-47E0-B1DC-8BC1848F9823}"/>
              </a:ext>
            </a:extLst>
          </p:cNvPr>
          <p:cNvSpPr/>
          <p:nvPr/>
        </p:nvSpPr>
        <p:spPr>
          <a:xfrm>
            <a:off x="6379744" y="5887510"/>
            <a:ext cx="4533900" cy="5842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Memory-Mapped I/O</a:t>
            </a:r>
          </a:p>
        </p:txBody>
      </p:sp>
    </p:spTree>
    <p:extLst>
      <p:ext uri="{BB962C8B-B14F-4D97-AF65-F5344CB8AC3E}">
        <p14:creationId xmlns:p14="http://schemas.microsoft.com/office/powerpoint/2010/main" val="39868072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0676-60FE-4E29-ABCB-5FFF13B7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Linux device driver code for Si7021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87DBF-899B-4FD6-84CB-2EF497D1C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https://github.com/torvalds/linux/blob/master/drivers/iio/humidity/si7020.c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want to explore Linux code, a better link is:</a:t>
            </a:r>
            <a:br>
              <a:rPr lang="en-US" dirty="0"/>
            </a:br>
            <a:r>
              <a:rPr lang="en-US" dirty="0">
                <a:hlinkClick r:id="rId3"/>
              </a:rPr>
              <a:t>https://elixir.bootlin.com/linux/latest/source/drivers/iio/humidity/si7020.c</a:t>
            </a:r>
            <a:endParaRPr lang="en-US" dirty="0"/>
          </a:p>
          <a:p>
            <a:pPr lvl="1"/>
            <a:r>
              <a:rPr lang="en-US" dirty="0"/>
              <a:t>Creates linked databases for function calls and variable types</a:t>
            </a:r>
          </a:p>
          <a:p>
            <a:pPr lvl="2"/>
            <a:r>
              <a:rPr lang="en-US" dirty="0"/>
              <a:t>Lists where it is defined</a:t>
            </a:r>
          </a:p>
          <a:p>
            <a:pPr lvl="2"/>
            <a:r>
              <a:rPr lang="en-US" dirty="0"/>
              <a:t>Lists where it is used</a:t>
            </a:r>
          </a:p>
          <a:p>
            <a:pPr lvl="1"/>
            <a:r>
              <a:rPr lang="en-US" dirty="0"/>
              <a:t>Makes it easy to hop up and down layers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27C9C-DEC9-474A-BEDB-29F5B3B9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184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1DA082-B802-4C25-BF85-FFE4DE33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OSes can make design choices about drivers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8AB32E-CD0F-4743-A1A2-CEC193364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Interface does not have to be like a file</a:t>
            </a:r>
          </a:p>
          <a:p>
            <a:pPr lvl="1"/>
            <a:r>
              <a:rPr lang="en-US" dirty="0"/>
              <a:t>For example: could have a set of unique </a:t>
            </a:r>
            <a:r>
              <a:rPr lang="en-US" dirty="0" err="1"/>
              <a:t>syscalls</a:t>
            </a:r>
            <a:r>
              <a:rPr lang="en-US" dirty="0"/>
              <a:t> for each device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Asynchronous model could be enforced</a:t>
            </a:r>
          </a:p>
          <a:p>
            <a:pPr lvl="1"/>
            <a:r>
              <a:rPr lang="en-US" dirty="0"/>
              <a:t>Must register callback handlers with lower layer to get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Tock embedded operating system does both of these</a:t>
            </a:r>
          </a:p>
          <a:p>
            <a:pPr lvl="1"/>
            <a:r>
              <a:rPr lang="en-US" dirty="0">
                <a:hlinkClick r:id="rId2"/>
              </a:rPr>
              <a:t>https://www.tockos.org/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85462A-A637-47A2-B9C7-773E3A6BE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818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53BA-B98B-413A-BDBC-135A2D18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Tock device driver code for Si7021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9077-A22B-471C-8345-F9124AA84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https://github.com/tock/tock/blob/master/capsules/src/si7021.rs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AA9ED-4EF0-41B2-B39E-B7918FF19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69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Abstractions</a:t>
            </a:r>
          </a:p>
          <a:p>
            <a:endParaRPr lang="en-US" dirty="0"/>
          </a:p>
          <a:p>
            <a:r>
              <a:rPr lang="en-US" dirty="0"/>
              <a:t>Device I/O layers</a:t>
            </a:r>
          </a:p>
          <a:p>
            <a:pPr lvl="1"/>
            <a:r>
              <a:rPr lang="en-US" dirty="0"/>
              <a:t>Application Layer</a:t>
            </a:r>
          </a:p>
          <a:p>
            <a:pPr lvl="1"/>
            <a:r>
              <a:rPr lang="en-US" dirty="0"/>
              <a:t>Kernel I/O Subsystem</a:t>
            </a:r>
          </a:p>
          <a:p>
            <a:pPr lvl="1"/>
            <a:r>
              <a:rPr lang="en-US" dirty="0"/>
              <a:t>Device Driver</a:t>
            </a:r>
          </a:p>
          <a:p>
            <a:pPr lvl="1"/>
            <a:r>
              <a:rPr lang="en-US" dirty="0"/>
              <a:t>Interrupt Handler</a:t>
            </a:r>
          </a:p>
          <a:p>
            <a:pPr lvl="1"/>
            <a:endParaRPr lang="en-US" dirty="0"/>
          </a:p>
          <a:p>
            <a:r>
              <a:rPr lang="en-US" dirty="0"/>
              <a:t>Example Driver: Temperature Sensor</a:t>
            </a:r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51567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software abstractions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64505" cy="5029200"/>
          </a:xfrm>
        </p:spPr>
        <p:txBody>
          <a:bodyPr/>
          <a:lstStyle/>
          <a:p>
            <a:r>
              <a:rPr lang="en-US" dirty="0"/>
              <a:t>When building large software projects, we like to define layers of code</a:t>
            </a:r>
          </a:p>
          <a:p>
            <a:pPr lvl="1"/>
            <a:r>
              <a:rPr lang="en-US" dirty="0"/>
              <a:t>Makes it clear what is handled where</a:t>
            </a:r>
          </a:p>
          <a:p>
            <a:pPr lvl="1"/>
            <a:r>
              <a:rPr lang="en-US" dirty="0"/>
              <a:t>Enables swapping out implementations when desired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What, Where, When and Who to Test in Your Code - CodeProject">
            <a:extLst>
              <a:ext uri="{FF2B5EF4-FFF2-40B4-BE49-F238E27FC236}">
                <a16:creationId xmlns:a16="http://schemas.microsoft.com/office/drawing/2014/main" id="{132A22E4-624E-46D5-B632-DB316343D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078" y="1143000"/>
            <a:ext cx="557031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8411-5ADA-4EEF-ACA4-6364C88A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BD0F-513B-4141-8A07-E4C38EC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2308B-4675-4A34-9B6E-8AD0A515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47" y="1143000"/>
            <a:ext cx="8951494" cy="50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140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8411-5ADA-4EEF-ACA4-6364C88A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BD0F-513B-4141-8A07-E4C38EC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2308B-4675-4A34-9B6E-8AD0A515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47" y="1143000"/>
            <a:ext cx="8951494" cy="50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498904-D4AF-4F0D-BE3E-2C41AD68993F}"/>
              </a:ext>
            </a:extLst>
          </p:cNvPr>
          <p:cNvSpPr/>
          <p:nvPr/>
        </p:nvSpPr>
        <p:spPr>
          <a:xfrm>
            <a:off x="2247901" y="5724023"/>
            <a:ext cx="7734300" cy="454192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1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8411-5ADA-4EEF-ACA4-6364C88A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BD0F-513B-4141-8A07-E4C38EC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2308B-4675-4A34-9B6E-8AD0A515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47" y="1143000"/>
            <a:ext cx="8951494" cy="50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25ACA3-638C-474E-8B7F-89B88C55FABC}"/>
              </a:ext>
            </a:extLst>
          </p:cNvPr>
          <p:cNvSpPr/>
          <p:nvPr/>
        </p:nvSpPr>
        <p:spPr>
          <a:xfrm>
            <a:off x="8585200" y="1346200"/>
            <a:ext cx="1984541" cy="43688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3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B8411-5ADA-4EEF-ACA4-6364C88AB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Kernel Layering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3BD0F-513B-4141-8A07-E4C38EC7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C2308B-4675-4A34-9B6E-8AD0A5155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247" y="1143000"/>
            <a:ext cx="8951494" cy="5035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8CAEA05-7253-4F81-BB06-77EA614888DE}"/>
              </a:ext>
            </a:extLst>
          </p:cNvPr>
          <p:cNvSpPr/>
          <p:nvPr/>
        </p:nvSpPr>
        <p:spPr>
          <a:xfrm>
            <a:off x="6705600" y="1450975"/>
            <a:ext cx="1984541" cy="4368800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3432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555</TotalTime>
  <Words>1774</Words>
  <Application>Microsoft Office PowerPoint</Application>
  <PresentationFormat>Widescreen</PresentationFormat>
  <Paragraphs>428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Tahoma</vt:lpstr>
      <vt:lpstr>Consolas</vt:lpstr>
      <vt:lpstr>Courier New</vt:lpstr>
      <vt:lpstr>Arial</vt:lpstr>
      <vt:lpstr>Calibri</vt:lpstr>
      <vt:lpstr>Class Slides</vt:lpstr>
      <vt:lpstr>Lecture 15: Device Drivers</vt:lpstr>
      <vt:lpstr>Today’s Goals</vt:lpstr>
      <vt:lpstr>Outline</vt:lpstr>
      <vt:lpstr>Writing software to manage devices</vt:lpstr>
      <vt:lpstr>General software abstractions</vt:lpstr>
      <vt:lpstr>Linux Kernel Layering</vt:lpstr>
      <vt:lpstr>Linux Kernel Layering</vt:lpstr>
      <vt:lpstr>Linux Kernel Layering</vt:lpstr>
      <vt:lpstr>Linux Kernel Layering</vt:lpstr>
      <vt:lpstr>Linux Kernel Layering</vt:lpstr>
      <vt:lpstr>Abstraction: everything is a file!</vt:lpstr>
      <vt:lpstr>Linux device classes</vt:lpstr>
      <vt:lpstr>System layers when interacting with devices</vt:lpstr>
      <vt:lpstr>Outline</vt:lpstr>
      <vt:lpstr>Where we are at in the system</vt:lpstr>
      <vt:lpstr>Communication with devices</vt:lpstr>
      <vt:lpstr>Accessing devices</vt:lpstr>
      <vt:lpstr>Interacting with devices</vt:lpstr>
      <vt:lpstr>Arbitrary device interactions</vt:lpstr>
      <vt:lpstr>Asynchronous I/O operations</vt:lpstr>
      <vt:lpstr>Synchronous blocking read example</vt:lpstr>
      <vt:lpstr>Asynchronous read example</vt:lpstr>
      <vt:lpstr>Asynchronous read example with early request</vt:lpstr>
      <vt:lpstr>Outline</vt:lpstr>
      <vt:lpstr>Where we are at in the system</vt:lpstr>
      <vt:lpstr>Kernel I/O subsystem</vt:lpstr>
      <vt:lpstr>Kernel needs to handle process memory</vt:lpstr>
      <vt:lpstr>Outline</vt:lpstr>
      <vt:lpstr>Where we are at in the system</vt:lpstr>
      <vt:lpstr>Device drivers</vt:lpstr>
      <vt:lpstr>Example: possible driver layers for an SD card</vt:lpstr>
      <vt:lpstr>Device I/O is handled by device drivers </vt:lpstr>
      <vt:lpstr>Device drivers are often designed with two “halves”</vt:lpstr>
      <vt:lpstr>Virtualizing one device for many users</vt:lpstr>
      <vt:lpstr>Life cycle of an I/O request</vt:lpstr>
      <vt:lpstr>Outline</vt:lpstr>
      <vt:lpstr>Si7021 temperature and humidity sensor</vt:lpstr>
      <vt:lpstr>How do we make it do anything?</vt:lpstr>
      <vt:lpstr>What will the driver look like?</vt:lpstr>
      <vt:lpstr>What are the driver layers going to be?</vt:lpstr>
      <vt:lpstr>Demo: Linux device driver code for Si7021</vt:lpstr>
      <vt:lpstr>OSes can make design choices about drivers</vt:lpstr>
      <vt:lpstr>Demo: Tock device driver code for Si7021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15: Device Drivers</dc:title>
  <dc:creator>Branden Ghena</dc:creator>
  <cp:lastModifiedBy>Branden Ghena</cp:lastModifiedBy>
  <cp:revision>72</cp:revision>
  <dcterms:created xsi:type="dcterms:W3CDTF">2020-11-02T22:38:31Z</dcterms:created>
  <dcterms:modified xsi:type="dcterms:W3CDTF">2020-11-05T18:09:30Z</dcterms:modified>
</cp:coreProperties>
</file>