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6"/>
  </p:notesMasterIdLst>
  <p:sldIdLst>
    <p:sldId id="256" r:id="rId2"/>
    <p:sldId id="264" r:id="rId3"/>
    <p:sldId id="348" r:id="rId4"/>
    <p:sldId id="435" r:id="rId5"/>
    <p:sldId id="434" r:id="rId6"/>
    <p:sldId id="437" r:id="rId7"/>
    <p:sldId id="438" r:id="rId8"/>
    <p:sldId id="383" r:id="rId9"/>
    <p:sldId id="436" r:id="rId10"/>
    <p:sldId id="439" r:id="rId11"/>
    <p:sldId id="440" r:id="rId12"/>
    <p:sldId id="478" r:id="rId13"/>
    <p:sldId id="389" r:id="rId14"/>
    <p:sldId id="387" r:id="rId15"/>
    <p:sldId id="442" r:id="rId16"/>
    <p:sldId id="443" r:id="rId17"/>
    <p:sldId id="444" r:id="rId18"/>
    <p:sldId id="445" r:id="rId19"/>
    <p:sldId id="446" r:id="rId20"/>
    <p:sldId id="479" r:id="rId21"/>
    <p:sldId id="441" r:id="rId22"/>
    <p:sldId id="449" r:id="rId23"/>
    <p:sldId id="450" r:id="rId24"/>
    <p:sldId id="447" r:id="rId25"/>
    <p:sldId id="451" r:id="rId26"/>
    <p:sldId id="452" r:id="rId27"/>
    <p:sldId id="453" r:id="rId28"/>
    <p:sldId id="456" r:id="rId29"/>
    <p:sldId id="458" r:id="rId30"/>
    <p:sldId id="459" r:id="rId31"/>
    <p:sldId id="457" r:id="rId32"/>
    <p:sldId id="460" r:id="rId33"/>
    <p:sldId id="454" r:id="rId34"/>
    <p:sldId id="461" r:id="rId35"/>
    <p:sldId id="462" r:id="rId36"/>
    <p:sldId id="463" r:id="rId37"/>
    <p:sldId id="464" r:id="rId38"/>
    <p:sldId id="455" r:id="rId39"/>
    <p:sldId id="480" r:id="rId40"/>
    <p:sldId id="466" r:id="rId41"/>
    <p:sldId id="391" r:id="rId42"/>
    <p:sldId id="465" r:id="rId43"/>
    <p:sldId id="467" r:id="rId44"/>
    <p:sldId id="468" r:id="rId45"/>
    <p:sldId id="470" r:id="rId46"/>
    <p:sldId id="473" r:id="rId47"/>
    <p:sldId id="471" r:id="rId48"/>
    <p:sldId id="481" r:id="rId49"/>
    <p:sldId id="385" r:id="rId50"/>
    <p:sldId id="476" r:id="rId51"/>
    <p:sldId id="474" r:id="rId52"/>
    <p:sldId id="475" r:id="rId53"/>
    <p:sldId id="477" r:id="rId54"/>
    <p:sldId id="48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Disk Caching" id="{B55B8E8C-5EAB-4A1E-A4E9-AE5E896E46FA}">
          <p14:sldIdLst>
            <p14:sldId id="348"/>
            <p14:sldId id="435"/>
            <p14:sldId id="434"/>
            <p14:sldId id="437"/>
            <p14:sldId id="438"/>
            <p14:sldId id="383"/>
            <p14:sldId id="436"/>
            <p14:sldId id="439"/>
            <p14:sldId id="440"/>
          </p14:sldIdLst>
        </p14:section>
        <p14:section name="Classical Filesystems" id="{20D25BD2-1113-4FCA-80CC-20AA6AAB2630}">
          <p14:sldIdLst>
            <p14:sldId id="478"/>
            <p14:sldId id="389"/>
            <p14:sldId id="387"/>
            <p14:sldId id="442"/>
            <p14:sldId id="443"/>
            <p14:sldId id="444"/>
            <p14:sldId id="445"/>
            <p14:sldId id="446"/>
          </p14:sldIdLst>
        </p14:section>
        <p14:section name="Improving Reliability" id="{0BA0DE66-9D13-43FC-8B8A-BE6A9C8D3A5B}">
          <p14:sldIdLst>
            <p14:sldId id="479"/>
            <p14:sldId id="441"/>
            <p14:sldId id="449"/>
            <p14:sldId id="450"/>
            <p14:sldId id="447"/>
            <p14:sldId id="451"/>
            <p14:sldId id="452"/>
            <p14:sldId id="453"/>
            <p14:sldId id="456"/>
            <p14:sldId id="458"/>
            <p14:sldId id="459"/>
            <p14:sldId id="457"/>
            <p14:sldId id="460"/>
            <p14:sldId id="454"/>
            <p14:sldId id="461"/>
            <p14:sldId id="462"/>
            <p14:sldId id="463"/>
            <p14:sldId id="464"/>
            <p14:sldId id="455"/>
          </p14:sldIdLst>
        </p14:section>
        <p14:section name="Journaling Filesystems" id="{2DE6B970-74E4-4C0E-95F0-F50E1BA85506}">
          <p14:sldIdLst>
            <p14:sldId id="480"/>
            <p14:sldId id="466"/>
            <p14:sldId id="391"/>
            <p14:sldId id="465"/>
            <p14:sldId id="467"/>
            <p14:sldId id="468"/>
            <p14:sldId id="470"/>
            <p14:sldId id="473"/>
            <p14:sldId id="471"/>
          </p14:sldIdLst>
        </p14:section>
        <p14:section name="Copy-On-Write" id="{F48D3F73-0378-4A77-ACCB-74BB59A8EE66}">
          <p14:sldIdLst>
            <p14:sldId id="481"/>
            <p14:sldId id="385"/>
            <p14:sldId id="476"/>
            <p14:sldId id="474"/>
            <p14:sldId id="475"/>
            <p14:sldId id="477"/>
          </p14:sldIdLst>
        </p14:section>
        <p14:section name="Wrapup" id="{29A7F866-9DA9-446B-8359-CE426CB89C7A}">
          <p14:sldIdLst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linuxatemyram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18:</a:t>
            </a:r>
            <a:br>
              <a:rPr lang="en-US" dirty="0"/>
            </a:br>
            <a:r>
              <a:rPr lang="en-US" dirty="0"/>
              <a:t>Filesystem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Shivaram Venkataraman (Wisconsin), Ed </a:t>
            </a:r>
            <a:r>
              <a:rPr lang="en-US" sz="1400" dirty="0" err="1"/>
              <a:t>Lazowska</a:t>
            </a:r>
            <a:r>
              <a:rPr lang="en-US" sz="1400" dirty="0"/>
              <a:t> (Washington),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D42-C3B3-474A-B57C-9354A62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Page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E61-1F19-4050-B3F2-BFC7AFE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replacement policy can simultaneously consider both pages from Virtual Memory and pages cached from disk</a:t>
            </a:r>
          </a:p>
          <a:p>
            <a:pPr lvl="1"/>
            <a:r>
              <a:rPr lang="en-US" dirty="0"/>
              <a:t>May choose to evict either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Unwritten disk files or unmodified memory pages</a:t>
            </a:r>
          </a:p>
          <a:p>
            <a:pPr lvl="2"/>
            <a:r>
              <a:rPr lang="en-US" dirty="0"/>
              <a:t>Situational which is more important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Written disk files</a:t>
            </a:r>
          </a:p>
          <a:p>
            <a:pPr lvl="2"/>
            <a:r>
              <a:rPr lang="en-US" dirty="0"/>
              <a:t>Going to have to be written to disk eventually anyways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Modified memory pages</a:t>
            </a:r>
          </a:p>
          <a:p>
            <a:pPr lvl="2"/>
            <a:r>
              <a:rPr lang="en-US" dirty="0"/>
              <a:t>Must go to swap space to be later read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06DE-B2BF-45BF-896E-E7ED9C6D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B8ED-FB6D-4CE8-8BFF-EA2FC16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32C3-33C3-43F7-BD91-D68AB7FE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cache can “prefetch”, loading memory </a:t>
            </a:r>
            <a:r>
              <a:rPr lang="en-US" i="1" dirty="0"/>
              <a:t>before</a:t>
            </a:r>
            <a:r>
              <a:rPr lang="en-US" dirty="0"/>
              <a:t> it’s needed</a:t>
            </a:r>
          </a:p>
          <a:p>
            <a:endParaRPr lang="en-US" dirty="0"/>
          </a:p>
          <a:p>
            <a:r>
              <a:rPr lang="en-US" dirty="0"/>
              <a:t>Base idea: read multiple blocks from disk sequentially from each access</a:t>
            </a:r>
          </a:p>
          <a:p>
            <a:r>
              <a:rPr lang="en-US" dirty="0"/>
              <a:t>Advanced: load specific files based on usage patterns</a:t>
            </a:r>
          </a:p>
          <a:p>
            <a:endParaRPr lang="en-US" dirty="0"/>
          </a:p>
          <a:p>
            <a:r>
              <a:rPr lang="en-US" dirty="0"/>
              <a:t>Need to balance prefetching requests with other disk access</a:t>
            </a:r>
          </a:p>
          <a:p>
            <a:pPr lvl="1"/>
            <a:r>
              <a:rPr lang="en-US" dirty="0"/>
              <a:t>Don’t want to slow down real accesses with possibly needed prefetching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A995-7EF0-4B85-B78B-3248A15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b="1" dirty="0"/>
              <a:t>Classical Filesystems</a:t>
            </a:r>
          </a:p>
          <a:p>
            <a:pPr lvl="1"/>
            <a:r>
              <a:rPr lang="en-US" b="1" dirty="0"/>
              <a:t>FAT</a:t>
            </a:r>
          </a:p>
          <a:p>
            <a:pPr lvl="1"/>
            <a:r>
              <a:rPr lang="en-US" b="1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913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(FAT/FAT12/FAT16/FAT32)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Allocation Table</a:t>
            </a:r>
          </a:p>
          <a:p>
            <a:pPr lvl="1"/>
            <a:endParaRPr lang="en-US" dirty="0"/>
          </a:p>
          <a:p>
            <a:r>
              <a:rPr lang="en-US" dirty="0"/>
              <a:t>FAT: Microsoft system from </a:t>
            </a:r>
            <a:r>
              <a:rPr lang="en-US" i="1" dirty="0"/>
              <a:t>before</a:t>
            </a:r>
            <a:r>
              <a:rPr lang="en-US" dirty="0"/>
              <a:t> MS-DOS (1977)</a:t>
            </a:r>
          </a:p>
          <a:p>
            <a:pPr lvl="1"/>
            <a:r>
              <a:rPr lang="en-US" dirty="0"/>
              <a:t>8 MB max file size</a:t>
            </a:r>
          </a:p>
          <a:p>
            <a:pPr lvl="1"/>
            <a:r>
              <a:rPr lang="en-US" dirty="0"/>
              <a:t>9 character file names</a:t>
            </a:r>
          </a:p>
          <a:p>
            <a:pPr lvl="1"/>
            <a:r>
              <a:rPr lang="en-US" dirty="0"/>
              <a:t>No subdirectories</a:t>
            </a:r>
          </a:p>
          <a:p>
            <a:pPr lvl="1"/>
            <a:endParaRPr lang="en-US" dirty="0"/>
          </a:p>
          <a:p>
            <a:r>
              <a:rPr lang="en-US" dirty="0"/>
              <a:t>FAT32: Windows 2000 (introduced 1996)</a:t>
            </a:r>
          </a:p>
          <a:p>
            <a:pPr lvl="1"/>
            <a:r>
              <a:rPr lang="en-US" dirty="0"/>
              <a:t>2 GB max file size</a:t>
            </a:r>
          </a:p>
          <a:p>
            <a:pPr lvl="1"/>
            <a:r>
              <a:rPr lang="en-US" dirty="0"/>
              <a:t>255 character file names</a:t>
            </a:r>
          </a:p>
          <a:p>
            <a:pPr lvl="1"/>
            <a:r>
              <a:rPr lang="en-US" dirty="0"/>
              <a:t>Supports up to 16 TB partitions</a:t>
            </a:r>
          </a:p>
          <a:p>
            <a:pPr lvl="1"/>
            <a:r>
              <a:rPr lang="en-US" dirty="0"/>
              <a:t>16 byte granularity for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table for tracking data blocks</a:t>
            </a:r>
          </a:p>
          <a:p>
            <a:pPr lvl="1"/>
            <a:r>
              <a:rPr lang="en-US" dirty="0"/>
              <a:t>Requires four bytes per block in the disk</a:t>
            </a:r>
          </a:p>
          <a:p>
            <a:pPr lvl="1"/>
            <a:r>
              <a:rPr lang="en-US" dirty="0"/>
              <a:t>File attributes need to be keep in the directory data block</a:t>
            </a:r>
          </a:p>
          <a:p>
            <a:pPr lvl="1"/>
            <a:endParaRPr lang="en-US" dirty="0"/>
          </a:p>
          <a:p>
            <a:r>
              <a:rPr lang="en-US" dirty="0"/>
              <a:t>Still in use for embedded systems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Still compatible with modern general-purpose OSes</a:t>
            </a:r>
          </a:p>
          <a:p>
            <a:pPr lvl="1"/>
            <a:r>
              <a:rPr lang="en-US" dirty="0"/>
              <a:t>Works for small and relatively large files and disks</a:t>
            </a:r>
          </a:p>
          <a:p>
            <a:pPr lvl="2"/>
            <a:r>
              <a:rPr lang="en-US" dirty="0"/>
              <a:t>Think SD cards</a:t>
            </a:r>
          </a:p>
          <a:p>
            <a:pPr lvl="1"/>
            <a:r>
              <a:rPr lang="en-US" dirty="0"/>
              <a:t>Implements aggressive block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8309-C4FE-4DC0-8B14-4494B59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 (FFS)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740B-981E-4062-8D45-D686E914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FileSystem</a:t>
            </a:r>
            <a:r>
              <a:rPr lang="en-US" dirty="0"/>
              <a:t> (FS) from 1970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-based design (combination of all the basic stuff covered last time)</a:t>
            </a:r>
          </a:p>
          <a:p>
            <a:pPr lvl="1"/>
            <a:r>
              <a:rPr lang="en-US" dirty="0"/>
              <a:t>Simple and slow</a:t>
            </a:r>
          </a:p>
          <a:p>
            <a:pPr lvl="2"/>
            <a:r>
              <a:rPr lang="en-US" dirty="0" err="1"/>
              <a:t>inodes</a:t>
            </a:r>
            <a:r>
              <a:rPr lang="en-US" dirty="0"/>
              <a:t> are far from data blocks</a:t>
            </a:r>
          </a:p>
          <a:p>
            <a:pPr lvl="2"/>
            <a:r>
              <a:rPr lang="en-US" dirty="0"/>
              <a:t>data blocks become fragmented over time</a:t>
            </a:r>
          </a:p>
          <a:p>
            <a:pPr lvl="1"/>
            <a:endParaRPr lang="en-US" dirty="0"/>
          </a:p>
          <a:p>
            <a:r>
              <a:rPr lang="en-US" dirty="0"/>
              <a:t>BSD Fast File System (mid-1980s)</a:t>
            </a:r>
          </a:p>
          <a:p>
            <a:pPr lvl="1"/>
            <a:r>
              <a:rPr lang="en-US" dirty="0"/>
              <a:t>First “Disk aware file system”</a:t>
            </a:r>
          </a:p>
          <a:p>
            <a:pPr lvl="2"/>
            <a:r>
              <a:rPr lang="en-US" dirty="0"/>
              <a:t>Understands disk seek patterns and sequential access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E989-5C26-40A4-B58D-15D1350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A5B-2AA1-4E74-AAE3-0CD42D1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2461-01C6-4615-A8C3-1B7CB66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65714"/>
            <a:ext cx="10972800" cy="2906485"/>
          </a:xfrm>
        </p:spPr>
        <p:txBody>
          <a:bodyPr/>
          <a:lstStyle/>
          <a:p>
            <a:r>
              <a:rPr lang="en-US" dirty="0"/>
              <a:t>Split disk space into a set of “cylinder groups”</a:t>
            </a:r>
          </a:p>
          <a:p>
            <a:pPr lvl="1"/>
            <a:r>
              <a:rPr lang="en-US" dirty="0"/>
              <a:t>Each group has its own bitmaps, </a:t>
            </a:r>
            <a:r>
              <a:rPr lang="en-US" dirty="0" err="1"/>
              <a:t>inodes</a:t>
            </a:r>
            <a:r>
              <a:rPr lang="en-US" dirty="0"/>
              <a:t>, and data</a:t>
            </a:r>
          </a:p>
          <a:p>
            <a:pPr lvl="1"/>
            <a:r>
              <a:rPr lang="en-US" dirty="0"/>
              <a:t>Keeps data and </a:t>
            </a:r>
            <a:r>
              <a:rPr lang="en-US" dirty="0" err="1"/>
              <a:t>inodes</a:t>
            </a:r>
            <a:r>
              <a:rPr lang="en-US" dirty="0"/>
              <a:t> closer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B5C7-8CD3-4C4E-9EEA-30F29C1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D8F3D-7A38-4262-BEC0-EEA1FA9C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52" y="860048"/>
            <a:ext cx="7411484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1D042-36E2-4F45-A9E6-BAF6804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0" y="4753573"/>
            <a:ext cx="86213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DEC-3350-43B7-B41B-ABE53F0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file 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9EFF-5E14-4C98-82FA-F7EF4B2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related pieces of data near each other</a:t>
            </a:r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directory data near directory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file </a:t>
            </a:r>
            <a:r>
              <a:rPr lang="en-US" dirty="0" err="1"/>
              <a:t>inodes</a:t>
            </a:r>
            <a:r>
              <a:rPr lang="en-US" dirty="0"/>
              <a:t> near directory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data blocks near file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directory gets put in an empty group</a:t>
            </a:r>
          </a:p>
          <a:p>
            <a:pPr lvl="1"/>
            <a:r>
              <a:rPr lang="en-US" dirty="0"/>
              <a:t>Keep all files within a directory in that single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3C8C-9D01-4390-A2DC-C04E3E9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52FA-E89E-47B4-AE69-7F34B9C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39D7-BFE0-4158-A387-E33E0573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dirty="0"/>
              <a:t>, </a:t>
            </a:r>
            <a:r>
              <a:rPr lang="en-US" b="1" dirty="0"/>
              <a:t>/a/</a:t>
            </a:r>
            <a:r>
              <a:rPr lang="en-US" dirty="0"/>
              <a:t>, and </a:t>
            </a:r>
            <a:r>
              <a:rPr lang="en-US" b="1" dirty="0"/>
              <a:t>/b/</a:t>
            </a:r>
            <a:endParaRPr lang="en-US" dirty="0"/>
          </a:p>
          <a:p>
            <a:pPr lvl="2"/>
            <a:r>
              <a:rPr lang="en-US" dirty="0"/>
              <a:t>/a/ files: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</a:t>
            </a:r>
            <a:r>
              <a:rPr lang="en-US" b="1" dirty="0"/>
              <a:t> e</a:t>
            </a:r>
          </a:p>
          <a:p>
            <a:pPr lvl="2"/>
            <a:r>
              <a:rPr lang="en-US" dirty="0"/>
              <a:t>/b/ files: </a:t>
            </a:r>
            <a:r>
              <a:rPr lang="en-US" b="1" dirty="0"/>
              <a:t>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7104-04DF-4F88-80C9-063CC23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D4D4-9359-434A-B6E7-719FB12E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32" y="3031810"/>
            <a:ext cx="4823124" cy="3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6111-D5C2-43F2-B685-4D2EFD43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large file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9C8-CBF4-44DB-B399-1FF9FAB2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fill nearly all of a group</a:t>
            </a:r>
          </a:p>
          <a:p>
            <a:pPr lvl="1"/>
            <a:r>
              <a:rPr lang="en-US" dirty="0"/>
              <a:t>So remaining files would have to be placed in other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limit </a:t>
            </a:r>
            <a:r>
              <a:rPr lang="en-US" dirty="0" err="1"/>
              <a:t>filesize</a:t>
            </a:r>
            <a:r>
              <a:rPr lang="en-US" dirty="0"/>
              <a:t> per group and place remaining blocks in other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7D77-17C1-482B-BF3E-0699FD5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00FA-E5ED-4DEF-9B7B-D1A4CE01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0" y="2153180"/>
            <a:ext cx="6191129" cy="96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B3F0B-051E-4742-94CD-43B2AB01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72" y="4269634"/>
            <a:ext cx="6620923" cy="1854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2B2E8-480C-45D4-9D57-FFACA1BD347A}"/>
              </a:ext>
            </a:extLst>
          </p:cNvPr>
          <p:cNvSpPr txBox="1"/>
          <p:nvPr/>
        </p:nvSpPr>
        <p:spPr>
          <a:xfrm>
            <a:off x="7707895" y="3868341"/>
            <a:ext cx="387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files are small so prioritize them</a:t>
            </a:r>
            <a:br>
              <a:rPr lang="en-US" sz="2400" dirty="0"/>
            </a:br>
            <a:r>
              <a:rPr lang="en-US" sz="1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Rare, large files will have worse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about additional filesystem features</a:t>
            </a:r>
          </a:p>
          <a:p>
            <a:pPr lvl="1"/>
            <a:r>
              <a:rPr lang="en-US" dirty="0"/>
              <a:t>Performance: disk caching</a:t>
            </a:r>
          </a:p>
          <a:p>
            <a:pPr lvl="1"/>
            <a:r>
              <a:rPr lang="en-US" dirty="0"/>
              <a:t>Reliability: checking, journaling, and copy-on-write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real-world filesystem designs</a:t>
            </a:r>
          </a:p>
          <a:p>
            <a:pPr lvl="1"/>
            <a:r>
              <a:rPr lang="en-US" dirty="0"/>
              <a:t>FAT, FFS, ext3/ext4, NTFS, ZFS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b="1" dirty="0"/>
              <a:t>Improving Reliability</a:t>
            </a:r>
          </a:p>
          <a:p>
            <a:pPr lvl="1"/>
            <a:r>
              <a:rPr lang="en-US" b="1" dirty="0"/>
              <a:t>FSCK</a:t>
            </a:r>
          </a:p>
          <a:p>
            <a:pPr lvl="1"/>
            <a:r>
              <a:rPr lang="en-US" b="1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9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9A6-E89C-479C-BB05-F040F10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F624-A158-4290-AEC3-93D54456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Filesystems are persistent and store important data</a:t>
            </a:r>
          </a:p>
          <a:p>
            <a:r>
              <a:rPr lang="en-US" dirty="0"/>
              <a:t>They </a:t>
            </a:r>
            <a:r>
              <a:rPr lang="en-US" i="1" dirty="0"/>
              <a:t>cannot</a:t>
            </a:r>
            <a:r>
              <a:rPr lang="en-US" dirty="0"/>
              <a:t> rely on a graceful shutdown</a:t>
            </a:r>
          </a:p>
          <a:p>
            <a:pPr lvl="1"/>
            <a:r>
              <a:rPr lang="en-US" dirty="0"/>
              <a:t>Power outages happen</a:t>
            </a:r>
          </a:p>
          <a:p>
            <a:pPr lvl="1"/>
            <a:r>
              <a:rPr lang="en-US" dirty="0"/>
              <a:t>Kernel might panic</a:t>
            </a:r>
          </a:p>
          <a:p>
            <a:pPr lvl="1"/>
            <a:r>
              <a:rPr lang="en-US" dirty="0"/>
              <a:t>USB plug might be yanked out</a:t>
            </a:r>
          </a:p>
          <a:p>
            <a:pPr lvl="1"/>
            <a:endParaRPr lang="en-US" dirty="0"/>
          </a:p>
          <a:p>
            <a:r>
              <a:rPr lang="en-US" dirty="0"/>
              <a:t>File system structure updates are </a:t>
            </a:r>
            <a:r>
              <a:rPr lang="en-US" i="1" dirty="0"/>
              <a:t>critical sections</a:t>
            </a:r>
            <a:endParaRPr lang="en-US" dirty="0"/>
          </a:p>
          <a:p>
            <a:pPr lvl="1"/>
            <a:r>
              <a:rPr lang="en-US" dirty="0"/>
              <a:t>Not concerned about race conditions, but rather partial updates</a:t>
            </a:r>
          </a:p>
          <a:p>
            <a:pPr lvl="1"/>
            <a:r>
              <a:rPr lang="en-US" dirty="0"/>
              <a:t>Transactions should be performed atomically, “all or none”</a:t>
            </a:r>
          </a:p>
          <a:p>
            <a:r>
              <a:rPr lang="en-US" dirty="0"/>
              <a:t>All reads and writes aren’t necessarily guaranteed</a:t>
            </a:r>
          </a:p>
          <a:p>
            <a:pPr lvl="1"/>
            <a:r>
              <a:rPr lang="en-US" dirty="0"/>
              <a:t>But system needs to stay </a:t>
            </a:r>
            <a:r>
              <a:rPr lang="en-US" b="1" dirty="0"/>
              <a:t>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27F7-C2F4-4330-82E5-1E3E9AC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B73-1617-43D3-A82C-C2202CC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example (writing to /foo/bar)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1B-3755-4227-813D-C6A16F89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11516"/>
            <a:ext cx="10972800" cy="2660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Crash before write to file’s </a:t>
            </a:r>
            <a:r>
              <a:rPr lang="en-US" dirty="0" err="1"/>
              <a:t>inode</a:t>
            </a:r>
            <a:r>
              <a:rPr lang="en-US" dirty="0"/>
              <a:t> could leak a data block</a:t>
            </a:r>
          </a:p>
          <a:p>
            <a:pPr lvl="1"/>
            <a:r>
              <a:rPr lang="en-US" dirty="0"/>
              <a:t>Data bitmap was updated to reserve data block and data was written</a:t>
            </a:r>
          </a:p>
          <a:p>
            <a:pPr lvl="1"/>
            <a:r>
              <a:rPr lang="en-US" dirty="0"/>
              <a:t>But the data block is not pointed to by any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Lost forever</a:t>
            </a:r>
          </a:p>
          <a:p>
            <a:pPr lvl="1"/>
            <a:endParaRPr lang="en-US" dirty="0"/>
          </a:p>
          <a:p>
            <a:r>
              <a:rPr lang="en-US" dirty="0"/>
              <a:t>Other write order could be worse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points to a block that hasn’t been written and has garbage data</a:t>
            </a:r>
          </a:p>
          <a:p>
            <a:pPr lvl="1"/>
            <a:r>
              <a:rPr lang="en-US" dirty="0"/>
              <a:t>Or block is still marked as free in the bitmap, and another file will overwrite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7F37-B792-4643-8F78-0944477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B0C6A-ACB5-4428-B3AC-6CEDE7AC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3" y="1143861"/>
            <a:ext cx="8407400" cy="215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31E9E-633C-4D7B-AE5F-F2CC531BB5A0}"/>
              </a:ext>
            </a:extLst>
          </p:cNvPr>
          <p:cNvCxnSpPr/>
          <p:nvPr/>
        </p:nvCxnSpPr>
        <p:spPr>
          <a:xfrm>
            <a:off x="1031058" y="2088517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F7A4-F3F0-4337-A642-6F98E8442828}"/>
              </a:ext>
            </a:extLst>
          </p:cNvPr>
          <p:cNvSpPr txBox="1"/>
          <p:nvPr/>
        </p:nvSpPr>
        <p:spPr>
          <a:xfrm rot="16200000">
            <a:off x="462467" y="2287776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D6F4-2240-4D4E-A8FE-43EE8EE777C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5247" y="2998167"/>
            <a:ext cx="7069076" cy="172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1A1A84-916E-4334-8AF1-D4006BFAB186}"/>
              </a:ext>
            </a:extLst>
          </p:cNvPr>
          <p:cNvSpPr txBox="1"/>
          <p:nvPr/>
        </p:nvSpPr>
        <p:spPr>
          <a:xfrm>
            <a:off x="9974323" y="2784562"/>
            <a:ext cx="186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</a:rPr>
              <a:t>Crash here!</a:t>
            </a:r>
          </a:p>
        </p:txBody>
      </p:sp>
    </p:spTree>
    <p:extLst>
      <p:ext uri="{BB962C8B-B14F-4D97-AF65-F5344CB8AC3E}">
        <p14:creationId xmlns:p14="http://schemas.microsoft.com/office/powerpoint/2010/main" val="2815463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85F-23E8-4CDE-A9F0-4C9CBAA9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checker (FSCK)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C8A0-8666-4ED3-8C5D-95EF336D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 crash, scan entire disk for contradictions and “fix”</a:t>
            </a:r>
          </a:p>
          <a:p>
            <a:pPr lvl="1"/>
            <a:r>
              <a:rPr lang="en-US" dirty="0"/>
              <a:t>System pauses boot until FSCK completes</a:t>
            </a:r>
          </a:p>
          <a:p>
            <a:pPr lvl="1"/>
            <a:endParaRPr lang="en-US" dirty="0"/>
          </a:p>
          <a:p>
            <a:r>
              <a:rPr lang="en-US" dirty="0"/>
              <a:t>Example: check data bitmap consistency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Any referenced data block should be marked as used</a:t>
            </a:r>
          </a:p>
          <a:p>
            <a:pPr lvl="1"/>
            <a:r>
              <a:rPr lang="en-US" dirty="0"/>
              <a:t>Any used blocks that are not referenced can be marked free</a:t>
            </a:r>
          </a:p>
          <a:p>
            <a:pPr lvl="1"/>
            <a:endParaRPr lang="en-US" dirty="0"/>
          </a:p>
          <a:p>
            <a:r>
              <a:rPr lang="en-US" dirty="0"/>
              <a:t>Also check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should only be listed under one directory (without hard links)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should not share a data block</a:t>
            </a:r>
          </a:p>
          <a:p>
            <a:pPr lvl="1"/>
            <a:r>
              <a:rPr lang="en-US" dirty="0"/>
              <a:t>All block addresses should be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AE8C-0EA4-4263-9F4E-8EB7F60C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BB93-D3A7-4B19-AFBE-E2D52DA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FSCK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8A6-361B-4E92-AC22-06398432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FSCK makes disks </a:t>
            </a:r>
            <a:r>
              <a:rPr lang="en-US" i="1" dirty="0"/>
              <a:t>consistent</a:t>
            </a:r>
            <a:r>
              <a:rPr lang="en-US" dirty="0"/>
              <a:t>, not </a:t>
            </a:r>
            <a:r>
              <a:rPr lang="en-US" i="1" dirty="0"/>
              <a:t>correct</a:t>
            </a:r>
          </a:p>
          <a:p>
            <a:pPr lvl="1"/>
            <a:r>
              <a:rPr lang="en-US" dirty="0"/>
              <a:t>Not always obvious how best to fix file system image</a:t>
            </a:r>
          </a:p>
          <a:p>
            <a:pPr lvl="1"/>
            <a:r>
              <a:rPr lang="en-US" dirty="0"/>
              <a:t>Trivial way to get consistency: reformat disk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FSCK is very slow</a:t>
            </a:r>
          </a:p>
          <a:p>
            <a:pPr lvl="1"/>
            <a:r>
              <a:rPr lang="en-US" dirty="0"/>
              <a:t>Reading from disk is slow</a:t>
            </a:r>
          </a:p>
          <a:p>
            <a:pPr lvl="1"/>
            <a:r>
              <a:rPr lang="en-US" dirty="0"/>
              <a:t>Reading ALL of disk takes a</a:t>
            </a:r>
            <a:br>
              <a:rPr lang="en-US" dirty="0"/>
            </a:br>
            <a:r>
              <a:rPr lang="en-US" dirty="0"/>
              <a:t>long time, especially as disks</a:t>
            </a:r>
            <a:br>
              <a:rPr lang="en-US" dirty="0"/>
            </a:br>
            <a:r>
              <a:rPr lang="en-US" dirty="0"/>
              <a:t>increase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E9FD-2629-4903-9351-1D0C08A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C725-442F-4E90-977A-C1AA1276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75656"/>
            <a:ext cx="5484395" cy="3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482-0A13-48F3-9E8C-04949A1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6B8-1512-4726-92A9-07F25ED8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Move reliability mechanism to continuous operations during runtime</a:t>
            </a:r>
          </a:p>
          <a:p>
            <a:pPr lvl="2"/>
            <a:r>
              <a:rPr lang="en-US" dirty="0"/>
              <a:t>Some recovery after crash is fine, but not entire disk</a:t>
            </a:r>
          </a:p>
          <a:p>
            <a:pPr lvl="1"/>
            <a:r>
              <a:rPr lang="en-US" dirty="0"/>
              <a:t>Don’t just make file system consistent</a:t>
            </a:r>
          </a:p>
          <a:p>
            <a:pPr lvl="2"/>
            <a:r>
              <a:rPr lang="en-US" dirty="0"/>
              <a:t>Guarantee correctness</a:t>
            </a:r>
          </a:p>
          <a:p>
            <a:pPr lvl="2"/>
            <a:endParaRPr lang="en-US" dirty="0"/>
          </a:p>
          <a:p>
            <a:r>
              <a:rPr lang="en-US" dirty="0"/>
              <a:t>Solution: enforce atomic transactions</a:t>
            </a:r>
          </a:p>
          <a:p>
            <a:pPr lvl="1"/>
            <a:r>
              <a:rPr lang="en-US" dirty="0"/>
              <a:t>Each transaction must be performed in its entirety or not at all</a:t>
            </a:r>
          </a:p>
          <a:p>
            <a:pPr lvl="2"/>
            <a:r>
              <a:rPr lang="en-US" dirty="0"/>
              <a:t>Either all new data is visible</a:t>
            </a:r>
          </a:p>
          <a:p>
            <a:pPr lvl="2"/>
            <a:r>
              <a:rPr lang="en-US" dirty="0"/>
              <a:t>Or all old data is visible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A922-49E6-4107-8E85-28C0A96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CA7-9FF0-454E-ABC8-2C37976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B086-3FC9-4A87-ABD9-E4ECB294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all transactions to </a:t>
            </a:r>
            <a:r>
              <a:rPr lang="en-US" i="1" dirty="0"/>
              <a:t>journal</a:t>
            </a:r>
            <a:r>
              <a:rPr lang="en-US" dirty="0"/>
              <a:t> instead of actual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blocks to the log, a reserved part of the disk.</a:t>
            </a:r>
          </a:p>
          <a:p>
            <a:pPr lvl="1"/>
            <a:r>
              <a:rPr lang="en-US" dirty="0"/>
              <a:t>This makes a durable record of the transaction you plan to commit.</a:t>
            </a:r>
          </a:p>
          <a:p>
            <a:pPr lvl="1"/>
            <a:r>
              <a:rPr lang="en-US" dirty="0"/>
              <a:t>Continue putting all writes to the log, until </a:t>
            </a:r>
            <a:r>
              <a:rPr lang="en-US" b="1" i="1" dirty="0"/>
              <a:t>commit</a:t>
            </a:r>
            <a:r>
              <a:rPr lang="en-US" dirty="0"/>
              <a:t> is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commit, write a commit message to the log, then start writing all of the logged writes where they belong on disk.</a:t>
            </a:r>
          </a:p>
          <a:p>
            <a:pPr lvl="1"/>
            <a:r>
              <a:rPr lang="en-US" dirty="0"/>
              <a:t>Clear the log after everything is written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AD95-8CE6-47A3-A72F-826D7B5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2543-2F6D-4CE3-918E-41909F91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0" y="2869664"/>
            <a:ext cx="6813371" cy="90066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37BF27C-8EBB-481C-B318-E97AC606C187}"/>
              </a:ext>
            </a:extLst>
          </p:cNvPr>
          <p:cNvSpPr/>
          <p:nvPr/>
        </p:nvSpPr>
        <p:spPr>
          <a:xfrm rot="5400000">
            <a:off x="4264057" y="2245370"/>
            <a:ext cx="207029" cy="93862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4249E64-7C0E-43EE-91BF-FC22051B3279}"/>
              </a:ext>
            </a:extLst>
          </p:cNvPr>
          <p:cNvSpPr/>
          <p:nvPr/>
        </p:nvSpPr>
        <p:spPr>
          <a:xfrm rot="5400000">
            <a:off x="7133928" y="359170"/>
            <a:ext cx="207029" cy="4711025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8DBF3-948F-4090-B3BA-CACE250410B2}"/>
              </a:ext>
            </a:extLst>
          </p:cNvPr>
          <p:cNvSpPr txBox="1"/>
          <p:nvPr/>
        </p:nvSpPr>
        <p:spPr>
          <a:xfrm>
            <a:off x="3034653" y="1626461"/>
            <a:ext cx="24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First, stage changes in 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FB8A6-D2A0-4C10-817D-D90A13C41D8E}"/>
              </a:ext>
            </a:extLst>
          </p:cNvPr>
          <p:cNvSpPr txBox="1"/>
          <p:nvPr/>
        </p:nvSpPr>
        <p:spPr>
          <a:xfrm>
            <a:off x="5401598" y="1637151"/>
            <a:ext cx="367168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Later, make changes permanent</a:t>
            </a:r>
          </a:p>
        </p:txBody>
      </p:sp>
    </p:spTree>
    <p:extLst>
      <p:ext uri="{BB962C8B-B14F-4D97-AF65-F5344CB8AC3E}">
        <p14:creationId xmlns:p14="http://schemas.microsoft.com/office/powerpoint/2010/main" val="184458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Current contents of 8 blocks of disk and the journal</a:t>
            </a:r>
          </a:p>
          <a:p>
            <a:pPr lvl="1"/>
            <a:r>
              <a:rPr lang="en-US" dirty="0"/>
              <a:t>Note that the journal is also on disk</a:t>
            </a:r>
          </a:p>
          <a:p>
            <a:endParaRPr lang="en-US" dirty="0"/>
          </a:p>
          <a:p>
            <a:r>
              <a:rPr lang="en-US" dirty="0"/>
              <a:t>Keeping this abstract</a:t>
            </a:r>
          </a:p>
          <a:p>
            <a:pPr lvl="1"/>
            <a:r>
              <a:rPr lang="en-US" dirty="0"/>
              <a:t>Blocks could be bitmaps, </a:t>
            </a:r>
            <a:r>
              <a:rPr lang="en-US" dirty="0" err="1"/>
              <a:t>inodes</a:t>
            </a:r>
            <a:r>
              <a:rPr lang="en-US" dirty="0"/>
              <a:t>, data, or anything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36799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3CCFA3-9630-417E-836E-4B92D442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3282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AD13D-FB3A-4B8A-96A4-58B70B47423A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44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80444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9AAC7-8325-4F80-A495-F22226DFA291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550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7A3E6-7166-4064-A7D5-9DBE3D6D9570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9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r>
              <a:rPr lang="en-US" dirty="0"/>
              <a:t>“Commit” by writing transaction end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F351-EA77-43E2-96F6-1D24F50006DD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1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be recorded to disk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075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54BF9-C97B-4981-988F-12F56F6A50C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86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be recorded to disk</a:t>
            </a:r>
          </a:p>
          <a:p>
            <a:r>
              <a:rPr lang="en-US" dirty="0"/>
              <a:t>And then journal can be cleared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28292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9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C5B-5A5D-4E7C-8D48-2AC0083C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crashes with 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C26F-9BCF-4495-9EDA-05845814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next time the computer boots, OS resolves filesystem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transactions happening when crash occurred</a:t>
            </a:r>
          </a:p>
          <a:p>
            <a:pPr lvl="1"/>
            <a:r>
              <a:rPr lang="en-US" dirty="0"/>
              <a:t>Journal is empty. Do nothing because there were no outstanding transactions.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before commit </a:t>
            </a:r>
            <a:r>
              <a:rPr lang="en-US" dirty="0"/>
              <a:t>(before Transaction End):</a:t>
            </a:r>
          </a:p>
          <a:p>
            <a:pPr lvl="1"/>
            <a:r>
              <a:rPr lang="en-US" dirty="0"/>
              <a:t>There is data in the journal, but no commit message.</a:t>
            </a:r>
          </a:p>
          <a:p>
            <a:pPr lvl="1"/>
            <a:r>
              <a:rPr lang="en-US" dirty="0"/>
              <a:t>Just clear the log to </a:t>
            </a:r>
            <a:r>
              <a:rPr lang="en-US" b="1" i="1" dirty="0"/>
              <a:t>roll back</a:t>
            </a:r>
            <a:r>
              <a:rPr lang="en-US" i="1" dirty="0"/>
              <a:t> </a:t>
            </a:r>
            <a:r>
              <a:rPr lang="en-US" dirty="0"/>
              <a:t>the transaction.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after commit</a:t>
            </a:r>
            <a:r>
              <a:rPr lang="en-US" dirty="0"/>
              <a:t>, while writing data to main part of disk.</a:t>
            </a:r>
          </a:p>
          <a:p>
            <a:pPr lvl="1"/>
            <a:r>
              <a:rPr lang="en-US" dirty="0"/>
              <a:t>We don’t know how much of the transaction was finished.</a:t>
            </a:r>
          </a:p>
          <a:p>
            <a:pPr lvl="1"/>
            <a:r>
              <a:rPr lang="en-US" dirty="0"/>
              <a:t>However, the journal tells us exactly what must be done!</a:t>
            </a:r>
          </a:p>
          <a:p>
            <a:pPr lvl="1"/>
            <a:r>
              <a:rPr lang="en-US" b="1" i="1" dirty="0"/>
              <a:t>Replay</a:t>
            </a:r>
            <a:r>
              <a:rPr lang="en-US" dirty="0"/>
              <a:t> the transaction (from the beginning), then clear the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204-1C59-47ED-AF4E-55E3958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3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1108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744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5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After commit</a:t>
            </a:r>
          </a:p>
          <a:p>
            <a:pPr lvl="1"/>
            <a:r>
              <a:rPr lang="en-US" dirty="0"/>
              <a:t>Some data may have even been written (impossible to know)</a:t>
            </a:r>
          </a:p>
          <a:p>
            <a:endParaRPr lang="en-US" dirty="0"/>
          </a:p>
          <a:p>
            <a:r>
              <a:rPr lang="en-US" dirty="0"/>
              <a:t>What step should be taken?</a:t>
            </a:r>
          </a:p>
          <a:p>
            <a:pPr lvl="1"/>
            <a:r>
              <a:rPr lang="en-US" dirty="0"/>
              <a:t>Replay transaction and perform the writes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187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7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915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3, Data: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4, Data: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7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Before transaction committed</a:t>
            </a:r>
          </a:p>
          <a:p>
            <a:endParaRPr lang="en-US" dirty="0"/>
          </a:p>
          <a:p>
            <a:r>
              <a:rPr lang="en-US" dirty="0"/>
              <a:t>What step should be taken?</a:t>
            </a:r>
          </a:p>
          <a:p>
            <a:pPr lvl="1"/>
            <a:r>
              <a:rPr lang="en-US" dirty="0"/>
              <a:t>Delete partial transaction from journal</a:t>
            </a:r>
          </a:p>
          <a:p>
            <a:pPr lvl="1"/>
            <a:r>
              <a:rPr lang="en-US" dirty="0"/>
              <a:t>No need to edit disk blocks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247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7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F3C-E2B5-4587-B26B-3AFDF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36D3-650E-4F87-85D8-6BCE869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only need to be written to the journal for writes</a:t>
            </a:r>
          </a:p>
          <a:p>
            <a:pPr lvl="1"/>
            <a:endParaRPr lang="en-US" dirty="0"/>
          </a:p>
          <a:p>
            <a:r>
              <a:rPr lang="en-US" dirty="0"/>
              <a:t>Interactions with disk can still be cached as before</a:t>
            </a:r>
          </a:p>
          <a:p>
            <a:pPr lvl="1"/>
            <a:r>
              <a:rPr lang="en-US" dirty="0"/>
              <a:t>Would be lost in a crash, but no consistency problems</a:t>
            </a:r>
          </a:p>
          <a:p>
            <a:pPr lvl="1"/>
            <a:r>
              <a:rPr lang="en-US" dirty="0"/>
              <a:t>Several writes can be combined into one transaction</a:t>
            </a:r>
          </a:p>
          <a:p>
            <a:pPr lvl="1"/>
            <a:endParaRPr lang="en-US" dirty="0"/>
          </a:p>
          <a:p>
            <a:r>
              <a:rPr lang="en-US" dirty="0"/>
              <a:t>Can avoid writing all disk blocks twice by only tracking metadata</a:t>
            </a:r>
          </a:p>
          <a:p>
            <a:pPr lvl="1"/>
            <a:r>
              <a:rPr lang="en-US" dirty="0"/>
              <a:t>Writes to bitmaps, </a:t>
            </a:r>
            <a:r>
              <a:rPr lang="en-US" dirty="0" err="1"/>
              <a:t>inodes</a:t>
            </a:r>
            <a:r>
              <a:rPr lang="en-US" dirty="0"/>
              <a:t>, and directories are journaled</a:t>
            </a:r>
          </a:p>
          <a:p>
            <a:pPr lvl="1"/>
            <a:r>
              <a:rPr lang="en-US" dirty="0"/>
              <a:t>Writes to file data blocks just happen whenever</a:t>
            </a:r>
          </a:p>
          <a:p>
            <a:pPr lvl="2"/>
            <a:r>
              <a:rPr lang="en-US" dirty="0"/>
              <a:t>File could still be corrupted! But the filesystem is safe</a:t>
            </a:r>
          </a:p>
          <a:p>
            <a:pPr lvl="2"/>
            <a:r>
              <a:rPr lang="en-US" dirty="0"/>
              <a:t>Likely only corrupted in units of whole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FDAE-1EF3-4EC6-A060-8CB8204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b="1" dirty="0"/>
              <a:t>Journaling Filesystems</a:t>
            </a:r>
          </a:p>
          <a:p>
            <a:pPr lvl="1"/>
            <a:r>
              <a:rPr lang="en-US" b="1" dirty="0"/>
              <a:t>ext3/ext4</a:t>
            </a:r>
          </a:p>
          <a:p>
            <a:pPr lvl="1"/>
            <a:r>
              <a:rPr lang="en-US" b="1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73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access results in a lot of disk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78600" y="3784600"/>
            <a:ext cx="1631950" cy="1433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1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7367-BBAE-441B-9B99-11BF2A36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ext2/ext3/ext4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FD8-6DD2-4C7F-B9E6-C9F662DA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extended filesystem – default for Linux</a:t>
            </a:r>
          </a:p>
          <a:p>
            <a:endParaRPr lang="en-US" dirty="0"/>
          </a:p>
          <a:p>
            <a:r>
              <a:rPr lang="en-US" dirty="0"/>
              <a:t>ext2 (1993)</a:t>
            </a:r>
          </a:p>
          <a:p>
            <a:pPr lvl="1"/>
            <a:r>
              <a:rPr lang="en-US" dirty="0"/>
              <a:t>“Block groups” rather than cylinder groups, of arbitrary size</a:t>
            </a:r>
          </a:p>
          <a:p>
            <a:pPr lvl="1"/>
            <a:endParaRPr lang="en-US" dirty="0"/>
          </a:p>
          <a:p>
            <a:r>
              <a:rPr lang="en-US" dirty="0"/>
              <a:t>ext3 (2001)</a:t>
            </a:r>
          </a:p>
          <a:p>
            <a:pPr lvl="1"/>
            <a:r>
              <a:rPr lang="en-US" dirty="0"/>
              <a:t>Adds journaling</a:t>
            </a:r>
          </a:p>
          <a:p>
            <a:pPr lvl="1"/>
            <a:r>
              <a:rPr lang="en-US" dirty="0"/>
              <a:t>Configuration options for everything or metadata-only</a:t>
            </a:r>
          </a:p>
          <a:p>
            <a:pPr lvl="1"/>
            <a:endParaRPr lang="en-US" dirty="0"/>
          </a:p>
          <a:p>
            <a:r>
              <a:rPr lang="en-US" dirty="0"/>
              <a:t>ext4 (2006)</a:t>
            </a:r>
          </a:p>
          <a:p>
            <a:pPr lvl="1"/>
            <a:r>
              <a:rPr lang="en-US" dirty="0"/>
              <a:t>Extents, encryption</a:t>
            </a:r>
          </a:p>
          <a:p>
            <a:pPr lvl="1"/>
            <a:r>
              <a:rPr lang="en-US" dirty="0"/>
              <a:t>Used on modern-day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42F8-01D3-4509-A021-727205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 reduce number of pointers to 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  <a:p>
            <a:pPr lvl="1"/>
            <a:r>
              <a:rPr lang="en-US" dirty="0"/>
              <a:t>Instead of raw block addresses</a:t>
            </a:r>
          </a:p>
          <a:p>
            <a:pPr lvl="1"/>
            <a:r>
              <a:rPr lang="en-US" dirty="0"/>
              <a:t>Store starting block address and length</a:t>
            </a:r>
          </a:p>
          <a:p>
            <a:pPr lvl="1"/>
            <a:r>
              <a:rPr lang="en-US" dirty="0"/>
              <a:t>Greatly compacts sequentially stored data pointers in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ext4 uses extents</a:t>
            </a:r>
          </a:p>
          <a:p>
            <a:pPr lvl="1"/>
            <a:r>
              <a:rPr lang="en-US" dirty="0"/>
              <a:t>4 extents per file</a:t>
            </a:r>
          </a:p>
          <a:p>
            <a:pPr lvl="1"/>
            <a:r>
              <a:rPr lang="en-US" dirty="0"/>
              <a:t>Large, fragmented files use hierarchical system like original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305-B817-4251-A530-988CBA1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ext4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12E-8A46-4D96-9597-17F29DB9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Encrypts a directory and all of its contents</a:t>
            </a:r>
          </a:p>
          <a:p>
            <a:pPr lvl="1"/>
            <a:r>
              <a:rPr lang="en-US" dirty="0"/>
              <a:t>File names and file data</a:t>
            </a:r>
          </a:p>
          <a:p>
            <a:pPr lvl="1"/>
            <a:r>
              <a:rPr lang="en-US" dirty="0"/>
              <a:t>AES encrypt/decrypt is performed on data blocks during read/write</a:t>
            </a:r>
          </a:p>
          <a:p>
            <a:pPr lvl="1"/>
            <a:endParaRPr lang="en-US" dirty="0"/>
          </a:p>
          <a:p>
            <a:r>
              <a:rPr lang="en-US" dirty="0"/>
              <a:t>Directory data structure</a:t>
            </a:r>
          </a:p>
          <a:p>
            <a:pPr lvl="1"/>
            <a:r>
              <a:rPr lang="en-US" dirty="0" err="1"/>
              <a:t>Htree</a:t>
            </a:r>
            <a:r>
              <a:rPr lang="en-US" dirty="0"/>
              <a:t> (specialized B-tree)</a:t>
            </a:r>
          </a:p>
          <a:p>
            <a:pPr lvl="1"/>
            <a:r>
              <a:rPr lang="en-US" dirty="0"/>
              <a:t>Enables large subdirectory chains and many files with good seek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4163-9F69-4857-82C3-B10345C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240-E8DE-4847-8013-AD41805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E530-1D6E-4200-AB37-61B62C0F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 File System – modern Windows filesystem (1993)</a:t>
            </a:r>
          </a:p>
          <a:p>
            <a:pPr lvl="1"/>
            <a:r>
              <a:rPr lang="en-US" dirty="0"/>
              <a:t>Designed for Windows NT (Windows 2000 and up)</a:t>
            </a:r>
          </a:p>
          <a:p>
            <a:pPr lvl="1"/>
            <a:r>
              <a:rPr lang="en-US" dirty="0"/>
              <a:t>Uses Master File Table rather than Allocation Table</a:t>
            </a:r>
          </a:p>
          <a:p>
            <a:pPr lvl="1"/>
            <a:endParaRPr lang="en-US" dirty="0"/>
          </a:p>
          <a:p>
            <a:r>
              <a:rPr lang="en-US" dirty="0"/>
              <a:t>Has grown to include many features we’ve seen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Extents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Directories using B-Trees</a:t>
            </a:r>
          </a:p>
          <a:p>
            <a:pPr lvl="1"/>
            <a:endParaRPr lang="en-US" dirty="0"/>
          </a:p>
          <a:p>
            <a:r>
              <a:rPr lang="en-US" dirty="0"/>
              <a:t>Adds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E4A6-F13A-4341-80E3-74CB6C0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B8A-C8A8-4C44-A2B4-09EAAEE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Master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883C-7AAD-426A-98D4-453E535B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Similar in practice to an array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Except that a single file can claim multiple MFT records</a:t>
            </a:r>
          </a:p>
          <a:p>
            <a:pPr lvl="2"/>
            <a:r>
              <a:rPr lang="en-US" dirty="0"/>
              <a:t>Additional records are </a:t>
            </a:r>
            <a:r>
              <a:rPr lang="en-US" dirty="0" err="1"/>
              <a:t>indirected</a:t>
            </a:r>
            <a:r>
              <a:rPr lang="en-US" dirty="0"/>
              <a:t> additional data block pointers</a:t>
            </a:r>
          </a:p>
          <a:p>
            <a:pPr lvl="2"/>
            <a:endParaRPr lang="en-US" dirty="0"/>
          </a:p>
          <a:p>
            <a:r>
              <a:rPr lang="en-US" dirty="0"/>
              <a:t>Each MFT Record contains</a:t>
            </a:r>
          </a:p>
          <a:p>
            <a:pPr lvl="1"/>
            <a:r>
              <a:rPr lang="en-US" dirty="0"/>
              <a:t>Standard attributes</a:t>
            </a:r>
          </a:p>
          <a:p>
            <a:pPr lvl="1"/>
            <a:r>
              <a:rPr lang="en-US" dirty="0"/>
              <a:t>Name and pointer to parent directory</a:t>
            </a:r>
          </a:p>
          <a:p>
            <a:pPr lvl="1"/>
            <a:r>
              <a:rPr lang="en-US" dirty="0"/>
              <a:t>Storage space</a:t>
            </a:r>
          </a:p>
          <a:p>
            <a:pPr lvl="2"/>
            <a:r>
              <a:rPr lang="en-US" dirty="0"/>
              <a:t>Can hold extents to point to series of data blocks</a:t>
            </a:r>
          </a:p>
          <a:p>
            <a:pPr lvl="2"/>
            <a:r>
              <a:rPr lang="en-US" dirty="0"/>
              <a:t>Can hold pointers to additional MFT records (for more blocks)</a:t>
            </a:r>
          </a:p>
          <a:p>
            <a:pPr lvl="2"/>
            <a:r>
              <a:rPr lang="en-US" dirty="0"/>
              <a:t>Can hold file data itself!! (if small enough)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CE31-7876-40C2-92BB-8469311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medium-sized, non-fragmented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138B-59D4-4762-AF03-A9B67F2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143000"/>
            <a:ext cx="8244592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a small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C66DC-654D-4AA0-9853-2783AFFE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9" y="1228593"/>
            <a:ext cx="8010450" cy="4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7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6B0-A2DA-4B10-8CFF-0985C71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can automatically compress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40C-11CE-46B5-ADB9-A5CEA722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6905" cy="5029200"/>
          </a:xfrm>
        </p:spPr>
        <p:txBody>
          <a:bodyPr/>
          <a:lstStyle/>
          <a:p>
            <a:r>
              <a:rPr lang="en-US" dirty="0"/>
              <a:t>Before write to disk, compress file data blocks</a:t>
            </a:r>
          </a:p>
          <a:p>
            <a:pPr lvl="1"/>
            <a:r>
              <a:rPr lang="en-US" dirty="0"/>
              <a:t>Only write smaller compressed data</a:t>
            </a:r>
          </a:p>
          <a:p>
            <a:r>
              <a:rPr lang="en-US" dirty="0"/>
              <a:t>After read from disk, decompress file data blocks</a:t>
            </a:r>
          </a:p>
          <a:p>
            <a:endParaRPr lang="en-US" dirty="0"/>
          </a:p>
          <a:p>
            <a:r>
              <a:rPr lang="en-US" dirty="0"/>
              <a:t>Interesting tradeoff</a:t>
            </a:r>
          </a:p>
          <a:p>
            <a:pPr lvl="1"/>
            <a:r>
              <a:rPr lang="en-US" dirty="0"/>
              <a:t>Read less total blocks from disk</a:t>
            </a:r>
          </a:p>
          <a:p>
            <a:pPr lvl="1"/>
            <a:r>
              <a:rPr lang="en-US" dirty="0"/>
              <a:t>Spend more CPU time manipulating blocks</a:t>
            </a:r>
          </a:p>
          <a:p>
            <a:pPr lvl="1"/>
            <a:endParaRPr lang="en-US" dirty="0"/>
          </a:p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Unfortunately, can’t compress already compressed files like videos and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E93E-4CFB-42B3-BE70-FB6A62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3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b="1" dirty="0"/>
              <a:t>Copy-On-Write</a:t>
            </a:r>
          </a:p>
          <a:p>
            <a:pPr lvl="1"/>
            <a:r>
              <a:rPr lang="en-US" b="1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7696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 versioning through copy-on-write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could also come with a bonus: ability to version files</a:t>
            </a:r>
          </a:p>
          <a:p>
            <a:pPr lvl="1"/>
            <a:r>
              <a:rPr lang="en-US" dirty="0"/>
              <a:t>File could be rolled back to an older version from a prior point in time</a:t>
            </a:r>
          </a:p>
          <a:p>
            <a:pPr lvl="1"/>
            <a:endParaRPr lang="en-US" dirty="0"/>
          </a:p>
          <a:p>
            <a:r>
              <a:rPr lang="en-US" dirty="0"/>
              <a:t>Method: instead of over-writing existing data block</a:t>
            </a:r>
          </a:p>
          <a:p>
            <a:pPr lvl="1"/>
            <a:r>
              <a:rPr lang="en-US" dirty="0"/>
              <a:t>Write update to a brand new data block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inode</a:t>
            </a:r>
            <a:r>
              <a:rPr lang="en-US" dirty="0"/>
              <a:t> for the file that points to the new data block</a:t>
            </a:r>
          </a:p>
          <a:p>
            <a:pPr lvl="2"/>
            <a:r>
              <a:rPr lang="en-US" dirty="0"/>
              <a:t>And still points to original data for the other unmodified blocks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inode</a:t>
            </a:r>
            <a:r>
              <a:rPr lang="en-US" dirty="0"/>
              <a:t> points to new version of file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inode</a:t>
            </a:r>
            <a:r>
              <a:rPr lang="en-US" dirty="0"/>
              <a:t> points to old version of file</a:t>
            </a:r>
          </a:p>
          <a:p>
            <a:pPr lvl="1"/>
            <a:endParaRPr lang="en-US" dirty="0"/>
          </a:p>
          <a:p>
            <a:r>
              <a:rPr lang="en-US" dirty="0"/>
              <a:t>No longer needs journal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disk interactions should be hitting memory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CA186-3079-4058-A647-07BE34D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E1C1-7B2E-4AA0-B4D2-6B1FF44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A96D3-1986-427D-B37E-5751BDB55726}"/>
              </a:ext>
            </a:extLst>
          </p:cNvPr>
          <p:cNvSpPr/>
          <p:nvPr/>
        </p:nvSpPr>
        <p:spPr>
          <a:xfrm>
            <a:off x="2269375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4BF90-EADF-4F5E-B4DF-55109A24B721}"/>
              </a:ext>
            </a:extLst>
          </p:cNvPr>
          <p:cNvSpPr/>
          <p:nvPr/>
        </p:nvSpPr>
        <p:spPr>
          <a:xfrm>
            <a:off x="3330828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50890-3EC0-42C6-808D-660CB5C36F5C}"/>
              </a:ext>
            </a:extLst>
          </p:cNvPr>
          <p:cNvSpPr/>
          <p:nvPr/>
        </p:nvSpPr>
        <p:spPr>
          <a:xfrm>
            <a:off x="4392281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E0E82-F6EE-4A3F-9CF1-B64EE242B499}"/>
              </a:ext>
            </a:extLst>
          </p:cNvPr>
          <p:cNvSpPr/>
          <p:nvPr/>
        </p:nvSpPr>
        <p:spPr>
          <a:xfrm>
            <a:off x="5453734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0DBBC5-4CA8-4EE8-ACBB-4AACAEA56662}"/>
              </a:ext>
            </a:extLst>
          </p:cNvPr>
          <p:cNvGrpSpPr/>
          <p:nvPr/>
        </p:nvGrpSpPr>
        <p:grpSpPr>
          <a:xfrm>
            <a:off x="5924296" y="2560014"/>
            <a:ext cx="286084" cy="374315"/>
            <a:chOff x="3550649" y="1236578"/>
            <a:chExt cx="286084" cy="3743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8C561-707A-4910-9ED8-2C9CC8213794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586FEE-DA5D-4D93-A171-F75AD45F56CA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20E4F-942B-4B5C-AE2D-754D999BC9A5}"/>
              </a:ext>
            </a:extLst>
          </p:cNvPr>
          <p:cNvSpPr/>
          <p:nvPr/>
        </p:nvSpPr>
        <p:spPr>
          <a:xfrm>
            <a:off x="6515187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2312E-F653-4E65-98DF-DA6003441A85}"/>
              </a:ext>
            </a:extLst>
          </p:cNvPr>
          <p:cNvSpPr/>
          <p:nvPr/>
        </p:nvSpPr>
        <p:spPr>
          <a:xfrm>
            <a:off x="7576640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63264-1761-474A-9571-7280B466774A}"/>
              </a:ext>
            </a:extLst>
          </p:cNvPr>
          <p:cNvSpPr/>
          <p:nvPr/>
        </p:nvSpPr>
        <p:spPr>
          <a:xfrm>
            <a:off x="8031167" y="4924884"/>
            <a:ext cx="454526" cy="37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AD794-DBE2-4EA8-BC0A-784D56A27240}"/>
              </a:ext>
            </a:extLst>
          </p:cNvPr>
          <p:cNvGrpSpPr/>
          <p:nvPr/>
        </p:nvGrpSpPr>
        <p:grpSpPr>
          <a:xfrm>
            <a:off x="7218816" y="5414174"/>
            <a:ext cx="1049662" cy="565515"/>
            <a:chOff x="5780954" y="4090737"/>
            <a:chExt cx="1049662" cy="565515"/>
          </a:xfrm>
        </p:grpSpPr>
        <p:sp>
          <p:nvSpPr>
            <p:cNvPr id="17" name="Up Arrow 40">
              <a:extLst>
                <a:ext uri="{FF2B5EF4-FFF2-40B4-BE49-F238E27FC236}">
                  <a16:creationId xmlns:a16="http://schemas.microsoft.com/office/drawing/2014/main" id="{6A86D566-420C-4A0A-9D58-D4306B2D769B}"/>
                </a:ext>
              </a:extLst>
            </p:cNvPr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7DE158-1A88-4C82-A39B-57C4A2007585}"/>
                </a:ext>
              </a:extLst>
            </p:cNvPr>
            <p:cNvSpPr txBox="1"/>
            <p:nvPr/>
          </p:nvSpPr>
          <p:spPr>
            <a:xfrm>
              <a:off x="5780954" y="4256142"/>
              <a:ext cx="823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64A466-023B-454D-9678-EEC17B1B7863}"/>
              </a:ext>
            </a:extLst>
          </p:cNvPr>
          <p:cNvGrpSpPr/>
          <p:nvPr/>
        </p:nvGrpSpPr>
        <p:grpSpPr>
          <a:xfrm>
            <a:off x="8958935" y="4924179"/>
            <a:ext cx="909053" cy="374315"/>
            <a:chOff x="6761747" y="3130881"/>
            <a:chExt cx="909053" cy="3743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D673DA-7D63-45AA-AEBC-579B0771806E}"/>
                </a:ext>
              </a:extLst>
            </p:cNvPr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7597ED-90BF-4AE6-AB6B-B3E259A70E4A}"/>
                </a:ext>
              </a:extLst>
            </p:cNvPr>
            <p:cNvSpPr/>
            <p:nvPr/>
          </p:nvSpPr>
          <p:spPr>
            <a:xfrm>
              <a:off x="7216274" y="3136233"/>
              <a:ext cx="454526" cy="36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0036D-09E2-476B-A0C3-0C66D88A6783}"/>
              </a:ext>
            </a:extLst>
          </p:cNvPr>
          <p:cNvSpPr/>
          <p:nvPr/>
        </p:nvSpPr>
        <p:spPr>
          <a:xfrm>
            <a:off x="9413462" y="4924179"/>
            <a:ext cx="178487" cy="37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2FDBC-9B3C-451F-9816-46847C84E3F7}"/>
              </a:ext>
            </a:extLst>
          </p:cNvPr>
          <p:cNvSpPr/>
          <p:nvPr/>
        </p:nvSpPr>
        <p:spPr>
          <a:xfrm>
            <a:off x="4409663" y="3273889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DA240-0DAD-4A42-AF65-E4D5FA41C321}"/>
              </a:ext>
            </a:extLst>
          </p:cNvPr>
          <p:cNvCxnSpPr/>
          <p:nvPr/>
        </p:nvCxnSpPr>
        <p:spPr>
          <a:xfrm>
            <a:off x="4562062" y="327388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A811EF-3635-4825-9D33-080F5AA03644}"/>
              </a:ext>
            </a:extLst>
          </p:cNvPr>
          <p:cNvGrpSpPr/>
          <p:nvPr/>
        </p:nvGrpSpPr>
        <p:grpSpPr>
          <a:xfrm>
            <a:off x="7791422" y="3273889"/>
            <a:ext cx="286084" cy="374315"/>
            <a:chOff x="4260517" y="1950452"/>
            <a:chExt cx="286084" cy="3743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6DC5BC-1523-445D-8CDF-57347374ED41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C8725-6693-4263-96BF-23F9A33F78BD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2951D0-FEA0-4341-98DC-7AE8F0DDE84C}"/>
              </a:ext>
            </a:extLst>
          </p:cNvPr>
          <p:cNvGrpSpPr/>
          <p:nvPr/>
        </p:nvGrpSpPr>
        <p:grpSpPr>
          <a:xfrm>
            <a:off x="3178428" y="4108080"/>
            <a:ext cx="286084" cy="374315"/>
            <a:chOff x="2482514" y="2624220"/>
            <a:chExt cx="286084" cy="3743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33D03E-8763-483A-BEF0-6E7EF1AA6836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32B94-A3DC-4931-8B39-2C066079B9C9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F49D3-FAC6-4F9F-A3A1-27A6B3180C48}"/>
              </a:ext>
            </a:extLst>
          </p:cNvPr>
          <p:cNvGrpSpPr/>
          <p:nvPr/>
        </p:nvGrpSpPr>
        <p:grpSpPr>
          <a:xfrm>
            <a:off x="5189781" y="4108080"/>
            <a:ext cx="286084" cy="374315"/>
            <a:chOff x="2482514" y="2624220"/>
            <a:chExt cx="286084" cy="3743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613F58-183E-426D-B261-78B2FE383A3C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4B366B-48E8-4194-B375-3C763305848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5D30B-58F4-43A1-8E60-6E84EC2C221B}"/>
              </a:ext>
            </a:extLst>
          </p:cNvPr>
          <p:cNvSpPr/>
          <p:nvPr/>
        </p:nvSpPr>
        <p:spPr>
          <a:xfrm>
            <a:off x="7271841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18B95-DDB8-4829-9948-DA9769606E8A}"/>
              </a:ext>
            </a:extLst>
          </p:cNvPr>
          <p:cNvCxnSpPr/>
          <p:nvPr/>
        </p:nvCxnSpPr>
        <p:spPr>
          <a:xfrm>
            <a:off x="7424240" y="410808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C0D6CD-F592-4C00-926C-A2466A0A6465}"/>
              </a:ext>
            </a:extLst>
          </p:cNvPr>
          <p:cNvCxnSpPr/>
          <p:nvPr/>
        </p:nvCxnSpPr>
        <p:spPr>
          <a:xfrm flipH="1">
            <a:off x="4606177" y="2747172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8D06C-CE79-4364-A7AB-F48C13F1B7A8}"/>
              </a:ext>
            </a:extLst>
          </p:cNvPr>
          <p:cNvCxnSpPr/>
          <p:nvPr/>
        </p:nvCxnSpPr>
        <p:spPr>
          <a:xfrm flipH="1">
            <a:off x="3254630" y="3426289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0D7CFD-32E9-4FAA-8D6D-2FBD7DAC73D0}"/>
              </a:ext>
            </a:extLst>
          </p:cNvPr>
          <p:cNvCxnSpPr>
            <a:endCxn id="32" idx="0"/>
          </p:cNvCxnSpPr>
          <p:nvPr/>
        </p:nvCxnSpPr>
        <p:spPr>
          <a:xfrm>
            <a:off x="4635580" y="3426289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87E08-3BC2-41CB-AFE2-5B26690D2FD3}"/>
              </a:ext>
            </a:extLst>
          </p:cNvPr>
          <p:cNvCxnSpPr>
            <a:endCxn id="26" idx="0"/>
          </p:cNvCxnSpPr>
          <p:nvPr/>
        </p:nvCxnSpPr>
        <p:spPr>
          <a:xfrm>
            <a:off x="6166565" y="2744498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72C6C3-500C-4E4D-9CF7-091F800CE9CA}"/>
              </a:ext>
            </a:extLst>
          </p:cNvPr>
          <p:cNvCxnSpPr>
            <a:endCxn id="34" idx="0"/>
          </p:cNvCxnSpPr>
          <p:nvPr/>
        </p:nvCxnSpPr>
        <p:spPr>
          <a:xfrm flipH="1">
            <a:off x="7414883" y="3426289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CC469-5FBC-4619-9D38-A06A9371AD3A}"/>
              </a:ext>
            </a:extLst>
          </p:cNvPr>
          <p:cNvCxnSpPr/>
          <p:nvPr/>
        </p:nvCxnSpPr>
        <p:spPr>
          <a:xfrm flipH="1">
            <a:off x="2269375" y="4260480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3F9750-20EA-4D8E-9850-981B2D076A8F}"/>
              </a:ext>
            </a:extLst>
          </p:cNvPr>
          <p:cNvCxnSpPr/>
          <p:nvPr/>
        </p:nvCxnSpPr>
        <p:spPr>
          <a:xfrm flipH="1">
            <a:off x="3330828" y="4260480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B9ACD-B615-41F7-B38C-829EA4C104A1}"/>
              </a:ext>
            </a:extLst>
          </p:cNvPr>
          <p:cNvCxnSpPr/>
          <p:nvPr/>
        </p:nvCxnSpPr>
        <p:spPr>
          <a:xfrm flipH="1">
            <a:off x="4409663" y="4316623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9B3671-FCE5-4DD1-BAC7-EE2BC27C6493}"/>
              </a:ext>
            </a:extLst>
          </p:cNvPr>
          <p:cNvCxnSpPr/>
          <p:nvPr/>
        </p:nvCxnSpPr>
        <p:spPr>
          <a:xfrm>
            <a:off x="5409025" y="4316623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528FDA-8A61-40B5-9D1C-D585B924D3BE}"/>
              </a:ext>
            </a:extLst>
          </p:cNvPr>
          <p:cNvCxnSpPr/>
          <p:nvPr/>
        </p:nvCxnSpPr>
        <p:spPr>
          <a:xfrm flipH="1">
            <a:off x="6513854" y="4328658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50E780-9B72-4C16-A376-52A203D92C30}"/>
              </a:ext>
            </a:extLst>
          </p:cNvPr>
          <p:cNvCxnSpPr/>
          <p:nvPr/>
        </p:nvCxnSpPr>
        <p:spPr>
          <a:xfrm>
            <a:off x="7513216" y="4328658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3B13C-0DBD-4C4C-8B2F-8814F8AB8FC1}"/>
              </a:ext>
            </a:extLst>
          </p:cNvPr>
          <p:cNvGrpSpPr/>
          <p:nvPr/>
        </p:nvGrpSpPr>
        <p:grpSpPr>
          <a:xfrm>
            <a:off x="8662448" y="3273889"/>
            <a:ext cx="286084" cy="374315"/>
            <a:chOff x="4260517" y="1950452"/>
            <a:chExt cx="286084" cy="3743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9C7725-BF43-45B1-B144-060735BDB89B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1BADF-CC68-4C62-999C-DAB868C5239E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0F1EBBC-46EF-496E-87CC-439A6A110478}"/>
              </a:ext>
            </a:extLst>
          </p:cNvPr>
          <p:cNvSpPr/>
          <p:nvPr/>
        </p:nvSpPr>
        <p:spPr>
          <a:xfrm>
            <a:off x="8142867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466FEF-AF72-4758-BE9E-798D5116D005}"/>
              </a:ext>
            </a:extLst>
          </p:cNvPr>
          <p:cNvCxnSpPr>
            <a:endCxn id="50" idx="0"/>
          </p:cNvCxnSpPr>
          <p:nvPr/>
        </p:nvCxnSpPr>
        <p:spPr>
          <a:xfrm flipH="1">
            <a:off x="8285909" y="3426289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242DA-E80D-4A95-B1C6-BFB8EF16632A}"/>
              </a:ext>
            </a:extLst>
          </p:cNvPr>
          <p:cNvCxnSpPr/>
          <p:nvPr/>
        </p:nvCxnSpPr>
        <p:spPr>
          <a:xfrm flipH="1">
            <a:off x="6691651" y="4328658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A1625F-C00C-4764-AC72-FF6F2E03032C}"/>
              </a:ext>
            </a:extLst>
          </p:cNvPr>
          <p:cNvCxnSpPr>
            <a:cxnSpLocks/>
          </p:cNvCxnSpPr>
          <p:nvPr/>
        </p:nvCxnSpPr>
        <p:spPr>
          <a:xfrm>
            <a:off x="8384242" y="4328658"/>
            <a:ext cx="555978" cy="590874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E61B4-A90A-4EEA-B012-01CF5E2F5910}"/>
              </a:ext>
            </a:extLst>
          </p:cNvPr>
          <p:cNvGrpSpPr/>
          <p:nvPr/>
        </p:nvGrpSpPr>
        <p:grpSpPr>
          <a:xfrm>
            <a:off x="7370174" y="2539959"/>
            <a:ext cx="286084" cy="374315"/>
            <a:chOff x="3550649" y="1236578"/>
            <a:chExt cx="286084" cy="3743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748D72-5526-477E-8452-B5758018B179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873FEA-4B1D-45B2-B5B7-341A792A7CF5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F8A87A-3236-42F7-8811-094B3C9194B9}"/>
              </a:ext>
            </a:extLst>
          </p:cNvPr>
          <p:cNvCxnSpPr/>
          <p:nvPr/>
        </p:nvCxnSpPr>
        <p:spPr>
          <a:xfrm flipH="1">
            <a:off x="4820073" y="2747172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88ACC7-8DB8-4327-ADA9-F1505FD1FEC8}"/>
              </a:ext>
            </a:extLst>
          </p:cNvPr>
          <p:cNvCxnSpPr/>
          <p:nvPr/>
        </p:nvCxnSpPr>
        <p:spPr>
          <a:xfrm>
            <a:off x="7578577" y="2744498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2B2935-49F5-4C64-8F17-0B760F8EB400}"/>
              </a:ext>
            </a:extLst>
          </p:cNvPr>
          <p:cNvCxnSpPr/>
          <p:nvPr/>
        </p:nvCxnSpPr>
        <p:spPr>
          <a:xfrm>
            <a:off x="8298512" y="4113432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7AED65-2E65-46B4-AD4B-2380DDDF4CA5}"/>
              </a:ext>
            </a:extLst>
          </p:cNvPr>
          <p:cNvSpPr txBox="1"/>
          <p:nvPr/>
        </p:nvSpPr>
        <p:spPr>
          <a:xfrm>
            <a:off x="5017925" y="1690688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444477-EF6B-40B8-ABA0-2CFA370341FB}"/>
              </a:ext>
            </a:extLst>
          </p:cNvPr>
          <p:cNvCxnSpPr/>
          <p:nvPr/>
        </p:nvCxnSpPr>
        <p:spPr>
          <a:xfrm>
            <a:off x="5805103" y="2060020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49EF8C-B2A3-42F3-A0B1-1F925B316CD8}"/>
              </a:ext>
            </a:extLst>
          </p:cNvPr>
          <p:cNvGrpSpPr/>
          <p:nvPr/>
        </p:nvGrpSpPr>
        <p:grpSpPr>
          <a:xfrm>
            <a:off x="6467585" y="1693542"/>
            <a:ext cx="1443665" cy="873140"/>
            <a:chOff x="5029723" y="811249"/>
            <a:chExt cx="1443665" cy="8731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8948EB-8E20-4B9D-ADFA-226587A9C4B3}"/>
                </a:ext>
              </a:extLst>
            </p:cNvPr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CAA233D-977C-451E-9C34-58001DB5D53D}"/>
                </a:ext>
              </a:extLst>
            </p:cNvPr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44A9D62C-5920-4087-836D-4EC11EA1F1F1}"/>
              </a:ext>
            </a:extLst>
          </p:cNvPr>
          <p:cNvSpPr/>
          <p:nvPr/>
        </p:nvSpPr>
        <p:spPr>
          <a:xfrm>
            <a:off x="2170233" y="2299230"/>
            <a:ext cx="763468" cy="823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8F623D3-B2E6-4C84-8B45-8C8787EACF5E}"/>
              </a:ext>
            </a:extLst>
          </p:cNvPr>
          <p:cNvSpPr/>
          <p:nvPr/>
        </p:nvSpPr>
        <p:spPr>
          <a:xfrm>
            <a:off x="2198691" y="3122706"/>
            <a:ext cx="763468" cy="14398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F65998D-132D-4DA5-A24A-C8271C3FEED7}"/>
              </a:ext>
            </a:extLst>
          </p:cNvPr>
          <p:cNvSpPr/>
          <p:nvPr/>
        </p:nvSpPr>
        <p:spPr>
          <a:xfrm>
            <a:off x="1925445" y="4918166"/>
            <a:ext cx="178487" cy="4545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CC8147-F71F-4B4C-AECB-7DB75A025CA2}"/>
              </a:ext>
            </a:extLst>
          </p:cNvPr>
          <p:cNvSpPr txBox="1"/>
          <p:nvPr/>
        </p:nvSpPr>
        <p:spPr>
          <a:xfrm>
            <a:off x="1259689" y="2515089"/>
            <a:ext cx="7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ADE9E-7FD2-4802-B159-641C011CA970}"/>
              </a:ext>
            </a:extLst>
          </p:cNvPr>
          <p:cNvSpPr txBox="1"/>
          <p:nvPr/>
        </p:nvSpPr>
        <p:spPr>
          <a:xfrm>
            <a:off x="816508" y="3490338"/>
            <a:ext cx="161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Block Pointers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EC43AC-1B25-4F36-B306-E7CF8B9E9B62}"/>
              </a:ext>
            </a:extLst>
          </p:cNvPr>
          <p:cNvSpPr txBox="1"/>
          <p:nvPr/>
        </p:nvSpPr>
        <p:spPr>
          <a:xfrm>
            <a:off x="423426" y="4918166"/>
            <a:ext cx="14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23215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F50-C4EF-41FC-AB93-261416FA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822C-A791-4CDC-A291-8B933513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Sun Microsystems, now Oracle (2006)</a:t>
            </a:r>
          </a:p>
          <a:p>
            <a:endParaRPr lang="en-US" dirty="0"/>
          </a:p>
          <a:p>
            <a:r>
              <a:rPr lang="en-US" dirty="0"/>
              <a:t>Uses Copy-on-Write transactions</a:t>
            </a:r>
          </a:p>
          <a:p>
            <a:endParaRPr lang="en-US" dirty="0"/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Enabled by copy-on-write</a:t>
            </a:r>
          </a:p>
          <a:p>
            <a:pPr lvl="1"/>
            <a:r>
              <a:rPr lang="en-US" dirty="0"/>
              <a:t>Points in time for the filesystem can be “snapshot”</a:t>
            </a:r>
          </a:p>
          <a:p>
            <a:pPr lvl="1"/>
            <a:r>
              <a:rPr lang="en-US" dirty="0"/>
              <a:t>Files can be returned to prior versions from the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37A92-C945-403C-89BF-4D9332E7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4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7F4C-9CBC-49CB-8284-8C09C4AC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1C5-B013-4D3D-89E5-A862CCD5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ZFS (and other filesystems) use a concept of pools of storage</a:t>
            </a:r>
          </a:p>
          <a:p>
            <a:pPr lvl="1"/>
            <a:r>
              <a:rPr lang="en-US" dirty="0"/>
              <a:t>Flips around disk-filesystem relationship</a:t>
            </a:r>
          </a:p>
          <a:p>
            <a:pPr lvl="1"/>
            <a:r>
              <a:rPr lang="en-US" dirty="0"/>
              <a:t>Instead of one filesystem per partition and multiple partitions per disk</a:t>
            </a:r>
          </a:p>
          <a:p>
            <a:pPr lvl="1"/>
            <a:r>
              <a:rPr lang="en-US" dirty="0"/>
              <a:t>One filesystem manages multiple disks</a:t>
            </a:r>
          </a:p>
          <a:p>
            <a:pPr lvl="1"/>
            <a:endParaRPr lang="en-US" dirty="0"/>
          </a:p>
          <a:p>
            <a:r>
              <a:rPr lang="en-US" dirty="0"/>
              <a:t>Replaces need for RAID by allowing filesystem to make choices</a:t>
            </a:r>
          </a:p>
          <a:p>
            <a:endParaRPr lang="en-US" dirty="0"/>
          </a:p>
          <a:p>
            <a:r>
              <a:rPr lang="en-US" dirty="0"/>
              <a:t>Common design pattern in computer systems</a:t>
            </a:r>
          </a:p>
          <a:p>
            <a:pPr lvl="1"/>
            <a:r>
              <a:rPr lang="en-US" dirty="0"/>
              <a:t>Abstractions make systems easy to use</a:t>
            </a:r>
          </a:p>
          <a:p>
            <a:pPr lvl="1"/>
            <a:r>
              <a:rPr lang="en-US" dirty="0"/>
              <a:t>Breaking abstractions allows for improved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B28B-7771-4B2E-A85D-88AB60E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69517-3C35-426C-96F3-2AAC85D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DD037-ACDD-4605-A0FE-1749B14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further along copy-on-write path</a:t>
            </a:r>
          </a:p>
          <a:p>
            <a:pPr lvl="1"/>
            <a:r>
              <a:rPr lang="en-US" dirty="0"/>
              <a:t>Entire disk is just a log of updates to files and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longer doing small writes all over disk</a:t>
            </a:r>
          </a:p>
          <a:p>
            <a:pPr lvl="1"/>
            <a:r>
              <a:rPr lang="en-US" dirty="0"/>
              <a:t>Jumping between </a:t>
            </a:r>
            <a:r>
              <a:rPr lang="en-US" dirty="0" err="1"/>
              <a:t>inodes</a:t>
            </a:r>
            <a:r>
              <a:rPr lang="en-US" dirty="0"/>
              <a:t> and data blocks</a:t>
            </a:r>
          </a:p>
          <a:p>
            <a:pPr lvl="1"/>
            <a:r>
              <a:rPr lang="en-US" dirty="0"/>
              <a:t>Small, random writes are bad for HDD seek</a:t>
            </a:r>
          </a:p>
          <a:p>
            <a:pPr lvl="1"/>
            <a:endParaRPr lang="en-US" dirty="0"/>
          </a:p>
          <a:p>
            <a:r>
              <a:rPr lang="en-US" dirty="0"/>
              <a:t>Instead, treat disk as a circular buffer that updates are written to</a:t>
            </a:r>
          </a:p>
          <a:p>
            <a:pPr lvl="1"/>
            <a:r>
              <a:rPr lang="en-US" dirty="0"/>
              <a:t>Write new data, then new </a:t>
            </a:r>
            <a:r>
              <a:rPr lang="en-US" dirty="0" err="1"/>
              <a:t>inode</a:t>
            </a:r>
            <a:r>
              <a:rPr lang="en-US" dirty="0"/>
              <a:t> after it, then next new data</a:t>
            </a:r>
          </a:p>
          <a:p>
            <a:pPr lvl="1"/>
            <a:r>
              <a:rPr lang="en-US" dirty="0"/>
              <a:t>All writes end up occurring sequentially</a:t>
            </a:r>
          </a:p>
          <a:p>
            <a:pPr lvl="1"/>
            <a:r>
              <a:rPr lang="en-US" dirty="0"/>
              <a:t>Garbage collect old file versions eventually when space gets 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1D0E-CEC8-48BB-B34D-A934ABB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1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005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5E8-46D0-49BD-8D97-AD5BB5E0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852-D1D8-47B2-BE83-BE48FA41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can be a significant bottleneck</a:t>
            </a:r>
          </a:p>
          <a:p>
            <a:r>
              <a:rPr lang="en-US" dirty="0"/>
              <a:t>So keep useful parts of disk in RAM!</a:t>
            </a:r>
          </a:p>
          <a:p>
            <a:pPr lvl="1"/>
            <a:r>
              <a:rPr lang="en-US" dirty="0"/>
              <a:t>Improves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kernel does this automatically</a:t>
            </a:r>
          </a:p>
          <a:p>
            <a:pPr lvl="1"/>
            <a:r>
              <a:rPr lang="en-US" dirty="0"/>
              <a:t>Using unused RAM to hold disk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44FB-07DB-46A1-A85A-F47622DC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6811F5-06A5-4360-A45F-4459D84D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89" y="1143000"/>
            <a:ext cx="3043905" cy="3389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67B3BA-964E-4B40-A238-F58AC8A53A8F}"/>
              </a:ext>
            </a:extLst>
          </p:cNvPr>
          <p:cNvSpPr/>
          <p:nvPr/>
        </p:nvSpPr>
        <p:spPr>
          <a:xfrm>
            <a:off x="8483600" y="3479800"/>
            <a:ext cx="3149600" cy="596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6ED704-E92B-4429-B788-660705F4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1" y="1082420"/>
            <a:ext cx="6288606" cy="515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CDEBC-86F3-4BA6-B3FE-E16700FA49BD}"/>
              </a:ext>
            </a:extLst>
          </p:cNvPr>
          <p:cNvSpPr txBox="1"/>
          <p:nvPr/>
        </p:nvSpPr>
        <p:spPr>
          <a:xfrm>
            <a:off x="8572500" y="577558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linuxatemyram.com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1" y="1143000"/>
            <a:ext cx="4630954" cy="50292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buffers</a:t>
            </a:r>
            <a:r>
              <a:rPr lang="en-US" dirty="0"/>
              <a:t> and </a:t>
            </a:r>
            <a:r>
              <a:rPr lang="en-US" i="1" dirty="0"/>
              <a:t>cached</a:t>
            </a:r>
            <a:r>
              <a:rPr lang="en-US" dirty="0"/>
              <a:t> both represent file data that is being stored in memory for improved performance</a:t>
            </a:r>
          </a:p>
          <a:p>
            <a:pPr lvl="1"/>
            <a:r>
              <a:rPr lang="en-US" dirty="0"/>
              <a:t>Still available for programs</a:t>
            </a:r>
          </a:p>
          <a:p>
            <a:pPr lvl="1"/>
            <a:r>
              <a:rPr lang="en-US" dirty="0"/>
              <a:t>Just being made useful for now by caching disk</a:t>
            </a:r>
          </a:p>
          <a:p>
            <a:endParaRPr lang="en-US" dirty="0"/>
          </a:p>
          <a:p>
            <a:r>
              <a:rPr lang="en-US" dirty="0"/>
              <a:t>Might be a lot of RAM’s use for big systems</a:t>
            </a:r>
          </a:p>
          <a:p>
            <a:pPr lvl="1"/>
            <a:r>
              <a:rPr lang="en-US" dirty="0"/>
              <a:t>Total RAM: 128 GB</a:t>
            </a:r>
          </a:p>
          <a:p>
            <a:pPr lvl="1"/>
            <a:r>
              <a:rPr lang="en-US" dirty="0"/>
              <a:t>Disk cache: 83 GB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33A3A-60C4-429D-A8A9-E3965944A9C0}"/>
              </a:ext>
            </a:extLst>
          </p:cNvPr>
          <p:cNvGrpSpPr/>
          <p:nvPr/>
        </p:nvGrpSpPr>
        <p:grpSpPr>
          <a:xfrm>
            <a:off x="56257" y="1070210"/>
            <a:ext cx="6893183" cy="5787790"/>
            <a:chOff x="56257" y="1070210"/>
            <a:chExt cx="6893183" cy="5787790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2ABD228F-4994-4AA8-ADD7-F090AEC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7" y="1070210"/>
              <a:ext cx="6893183" cy="5787790"/>
            </a:xfrm>
            <a:prstGeom prst="rect">
              <a:avLst/>
            </a:prstGeom>
          </p:spPr>
        </p:pic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3A08F389-4B05-4895-8F83-34A593594750}"/>
                </a:ext>
              </a:extLst>
            </p:cNvPr>
            <p:cNvSpPr/>
            <p:nvPr/>
          </p:nvSpPr>
          <p:spPr>
            <a:xfrm flipH="1" flipV="1">
              <a:off x="4855756" y="1675267"/>
              <a:ext cx="1731264" cy="420754"/>
            </a:xfrm>
            <a:prstGeom prst="roundRect">
              <a:avLst>
                <a:gd name="adj" fmla="val 4727"/>
              </a:avLst>
            </a:prstGeom>
            <a:solidFill>
              <a:srgbClr val="FFFC00">
                <a:alpha val="24706"/>
              </a:srgbClr>
            </a:solidFill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E1E-6841-483B-B5D0-9001491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3F37-A9DD-42F5-9A88-162D1AA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Cache popular blocks so the disk can be accessed less frequently.</a:t>
            </a:r>
          </a:p>
          <a:p>
            <a:pPr lvl="1"/>
            <a:r>
              <a:rPr lang="en-US" dirty="0"/>
              <a:t>Recall that disk has 10,000× greater delay than RAM.</a:t>
            </a:r>
          </a:p>
          <a:p>
            <a:pPr lvl="1"/>
            <a:r>
              <a:rPr lang="en-US" b="1" i="1" dirty="0"/>
              <a:t>Reads</a:t>
            </a:r>
            <a:r>
              <a:rPr lang="en-US" dirty="0"/>
              <a:t> are faster if the disk block is already in memory from a recent access.</a:t>
            </a:r>
          </a:p>
          <a:p>
            <a:pPr lvl="1"/>
            <a:r>
              <a:rPr lang="en-US" b="1" i="1" dirty="0"/>
              <a:t>Writes</a:t>
            </a:r>
            <a:r>
              <a:rPr lang="en-US" dirty="0"/>
              <a:t> can be aggregated.</a:t>
            </a:r>
          </a:p>
          <a:p>
            <a:pPr lvl="2"/>
            <a:r>
              <a:rPr lang="en-US" dirty="0"/>
              <a:t>If a thread writes three times briefly to the same file, these can likely be reduced to one write to disk if the writes are delayed.</a:t>
            </a:r>
          </a:p>
          <a:p>
            <a:pPr lvl="2"/>
            <a:r>
              <a:rPr lang="en-US" dirty="0"/>
              <a:t>If a thread creates a new file and quickly deletes it, these writes can be skipped altogether.</a:t>
            </a:r>
          </a:p>
          <a:p>
            <a:pPr lvl="1"/>
            <a:r>
              <a:rPr lang="en-US" dirty="0"/>
              <a:t>Eventually, changes must be flushed to disk, but there is no rush.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Must be careful to prevent two threads from accessing different unsynchronized copies of the disk block.</a:t>
            </a:r>
          </a:p>
          <a:p>
            <a:pPr lvl="1"/>
            <a:r>
              <a:rPr lang="en-US" dirty="0"/>
              <a:t>i.e., make the cache </a:t>
            </a:r>
            <a:r>
              <a:rPr lang="en-US" b="1" dirty="0"/>
              <a:t>coherent</a:t>
            </a:r>
            <a:r>
              <a:rPr lang="en-US" dirty="0"/>
              <a:t> and avoid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0E1D-E224-44C6-9914-34E98F4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5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2849</Words>
  <Application>Microsoft Office PowerPoint</Application>
  <PresentationFormat>Widescreen</PresentationFormat>
  <Paragraphs>745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Tahoma</vt:lpstr>
      <vt:lpstr>Times New Roman</vt:lpstr>
      <vt:lpstr>Class Slides</vt:lpstr>
      <vt:lpstr>Lecture 18: Filesystem Implementations</vt:lpstr>
      <vt:lpstr>Today’s Goals</vt:lpstr>
      <vt:lpstr>Outline</vt:lpstr>
      <vt:lpstr>Filesystem access results in a lot of disk interactions</vt:lpstr>
      <vt:lpstr>Many disk interactions should be hitting memory instead</vt:lpstr>
      <vt:lpstr>Filesystem caching</vt:lpstr>
      <vt:lpstr>Real OSes aggressively cache disk in unused RAM</vt:lpstr>
      <vt:lpstr>Real OSes aggressively cache disk in unused RAM</vt:lpstr>
      <vt:lpstr>Goals for filesystem caching</vt:lpstr>
      <vt:lpstr>Unified Page Cache</vt:lpstr>
      <vt:lpstr>Prefetching</vt:lpstr>
      <vt:lpstr>Outline</vt:lpstr>
      <vt:lpstr>FAT (FAT/FAT12/FAT16/FAT32)</vt:lpstr>
      <vt:lpstr>FAT design choices</vt:lpstr>
      <vt:lpstr>Fast File System (FFS)</vt:lpstr>
      <vt:lpstr>FFS groups</vt:lpstr>
      <vt:lpstr>FFS file placement strategy</vt:lpstr>
      <vt:lpstr>FFS example</vt:lpstr>
      <vt:lpstr>FFS large file problem</vt:lpstr>
      <vt:lpstr>Outline</vt:lpstr>
      <vt:lpstr>Crash tolerance</vt:lpstr>
      <vt:lpstr>Crash example (writing to /foo/bar)</vt:lpstr>
      <vt:lpstr>File system checker (FSCK)</vt:lpstr>
      <vt:lpstr>Problems with FSCK</vt:lpstr>
      <vt:lpstr>Filesystem transactions</vt:lpstr>
      <vt:lpstr>Journaling Filesystems</vt:lpstr>
      <vt:lpstr>Journaling example</vt:lpstr>
      <vt:lpstr>Journaling example</vt:lpstr>
      <vt:lpstr>Journaling example</vt:lpstr>
      <vt:lpstr>Journaling example</vt:lpstr>
      <vt:lpstr>Journaling example</vt:lpstr>
      <vt:lpstr>Journaling example</vt:lpstr>
      <vt:lpstr>Resolving crashes with journaling</vt:lpstr>
      <vt:lpstr>Check your understanding – resolve after crash</vt:lpstr>
      <vt:lpstr>Check your understanding – resolve after crash</vt:lpstr>
      <vt:lpstr>Check your understanding – resolve after crash again</vt:lpstr>
      <vt:lpstr>Check your understanding – resolve after crash again</vt:lpstr>
      <vt:lpstr>Journaling performance</vt:lpstr>
      <vt:lpstr>Outline</vt:lpstr>
      <vt:lpstr>ext2/ext3/ext4</vt:lpstr>
      <vt:lpstr>Extents reduce number of pointers to data blocks</vt:lpstr>
      <vt:lpstr>Other ext4 advances</vt:lpstr>
      <vt:lpstr>NTFS</vt:lpstr>
      <vt:lpstr>NTFS Master File Table</vt:lpstr>
      <vt:lpstr>NTFS with medium-sized, non-fragmented file</vt:lpstr>
      <vt:lpstr>NTFS with a small file</vt:lpstr>
      <vt:lpstr>NTFS can automatically compress files</vt:lpstr>
      <vt:lpstr>Outline</vt:lpstr>
      <vt:lpstr>Adding file versioning through copy-on-write</vt:lpstr>
      <vt:lpstr>Copy-on-write example</vt:lpstr>
      <vt:lpstr>ZFS</vt:lpstr>
      <vt:lpstr>Pooled file system</vt:lpstr>
      <vt:lpstr>Log-Structured File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Filesystem Implementations</dc:title>
  <dc:creator>Branden Ghena</dc:creator>
  <cp:lastModifiedBy>Branden Ghena</cp:lastModifiedBy>
  <cp:revision>28</cp:revision>
  <dcterms:created xsi:type="dcterms:W3CDTF">2020-11-15T07:45:41Z</dcterms:created>
  <dcterms:modified xsi:type="dcterms:W3CDTF">2020-11-17T18:28:19Z</dcterms:modified>
</cp:coreProperties>
</file>