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70"/>
  </p:notesMasterIdLst>
  <p:sldIdLst>
    <p:sldId id="256" r:id="rId2"/>
    <p:sldId id="442" r:id="rId3"/>
    <p:sldId id="443" r:id="rId4"/>
    <p:sldId id="2148" r:id="rId5"/>
    <p:sldId id="264" r:id="rId6"/>
    <p:sldId id="2147" r:id="rId7"/>
    <p:sldId id="389" r:id="rId8"/>
    <p:sldId id="396" r:id="rId9"/>
    <p:sldId id="393" r:id="rId10"/>
    <p:sldId id="395" r:id="rId11"/>
    <p:sldId id="392" r:id="rId12"/>
    <p:sldId id="444" r:id="rId13"/>
    <p:sldId id="261" r:id="rId14"/>
    <p:sldId id="404" r:id="rId15"/>
    <p:sldId id="385" r:id="rId16"/>
    <p:sldId id="439" r:id="rId17"/>
    <p:sldId id="440" r:id="rId18"/>
    <p:sldId id="2146" r:id="rId19"/>
    <p:sldId id="266" r:id="rId20"/>
    <p:sldId id="397" r:id="rId21"/>
    <p:sldId id="399" r:id="rId22"/>
    <p:sldId id="445" r:id="rId23"/>
    <p:sldId id="398" r:id="rId24"/>
    <p:sldId id="400" r:id="rId25"/>
    <p:sldId id="277" r:id="rId26"/>
    <p:sldId id="446" r:id="rId27"/>
    <p:sldId id="432" r:id="rId28"/>
    <p:sldId id="2145" r:id="rId29"/>
    <p:sldId id="447" r:id="rId30"/>
    <p:sldId id="415" r:id="rId31"/>
    <p:sldId id="426" r:id="rId32"/>
    <p:sldId id="428" r:id="rId33"/>
    <p:sldId id="427" r:id="rId34"/>
    <p:sldId id="429" r:id="rId35"/>
    <p:sldId id="431" r:id="rId36"/>
    <p:sldId id="449" r:id="rId37"/>
    <p:sldId id="2135" r:id="rId38"/>
    <p:sldId id="2136" r:id="rId39"/>
    <p:sldId id="2144" r:id="rId40"/>
    <p:sldId id="2132" r:id="rId41"/>
    <p:sldId id="2106" r:id="rId42"/>
    <p:sldId id="2110" r:id="rId43"/>
    <p:sldId id="2111" r:id="rId44"/>
    <p:sldId id="2107" r:id="rId45"/>
    <p:sldId id="2108" r:id="rId46"/>
    <p:sldId id="2113" r:id="rId47"/>
    <p:sldId id="2143" r:id="rId48"/>
    <p:sldId id="271" r:id="rId49"/>
    <p:sldId id="2084" r:id="rId50"/>
    <p:sldId id="409" r:id="rId51"/>
    <p:sldId id="2142" r:id="rId52"/>
    <p:sldId id="408" r:id="rId53"/>
    <p:sldId id="410" r:id="rId54"/>
    <p:sldId id="412" r:id="rId55"/>
    <p:sldId id="413" r:id="rId56"/>
    <p:sldId id="414" r:id="rId57"/>
    <p:sldId id="265" r:id="rId58"/>
    <p:sldId id="386" r:id="rId59"/>
    <p:sldId id="418" r:id="rId60"/>
    <p:sldId id="419" r:id="rId61"/>
    <p:sldId id="423" r:id="rId62"/>
    <p:sldId id="416" r:id="rId63"/>
    <p:sldId id="420" r:id="rId64"/>
    <p:sldId id="430" r:id="rId65"/>
    <p:sldId id="421" r:id="rId66"/>
    <p:sldId id="422" r:id="rId67"/>
    <p:sldId id="441" r:id="rId68"/>
    <p:sldId id="2140" r:id="rId69"/>
  </p:sldIdLst>
  <p:sldSz cx="12192000" cy="6858000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Tahoma" panose="020B0604030504040204" pitchFamily="34" charset="0"/>
      <p:regular r:id="rId79"/>
      <p:bold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ABC951B3-B4FD-402E-8DB8-FC16D6DF008F}">
          <p14:sldIdLst>
            <p14:sldId id="442"/>
            <p14:sldId id="443"/>
            <p14:sldId id="2148"/>
            <p14:sldId id="264"/>
          </p14:sldIdLst>
        </p14:section>
        <p14:section name="Processes" id="{B55B8E8C-5EAB-4A1E-A4E9-AE5E896E46FA}">
          <p14:sldIdLst>
            <p14:sldId id="2147"/>
            <p14:sldId id="389"/>
            <p14:sldId id="396"/>
            <p14:sldId id="393"/>
            <p14:sldId id="395"/>
            <p14:sldId id="392"/>
            <p14:sldId id="444"/>
            <p14:sldId id="261"/>
            <p14:sldId id="404"/>
            <p14:sldId id="385"/>
            <p14:sldId id="439"/>
            <p14:sldId id="440"/>
          </p14:sldIdLst>
        </p14:section>
        <p14:section name="System Calls" id="{55AD5174-6A1B-41BF-A63D-AB4CA1C599B9}">
          <p14:sldIdLst>
            <p14:sldId id="2146"/>
            <p14:sldId id="266"/>
            <p14:sldId id="397"/>
            <p14:sldId id="399"/>
            <p14:sldId id="445"/>
            <p14:sldId id="398"/>
            <p14:sldId id="400"/>
            <p14:sldId id="277"/>
            <p14:sldId id="446"/>
            <p14:sldId id="432"/>
          </p14:sldIdLst>
        </p14:section>
        <p14:section name="Process Creation Calls" id="{6485AE24-9EBE-48A4-8097-26A9F843304A}">
          <p14:sldIdLst>
            <p14:sldId id="2145"/>
            <p14:sldId id="447"/>
            <p14:sldId id="415"/>
            <p14:sldId id="426"/>
            <p14:sldId id="428"/>
            <p14:sldId id="427"/>
            <p14:sldId id="429"/>
            <p14:sldId id="431"/>
            <p14:sldId id="449"/>
            <p14:sldId id="2135"/>
            <p14:sldId id="2136"/>
          </p14:sldIdLst>
        </p14:section>
        <p14:section name="Signals" id="{21B845D5-D80D-4910-B40B-C11C2794C163}">
          <p14:sldIdLst>
            <p14:sldId id="2144"/>
            <p14:sldId id="2132"/>
            <p14:sldId id="2106"/>
            <p14:sldId id="2110"/>
            <p14:sldId id="2111"/>
            <p14:sldId id="2107"/>
            <p14:sldId id="2108"/>
            <p14:sldId id="2113"/>
          </p14:sldIdLst>
        </p14:section>
        <p14:section name="Threads" id="{2966448A-95BD-4E6A-A4B6-208B01A360D2}">
          <p14:sldIdLst>
            <p14:sldId id="2143"/>
            <p14:sldId id="271"/>
            <p14:sldId id="2084"/>
            <p14:sldId id="409"/>
            <p14:sldId id="2142"/>
            <p14:sldId id="408"/>
            <p14:sldId id="410"/>
            <p14:sldId id="412"/>
            <p14:sldId id="413"/>
            <p14:sldId id="414"/>
            <p14:sldId id="265"/>
            <p14:sldId id="386"/>
            <p14:sldId id="418"/>
            <p14:sldId id="419"/>
            <p14:sldId id="423"/>
            <p14:sldId id="416"/>
            <p14:sldId id="420"/>
            <p14:sldId id="430"/>
            <p14:sldId id="421"/>
            <p14:sldId id="422"/>
            <p14:sldId id="441"/>
          </p14:sldIdLst>
        </p14:section>
        <p14:section name="Wrapup" id="{29A7F866-9DA9-446B-8359-CE426CB89C7A}">
          <p14:sldIdLst>
            <p14:sldId id="21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63" autoAdjust="0"/>
    <p:restoredTop sz="90552" autoAdjust="0"/>
  </p:normalViewPr>
  <p:slideViewPr>
    <p:cSldViewPr snapToGrid="0">
      <p:cViewPr varScale="1">
        <p:scale>
          <a:sx n="64" d="100"/>
          <a:sy n="64" d="100"/>
        </p:scale>
        <p:origin x="72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e18c3310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e18c33101_0_7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e18c33101_0_7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02:</a:t>
            </a:r>
            <a:br>
              <a:rPr lang="en-US" dirty="0"/>
            </a:br>
            <a:r>
              <a:rPr lang="en-US" dirty="0"/>
              <a:t>Processes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Jaswinder Pal Singh (Princeton),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and UC Berkeley CS61C and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all of the code in the address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 flipV="1">
            <a:off x="558053" y="1867710"/>
            <a:ext cx="11093823" cy="385863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2895A-6418-42C0-BEF9-73B0FFE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Process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133E7C-73BB-4D58-BA3A-26F3C99F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else the OS thinks is useful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Time Used</a:t>
            </a:r>
          </a:p>
          <a:p>
            <a:pPr lvl="1"/>
            <a:r>
              <a:rPr lang="en-US" dirty="0"/>
              <a:t>Process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B018-80D9-4E04-A837-1B1B5B6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D86C-EBCF-491B-B99F-7DC1728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an abstraction provided by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F09D-D449-46E6-9A62-F268A697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machine itself usually doesn’t support processes</a:t>
            </a:r>
          </a:p>
          <a:p>
            <a:pPr lvl="1"/>
            <a:r>
              <a:rPr lang="en-US" dirty="0"/>
              <a:t>Just has a processor and a set of registers</a:t>
            </a:r>
          </a:p>
          <a:p>
            <a:pPr lvl="1"/>
            <a:r>
              <a:rPr lang="en-US" dirty="0"/>
              <a:t>Memory is just arbitrary memory</a:t>
            </a:r>
          </a:p>
          <a:p>
            <a:pPr lvl="1"/>
            <a:endParaRPr lang="en-US" dirty="0"/>
          </a:p>
          <a:p>
            <a:r>
              <a:rPr lang="en-US" dirty="0"/>
              <a:t>OS provides the abstraction</a:t>
            </a:r>
          </a:p>
          <a:p>
            <a:pPr lvl="1"/>
            <a:r>
              <a:rPr lang="en-US" dirty="0"/>
              <a:t>Multiple processes can run at the “same time”</a:t>
            </a:r>
          </a:p>
          <a:p>
            <a:pPr lvl="1"/>
            <a:r>
              <a:rPr lang="en-US" dirty="0"/>
              <a:t>Each has its own registers</a:t>
            </a:r>
          </a:p>
          <a:p>
            <a:pPr lvl="1"/>
            <a:r>
              <a:rPr lang="en-US" dirty="0"/>
              <a:t>Each has its own isolated memory</a:t>
            </a:r>
          </a:p>
          <a:p>
            <a:pPr lvl="1"/>
            <a:endParaRPr lang="en-US" dirty="0"/>
          </a:p>
          <a:p>
            <a:r>
              <a:rPr lang="en-US" dirty="0"/>
              <a:t>Processes enable</a:t>
            </a:r>
          </a:p>
          <a:p>
            <a:pPr lvl="1"/>
            <a:r>
              <a:rPr lang="en-US" dirty="0"/>
              <a:t>Multiple functionalities on a computer</a:t>
            </a:r>
          </a:p>
          <a:p>
            <a:pPr lvl="1"/>
            <a:r>
              <a:rPr lang="en-US" dirty="0"/>
              <a:t>Multiprogramming of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0A4B-55AA-46A0-829B-E703A43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run.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updating display.</a:t>
            </a:r>
          </a:p>
          <a:p>
            <a:pPr lvl="1"/>
            <a:r>
              <a:rPr lang="en-US" dirty="0"/>
              <a:t>While waiting for results, the process often cannot do anything, so it </a:t>
            </a:r>
            <a:r>
              <a:rPr lang="en-US" b="1" dirty="0"/>
              <a:t>blocks</a:t>
            </a:r>
            <a:r>
              <a:rPr lang="en-US" dirty="0"/>
              <a:t>, and the OS schedules a different process to run.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one process is Blocked, OS can schedule a different process that is Ready</a:t>
            </a:r>
          </a:p>
          <a:p>
            <a:endParaRPr lang="en-US" dirty="0"/>
          </a:p>
          <a:p>
            <a:r>
              <a:rPr lang="en-US" dirty="0"/>
              <a:t>Even with a single processor, the OS can provide the illusion of many processes running simultaneously</a:t>
            </a:r>
          </a:p>
          <a:p>
            <a:endParaRPr lang="en-US" dirty="0"/>
          </a:p>
          <a:p>
            <a:r>
              <a:rPr lang="en-US" dirty="0"/>
              <a:t>OS usually sets a maximum runtime before switching limit for processes (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difference between kernel and processes: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limited access to the computer</a:t>
            </a:r>
          </a:p>
          <a:p>
            <a:pPr lvl="1"/>
            <a:r>
              <a:rPr lang="en-US" dirty="0"/>
              <a:t>Hardware supports different “modes” of execution (kernel and user)</a:t>
            </a:r>
          </a:p>
          <a:p>
            <a:pPr lvl="1"/>
            <a:r>
              <a:rPr lang="en-US" dirty="0"/>
              <a:t>Kernel mode has access to physical memory and special instructions</a:t>
            </a:r>
          </a:p>
          <a:p>
            <a:endParaRPr lang="en-US" dirty="0"/>
          </a:p>
          <a:p>
            <a:r>
              <a:rPr lang="en-US" dirty="0"/>
              <a:t>They run when the OS lets them</a:t>
            </a:r>
          </a:p>
          <a:p>
            <a:r>
              <a:rPr lang="en-US" dirty="0"/>
              <a:t>They have access to the memory the OS gives them</a:t>
            </a:r>
          </a:p>
          <a:p>
            <a:endParaRPr lang="en-US" dirty="0"/>
          </a:p>
          <a:p>
            <a:r>
              <a:rPr lang="en-US" dirty="0"/>
              <a:t>They cannot access many things directly</a:t>
            </a:r>
          </a:p>
          <a:p>
            <a:pPr lvl="1"/>
            <a:r>
              <a:rPr lang="en-US" dirty="0"/>
              <a:t>Must ask the OS to do so for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Usually yes!</a:t>
            </a:r>
          </a:p>
          <a:p>
            <a:r>
              <a:rPr lang="en-US" dirty="0"/>
              <a:t>The OS can mark the code section as read-only</a:t>
            </a:r>
          </a:p>
          <a:p>
            <a:endParaRPr lang="en-US" dirty="0"/>
          </a:p>
          <a:p>
            <a:r>
              <a:rPr lang="en-US" dirty="0"/>
              <a:t>Example: multiple instances of a shell share the same code</a:t>
            </a:r>
          </a:p>
          <a:p>
            <a:endParaRPr lang="en-US" dirty="0"/>
          </a:p>
          <a:p>
            <a:r>
              <a:rPr lang="en-US" dirty="0"/>
              <a:t>Self-modifying code would be a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3703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5AC2-E339-476E-952F-85E1F769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3D69-2A42-43C7-AF40-E2B0B880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Due on Thursday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Purpose is to make sure that you’ve got everything set up right</a:t>
            </a:r>
          </a:p>
          <a:p>
            <a:pPr lvl="2"/>
            <a:r>
              <a:rPr lang="en-US" dirty="0"/>
              <a:t>SSH login for EECS servers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account and Git SSH access</a:t>
            </a:r>
          </a:p>
          <a:p>
            <a:pPr lvl="2"/>
            <a:r>
              <a:rPr lang="en-US" dirty="0"/>
              <a:t>Ability to build the Nautilus Kernel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Let us know if you’re having problems with this</a:t>
            </a:r>
          </a:p>
          <a:p>
            <a:pPr lvl="2"/>
            <a:r>
              <a:rPr lang="en-US" dirty="0"/>
              <a:t>Should be easy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BDBE-BCD9-4F92-8C5C-8CBD59D6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mode…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hardware instruction – trap</a:t>
            </a:r>
          </a:p>
          <a:p>
            <a:pPr lvl="1"/>
            <a:r>
              <a:rPr lang="en-US" dirty="0"/>
              <a:t>Also known as exception or fault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</a:p>
          <a:p>
            <a:pPr marL="457200" lvl="1" indent="0">
              <a:buNone/>
            </a:pPr>
            <a:r>
              <a:rPr lang="en-US" dirty="0"/>
              <a:t>	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changes PC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sets process state to blocked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Instruction Pointer to instruction after the system 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continues and can use results of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5E7A392-0A47-48C5-8A7C-A236CB74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827003"/>
            <a:ext cx="10972800" cy="4345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trigger </a:t>
            </a:r>
            <a:r>
              <a:rPr lang="en-US" i="1" dirty="0"/>
              <a:t>context switches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1632" y="5932857"/>
            <a:ext cx="473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 Bryant &amp; </a:t>
            </a:r>
            <a:r>
              <a:rPr lang="en-US" dirty="0" err="1"/>
              <a:t>O’Hallaron</a:t>
            </a:r>
            <a:r>
              <a:rPr lang="en-US" dirty="0"/>
              <a:t>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7446109" y="2666276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6110" y="3828544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66423-539F-479B-A8DD-96A67B13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switch: the action of storing the state of a process so it can be resumed later and entering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33342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/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46F-7C85-4E4A-AAF4-AE4A8B75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D47-01C6-4E24-A1E3-74378B20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contains many others, for example time()</a:t>
            </a:r>
          </a:p>
          <a:p>
            <a:pPr lvl="1"/>
            <a:r>
              <a:rPr lang="en-US" dirty="0"/>
              <a:t>And especially lots of old ones</a:t>
            </a:r>
          </a:p>
          <a:p>
            <a:pPr lvl="1"/>
            <a:endParaRPr lang="en-US" dirty="0"/>
          </a:p>
          <a:p>
            <a:r>
              <a:rPr lang="en-US" dirty="0"/>
              <a:t>Windows or other operating systems will have entirely different system calls</a:t>
            </a:r>
          </a:p>
          <a:p>
            <a:pPr lvl="1"/>
            <a:r>
              <a:rPr lang="en-US" dirty="0"/>
              <a:t>Same basic idea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D5FF-5476-4789-BE87-5DB4A6F3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3626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 call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4D3A-60A1-4D62-909D-8D8FF32E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2DE8-B81C-408F-8194-16978A99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20107" cy="5029200"/>
          </a:xfrm>
        </p:spPr>
        <p:txBody>
          <a:bodyPr/>
          <a:lstStyle/>
          <a:p>
            <a:r>
              <a:rPr lang="en-US" dirty="0"/>
              <a:t>14 hours planned per week</a:t>
            </a:r>
          </a:p>
          <a:p>
            <a:pPr lvl="1"/>
            <a:endParaRPr lang="en-US" dirty="0"/>
          </a:p>
          <a:p>
            <a:r>
              <a:rPr lang="en-US" dirty="0"/>
              <a:t>All on </a:t>
            </a:r>
            <a:r>
              <a:rPr lang="en-US" dirty="0" err="1"/>
              <a:t>gather.town</a:t>
            </a:r>
            <a:endParaRPr lang="en-US" dirty="0"/>
          </a:p>
          <a:p>
            <a:pPr lvl="1"/>
            <a:r>
              <a:rPr lang="en-US" dirty="0"/>
              <a:t>Fill out queue form on Canvas homepage</a:t>
            </a:r>
          </a:p>
          <a:p>
            <a:endParaRPr lang="en-US" dirty="0"/>
          </a:p>
          <a:p>
            <a:r>
              <a:rPr lang="en-US" dirty="0"/>
              <a:t>Can schedule office hours with my by request as well</a:t>
            </a:r>
          </a:p>
          <a:p>
            <a:pPr lvl="1"/>
            <a:r>
              <a:rPr lang="en-US" dirty="0"/>
              <a:t>If times don’t work or for special circumstances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D5E32-4C1A-4493-A850-17AFA24E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7E850-2C97-4263-A131-CCD1AE92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80" y="323034"/>
            <a:ext cx="601111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2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2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3797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413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DAE-2513-4BBB-8AF6-9086911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Administivia</a:t>
            </a:r>
            <a:r>
              <a:rPr lang="en-US" dirty="0"/>
              <a:t>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E105-DE3C-4544-924F-7933FC02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Everyone should have access to it</a:t>
            </a:r>
          </a:p>
          <a:p>
            <a:pPr lvl="1"/>
            <a:r>
              <a:rPr lang="en-US" dirty="0"/>
              <a:t>If you don’t, this is the exception when you should email me</a:t>
            </a:r>
          </a:p>
          <a:p>
            <a:endParaRPr lang="en-US" dirty="0"/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Most important information is on the Canvas homepage</a:t>
            </a:r>
          </a:p>
          <a:p>
            <a:pPr lvl="1"/>
            <a:r>
              <a:rPr lang="en-US" dirty="0"/>
              <a:t>I’m posting slides there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463E-E199-4F0C-A0D2-0F9518F4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OS keeps track of signal handlers for each signal</a:t>
            </a:r>
          </a:p>
          <a:p>
            <a:pPr lvl="1"/>
            <a:r>
              <a:rPr lang="en-US" dirty="0"/>
              <a:t>Calls that function when a signal occurs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is the process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4142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e18c33101_0_7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Software Tasks: Threads</a:t>
            </a:r>
            <a:endParaRPr dirty="0"/>
          </a:p>
        </p:txBody>
      </p:sp>
      <p:sp>
        <p:nvSpPr>
          <p:cNvPr id="529" name="Google Shape;529;g5e18c33101_0_7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Unit of execution </a:t>
            </a:r>
            <a:r>
              <a:rPr lang="en-US" i="1" dirty="0"/>
              <a:t>within </a:t>
            </a:r>
            <a:r>
              <a:rPr lang="en-US" dirty="0"/>
              <a:t>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Processes discussed so far have a single thread</a:t>
            </a:r>
            <a:endParaRPr sz="3100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They “have a single thread of execution”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They “are single-threaded”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000" dirty="0"/>
              <a:t>But a single process could have multiple threads</a:t>
            </a:r>
            <a:endParaRPr sz="3000" dirty="0"/>
          </a:p>
        </p:txBody>
      </p:sp>
      <p:sp>
        <p:nvSpPr>
          <p:cNvPr id="530" name="Google Shape;530;g5e18c33101_0_7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operating system’s view of a process.</a:t>
            </a:r>
          </a:p>
          <a:p>
            <a:pPr lvl="1"/>
            <a:endParaRPr lang="en-US" dirty="0"/>
          </a:p>
          <a:p>
            <a:r>
              <a:rPr lang="en-US" dirty="0"/>
              <a:t>How does a process communicate with the OS?</a:t>
            </a:r>
          </a:p>
          <a:p>
            <a:pPr lvl="1"/>
            <a:endParaRPr lang="en-US" dirty="0"/>
          </a:p>
          <a:p>
            <a:r>
              <a:rPr lang="en-US" dirty="0"/>
              <a:t>Explore a few process creation system calls.</a:t>
            </a:r>
          </a:p>
          <a:p>
            <a:pPr lvl="1"/>
            <a:endParaRPr lang="en-US" dirty="0"/>
          </a:p>
          <a:p>
            <a:r>
              <a:rPr lang="en-US" dirty="0"/>
              <a:t>What are threads and why are they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599" y="5562600"/>
            <a:ext cx="1215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99" y="5105400"/>
            <a:ext cx="1142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743200"/>
            <a:ext cx="304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2209800"/>
            <a:ext cx="381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8D0-A487-4661-9365-548AA83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49A-7082-47AE-8DDE-5D8D2EE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there is only a single processor core, threads are useful</a:t>
            </a:r>
          </a:p>
          <a:p>
            <a:endParaRPr lang="en-US" dirty="0"/>
          </a:p>
          <a:p>
            <a:r>
              <a:rPr lang="en-US" dirty="0"/>
              <a:t>Single-threaded User Interface</a:t>
            </a:r>
          </a:p>
          <a:p>
            <a:pPr lvl="1"/>
            <a:r>
              <a:rPr lang="en-US" dirty="0"/>
              <a:t>While processing actions, the UI is frozen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while(true)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check_for_UI_interactions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process_UI_actions</a:t>
            </a:r>
            <a:r>
              <a:rPr lang="en-US" dirty="0">
                <a:latin typeface="Consolas" panose="020B0609020204030204" pitchFamily="49" charset="0"/>
              </a:rPr>
              <a:t>(); // UI freezes while processing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3590-9F8E-4537-8DEB-CC6EB3D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handle one request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Disk I/O for request 1 finishes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endParaRPr lang="en-US" dirty="0"/>
          </a:p>
          <a:p>
            <a:r>
              <a:rPr lang="en-US" dirty="0"/>
              <a:t>Easy to program, but slow</a:t>
            </a:r>
          </a:p>
          <a:p>
            <a:pPr lvl="1"/>
            <a:r>
              <a:rPr lang="en-US" dirty="0"/>
              <a:t>Can’t overlap disk requests with computation</a:t>
            </a:r>
          </a:p>
          <a:p>
            <a:pPr lvl="1"/>
            <a:r>
              <a:rPr lang="en-US" dirty="0"/>
              <a:t>Can’t overlap either with network sends and receives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6FC43-B56B-4B73-A31B-44A6E234B4BD}"/>
              </a:ext>
            </a:extLst>
          </p:cNvPr>
          <p:cNvCxnSpPr/>
          <p:nvPr/>
        </p:nvCxnSpPr>
        <p:spPr bwMode="auto">
          <a:xfrm>
            <a:off x="6669024" y="149047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778B1-A9F0-43B0-947B-BE1C3529F188}"/>
              </a:ext>
            </a:extLst>
          </p:cNvPr>
          <p:cNvSpPr txBox="1"/>
          <p:nvPr/>
        </p:nvSpPr>
        <p:spPr>
          <a:xfrm>
            <a:off x="6745225" y="21000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73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event-driven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I/</a:t>
            </a:r>
            <a:r>
              <a:rPr lang="en-US" dirty="0" err="1"/>
              <a:t>Os</a:t>
            </a:r>
            <a:r>
              <a:rPr lang="en-US" dirty="0"/>
              <a:t>, but don’t wait for them to complete</a:t>
            </a:r>
          </a:p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pPr marL="457200" lvl="1" indent="0">
              <a:buNone/>
            </a:pPr>
            <a:r>
              <a:rPr lang="en-US" dirty="0"/>
              <a:t>Server starts disk I/O for request 2</a:t>
            </a:r>
          </a:p>
          <a:p>
            <a:pPr marL="457200" lvl="1" indent="0">
              <a:buNone/>
            </a:pPr>
            <a:r>
              <a:rPr lang="en-US" dirty="0"/>
              <a:t>Disk I/O for request 1 completes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Fast, but hard to program</a:t>
            </a:r>
          </a:p>
          <a:p>
            <a:pPr lvl="1"/>
            <a:r>
              <a:rPr lang="en-US" dirty="0"/>
              <a:t>Must remember which requests are in flight and which I/O goes where</a:t>
            </a:r>
          </a:p>
          <a:p>
            <a:pPr lvl="1"/>
            <a:r>
              <a:rPr lang="en-US" dirty="0"/>
              <a:t>Lots of extra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8A3F6-541E-4A98-92CE-75D566D37A9A}"/>
              </a:ext>
            </a:extLst>
          </p:cNvPr>
          <p:cNvCxnSpPr/>
          <p:nvPr/>
        </p:nvCxnSpPr>
        <p:spPr bwMode="auto">
          <a:xfrm>
            <a:off x="6644640" y="222199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68D782-CD39-403C-B0B5-D55CBEA9D22B}"/>
              </a:ext>
            </a:extLst>
          </p:cNvPr>
          <p:cNvSpPr txBox="1"/>
          <p:nvPr/>
        </p:nvSpPr>
        <p:spPr>
          <a:xfrm>
            <a:off x="6720841" y="283159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26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1AE6-C1EB-4D8A-874F-9A39870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1327-DC45-4F52-93FB-33EBAAE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within the process</a:t>
            </a:r>
          </a:p>
          <a:p>
            <a:pPr lvl="1"/>
            <a:r>
              <a:rPr lang="en-US" dirty="0"/>
              <a:t>OS only knows about the process, not the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Works on any hardware or OS</a:t>
            </a:r>
          </a:p>
          <a:p>
            <a:pPr lvl="1"/>
            <a:r>
              <a:rPr lang="en-US" dirty="0"/>
              <a:t>Performance is better when</a:t>
            </a:r>
            <a:br>
              <a:rPr lang="en-US" dirty="0"/>
            </a:br>
            <a:r>
              <a:rPr lang="en-US" dirty="0"/>
              <a:t>creating and switching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 system call in any thread</a:t>
            </a:r>
            <a:br>
              <a:rPr lang="en-US" dirty="0"/>
            </a:br>
            <a:r>
              <a:rPr lang="en-US" b="1" dirty="0"/>
              <a:t>blocks all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333232" y="4105132"/>
            <a:ext cx="1145045" cy="7686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478277" y="4113899"/>
            <a:ext cx="1145046" cy="7598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252783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252783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2527839"/>
            <a:ext cx="195290" cy="50965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FD0DE2-A3F1-485E-88F2-7E7C944A5635}"/>
              </a:ext>
            </a:extLst>
          </p:cNvPr>
          <p:cNvSpPr/>
          <p:nvPr/>
        </p:nvSpPr>
        <p:spPr>
          <a:xfrm>
            <a:off x="7528059" y="3503938"/>
            <a:ext cx="1610343" cy="5096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Library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8BB7C-5624-4379-B778-794381E004C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777605" y="3037498"/>
            <a:ext cx="555626" cy="4664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C2206-28CA-4644-8955-E6831898014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13212" y="3074968"/>
            <a:ext cx="20019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80BDA-5E7D-4822-A015-7ACEBE0E67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333231" y="3074968"/>
            <a:ext cx="573443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by the operating system</a:t>
            </a:r>
          </a:p>
          <a:p>
            <a:pPr lvl="1"/>
            <a:r>
              <a:rPr lang="en-US" dirty="0"/>
              <a:t>OS manages the threads within each process</a:t>
            </a:r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Other threads can continue while</a:t>
            </a:r>
            <a:br>
              <a:rPr lang="en-US" dirty="0"/>
            </a:br>
            <a:r>
              <a:rPr lang="en-US" dirty="0"/>
              <a:t>one blocks on I/O</a:t>
            </a:r>
          </a:p>
          <a:p>
            <a:pPr lvl="1"/>
            <a:r>
              <a:rPr lang="en-US" dirty="0"/>
              <a:t>No additional scheduler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Higher overhead</a:t>
            </a:r>
          </a:p>
          <a:p>
            <a:pPr lvl="1"/>
            <a:endParaRPr lang="en-US" dirty="0"/>
          </a:p>
          <a:p>
            <a:r>
              <a:rPr lang="en-US" dirty="0"/>
              <a:t>This is what we’ll focus on in CS343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68933" y="3709397"/>
            <a:ext cx="1609344" cy="11643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478277" y="3803904"/>
            <a:ext cx="1067803" cy="1069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307647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307647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3076479"/>
            <a:ext cx="195290" cy="5096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353C-B726-44F3-B1F3-C880E605F3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339329" y="3709398"/>
            <a:ext cx="1138948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5308B-CF3C-467A-93CB-D7C62CAE290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61" y="3709398"/>
            <a:ext cx="578116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52514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versus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endParaRPr lang="en-US" sz="28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Creates a thread</a:t>
            </a:r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pthread_join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r>
              <a:rPr lang="en-US" dirty="0">
                <a:ea typeface="Andale Mono" charset="0"/>
                <a:cs typeface="Andale Mono" charset="0"/>
              </a:rPr>
              <a:t>Can communicate by reading/writing (shared) global variables.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6010656" y="1143000"/>
            <a:ext cx="55737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dirty="0"/>
              <a:t>Creates a single-threaded process</a:t>
            </a:r>
          </a:p>
          <a:p>
            <a:pPr lvl="1"/>
            <a:r>
              <a:rPr lang="en-US" b="1" i="1" dirty="0"/>
              <a:t>Copies</a:t>
            </a:r>
            <a:r>
              <a:rPr lang="en-US" dirty="0"/>
              <a:t> all memory from parent</a:t>
            </a:r>
          </a:p>
          <a:p>
            <a:pPr lvl="2"/>
            <a:r>
              <a:rPr lang="en-US" dirty="0"/>
              <a:t>Can be quick using copy-on-write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waitpid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Waits for a particular child process to finish</a:t>
            </a:r>
          </a:p>
          <a:p>
            <a:r>
              <a:rPr lang="en-US" dirty="0"/>
              <a:t>Can communicate by setting up shared memory, pipes, reading/writing files, or using sockets (network).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err="1"/>
              <a:t>pthread_create</a:t>
            </a:r>
            <a:r>
              <a:rPr lang="en-US" dirty="0"/>
              <a:t>() is called in a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95293-A561-45E7-A905-C48ACBE4FA99}"/>
              </a:ext>
            </a:extLst>
          </p:cNvPr>
          <p:cNvGrpSpPr/>
          <p:nvPr/>
        </p:nvGrpSpPr>
        <p:grpSpPr>
          <a:xfrm>
            <a:off x="1858925" y="1793358"/>
            <a:ext cx="7016850" cy="4568692"/>
            <a:chOff x="1447800" y="1805464"/>
            <a:chExt cx="6324586" cy="38158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B7E33-0474-4267-B484-5EA07E3DFB0E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4B100C-A0FF-4D32-85EB-32CF1A070F12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23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Do some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syscall</a:t>
              </a:r>
              <a:r>
                <a:rPr lang="en-US" dirty="0">
                  <a:latin typeface="Consolas" panose="020B0609020204030204" pitchFamily="49" charset="0"/>
                </a:rPr>
                <a:t> number into register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args</a:t>
              </a:r>
              <a:r>
                <a:rPr lang="en-US" dirty="0">
                  <a:latin typeface="Consolas" panose="020B0609020204030204" pitchFamily="49" charset="0"/>
                </a:rPr>
                <a:t> into registers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9533C-C2D0-4821-8463-B372EEECD047}"/>
                </a:ext>
              </a:extLst>
            </p:cNvPr>
            <p:cNvSpPr/>
            <p:nvPr/>
          </p:nvSpPr>
          <p:spPr>
            <a:xfrm>
              <a:off x="1953499" y="4850131"/>
              <a:ext cx="5818887" cy="77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Do some more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5469F7-1E45-47DB-9DC7-03CA4230986E}"/>
              </a:ext>
            </a:extLst>
          </p:cNvPr>
          <p:cNvSpPr/>
          <p:nvPr/>
        </p:nvSpPr>
        <p:spPr>
          <a:xfrm>
            <a:off x="5309191" y="4037962"/>
            <a:ext cx="508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Get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147F-A447-4921-9209-6B9011C8E926}"/>
              </a:ext>
            </a:extLst>
          </p:cNvPr>
          <p:cNvSpPr/>
          <p:nvPr/>
        </p:nvSpPr>
        <p:spPr bwMode="auto">
          <a:xfrm>
            <a:off x="5156791" y="3761428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Kernel: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83611-B4A2-4AD7-955E-4A2EA287E280}"/>
              </a:ext>
            </a:extLst>
          </p:cNvPr>
          <p:cNvSpPr txBox="1"/>
          <p:nvPr/>
        </p:nvSpPr>
        <p:spPr>
          <a:xfrm>
            <a:off x="8008138" y="267153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2000" dirty="0">
                <a:cs typeface="Courier New" panose="02070309020205020404" pitchFamily="49" charset="0"/>
              </a:rPr>
              <a:t> (56)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r>
              <a:rPr lang="en-US" sz="2000" dirty="0"/>
              <a:t> on Linux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76FED-4861-4386-B5C1-1598697BD475}"/>
              </a:ext>
            </a:extLst>
          </p:cNvPr>
          <p:cNvCxnSpPr/>
          <p:nvPr/>
        </p:nvCxnSpPr>
        <p:spPr>
          <a:xfrm flipH="1">
            <a:off x="6813322" y="2864723"/>
            <a:ext cx="1194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4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806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01A1D-093D-47BA-8317-00CD3B4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processes have file descriptors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EEEBB-7033-44F9-9C6D-B6C88749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 specifying a file the process is interacting with</a:t>
            </a:r>
          </a:p>
          <a:p>
            <a:pPr lvl="1"/>
            <a:r>
              <a:rPr lang="en-US" dirty="0"/>
              <a:t>Process contains a table linking integers to files (and permissions)</a:t>
            </a:r>
          </a:p>
          <a:p>
            <a:endParaRPr lang="en-US" dirty="0"/>
          </a:p>
          <a:p>
            <a:r>
              <a:rPr lang="en-US" dirty="0"/>
              <a:t>Default file descriptors</a:t>
            </a:r>
          </a:p>
          <a:p>
            <a:pPr lvl="1"/>
            <a:r>
              <a:rPr lang="en-US" dirty="0"/>
              <a:t>0 - Standard input (stdin)</a:t>
            </a:r>
          </a:p>
          <a:p>
            <a:pPr lvl="1"/>
            <a:r>
              <a:rPr lang="en-US" dirty="0"/>
              <a:t>1 -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2 - Standard error (stderr)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calls to interact with files</a:t>
            </a:r>
          </a:p>
          <a:p>
            <a:pPr lvl="1"/>
            <a:r>
              <a:rPr lang="en-US" sz="2600" i="0" dirty="0">
                <a:effectLst/>
                <a:latin typeface="Consolas" panose="020B0609020204030204" pitchFamily="49" charset="0"/>
              </a:rPr>
              <a:t>int     open  (const char *</a:t>
            </a:r>
            <a:r>
              <a:rPr lang="en-US" sz="2600" i="1" dirty="0">
                <a:effectLst/>
                <a:latin typeface="Consolas" panose="020B0609020204030204" pitchFamily="49" charset="0"/>
              </a:rPr>
              <a:t>path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oflag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... );</a:t>
            </a:r>
          </a:p>
          <a:p>
            <a:pPr lvl="1"/>
            <a:r>
              <a:rPr lang="en-US" sz="2600" b="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 read  (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pPr lvl="1"/>
            <a:r>
              <a:rPr lang="en-US" sz="260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 write (int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const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5B61-21E8-46F2-A606-401383C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 descriptors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>
            <a:off x="558053" y="5661212"/>
            <a:ext cx="11093823" cy="76648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0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4923</TotalTime>
  <Words>4267</Words>
  <Application>Microsoft Office PowerPoint</Application>
  <PresentationFormat>Widescreen</PresentationFormat>
  <Paragraphs>873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Tahoma</vt:lpstr>
      <vt:lpstr>Courier New</vt:lpstr>
      <vt:lpstr>Consolas</vt:lpstr>
      <vt:lpstr>Class Slides</vt:lpstr>
      <vt:lpstr>Lecture 02: Processes and Threads</vt:lpstr>
      <vt:lpstr>Administrivia</vt:lpstr>
      <vt:lpstr>Office Hours</vt:lpstr>
      <vt:lpstr>Administivia part 2</vt:lpstr>
      <vt:lpstr>Today’s Goals</vt:lpstr>
      <vt:lpstr>Outline</vt:lpstr>
      <vt:lpstr>View of a process</vt:lpstr>
      <vt:lpstr>POSIX processes have file descriptors</vt:lpstr>
      <vt:lpstr>Example file descriptors</vt:lpstr>
      <vt:lpstr>Also all of the code in the address space</vt:lpstr>
      <vt:lpstr>Additional Process Contents</vt:lpstr>
      <vt:lpstr>Processes are an abstraction provided by the OS</vt:lpstr>
      <vt:lpstr>Processes don’t run all the time</vt:lpstr>
      <vt:lpstr>Multiprogramming processes</vt:lpstr>
      <vt:lpstr>Key difference between kernel and processes: privilege</vt:lpstr>
      <vt:lpstr>Break + Question</vt:lpstr>
      <vt:lpstr>Break + Question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System calls trigger context switches</vt:lpstr>
      <vt:lpstr>Linux system calls</vt:lpstr>
      <vt:lpstr>Many other system calls</vt:lpstr>
      <vt:lpstr>Outline</vt:lpstr>
      <vt:lpstr>Example system call usage</vt:lpstr>
      <vt:lpstr>Process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Fork bombs in various languages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Example: catching a signal</vt:lpstr>
      <vt:lpstr>Outline</vt:lpstr>
      <vt:lpstr>Software Tasks: Threads</vt:lpstr>
      <vt:lpstr>Alternate view of a process</vt:lpstr>
      <vt:lpstr>Process address space with threads</vt:lpstr>
      <vt:lpstr>Thread use case: web browser</vt:lpstr>
      <vt:lpstr>Thread use case: user interfaces</vt:lpstr>
      <vt:lpstr>Thread use case: web server</vt:lpstr>
      <vt:lpstr>Web server option 1: handle one request at a time</vt:lpstr>
      <vt:lpstr>Web server option 1: event-driven model</vt:lpstr>
      <vt:lpstr>Web server option 3: multi-threaded web server</vt:lpstr>
      <vt:lpstr>More Practical Motivation</vt:lpstr>
      <vt:lpstr>Models for thread libraries: User Threads</vt:lpstr>
      <vt:lpstr>Models for thread libraries: Kernel Threads</vt:lpstr>
      <vt:lpstr>Threads versus Processes</vt:lpstr>
      <vt:lpstr>POSIX Threads Library: pthreads</vt:lpstr>
      <vt:lpstr>Pthread system call example</vt:lpstr>
      <vt:lpstr>Threads Example</vt:lpstr>
      <vt:lpstr>Threads Example</vt:lpstr>
      <vt:lpstr>Threads Example</vt:lpstr>
      <vt:lpstr>Check your understanding</vt:lpstr>
      <vt:lpstr>Check your understanding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Concurrency Sources</dc:title>
  <dc:creator>Branden Ghena</dc:creator>
  <cp:lastModifiedBy>Branden Ghena</cp:lastModifiedBy>
  <cp:revision>74</cp:revision>
  <dcterms:created xsi:type="dcterms:W3CDTF">2020-09-16T03:42:39Z</dcterms:created>
  <dcterms:modified xsi:type="dcterms:W3CDTF">2022-04-05T14:15:20Z</dcterms:modified>
</cp:coreProperties>
</file>