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4"/>
  </p:notesMasterIdLst>
  <p:sldIdLst>
    <p:sldId id="256" r:id="rId2"/>
    <p:sldId id="2133" r:id="rId3"/>
    <p:sldId id="264" r:id="rId4"/>
    <p:sldId id="2158" r:id="rId5"/>
    <p:sldId id="2157" r:id="rId6"/>
    <p:sldId id="410" r:id="rId7"/>
    <p:sldId id="414" r:id="rId8"/>
    <p:sldId id="265" r:id="rId9"/>
    <p:sldId id="386" r:id="rId10"/>
    <p:sldId id="418" r:id="rId11"/>
    <p:sldId id="419" r:id="rId12"/>
    <p:sldId id="423" r:id="rId13"/>
    <p:sldId id="416" r:id="rId14"/>
    <p:sldId id="420" r:id="rId15"/>
    <p:sldId id="430" r:id="rId16"/>
    <p:sldId id="421" r:id="rId17"/>
    <p:sldId id="422" r:id="rId18"/>
    <p:sldId id="441" r:id="rId19"/>
    <p:sldId id="2159" r:id="rId20"/>
    <p:sldId id="2134" r:id="rId21"/>
    <p:sldId id="2135" r:id="rId22"/>
    <p:sldId id="669" r:id="rId23"/>
    <p:sldId id="2136" r:id="rId24"/>
    <p:sldId id="2149" r:id="rId25"/>
    <p:sldId id="2150" r:id="rId26"/>
    <p:sldId id="2151" r:id="rId27"/>
    <p:sldId id="2152" r:id="rId28"/>
    <p:sldId id="2153" r:id="rId29"/>
    <p:sldId id="274" r:id="rId30"/>
    <p:sldId id="393" r:id="rId31"/>
    <p:sldId id="394" r:id="rId32"/>
    <p:sldId id="2160" r:id="rId33"/>
    <p:sldId id="2164" r:id="rId34"/>
    <p:sldId id="2065" r:id="rId35"/>
    <p:sldId id="2068" r:id="rId36"/>
    <p:sldId id="285" r:id="rId37"/>
    <p:sldId id="2067" r:id="rId38"/>
    <p:sldId id="2069" r:id="rId39"/>
    <p:sldId id="2071" r:id="rId40"/>
    <p:sldId id="2070" r:id="rId41"/>
    <p:sldId id="2082" r:id="rId42"/>
    <p:sldId id="2081" r:id="rId43"/>
    <p:sldId id="2083" r:id="rId44"/>
    <p:sldId id="2084" r:id="rId45"/>
    <p:sldId id="2085" r:id="rId46"/>
    <p:sldId id="2087" r:id="rId47"/>
    <p:sldId id="275" r:id="rId48"/>
    <p:sldId id="2090" r:id="rId49"/>
    <p:sldId id="2091" r:id="rId50"/>
    <p:sldId id="278" r:id="rId51"/>
    <p:sldId id="2074" r:id="rId52"/>
    <p:sldId id="2154" r:id="rId53"/>
    <p:sldId id="2161" r:id="rId54"/>
    <p:sldId id="2092" r:id="rId55"/>
    <p:sldId id="2093" r:id="rId56"/>
    <p:sldId id="282" r:id="rId57"/>
    <p:sldId id="2094" r:id="rId58"/>
    <p:sldId id="284" r:id="rId59"/>
    <p:sldId id="2096" r:id="rId60"/>
    <p:sldId id="2095" r:id="rId61"/>
    <p:sldId id="2097" r:id="rId62"/>
    <p:sldId id="2098" r:id="rId63"/>
    <p:sldId id="2101" r:id="rId64"/>
    <p:sldId id="2162" r:id="rId65"/>
    <p:sldId id="2120" r:id="rId66"/>
    <p:sldId id="2121" r:id="rId67"/>
    <p:sldId id="2155" r:id="rId68"/>
    <p:sldId id="2156" r:id="rId69"/>
    <p:sldId id="2124" r:id="rId70"/>
    <p:sldId id="2125" r:id="rId71"/>
    <p:sldId id="2126" r:id="rId72"/>
    <p:sldId id="2163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133"/>
            <p14:sldId id="264"/>
          </p14:sldIdLst>
        </p14:section>
        <p14:section name="Threads" id="{EB441FF5-DDF3-4236-9025-04554BF2B6A1}">
          <p14:sldIdLst>
            <p14:sldId id="2158"/>
            <p14:sldId id="2157"/>
            <p14:sldId id="410"/>
            <p14:sldId id="414"/>
            <p14:sldId id="265"/>
            <p14:sldId id="386"/>
            <p14:sldId id="418"/>
            <p14:sldId id="419"/>
            <p14:sldId id="423"/>
            <p14:sldId id="416"/>
            <p14:sldId id="420"/>
            <p14:sldId id="430"/>
            <p14:sldId id="421"/>
            <p14:sldId id="422"/>
            <p14:sldId id="441"/>
          </p14:sldIdLst>
        </p14:section>
        <p14:section name="Need for Parallelism" id="{B55B8E8C-5EAB-4A1E-A4E9-AE5E896E46FA}">
          <p14:sldIdLst>
            <p14:sldId id="2159"/>
            <p14:sldId id="2134"/>
            <p14:sldId id="2135"/>
            <p14:sldId id="669"/>
            <p14:sldId id="2136"/>
            <p14:sldId id="2149"/>
            <p14:sldId id="2150"/>
            <p14:sldId id="2151"/>
            <p14:sldId id="2152"/>
            <p14:sldId id="2153"/>
            <p14:sldId id="274"/>
            <p14:sldId id="393"/>
            <p14:sldId id="394"/>
          </p14:sldIdLst>
        </p14:section>
        <p14:section name="Processor concurrency" id="{3FEDECB0-4F3C-4671-8D8A-85086C5EEA6A}">
          <p14:sldIdLst>
            <p14:sldId id="2160"/>
            <p14:sldId id="2164"/>
            <p14:sldId id="2065"/>
            <p14:sldId id="2068"/>
            <p14:sldId id="285"/>
            <p14:sldId id="2067"/>
            <p14:sldId id="2069"/>
            <p14:sldId id="2071"/>
            <p14:sldId id="2070"/>
            <p14:sldId id="2082"/>
            <p14:sldId id="2081"/>
            <p14:sldId id="2083"/>
            <p14:sldId id="2084"/>
            <p14:sldId id="2085"/>
            <p14:sldId id="2087"/>
            <p14:sldId id="275"/>
            <p14:sldId id="2090"/>
            <p14:sldId id="2091"/>
            <p14:sldId id="278"/>
            <p14:sldId id="2074"/>
            <p14:sldId id="2154"/>
          </p14:sldIdLst>
        </p14:section>
        <p14:section name="Amdahl's Law" id="{B1F7EB25-F43C-4DBD-9FB8-14E968F5E8D6}">
          <p14:sldIdLst>
            <p14:sldId id="2161"/>
            <p14:sldId id="2092"/>
            <p14:sldId id="2093"/>
            <p14:sldId id="282"/>
            <p14:sldId id="2094"/>
            <p14:sldId id="284"/>
            <p14:sldId id="2096"/>
            <p14:sldId id="2095"/>
            <p14:sldId id="2097"/>
            <p14:sldId id="2098"/>
            <p14:sldId id="2101"/>
          </p14:sldIdLst>
        </p14:section>
        <p14:section name="Data Races" id="{A5E037A1-D17F-4CB7-BC91-9E3EE5CE0F2B}">
          <p14:sldIdLst>
            <p14:sldId id="2162"/>
            <p14:sldId id="2120"/>
            <p14:sldId id="2121"/>
            <p14:sldId id="2155"/>
            <p14:sldId id="2156"/>
            <p14:sldId id="2124"/>
            <p14:sldId id="2125"/>
            <p14:sldId id="2126"/>
          </p14:sldIdLst>
        </p14:section>
        <p14:section name="Wrapup" id="{29A7F866-9DA9-446B-8359-CE426CB89C7A}">
          <p14:sldIdLst>
            <p14:sldId id="21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79" d="100"/>
          <a:sy n="79" d="100"/>
        </p:scale>
        <p:origin x="120" y="20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AA1AD-4C55-4950-A8CA-8900CE526DDB}" type="slidenum">
              <a:rPr lang="en-US"/>
              <a:pPr/>
              <a:t>22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Gordon Moore</a:t>
            </a:r>
            <a:r>
              <a:rPr lang="en-US" baseline="0" dirty="0"/>
              <a:t> – first version of the law – ’65: double every year; restated in ‘75: double every two years</a:t>
            </a:r>
          </a:p>
          <a:p>
            <a:r>
              <a:rPr lang="en-US" baseline="0" dirty="0"/>
              <a:t>Was simplified to “every 18 months”</a:t>
            </a:r>
          </a:p>
        </p:txBody>
      </p:sp>
    </p:spTree>
    <p:extLst>
      <p:ext uri="{BB962C8B-B14F-4D97-AF65-F5344CB8AC3E}">
        <p14:creationId xmlns:p14="http://schemas.microsoft.com/office/powerpoint/2010/main" val="1437231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df459727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df4597270_0_53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5df4597270_0_53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df2a4e0c9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df2a4e0c9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e18c33101_0_137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1" name="Google Shape;561;g5e18c33101_0_1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9640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5e18c33101_0_1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5e18c33101_0_172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g5e18c33101_0_172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564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5df537fd69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5df537fd69_1_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g5df537fd69_1_3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8522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5df537fd69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5df537fd69_1_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g5df537fd69_1_3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614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df537fd69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df537fd69_1_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g5df537fd69_1_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4153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4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onlinepubs/7908799/xsh/pthread_exit.html" TargetMode="External"/><Relationship Id="rId2" Type="http://schemas.openxmlformats.org/officeDocument/2006/relationships/hyperlink" Target="https://man7.org/linux/man-pages/man7/pthreads.7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03: Concurrency</a:t>
            </a:r>
            <a:br>
              <a:rPr lang="en-US" dirty="0"/>
            </a:br>
            <a:r>
              <a:rPr lang="en-US" dirty="0"/>
              <a:t>Sources and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Spring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and UC Berkeley CS61C and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thread libraries: </a:t>
            </a:r>
            <a:r>
              <a:rPr lang="en-US" b="1" dirty="0"/>
              <a:t>Kernel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Thread scheduling is implemented by the operating system</a:t>
            </a:r>
          </a:p>
          <a:p>
            <a:pPr lvl="1"/>
            <a:r>
              <a:rPr lang="en-US" dirty="0"/>
              <a:t>OS manages the threads within each process</a:t>
            </a:r>
          </a:p>
          <a:p>
            <a:pPr lvl="1"/>
            <a:endParaRPr lang="en-US" dirty="0"/>
          </a:p>
          <a:p>
            <a:r>
              <a:rPr lang="en-US" dirty="0"/>
              <a:t>Upsides </a:t>
            </a:r>
          </a:p>
          <a:p>
            <a:pPr lvl="1"/>
            <a:r>
              <a:rPr lang="en-US" dirty="0"/>
              <a:t>Other threads can continue while</a:t>
            </a:r>
            <a:br>
              <a:rPr lang="en-US" dirty="0"/>
            </a:br>
            <a:r>
              <a:rPr lang="en-US" dirty="0"/>
              <a:t>one blocks on I/O</a:t>
            </a:r>
          </a:p>
          <a:p>
            <a:pPr lvl="1"/>
            <a:r>
              <a:rPr lang="en-US" dirty="0"/>
              <a:t>No additional scheduler</a:t>
            </a:r>
          </a:p>
          <a:p>
            <a:endParaRPr lang="en-US" dirty="0"/>
          </a:p>
          <a:p>
            <a:r>
              <a:rPr lang="en-US" dirty="0"/>
              <a:t>Downsides</a:t>
            </a:r>
          </a:p>
          <a:p>
            <a:pPr lvl="1"/>
            <a:r>
              <a:rPr lang="en-US" dirty="0"/>
              <a:t>Higher overhead</a:t>
            </a:r>
          </a:p>
          <a:p>
            <a:pPr lvl="1"/>
            <a:endParaRPr lang="en-US" dirty="0"/>
          </a:p>
          <a:p>
            <a:r>
              <a:rPr lang="en-US" dirty="0"/>
              <a:t>This is what we’ll focus on in CS343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E6D6E-1EB7-452B-88A9-20FC1840D770}"/>
              </a:ext>
            </a:extLst>
          </p:cNvPr>
          <p:cNvSpPr/>
          <p:nvPr/>
        </p:nvSpPr>
        <p:spPr>
          <a:xfrm>
            <a:off x="7376160" y="4255008"/>
            <a:ext cx="4204234" cy="1670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A6A7DA-9E61-4369-800C-E45FB7E8BAC1}"/>
              </a:ext>
            </a:extLst>
          </p:cNvPr>
          <p:cNvSpPr/>
          <p:nvPr/>
        </p:nvSpPr>
        <p:spPr>
          <a:xfrm>
            <a:off x="7868933" y="4873752"/>
            <a:ext cx="3218688" cy="8412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B1AF0-E953-467F-9CA4-DC0E34DAF196}"/>
              </a:ext>
            </a:extLst>
          </p:cNvPr>
          <p:cNvSpPr txBox="1"/>
          <p:nvPr/>
        </p:nvSpPr>
        <p:spPr>
          <a:xfrm>
            <a:off x="6462763" y="4766994"/>
            <a:ext cx="84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 Kernel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C1319-68DD-41B1-95AE-CA5CAD78F69D}"/>
              </a:ext>
            </a:extLst>
          </p:cNvPr>
          <p:cNvSpPr txBox="1"/>
          <p:nvPr/>
        </p:nvSpPr>
        <p:spPr>
          <a:xfrm>
            <a:off x="6096000" y="2782669"/>
            <a:ext cx="120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1AEFE-1099-4CB3-A4B8-BD998CC8C4F8}"/>
              </a:ext>
            </a:extLst>
          </p:cNvPr>
          <p:cNvSpPr/>
          <p:nvPr/>
        </p:nvSpPr>
        <p:spPr>
          <a:xfrm>
            <a:off x="7376160" y="2300716"/>
            <a:ext cx="1914143" cy="180441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0A4999-0D4B-4790-A64A-FC2CA20A3B9A}"/>
              </a:ext>
            </a:extLst>
          </p:cNvPr>
          <p:cNvSpPr/>
          <p:nvPr/>
        </p:nvSpPr>
        <p:spPr>
          <a:xfrm>
            <a:off x="9666252" y="2309483"/>
            <a:ext cx="1914142" cy="180441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404188-BB3E-4266-89F1-10310DEC1822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868933" y="3709397"/>
            <a:ext cx="1609344" cy="116435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9A8BF1-35E2-44E9-8D15-9F74F9B17BE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478277" y="3803904"/>
            <a:ext cx="1067803" cy="10698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CFC12FD-CF12-4895-BDC6-19BCD61A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033" y="2690080"/>
            <a:ext cx="390580" cy="10193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815EF1A-B513-4335-A765-5D602B256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960" y="3076479"/>
            <a:ext cx="195290" cy="50965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4E3188F-ED57-4B5E-9EDC-832C8904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063" y="3076479"/>
            <a:ext cx="195290" cy="50965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F747951-CA8E-499F-AA71-0ED7FC1D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167" y="3076479"/>
            <a:ext cx="195290" cy="50965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6C353C-B726-44F3-B1F3-C880E605F3A8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8339329" y="3709398"/>
            <a:ext cx="1138948" cy="116435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F5308B-CF3C-467A-93CB-D7C62CAE290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8900161" y="3709398"/>
            <a:ext cx="578116" cy="116435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8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versus Processes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Threads</a:t>
            </a:r>
            <a:endParaRPr lang="en-US" sz="2800" b="1" dirty="0">
              <a:latin typeface="Consolas" panose="020B0609020204030204" pitchFamily="49" charset="0"/>
              <a:ea typeface="Andale Mono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pthread_create</a:t>
            </a:r>
            <a:r>
              <a:rPr lang="en-US" sz="28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Creates a thread</a:t>
            </a:r>
          </a:p>
          <a:p>
            <a:pPr lvl="1"/>
            <a:r>
              <a:rPr lang="en-US" b="1" i="1" dirty="0"/>
              <a:t>Shares</a:t>
            </a:r>
            <a:r>
              <a:rPr lang="en-US" dirty="0"/>
              <a:t> all memory with all threads of the process.</a:t>
            </a:r>
          </a:p>
          <a:p>
            <a:pPr lvl="1"/>
            <a:r>
              <a:rPr lang="en-US" dirty="0"/>
              <a:t>Scheduled independently of parent</a:t>
            </a:r>
          </a:p>
          <a:p>
            <a:r>
              <a:rPr lang="en-US" sz="28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pthread_join</a:t>
            </a:r>
            <a:r>
              <a:rPr lang="en-US" sz="28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Waits for a particular thread to finish</a:t>
            </a:r>
          </a:p>
          <a:p>
            <a:r>
              <a:rPr lang="en-US" dirty="0">
                <a:ea typeface="Andale Mono" charset="0"/>
                <a:cs typeface="Andale Mono" charset="0"/>
              </a:rPr>
              <a:t>Can communicate by reading/writing (shared) global variables.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6010656" y="1143000"/>
            <a:ext cx="5573752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Processes</a:t>
            </a:r>
          </a:p>
          <a:p>
            <a:r>
              <a:rPr lang="en-US" sz="28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fork()</a:t>
            </a:r>
          </a:p>
          <a:p>
            <a:pPr lvl="1"/>
            <a:r>
              <a:rPr lang="en-US" dirty="0"/>
              <a:t>Creates a single-threaded process</a:t>
            </a:r>
          </a:p>
          <a:p>
            <a:pPr lvl="1"/>
            <a:r>
              <a:rPr lang="en-US" b="1" i="1" dirty="0"/>
              <a:t>Copies</a:t>
            </a:r>
            <a:r>
              <a:rPr lang="en-US" dirty="0"/>
              <a:t> all memory from parent</a:t>
            </a:r>
          </a:p>
          <a:p>
            <a:pPr lvl="2"/>
            <a:r>
              <a:rPr lang="en-US" dirty="0"/>
              <a:t>Can be quick using copy-on-write</a:t>
            </a:r>
          </a:p>
          <a:p>
            <a:pPr lvl="1"/>
            <a:r>
              <a:rPr lang="en-US" dirty="0"/>
              <a:t>Scheduled independently of parent</a:t>
            </a:r>
          </a:p>
          <a:p>
            <a:r>
              <a:rPr lang="en-US" sz="28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waitpid</a:t>
            </a:r>
            <a:r>
              <a:rPr lang="en-US" sz="28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()</a:t>
            </a:r>
            <a:endParaRPr lang="en-US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Waits for a particular child process to finish</a:t>
            </a:r>
          </a:p>
          <a:p>
            <a:r>
              <a:rPr lang="en-US" dirty="0"/>
              <a:t>Can communicate by setting up shared memory, pipes, reading/writing files, or using sockets (network).</a:t>
            </a:r>
          </a:p>
        </p:txBody>
      </p:sp>
    </p:spTree>
    <p:extLst>
      <p:ext uri="{BB962C8B-B14F-4D97-AF65-F5344CB8AC3E}">
        <p14:creationId xmlns:p14="http://schemas.microsoft.com/office/powerpoint/2010/main" val="77336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Threads Library: </a:t>
            </a:r>
            <a:r>
              <a:rPr lang="en-US" dirty="0" err="1"/>
              <a:t>pthreads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https://man7.org/linux/man-pages/man7/pthreads.7.html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pthread_create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const </a:t>
            </a:r>
            <a:r>
              <a:rPr lang="en-US" sz="2200" dirty="0" err="1">
                <a:latin typeface="Consolas" panose="020B0609020204030204" pitchFamily="49" charset="0"/>
              </a:rPr>
              <a:t>pthread_attr_t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 err="1">
                <a:latin typeface="Consolas" panose="020B0609020204030204" pitchFamily="49" charset="0"/>
              </a:rPr>
              <a:t>attr</a:t>
            </a:r>
            <a:r>
              <a:rPr lang="en-US" sz="2200" dirty="0">
                <a:latin typeface="Consolas" panose="020B0609020204030204" pitchFamily="49" charset="0"/>
              </a:rPr>
              <a:t>,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void *(*</a:t>
            </a:r>
            <a:r>
              <a:rPr lang="en-US" sz="2200" i="1" dirty="0" err="1">
                <a:latin typeface="Consolas" panose="020B0609020204030204" pitchFamily="49" charset="0"/>
              </a:rPr>
              <a:t>start_routine</a:t>
            </a:r>
            <a:r>
              <a:rPr lang="en-US" sz="2200" dirty="0">
                <a:latin typeface="Consolas" panose="020B0609020204030204" pitchFamily="49" charset="0"/>
              </a:rPr>
              <a:t>)(void*), void *</a:t>
            </a:r>
            <a:r>
              <a:rPr lang="en-US" sz="2200" i="1" dirty="0" err="1">
                <a:latin typeface="Consolas" panose="020B0609020204030204" pitchFamily="49" charset="0"/>
              </a:rPr>
              <a:t>arg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thread is created executing </a:t>
            </a:r>
            <a:r>
              <a:rPr lang="en-US" i="1" dirty="0" err="1"/>
              <a:t>start_routine</a:t>
            </a:r>
            <a:r>
              <a:rPr lang="en-US" dirty="0"/>
              <a:t> with </a:t>
            </a:r>
            <a:r>
              <a:rPr lang="en-US" i="1" dirty="0" err="1"/>
              <a:t>arg</a:t>
            </a:r>
            <a:r>
              <a:rPr lang="en-US" dirty="0"/>
              <a:t> as its sole argument.</a:t>
            </a:r>
          </a:p>
          <a:p>
            <a:pPr lvl="1"/>
            <a:r>
              <a:rPr lang="en-US" dirty="0"/>
              <a:t>return is implicit call to </a:t>
            </a:r>
            <a:r>
              <a:rPr lang="en-US" dirty="0" err="1"/>
              <a:t>pthread_exit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</a:rPr>
              <a:t>pthread_exit</a:t>
            </a:r>
            <a:r>
              <a:rPr lang="en-US" sz="2200" dirty="0">
                <a:latin typeface="Consolas" panose="020B0609020204030204" pitchFamily="49" charset="0"/>
              </a:rPr>
              <a:t>(void *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terminates the thread and makes </a:t>
            </a:r>
            <a:r>
              <a:rPr lang="en-US" i="1" dirty="0" err="1"/>
              <a:t>value_ptr</a:t>
            </a:r>
            <a:r>
              <a:rPr lang="en-US" dirty="0"/>
              <a:t> available to any successful join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pthread_join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void **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suspends execution of the calling thread until the target </a:t>
            </a:r>
            <a:r>
              <a:rPr lang="en-US" i="1" dirty="0"/>
              <a:t>thread</a:t>
            </a:r>
            <a:r>
              <a:rPr lang="en-US" dirty="0"/>
              <a:t> terminates.</a:t>
            </a:r>
          </a:p>
          <a:p>
            <a:pPr lvl="1"/>
            <a:r>
              <a:rPr lang="en-US" dirty="0"/>
              <a:t>On return with a non-NULL </a:t>
            </a:r>
            <a:r>
              <a:rPr lang="en-US" i="1" dirty="0" err="1"/>
              <a:t>value_ptr</a:t>
            </a:r>
            <a:r>
              <a:rPr lang="en-US" dirty="0"/>
              <a:t>  the value passed to </a:t>
            </a:r>
            <a:r>
              <a:rPr lang="en-US" i="1" dirty="0" err="1">
                <a:hlinkClick r:id="rId3"/>
              </a:rPr>
              <a:t>pthread_exit</a:t>
            </a:r>
            <a:r>
              <a:rPr lang="en-US" i="1" dirty="0">
                <a:hlinkClick r:id="rId3"/>
              </a:rPr>
              <a:t>()</a:t>
            </a:r>
            <a:r>
              <a:rPr lang="en-US" dirty="0"/>
              <a:t> by the terminating thread is made available in the location referenced by </a:t>
            </a:r>
            <a:r>
              <a:rPr lang="en-US" i="1" dirty="0" err="1"/>
              <a:t>value_ptr</a:t>
            </a:r>
            <a:r>
              <a:rPr lang="en-US" dirty="0"/>
              <a:t>. </a:t>
            </a:r>
            <a:endParaRPr lang="en-US" sz="1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23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</a:t>
            </a:r>
            <a:r>
              <a:rPr lang="en-US" dirty="0"/>
              <a:t> system call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</a:t>
            </a:r>
            <a:r>
              <a:rPr lang="en-US" dirty="0" err="1"/>
              <a:t>pthread_create</a:t>
            </a:r>
            <a:r>
              <a:rPr lang="en-US" dirty="0"/>
              <a:t>() is called in a process?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395293-A561-45E7-A905-C48ACBE4FA99}"/>
              </a:ext>
            </a:extLst>
          </p:cNvPr>
          <p:cNvGrpSpPr/>
          <p:nvPr/>
        </p:nvGrpSpPr>
        <p:grpSpPr>
          <a:xfrm>
            <a:off x="1858925" y="1793358"/>
            <a:ext cx="7016850" cy="4568692"/>
            <a:chOff x="1447800" y="1805464"/>
            <a:chExt cx="6324586" cy="38158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2B7E33-0474-4267-B484-5EA07E3DFB0E}"/>
                </a:ext>
              </a:extLst>
            </p:cNvPr>
            <p:cNvSpPr txBox="1"/>
            <p:nvPr/>
          </p:nvSpPr>
          <p:spPr>
            <a:xfrm>
              <a:off x="1447800" y="1805464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Library: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4B100C-A0FF-4D32-85EB-32CF1A070F12}"/>
                </a:ext>
              </a:extLst>
            </p:cNvPr>
            <p:cNvSpPr txBox="1"/>
            <p:nvPr/>
          </p:nvSpPr>
          <p:spPr>
            <a:xfrm>
              <a:off x="1806799" y="2075093"/>
              <a:ext cx="4718700" cy="123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int </a:t>
              </a:r>
              <a:r>
                <a:rPr lang="en-US" dirty="0" err="1">
                  <a:latin typeface="Consolas" panose="020B0609020204030204" pitchFamily="49" charset="0"/>
                </a:rPr>
                <a:t>pthread_create</a:t>
              </a:r>
              <a:r>
                <a:rPr lang="en-US" dirty="0">
                  <a:latin typeface="Consolas" panose="020B0609020204030204" pitchFamily="49" charset="0"/>
                </a:rPr>
                <a:t>(…) {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Do some work like a normal function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Put </a:t>
              </a:r>
              <a:r>
                <a:rPr lang="en-US" dirty="0" err="1">
                  <a:latin typeface="Consolas" panose="020B0609020204030204" pitchFamily="49" charset="0"/>
                </a:rPr>
                <a:t>syscall</a:t>
              </a:r>
              <a:r>
                <a:rPr lang="en-US" dirty="0">
                  <a:latin typeface="Consolas" panose="020B0609020204030204" pitchFamily="49" charset="0"/>
                </a:rPr>
                <a:t> number into register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Put </a:t>
              </a:r>
              <a:r>
                <a:rPr lang="en-US" dirty="0" err="1">
                  <a:latin typeface="Consolas" panose="020B0609020204030204" pitchFamily="49" charset="0"/>
                </a:rPr>
                <a:t>args</a:t>
              </a:r>
              <a:r>
                <a:rPr lang="en-US" dirty="0">
                  <a:latin typeface="Consolas" panose="020B0609020204030204" pitchFamily="49" charset="0"/>
                </a:rPr>
                <a:t> into registers</a:t>
              </a:r>
              <a:br>
                <a:rPr lang="en-US" dirty="0">
                  <a:latin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</a:rPr>
                <a:t>   </a:t>
              </a:r>
              <a:r>
                <a:rPr lang="en-US" i="1" dirty="0">
                  <a:latin typeface="Consolas" panose="020B0609020204030204" pitchFamily="49" charset="0"/>
                </a:rPr>
                <a:t>Special trap instruction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A9533C-C2D0-4821-8463-B372EEECD047}"/>
                </a:ext>
              </a:extLst>
            </p:cNvPr>
            <p:cNvSpPr/>
            <p:nvPr/>
          </p:nvSpPr>
          <p:spPr>
            <a:xfrm>
              <a:off x="1953499" y="4850131"/>
              <a:ext cx="5818887" cy="7711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  Get return values from regs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Do some more work like a normal function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};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15469F7-1E45-47DB-9DC7-03CA4230986E}"/>
              </a:ext>
            </a:extLst>
          </p:cNvPr>
          <p:cNvSpPr/>
          <p:nvPr/>
        </p:nvSpPr>
        <p:spPr>
          <a:xfrm>
            <a:off x="5309191" y="4037962"/>
            <a:ext cx="5082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Get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 from regs</a:t>
            </a:r>
          </a:p>
          <a:p>
            <a:r>
              <a:rPr lang="en-US" dirty="0">
                <a:latin typeface="Consolas" panose="020B0609020204030204" pitchFamily="49" charset="0"/>
              </a:rPr>
              <a:t>  Do the work to spawn the new thread</a:t>
            </a:r>
          </a:p>
          <a:p>
            <a:r>
              <a:rPr lang="en-US" dirty="0">
                <a:latin typeface="Consolas" panose="020B0609020204030204" pitchFamily="49" charset="0"/>
              </a:rPr>
              <a:t>  Store return value in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42147F-A447-4921-9209-6B9011C8E926}"/>
              </a:ext>
            </a:extLst>
          </p:cNvPr>
          <p:cNvSpPr/>
          <p:nvPr/>
        </p:nvSpPr>
        <p:spPr bwMode="auto">
          <a:xfrm>
            <a:off x="5156791" y="3761428"/>
            <a:ext cx="5489944" cy="14768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Kernel: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83611-B4A2-4AD7-955E-4A2EA287E280}"/>
              </a:ext>
            </a:extLst>
          </p:cNvPr>
          <p:cNvSpPr txBox="1"/>
          <p:nvPr/>
        </p:nvSpPr>
        <p:spPr>
          <a:xfrm>
            <a:off x="8008138" y="2671533"/>
            <a:ext cx="3572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en-US" sz="2000" dirty="0">
                <a:cs typeface="Courier New" panose="02070309020205020404" pitchFamily="49" charset="0"/>
              </a:rPr>
              <a:t> (56)</a:t>
            </a:r>
            <a:r>
              <a:rPr lang="en-US" sz="2000" dirty="0"/>
              <a:t> </a:t>
            </a:r>
            <a:r>
              <a:rPr lang="en-US" sz="2000" dirty="0" err="1"/>
              <a:t>syscall</a:t>
            </a:r>
            <a:r>
              <a:rPr lang="en-US" sz="2000" dirty="0"/>
              <a:t> on Linux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576FED-4861-4386-B5C1-1598697BD475}"/>
              </a:ext>
            </a:extLst>
          </p:cNvPr>
          <p:cNvCxnSpPr/>
          <p:nvPr/>
        </p:nvCxnSpPr>
        <p:spPr>
          <a:xfrm flipH="1">
            <a:off x="6813322" y="2864723"/>
            <a:ext cx="11948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08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E20198B-698C-4AF3-B31F-60E12B9A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20437" cy="5029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34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E20198B-698C-4AF3-B31F-60E12B9A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20437" cy="5029200"/>
          </a:xfrm>
        </p:spPr>
        <p:txBody>
          <a:bodyPr/>
          <a:lstStyle/>
          <a:p>
            <a:r>
              <a:rPr lang="en-US" dirty="0"/>
              <a:t>Reads N from process arguments</a:t>
            </a:r>
          </a:p>
          <a:p>
            <a:r>
              <a:rPr lang="en-US" dirty="0"/>
              <a:t>Creates N threads</a:t>
            </a:r>
          </a:p>
          <a:p>
            <a:r>
              <a:rPr lang="en-US" dirty="0"/>
              <a:t>Each one prints a number, then increments it, then exits</a:t>
            </a:r>
          </a:p>
          <a:p>
            <a:r>
              <a:rPr lang="en-US" dirty="0"/>
              <a:t>Main process waits for all of the threads to finish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2F0E69-8BDB-4775-BAA9-3DF34F9CB522}"/>
              </a:ext>
            </a:extLst>
          </p:cNvPr>
          <p:cNvSpPr/>
          <p:nvPr/>
        </p:nvSpPr>
        <p:spPr>
          <a:xfrm>
            <a:off x="5294616" y="3217333"/>
            <a:ext cx="2924978" cy="660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ADB7D5-74CC-4589-AA01-B6F603C45D35}"/>
              </a:ext>
            </a:extLst>
          </p:cNvPr>
          <p:cNvSpPr/>
          <p:nvPr/>
        </p:nvSpPr>
        <p:spPr>
          <a:xfrm>
            <a:off x="5294615" y="4410075"/>
            <a:ext cx="5962649" cy="36512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B41D30-1FB2-42BF-A645-266BBBF68A00}"/>
              </a:ext>
            </a:extLst>
          </p:cNvPr>
          <p:cNvSpPr/>
          <p:nvPr/>
        </p:nvSpPr>
        <p:spPr>
          <a:xfrm>
            <a:off x="5294614" y="1346638"/>
            <a:ext cx="5962649" cy="133835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2C3F9B-EB7A-41E7-BF97-934C636E1F50}"/>
              </a:ext>
            </a:extLst>
          </p:cNvPr>
          <p:cNvSpPr/>
          <p:nvPr/>
        </p:nvSpPr>
        <p:spPr>
          <a:xfrm>
            <a:off x="5294614" y="5656649"/>
            <a:ext cx="5962649" cy="5240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animBg="1"/>
      <p:bldP spid="7" grpId="1" uiExpand="1" animBg="1"/>
      <p:bldP spid="9" grpId="0" uiExpand="1" animBg="1"/>
      <p:bldP spid="9" grpId="1" uiExpand="1" animBg="1"/>
      <p:bldP spid="11" grpId="0" uiExpand="1" animBg="1"/>
      <p:bldP spid="11" grpId="1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8156-CC7B-4B46-B8C4-9AE976CA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BF542-D0C4-4199-B4CB-480000DF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77A37-9BD0-40C5-A8F6-8F2800AC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45" y="1326980"/>
            <a:ext cx="48768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0EFFBC-B444-4FC4-AEB4-E692A5D4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7579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8156-CC7B-4B46-B8C4-9AE976CA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Check your understanding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4D6E25-724B-4DEC-ABA6-6AF33DA9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26326"/>
            <a:ext cx="4518587" cy="334587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How many threads are in this program?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Does the main thread join with the threads in the same order that they were created?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 the threads exit in the same order they were created?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If we run the program again, would the result change?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BF542-D0C4-4199-B4CB-480000DF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77A37-9BD0-40C5-A8F6-8F2800AC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45" y="1326980"/>
            <a:ext cx="48768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0EFFBC-B444-4FC4-AEB4-E692A5D4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0567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8156-CC7B-4B46-B8C4-9AE976CA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Check your understanding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4D6E25-724B-4DEC-ABA6-6AF33DA9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26326"/>
            <a:ext cx="4518587" cy="334587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How many threads are in this program? </a:t>
            </a:r>
            <a:r>
              <a:rPr lang="en-US" b="1" dirty="0"/>
              <a:t>Five</a:t>
            </a:r>
            <a:endParaRPr lang="en-US" sz="2800" b="1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Does the main thread join with the threads in the same order that they were created? </a:t>
            </a:r>
            <a:r>
              <a:rPr lang="en-US" sz="2800" b="1" dirty="0"/>
              <a:t>Yes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 the threads exit in the same order they were created? </a:t>
            </a:r>
            <a:r>
              <a:rPr lang="en-US" sz="2800" b="1" dirty="0"/>
              <a:t>Maybe??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If we run the program again, would the result change?</a:t>
            </a:r>
            <a:br>
              <a:rPr lang="en-US" sz="2800" dirty="0"/>
            </a:br>
            <a:r>
              <a:rPr lang="en-US" b="1" dirty="0"/>
              <a:t>Possibly!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BF542-D0C4-4199-B4CB-480000DF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77A37-9BD0-40C5-A8F6-8F2800AC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45" y="1326980"/>
            <a:ext cx="48768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0EFFBC-B444-4FC4-AEB4-E692A5D4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0184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Threads</a:t>
            </a:r>
          </a:p>
          <a:p>
            <a:pPr lvl="1"/>
            <a:endParaRPr lang="en-US" dirty="0"/>
          </a:p>
          <a:p>
            <a:r>
              <a:rPr lang="en-US" b="1" dirty="0"/>
              <a:t>Need for Parallelism</a:t>
            </a:r>
          </a:p>
          <a:p>
            <a:pPr lvl="1"/>
            <a:endParaRPr lang="en-US" dirty="0"/>
          </a:p>
          <a:p>
            <a:r>
              <a:rPr lang="en-US" dirty="0"/>
              <a:t>Processor Concurrency</a:t>
            </a:r>
          </a:p>
          <a:p>
            <a:pPr lvl="1"/>
            <a:endParaRPr lang="en-US" dirty="0"/>
          </a:p>
          <a:p>
            <a:r>
              <a:rPr lang="en-US" dirty="0"/>
              <a:t>Concurrency Challenges</a:t>
            </a:r>
          </a:p>
          <a:p>
            <a:pPr lvl="1"/>
            <a:r>
              <a:rPr lang="en-US" sz="2800" dirty="0"/>
              <a:t>Amdahl’s Law</a:t>
            </a:r>
          </a:p>
          <a:p>
            <a:pPr lvl="1"/>
            <a:r>
              <a:rPr lang="en-US" sz="2800" dirty="0"/>
              <a:t>Data Races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2844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B978-215A-46B0-B8BB-552354B8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90A9E-BD4A-4611-9E8C-C95E7D13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PCLab</a:t>
            </a:r>
            <a:r>
              <a:rPr lang="en-US" dirty="0"/>
              <a:t> release will be delayed a couple days</a:t>
            </a:r>
          </a:p>
          <a:p>
            <a:pPr lvl="1"/>
            <a:r>
              <a:rPr lang="en-US" dirty="0"/>
              <a:t>I plan to release it sometime late on Saturday (instead of late today)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Tuesday’s lecture will cover what you need to get started</a:t>
            </a:r>
          </a:p>
          <a:p>
            <a:pPr lvl="1"/>
            <a:r>
              <a:rPr lang="en-US" dirty="0"/>
              <a:t>Also I want to make some improvements to it</a:t>
            </a:r>
          </a:p>
          <a:p>
            <a:endParaRPr lang="en-US" dirty="0"/>
          </a:p>
          <a:p>
            <a:r>
              <a:rPr lang="en-US" dirty="0"/>
              <a:t>Partner survey on </a:t>
            </a:r>
            <a:r>
              <a:rPr lang="en-US" dirty="0" err="1"/>
              <a:t>Campuswire</a:t>
            </a:r>
            <a:endParaRPr lang="en-US" dirty="0"/>
          </a:p>
          <a:p>
            <a:pPr lvl="1"/>
            <a:r>
              <a:rPr lang="en-US" dirty="0"/>
              <a:t>Fill it out only if you do NOT have a partner, but want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F4EAF-03CF-4B99-848A-EA9A8E7A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49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81FD-82A9-AB4E-8B89-08BFD795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11157527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It’s the mid 1990s and you work at Microsoft.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to double the speed of Excel in two years.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you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B9C56-8B90-CC48-8B5B-014E7E96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73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81FD-82A9-AB4E-8B89-08BFD795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11037455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It’s the mid 1990s and you work at Microsoft.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to double the speed of Excel in two years.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you do?		</a:t>
            </a:r>
            <a:r>
              <a:rPr lang="en-US" b="1" dirty="0"/>
              <a:t>Take a vacation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B9C56-8B90-CC48-8B5B-014E7E96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12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Moore’s Law – CPU transistors counts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945A89-1579-4325-99B1-6F640F1AF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9"/>
          <a:stretch/>
        </p:blipFill>
        <p:spPr bwMode="auto">
          <a:xfrm>
            <a:off x="607595" y="774840"/>
            <a:ext cx="8680361" cy="585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01226" y="2937029"/>
            <a:ext cx="4385974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“Number of transistors in a chip doubles every 18 months”</a:t>
            </a:r>
          </a:p>
          <a:p>
            <a:endParaRPr lang="en-US" sz="2000" dirty="0"/>
          </a:p>
          <a:p>
            <a:r>
              <a:rPr lang="en-US" sz="2000" dirty="0"/>
              <a:t>How? Transistors are getting exponentially smaller!</a:t>
            </a:r>
          </a:p>
          <a:p>
            <a:endParaRPr lang="en-US" sz="2000" dirty="0"/>
          </a:p>
          <a:p>
            <a:r>
              <a:rPr lang="en-US" sz="2000" dirty="0"/>
              <a:t>How small? Today: 7nm!</a:t>
            </a:r>
            <a:br>
              <a:rPr lang="en-US" sz="2000" dirty="0"/>
            </a:br>
            <a:r>
              <a:rPr lang="en-US" sz="2000" dirty="0"/>
              <a:t>(maybe smaller, kind of complicated)</a:t>
            </a:r>
          </a:p>
          <a:p>
            <a:r>
              <a:rPr lang="en-US" sz="2000" dirty="0"/>
              <a:t>&lt; ½ the size of most viruses!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4705FA4-4E81-4495-9EC2-96BF8D85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9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43AF-A40C-9E40-AD9E-878BA863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Processors kept getting faster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7D163-674A-BF4E-B531-624CA94B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23</a:t>
            </a:fld>
            <a:endParaRPr lang="en-US"/>
          </a:p>
        </p:txBody>
      </p:sp>
      <p:pic>
        <p:nvPicPr>
          <p:cNvPr id="5" name="Google Shape;128;p60">
            <a:extLst>
              <a:ext uri="{FF2B5EF4-FFF2-40B4-BE49-F238E27FC236}">
                <a16:creationId xmlns:a16="http://schemas.microsoft.com/office/drawing/2014/main" id="{82FB6601-6FC8-144E-8BCD-3C93141B952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" t="11174" r="26407"/>
          <a:stretch/>
        </p:blipFill>
        <p:spPr>
          <a:xfrm>
            <a:off x="2376752" y="1224775"/>
            <a:ext cx="5474157" cy="51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8;p60">
            <a:extLst>
              <a:ext uri="{FF2B5EF4-FFF2-40B4-BE49-F238E27FC236}">
                <a16:creationId xmlns:a16="http://schemas.microsoft.com/office/drawing/2014/main" id="{F2AAC97D-1B7F-3341-A278-FAF4591395C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80422" t="16514" b="8182"/>
          <a:stretch/>
        </p:blipFill>
        <p:spPr>
          <a:xfrm>
            <a:off x="7472218" y="1533236"/>
            <a:ext cx="1456340" cy="4350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347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42546A-69BD-452A-8E4A-6BFEB11A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is a major limiting factor on speed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D4AAA-9308-493D-A82D-A3370FFFD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make processors go very fast</a:t>
            </a:r>
          </a:p>
          <a:p>
            <a:pPr lvl="1"/>
            <a:r>
              <a:rPr lang="en-US" dirty="0"/>
              <a:t>But doing so uses more and more power</a:t>
            </a:r>
          </a:p>
          <a:p>
            <a:pPr lvl="1"/>
            <a:endParaRPr lang="en-US" dirty="0"/>
          </a:p>
          <a:p>
            <a:r>
              <a:rPr lang="en-US" dirty="0"/>
              <a:t>More power means more heat generated</a:t>
            </a:r>
          </a:p>
          <a:p>
            <a:pPr lvl="1"/>
            <a:r>
              <a:rPr lang="en-US" dirty="0"/>
              <a:t>And chips typically work up to around 100°C</a:t>
            </a:r>
          </a:p>
          <a:p>
            <a:pPr lvl="1"/>
            <a:r>
              <a:rPr lang="en-US" dirty="0"/>
              <a:t>Hotter than that and things stop working</a:t>
            </a:r>
          </a:p>
          <a:p>
            <a:pPr lvl="1"/>
            <a:endParaRPr lang="en-US" dirty="0"/>
          </a:p>
          <a:p>
            <a:r>
              <a:rPr lang="en-US" dirty="0"/>
              <a:t>We add heat sinks and fans and water coolers to keep chips cool</a:t>
            </a:r>
          </a:p>
          <a:p>
            <a:pPr lvl="1"/>
            <a:r>
              <a:rPr lang="en-US" dirty="0"/>
              <a:t>But it’s hard to remove heat quickly enough from chips</a:t>
            </a:r>
          </a:p>
          <a:p>
            <a:pPr lvl="1"/>
            <a:endParaRPr lang="en-US" dirty="0"/>
          </a:p>
          <a:p>
            <a:r>
              <a:rPr lang="en-US" dirty="0"/>
              <a:t>So, power consumption ends up limiting processor speed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94C5AE-1DE3-4517-A44E-C98F0283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9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4FD7CD-71E3-459B-B96F-C23E83EA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Denard</a:t>
            </a:r>
            <a:r>
              <a:rPr lang="en-US" dirty="0"/>
              <a:t> Scaling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283D67-676B-42AD-B4E7-A3AC787A3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Moore’s Law corollary: Denar Scaling</a:t>
            </a:r>
          </a:p>
          <a:p>
            <a:pPr lvl="1"/>
            <a:r>
              <a:rPr lang="en-US" dirty="0"/>
              <a:t>As transistors get smaller, the power density stays the same</a:t>
            </a:r>
          </a:p>
          <a:p>
            <a:pPr lvl="1"/>
            <a:r>
              <a:rPr lang="en-US" dirty="0"/>
              <a:t>Which is to say that the power-per-transistor decreases!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Making the processor clock speed faster uses more power</a:t>
            </a:r>
          </a:p>
          <a:p>
            <a:pPr lvl="1"/>
            <a:r>
              <a:rPr lang="en-US" dirty="0"/>
              <a:t>But the two balance out for roughly net even power</a:t>
            </a:r>
          </a:p>
          <a:p>
            <a:pPr lvl="1"/>
            <a:r>
              <a:rPr lang="en-US" dirty="0"/>
              <a:t>So not only do we get </a:t>
            </a:r>
            <a:r>
              <a:rPr lang="en-US" i="1" dirty="0"/>
              <a:t>more</a:t>
            </a:r>
            <a:r>
              <a:rPr lang="en-US" dirty="0"/>
              <a:t> transistors, but chip speed can be </a:t>
            </a:r>
            <a:r>
              <a:rPr lang="en-US" i="1" dirty="0"/>
              <a:t>faster</a:t>
            </a:r>
            <a:r>
              <a:rPr lang="en-US" dirty="0"/>
              <a:t> too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our Excel example:</a:t>
            </a:r>
          </a:p>
          <a:p>
            <a:pPr lvl="1"/>
            <a:r>
              <a:rPr lang="en-US" dirty="0"/>
              <a:t>In two years, new hardware would run the existing software twice as fast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F1410-E402-4BC7-8815-22B0C3D3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43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2AC5-1847-8148-8D94-756E07FF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they stopped getting faster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842B2-CB8A-844E-8327-ADEC7FB5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26</a:t>
            </a:fld>
            <a:endParaRPr lang="en-US"/>
          </a:p>
        </p:txBody>
      </p:sp>
      <p:pic>
        <p:nvPicPr>
          <p:cNvPr id="5" name="Google Shape;143;g5df4597270_0_329">
            <a:extLst>
              <a:ext uri="{FF2B5EF4-FFF2-40B4-BE49-F238E27FC236}">
                <a16:creationId xmlns:a16="http://schemas.microsoft.com/office/drawing/2014/main" id="{B24B632C-FC89-0942-97A5-C0E759D818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1174"/>
          <a:stretch/>
        </p:blipFill>
        <p:spPr>
          <a:xfrm>
            <a:off x="741916" y="1224776"/>
            <a:ext cx="7438501" cy="5131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4;g5df4597270_0_329">
            <a:extLst>
              <a:ext uri="{FF2B5EF4-FFF2-40B4-BE49-F238E27FC236}">
                <a16:creationId xmlns:a16="http://schemas.microsoft.com/office/drawing/2014/main" id="{5624AB58-22F0-FE4A-84B0-9F29F8B362C0}"/>
              </a:ext>
            </a:extLst>
          </p:cNvPr>
          <p:cNvSpPr/>
          <p:nvPr/>
        </p:nvSpPr>
        <p:spPr>
          <a:xfrm>
            <a:off x="5597564" y="4757001"/>
            <a:ext cx="1125000" cy="93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" name="Google Shape;145;g5df4597270_0_329">
            <a:extLst>
              <a:ext uri="{FF2B5EF4-FFF2-40B4-BE49-F238E27FC236}">
                <a16:creationId xmlns:a16="http://schemas.microsoft.com/office/drawing/2014/main" id="{E497E1B0-8B1E-AA4C-BA87-20480FA3FFB9}"/>
              </a:ext>
            </a:extLst>
          </p:cNvPr>
          <p:cNvSpPr/>
          <p:nvPr/>
        </p:nvSpPr>
        <p:spPr>
          <a:xfrm>
            <a:off x="5367265" y="3224175"/>
            <a:ext cx="1479900" cy="732300"/>
          </a:xfrm>
          <a:prstGeom prst="ellipse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22137-0167-4242-A8E3-2C5EB0BD5220}"/>
              </a:ext>
            </a:extLst>
          </p:cNvPr>
          <p:cNvSpPr txBox="1"/>
          <p:nvPr/>
        </p:nvSpPr>
        <p:spPr>
          <a:xfrm>
            <a:off x="8543636" y="1997580"/>
            <a:ext cx="323272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82549">
              <a:buSzPts val="2500"/>
            </a:pPr>
            <a:r>
              <a:rPr lang="en-US" sz="2500" dirty="0"/>
              <a:t>~2006: Leakage current becomes significant</a:t>
            </a:r>
            <a:br>
              <a:rPr lang="en-US" sz="2500" dirty="0"/>
            </a:br>
            <a:endParaRPr lang="en-US" sz="2500" dirty="0"/>
          </a:p>
          <a:p>
            <a:pPr indent="-82549">
              <a:buSzPts val="2500"/>
            </a:pPr>
            <a:r>
              <a:rPr lang="en-US" sz="2500" b="1" dirty="0"/>
              <a:t>Now smaller transistors doesn’t mean lower power</a:t>
            </a:r>
          </a:p>
        </p:txBody>
      </p:sp>
    </p:spTree>
    <p:extLst>
      <p:ext uri="{BB962C8B-B14F-4D97-AF65-F5344CB8AC3E}">
        <p14:creationId xmlns:p14="http://schemas.microsoft.com/office/powerpoint/2010/main" val="240662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80C8-345F-104E-98E9-CEFCE40A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C170-1DD7-D64B-B10D-7B8D7D8C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In summary:</a:t>
            </a:r>
          </a:p>
          <a:p>
            <a:pPr>
              <a:spcBef>
                <a:spcPts val="640"/>
              </a:spcBef>
            </a:pPr>
            <a:r>
              <a:rPr lang="en-US" dirty="0"/>
              <a:t>Making transistors smaller doesn’t make them lower power,</a:t>
            </a:r>
          </a:p>
          <a:p>
            <a:pPr>
              <a:spcBef>
                <a:spcPts val="640"/>
              </a:spcBef>
            </a:pPr>
            <a:r>
              <a:rPr lang="en-US" dirty="0"/>
              <a:t>so if we were to make them faster, they would take more power,</a:t>
            </a:r>
          </a:p>
          <a:p>
            <a:pPr>
              <a:spcBef>
                <a:spcPts val="640"/>
              </a:spcBef>
            </a:pPr>
            <a:r>
              <a:rPr lang="en-US" dirty="0"/>
              <a:t>which will eventually lead to our processors melting…</a:t>
            </a:r>
          </a:p>
          <a:p>
            <a:pPr>
              <a:spcBef>
                <a:spcPts val="640"/>
              </a:spcBef>
            </a:pPr>
            <a:r>
              <a:rPr lang="en-US" dirty="0"/>
              <a:t>and because of that, </a:t>
            </a:r>
            <a:r>
              <a:rPr lang="en-US" i="1" dirty="0"/>
              <a:t>we can’t reliably make performance better by waiting for clock speeds to increase.</a:t>
            </a:r>
          </a:p>
          <a:p>
            <a:pPr>
              <a:spcBef>
                <a:spcPts val="640"/>
              </a:spcBef>
            </a:pPr>
            <a:endParaRPr lang="en-US" i="1" dirty="0"/>
          </a:p>
          <a:p>
            <a:pPr>
              <a:spcBef>
                <a:spcPts val="640"/>
              </a:spcBef>
            </a:pPr>
            <a:endParaRPr lang="en-US" i="1" dirty="0"/>
          </a:p>
          <a:p>
            <a:pPr marL="25399" indent="0">
              <a:spcBef>
                <a:spcPts val="640"/>
              </a:spcBef>
              <a:buSzPts val="3200"/>
              <a:buNone/>
            </a:pPr>
            <a:r>
              <a:rPr lang="en-US" dirty="0"/>
              <a:t>How do we continue to get better computation performance?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EBCB0-B533-224F-AB42-7CA0ADBC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07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2AC5-1847-8148-8D94-756E07FF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parallelism!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842B2-CB8A-844E-8327-ADEC7FB5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28</a:t>
            </a:fld>
            <a:endParaRPr lang="en-US"/>
          </a:p>
        </p:txBody>
      </p:sp>
      <p:pic>
        <p:nvPicPr>
          <p:cNvPr id="5" name="Google Shape;143;g5df4597270_0_329">
            <a:extLst>
              <a:ext uri="{FF2B5EF4-FFF2-40B4-BE49-F238E27FC236}">
                <a16:creationId xmlns:a16="http://schemas.microsoft.com/office/drawing/2014/main" id="{B24B632C-FC89-0942-97A5-C0E759D818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1174"/>
          <a:stretch/>
        </p:blipFill>
        <p:spPr>
          <a:xfrm>
            <a:off x="2184350" y="1224851"/>
            <a:ext cx="7438501" cy="5131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5;g5df4597270_0_329">
            <a:extLst>
              <a:ext uri="{FF2B5EF4-FFF2-40B4-BE49-F238E27FC236}">
                <a16:creationId xmlns:a16="http://schemas.microsoft.com/office/drawing/2014/main" id="{E497E1B0-8B1E-AA4C-BA87-20480FA3FFB9}"/>
              </a:ext>
            </a:extLst>
          </p:cNvPr>
          <p:cNvSpPr/>
          <p:nvPr/>
        </p:nvSpPr>
        <p:spPr>
          <a:xfrm>
            <a:off x="6911299" y="4572075"/>
            <a:ext cx="1338336" cy="1173019"/>
          </a:xfrm>
          <a:prstGeom prst="ellipse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4285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df4597270_0_5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Parallelism Analogy</a:t>
            </a:r>
            <a:endParaRPr dirty="0"/>
          </a:p>
        </p:txBody>
      </p:sp>
      <p:sp>
        <p:nvSpPr>
          <p:cNvPr id="278" name="Google Shape;278;g5df4597270_0_5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-US" dirty="0"/>
              <a:t>I want to peel 100 potatoes as fast as possible:</a:t>
            </a:r>
            <a:br>
              <a:rPr lang="en-US" dirty="0"/>
            </a:br>
            <a:endParaRPr lang="en-US" dirty="0"/>
          </a:p>
          <a:p>
            <a:pPr lvl="1">
              <a:spcBef>
                <a:spcPts val="640"/>
              </a:spcBef>
            </a:pPr>
            <a:r>
              <a:rPr lang="en-US" dirty="0"/>
              <a:t>I can learn to peel potatoes faster</a:t>
            </a:r>
            <a:br>
              <a:rPr lang="en-US" dirty="0"/>
            </a:br>
            <a:endParaRPr lang="en-US" dirty="0"/>
          </a:p>
          <a:p>
            <a:pPr marL="457200" lvl="1" indent="0">
              <a:spcBef>
                <a:spcPts val="640"/>
              </a:spcBef>
              <a:buNone/>
            </a:pP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pPr lvl="1">
              <a:spcBef>
                <a:spcPts val="640"/>
              </a:spcBef>
            </a:pPr>
            <a:r>
              <a:rPr lang="en-US" dirty="0"/>
              <a:t>I can get 99 friends to help me</a:t>
            </a:r>
          </a:p>
          <a:p>
            <a:pPr lvl="1">
              <a:spcBef>
                <a:spcPts val="640"/>
              </a:spcBef>
            </a:pPr>
            <a:endParaRPr lang="en-US" dirty="0"/>
          </a:p>
          <a:p>
            <a:pPr>
              <a:spcBef>
                <a:spcPts val="640"/>
              </a:spcBef>
            </a:pPr>
            <a:r>
              <a:rPr lang="en-US" dirty="0"/>
              <a:t>Whenever one result doesn’t depend on another,</a:t>
            </a:r>
            <a:br>
              <a:rPr lang="en-US" dirty="0"/>
            </a:br>
            <a:r>
              <a:rPr lang="en-US" dirty="0"/>
              <a:t>doing the task in parallel can be a big win!</a:t>
            </a:r>
            <a:endParaRPr dirty="0"/>
          </a:p>
        </p:txBody>
      </p:sp>
      <p:sp>
        <p:nvSpPr>
          <p:cNvPr id="279" name="Google Shape;279;g5df4597270_0_5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where and why concurrency and parallelism are involved in computing.</a:t>
            </a:r>
          </a:p>
          <a:p>
            <a:endParaRPr lang="en-US" dirty="0"/>
          </a:p>
          <a:p>
            <a:r>
              <a:rPr lang="en-US" dirty="0"/>
              <a:t>Be disappointed by performance limits on concurrency.</a:t>
            </a:r>
          </a:p>
          <a:p>
            <a:endParaRPr lang="en-US" dirty="0"/>
          </a:p>
          <a:p>
            <a:r>
              <a:rPr lang="en-US" dirty="0"/>
              <a:t>Understand purpose and challenges of interrupts and signals.</a:t>
            </a:r>
          </a:p>
          <a:p>
            <a:endParaRPr lang="en-US" dirty="0"/>
          </a:p>
          <a:p>
            <a:r>
              <a:rPr lang="en-US" dirty="0"/>
              <a:t>Introduce concept of data races as a concurrency problem.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B303168-B15C-464B-B0B2-0B7AD1FD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versus Concurrency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6416CA-DB93-4EF2-9545-DAA8680CE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5595" y="266238"/>
            <a:ext cx="4283400" cy="1016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processes A and 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B62CE-2C5D-47BE-A582-D3375913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F76431-A63E-4818-A0A7-53A160B8F6BC}"/>
              </a:ext>
            </a:extLst>
          </p:cNvPr>
          <p:cNvSpPr/>
          <p:nvPr/>
        </p:nvSpPr>
        <p:spPr>
          <a:xfrm>
            <a:off x="9511782" y="886151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056B1B-0A57-4504-A4BA-5B4EB0E35F55}"/>
              </a:ext>
            </a:extLst>
          </p:cNvPr>
          <p:cNvSpPr/>
          <p:nvPr/>
        </p:nvSpPr>
        <p:spPr>
          <a:xfrm>
            <a:off x="7670773" y="886151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8E144-323E-4335-99A5-D2F0F08B256F}"/>
              </a:ext>
            </a:extLst>
          </p:cNvPr>
          <p:cNvSpPr/>
          <p:nvPr/>
        </p:nvSpPr>
        <p:spPr>
          <a:xfrm>
            <a:off x="5639617" y="2285174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E3B9E2-A116-4784-B04A-92079B8E80F4}"/>
              </a:ext>
            </a:extLst>
          </p:cNvPr>
          <p:cNvSpPr/>
          <p:nvPr/>
        </p:nvSpPr>
        <p:spPr>
          <a:xfrm>
            <a:off x="4249729" y="2285174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BEA345-15A4-4822-82E0-3AD983AD150B}"/>
              </a:ext>
            </a:extLst>
          </p:cNvPr>
          <p:cNvSpPr/>
          <p:nvPr/>
        </p:nvSpPr>
        <p:spPr>
          <a:xfrm>
            <a:off x="4249729" y="3939127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ABA6BD-1198-4628-9DBD-0974167EA790}"/>
              </a:ext>
            </a:extLst>
          </p:cNvPr>
          <p:cNvSpPr/>
          <p:nvPr/>
        </p:nvSpPr>
        <p:spPr>
          <a:xfrm>
            <a:off x="4249729" y="3478879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22A6B5-6FD6-4B49-A8CE-606657A92735}"/>
              </a:ext>
            </a:extLst>
          </p:cNvPr>
          <p:cNvSpPr/>
          <p:nvPr/>
        </p:nvSpPr>
        <p:spPr>
          <a:xfrm>
            <a:off x="4249729" y="5605842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64817F-9697-4E65-B782-69E583582FD7}"/>
              </a:ext>
            </a:extLst>
          </p:cNvPr>
          <p:cNvSpPr/>
          <p:nvPr/>
        </p:nvSpPr>
        <p:spPr>
          <a:xfrm>
            <a:off x="4249729" y="5145594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E7E52F-9500-4DF3-9092-D241AFFE37FE}"/>
              </a:ext>
            </a:extLst>
          </p:cNvPr>
          <p:cNvSpPr txBox="1"/>
          <p:nvPr/>
        </p:nvSpPr>
        <p:spPr>
          <a:xfrm>
            <a:off x="5893644" y="5376672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EB6B2D-5E4B-4D28-9E3A-9548C35BB530}"/>
              </a:ext>
            </a:extLst>
          </p:cNvPr>
          <p:cNvGrpSpPr/>
          <p:nvPr/>
        </p:nvGrpSpPr>
        <p:grpSpPr>
          <a:xfrm>
            <a:off x="4249728" y="3008432"/>
            <a:ext cx="1526005" cy="369332"/>
            <a:chOff x="6717792" y="2874144"/>
            <a:chExt cx="1526005" cy="36933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811859-2503-477E-9870-9AEC24973F5D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9EB589-E6F5-4030-8C96-6DF836A5B2D2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DFC661-B2B5-41A8-BEC7-203C667495C3}"/>
              </a:ext>
            </a:extLst>
          </p:cNvPr>
          <p:cNvGrpSpPr/>
          <p:nvPr/>
        </p:nvGrpSpPr>
        <p:grpSpPr>
          <a:xfrm>
            <a:off x="4249729" y="1783231"/>
            <a:ext cx="1526005" cy="369332"/>
            <a:chOff x="6717792" y="2874144"/>
            <a:chExt cx="1526005" cy="36933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F2EB38-6772-40E9-855A-CB57BEC9B921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398B19-50BF-4685-B339-42F79625E929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ADC6DAE-8F20-48FA-86E2-9F4552AC1B67}"/>
              </a:ext>
            </a:extLst>
          </p:cNvPr>
          <p:cNvGrpSpPr/>
          <p:nvPr/>
        </p:nvGrpSpPr>
        <p:grpSpPr>
          <a:xfrm>
            <a:off x="4249727" y="4678005"/>
            <a:ext cx="1526005" cy="369332"/>
            <a:chOff x="4249727" y="4678005"/>
            <a:chExt cx="1526005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DDC1F17-2B27-4951-9F56-94955A854C26}"/>
                </a:ext>
              </a:extLst>
            </p:cNvPr>
            <p:cNvCxnSpPr/>
            <p:nvPr/>
          </p:nvCxnSpPr>
          <p:spPr>
            <a:xfrm>
              <a:off x="4249727" y="5022549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1BEF84-0419-4AFE-A078-D8D10EDF1BB7}"/>
                </a:ext>
              </a:extLst>
            </p:cNvPr>
            <p:cNvSpPr txBox="1"/>
            <p:nvPr/>
          </p:nvSpPr>
          <p:spPr>
            <a:xfrm>
              <a:off x="4274111" y="4678005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15E553F-BE8F-4036-845D-6FF94A4446A5}"/>
              </a:ext>
            </a:extLst>
          </p:cNvPr>
          <p:cNvGrpSpPr/>
          <p:nvPr/>
        </p:nvGrpSpPr>
        <p:grpSpPr>
          <a:xfrm>
            <a:off x="6903575" y="4678005"/>
            <a:ext cx="1526005" cy="369332"/>
            <a:chOff x="6903575" y="4678005"/>
            <a:chExt cx="1526005" cy="369332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17776BF-1482-4C14-AA28-504F69F6F223}"/>
                </a:ext>
              </a:extLst>
            </p:cNvPr>
            <p:cNvCxnSpPr/>
            <p:nvPr/>
          </p:nvCxnSpPr>
          <p:spPr>
            <a:xfrm>
              <a:off x="6903575" y="5022549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497555-F010-4DA2-A9A0-76C4F626B3EE}"/>
                </a:ext>
              </a:extLst>
            </p:cNvPr>
            <p:cNvSpPr txBox="1"/>
            <p:nvPr/>
          </p:nvSpPr>
          <p:spPr>
            <a:xfrm>
              <a:off x="6927959" y="4678005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03B1C132-4CEB-446F-AE2F-455C49A85EB7}"/>
              </a:ext>
            </a:extLst>
          </p:cNvPr>
          <p:cNvGraphicFramePr>
            <a:graphicFrameLocks noGrp="1"/>
          </p:cNvGraphicFramePr>
          <p:nvPr/>
        </p:nvGraphicFramePr>
        <p:xfrm>
          <a:off x="6927959" y="5145593"/>
          <a:ext cx="2783870" cy="46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87">
                  <a:extLst>
                    <a:ext uri="{9D8B030D-6E8A-4147-A177-3AD203B41FA5}">
                      <a16:colId xmlns:a16="http://schemas.microsoft.com/office/drawing/2014/main" val="515067886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08014605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16841239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5188190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285053827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04619828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1362965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1028189270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557827398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805766289"/>
                    </a:ext>
                  </a:extLst>
                </a:gridCol>
              </a:tblGrid>
              <a:tr h="46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7748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A40BF2B2-002D-4C88-8A51-3CDC1315CE0F}"/>
              </a:ext>
            </a:extLst>
          </p:cNvPr>
          <p:cNvSpPr txBox="1"/>
          <p:nvPr/>
        </p:nvSpPr>
        <p:spPr>
          <a:xfrm>
            <a:off x="548482" y="2247791"/>
            <a:ext cx="35577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r">
              <a:buNone/>
            </a:pPr>
            <a:r>
              <a:rPr lang="en-US" sz="2800" dirty="0"/>
              <a:t>Serial execution</a:t>
            </a:r>
          </a:p>
          <a:p>
            <a:pPr algn="r"/>
            <a:endParaRPr lang="en-US" sz="2800" dirty="0"/>
          </a:p>
          <a:p>
            <a:pPr algn="r"/>
            <a:endParaRPr lang="en-US" sz="2800" dirty="0"/>
          </a:p>
          <a:p>
            <a:pPr marL="0" indent="0" algn="r">
              <a:buNone/>
            </a:pPr>
            <a:r>
              <a:rPr lang="en-US" sz="2800" dirty="0"/>
              <a:t>Parallel execution</a:t>
            </a:r>
          </a:p>
          <a:p>
            <a:pPr algn="r"/>
            <a:endParaRPr lang="en-US" sz="2800" dirty="0"/>
          </a:p>
          <a:p>
            <a:pPr algn="r"/>
            <a:endParaRPr lang="en-US" sz="2800" dirty="0"/>
          </a:p>
          <a:p>
            <a:pPr algn="r"/>
            <a:endParaRPr lang="en-US" sz="2800" dirty="0"/>
          </a:p>
          <a:p>
            <a:pPr marL="0" indent="0" algn="r">
              <a:buNone/>
            </a:pPr>
            <a:r>
              <a:rPr lang="en-US" sz="2800" dirty="0"/>
              <a:t>Concurrent execution</a:t>
            </a:r>
          </a:p>
          <a:p>
            <a:pPr algn="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556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3" grpId="0" animBg="1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D99A-BCBB-4DC0-AB77-019B0C91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versus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EE18-7BE5-4782-B3BA-6D8BE72A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Parallelism</a:t>
            </a:r>
          </a:p>
          <a:p>
            <a:pPr lvl="1"/>
            <a:r>
              <a:rPr lang="en-US" dirty="0"/>
              <a:t>Two things happen strictly simultaneously</a:t>
            </a:r>
          </a:p>
          <a:p>
            <a:pPr lvl="1"/>
            <a:endParaRPr lang="en-US" dirty="0"/>
          </a:p>
          <a:p>
            <a:r>
              <a:rPr lang="en-US" dirty="0"/>
              <a:t>Concurrency</a:t>
            </a:r>
          </a:p>
          <a:p>
            <a:pPr lvl="1"/>
            <a:r>
              <a:rPr lang="en-US" dirty="0"/>
              <a:t>More general term</a:t>
            </a:r>
          </a:p>
          <a:p>
            <a:pPr lvl="1"/>
            <a:r>
              <a:rPr lang="en-US" dirty="0"/>
              <a:t>Two things happen in the same time window</a:t>
            </a:r>
          </a:p>
          <a:p>
            <a:pPr lvl="2"/>
            <a:r>
              <a:rPr lang="en-US" dirty="0"/>
              <a:t>Could be simultaneous, could be interleaved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Concurrent execution occurs whenever two processes are both active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4D3D9-9758-4C76-AE9D-48C46A52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A90E4-A3D6-41BF-B6D7-D6A47D10697B}"/>
              </a:ext>
            </a:extLst>
          </p:cNvPr>
          <p:cNvSpPr/>
          <p:nvPr/>
        </p:nvSpPr>
        <p:spPr>
          <a:xfrm>
            <a:off x="1601532" y="6028957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3E0D7A-7AE3-4FFF-B4AD-612DEC482199}"/>
              </a:ext>
            </a:extLst>
          </p:cNvPr>
          <p:cNvSpPr/>
          <p:nvPr/>
        </p:nvSpPr>
        <p:spPr>
          <a:xfrm>
            <a:off x="1601532" y="5568709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7C7402-22EC-4950-B2A4-6B96FA56E890}"/>
              </a:ext>
            </a:extLst>
          </p:cNvPr>
          <p:cNvSpPr txBox="1"/>
          <p:nvPr/>
        </p:nvSpPr>
        <p:spPr>
          <a:xfrm>
            <a:off x="3245447" y="5799787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F87442-FFE5-4660-8750-C31AC88F25F6}"/>
              </a:ext>
            </a:extLst>
          </p:cNvPr>
          <p:cNvGrpSpPr/>
          <p:nvPr/>
        </p:nvGrpSpPr>
        <p:grpSpPr>
          <a:xfrm>
            <a:off x="1601530" y="5101120"/>
            <a:ext cx="1526005" cy="369332"/>
            <a:chOff x="6717792" y="2874144"/>
            <a:chExt cx="1526005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356C147-D89C-4AC3-A1F5-EFF055997792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51B476-1BD4-4304-9164-1A2E466D709F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38BCFB3-BF00-49C2-85EF-FD4936249CA3}"/>
              </a:ext>
            </a:extLst>
          </p:cNvPr>
          <p:cNvGrpSpPr/>
          <p:nvPr/>
        </p:nvGrpSpPr>
        <p:grpSpPr>
          <a:xfrm>
            <a:off x="4255378" y="5101120"/>
            <a:ext cx="1526005" cy="369332"/>
            <a:chOff x="6717792" y="2874144"/>
            <a:chExt cx="1526005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2A4480-FC0A-4774-98AB-29EED1ABC847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C05C2E-E235-46B1-80E7-6D6C1E5E20EF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aphicFrame>
        <p:nvGraphicFramePr>
          <p:cNvPr id="19" name="Table 38">
            <a:extLst>
              <a:ext uri="{FF2B5EF4-FFF2-40B4-BE49-F238E27FC236}">
                <a16:creationId xmlns:a16="http://schemas.microsoft.com/office/drawing/2014/main" id="{3BD67487-12F6-4E57-9677-1E7185A55691}"/>
              </a:ext>
            </a:extLst>
          </p:cNvPr>
          <p:cNvGraphicFramePr>
            <a:graphicFrameLocks noGrp="1"/>
          </p:cNvGraphicFramePr>
          <p:nvPr/>
        </p:nvGraphicFramePr>
        <p:xfrm>
          <a:off x="4279762" y="5568708"/>
          <a:ext cx="2783870" cy="46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87">
                  <a:extLst>
                    <a:ext uri="{9D8B030D-6E8A-4147-A177-3AD203B41FA5}">
                      <a16:colId xmlns:a16="http://schemas.microsoft.com/office/drawing/2014/main" val="515067886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08014605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16841239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5188190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285053827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04619828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1362965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1028189270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557827398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805766289"/>
                    </a:ext>
                  </a:extLst>
                </a:gridCol>
              </a:tblGrid>
              <a:tr h="46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7748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B31021F-6257-4533-BD22-77F587842BB3}"/>
              </a:ext>
            </a:extLst>
          </p:cNvPr>
          <p:cNvSpPr txBox="1"/>
          <p:nvPr/>
        </p:nvSpPr>
        <p:spPr>
          <a:xfrm>
            <a:off x="7317659" y="5939963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AD5052-8F15-4457-928E-569C5CDCB38F}"/>
              </a:ext>
            </a:extLst>
          </p:cNvPr>
          <p:cNvGrpSpPr/>
          <p:nvPr/>
        </p:nvGrpSpPr>
        <p:grpSpPr>
          <a:xfrm>
            <a:off x="8327590" y="5241296"/>
            <a:ext cx="1526005" cy="369332"/>
            <a:chOff x="6717792" y="2874144"/>
            <a:chExt cx="1526005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06B297E-D529-4626-A97C-BF087DBA9C22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879815-B1E2-44A2-BD44-A8BE1EB3D223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aphicFrame>
        <p:nvGraphicFramePr>
          <p:cNvPr id="24" name="Table 38">
            <a:extLst>
              <a:ext uri="{FF2B5EF4-FFF2-40B4-BE49-F238E27FC236}">
                <a16:creationId xmlns:a16="http://schemas.microsoft.com/office/drawing/2014/main" id="{CF19DEB3-3919-4744-9ACC-B94663C7A4B6}"/>
              </a:ext>
            </a:extLst>
          </p:cNvPr>
          <p:cNvGraphicFramePr>
            <a:graphicFrameLocks noGrp="1"/>
          </p:cNvGraphicFramePr>
          <p:nvPr/>
        </p:nvGraphicFramePr>
        <p:xfrm>
          <a:off x="8351974" y="5708884"/>
          <a:ext cx="2783870" cy="46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87">
                  <a:extLst>
                    <a:ext uri="{9D8B030D-6E8A-4147-A177-3AD203B41FA5}">
                      <a16:colId xmlns:a16="http://schemas.microsoft.com/office/drawing/2014/main" val="515067886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08014605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16841239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5188190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285053827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04619828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1362965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1028189270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557827398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805766289"/>
                    </a:ext>
                  </a:extLst>
                </a:gridCol>
              </a:tblGrid>
              <a:tr h="46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377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898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Threads</a:t>
            </a:r>
          </a:p>
          <a:p>
            <a:pPr lvl="1"/>
            <a:endParaRPr lang="en-US" dirty="0"/>
          </a:p>
          <a:p>
            <a:r>
              <a:rPr lang="en-US" dirty="0"/>
              <a:t>Need for Parallelism</a:t>
            </a:r>
          </a:p>
          <a:p>
            <a:pPr lvl="1"/>
            <a:endParaRPr lang="en-US" dirty="0"/>
          </a:p>
          <a:p>
            <a:r>
              <a:rPr lang="en-US" b="1" dirty="0"/>
              <a:t>Processor Concurrency</a:t>
            </a:r>
          </a:p>
          <a:p>
            <a:pPr lvl="1"/>
            <a:endParaRPr lang="en-US" dirty="0"/>
          </a:p>
          <a:p>
            <a:r>
              <a:rPr lang="en-US" dirty="0"/>
              <a:t>Concurrency Challenges</a:t>
            </a:r>
          </a:p>
          <a:p>
            <a:pPr lvl="1"/>
            <a:r>
              <a:rPr lang="en-US" sz="2800" dirty="0"/>
              <a:t>Amdahl’s Law</a:t>
            </a:r>
          </a:p>
          <a:p>
            <a:pPr lvl="1"/>
            <a:r>
              <a:rPr lang="en-US" sz="2800" dirty="0"/>
              <a:t>Data Races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88520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10AB7-F453-463A-A827-9A7159839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are the hardware sources of concurrency?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41ADE3-6AE8-435A-8C0D-7BECE93D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F94B-6FBB-453E-8045-B6F75E44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a processor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86281-4034-46A6-97B5-F8A79DC1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C1AEC-EE2A-4821-A58D-9E610CD221B3}"/>
              </a:ext>
            </a:extLst>
          </p:cNvPr>
          <p:cNvSpPr/>
          <p:nvPr/>
        </p:nvSpPr>
        <p:spPr>
          <a:xfrm>
            <a:off x="4251366" y="1309255"/>
            <a:ext cx="2660073" cy="182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F173D3-41F2-43A8-8FED-37FA32F3521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19153" y="2220686"/>
            <a:ext cx="9322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596EB3-DA80-4EA3-9A99-0B657460D699}"/>
              </a:ext>
            </a:extLst>
          </p:cNvPr>
          <p:cNvCxnSpPr>
            <a:cxnSpLocks/>
          </p:cNvCxnSpPr>
          <p:nvPr/>
        </p:nvCxnSpPr>
        <p:spPr>
          <a:xfrm>
            <a:off x="6911439" y="2218707"/>
            <a:ext cx="9322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9A1B97-2DC8-4143-8D23-5A1D08CC84D2}"/>
              </a:ext>
            </a:extLst>
          </p:cNvPr>
          <p:cNvSpPr txBox="1"/>
          <p:nvPr/>
        </p:nvSpPr>
        <p:spPr>
          <a:xfrm>
            <a:off x="1822862" y="1757042"/>
            <a:ext cx="1496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Instructions,</a:t>
            </a:r>
          </a:p>
          <a:p>
            <a:r>
              <a:rPr lang="en-US" dirty="0"/>
              <a:t>Registers,</a:t>
            </a:r>
          </a:p>
          <a:p>
            <a:r>
              <a:rPr lang="en-US" dirty="0"/>
              <a:t>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844B97-A111-4C17-AC47-74091C6C6430}"/>
              </a:ext>
            </a:extLst>
          </p:cNvPr>
          <p:cNvSpPr txBox="1"/>
          <p:nvPr/>
        </p:nvSpPr>
        <p:spPr>
          <a:xfrm>
            <a:off x="7843652" y="1618542"/>
            <a:ext cx="1496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</a:t>
            </a:r>
          </a:p>
          <a:p>
            <a:r>
              <a:rPr lang="en-US" dirty="0"/>
              <a:t>Registers and</a:t>
            </a:r>
          </a:p>
          <a:p>
            <a:r>
              <a:rPr lang="en-US" dirty="0"/>
              <a:t>Memory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D27B096-C904-41EF-A54C-FB4EF6E94209}"/>
              </a:ext>
            </a:extLst>
          </p:cNvPr>
          <p:cNvGrpSpPr/>
          <p:nvPr/>
        </p:nvGrpSpPr>
        <p:grpSpPr>
          <a:xfrm>
            <a:off x="1153390" y="4352321"/>
            <a:ext cx="8856024" cy="1324074"/>
            <a:chOff x="1125186" y="4352321"/>
            <a:chExt cx="8856024" cy="132407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A6719F-B629-4EBA-9CA9-0FF6AF7BD108}"/>
                </a:ext>
              </a:extLst>
            </p:cNvPr>
            <p:cNvSpPr/>
            <p:nvPr/>
          </p:nvSpPr>
          <p:spPr>
            <a:xfrm>
              <a:off x="1354281" y="4552693"/>
              <a:ext cx="1419101" cy="9233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Instruction Fetch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9439C34-B3A4-49BF-9F43-EFCD3B8D04B8}"/>
                </a:ext>
              </a:extLst>
            </p:cNvPr>
            <p:cNvSpPr/>
            <p:nvPr/>
          </p:nvSpPr>
          <p:spPr>
            <a:xfrm>
              <a:off x="3098964" y="4552693"/>
              <a:ext cx="1419101" cy="923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Instruction Decode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D9C0AA3-DEAB-41B1-B5B5-21A1C901871D}"/>
                </a:ext>
              </a:extLst>
            </p:cNvPr>
            <p:cNvSpPr/>
            <p:nvPr/>
          </p:nvSpPr>
          <p:spPr>
            <a:xfrm>
              <a:off x="4843647" y="4552693"/>
              <a:ext cx="1419101" cy="923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Execute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9803EE-86F4-49F2-9687-F6124E080C6A}"/>
                </a:ext>
              </a:extLst>
            </p:cNvPr>
            <p:cNvSpPr/>
            <p:nvPr/>
          </p:nvSpPr>
          <p:spPr>
            <a:xfrm>
              <a:off x="6588330" y="4552693"/>
              <a:ext cx="1419101" cy="92333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Memory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0B0682-8F4F-4AE5-8D4B-6B200EE808BB}"/>
                </a:ext>
              </a:extLst>
            </p:cNvPr>
            <p:cNvSpPr/>
            <p:nvPr/>
          </p:nvSpPr>
          <p:spPr>
            <a:xfrm>
              <a:off x="8333014" y="4552693"/>
              <a:ext cx="1419101" cy="92333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Writeback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D3C51C0-C46D-4BA3-A287-CF90C1A965C1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2773382" y="5014358"/>
              <a:ext cx="32558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F8D6D98-AD4B-48F9-AA41-5FCDAAC1D8D4}"/>
                </a:ext>
              </a:extLst>
            </p:cNvPr>
            <p:cNvCxnSpPr>
              <a:cxnSpLocks/>
            </p:cNvCxnSpPr>
            <p:nvPr/>
          </p:nvCxnSpPr>
          <p:spPr>
            <a:xfrm>
              <a:off x="4518065" y="4995072"/>
              <a:ext cx="32558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32D55E6-4CA3-49B0-BA14-F2CF7ACDA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62748" y="5028719"/>
              <a:ext cx="32558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BC42155-B4BB-4174-B696-7C4533E31E34}"/>
                </a:ext>
              </a:extLst>
            </p:cNvPr>
            <p:cNvCxnSpPr>
              <a:cxnSpLocks/>
            </p:cNvCxnSpPr>
            <p:nvPr/>
          </p:nvCxnSpPr>
          <p:spPr>
            <a:xfrm>
              <a:off x="8007432" y="5028719"/>
              <a:ext cx="32558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705EBB-84B4-4C33-BE36-F26FFA9B2EA6}"/>
                </a:ext>
              </a:extLst>
            </p:cNvPr>
            <p:cNvSpPr/>
            <p:nvPr/>
          </p:nvSpPr>
          <p:spPr>
            <a:xfrm>
              <a:off x="1125186" y="4352321"/>
              <a:ext cx="8856024" cy="132407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943A4F8-0AB2-4555-B7FA-F52D1531BA21}"/>
              </a:ext>
            </a:extLst>
          </p:cNvPr>
          <p:cNvSpPr txBox="1"/>
          <p:nvPr/>
        </p:nvSpPr>
        <p:spPr>
          <a:xfrm>
            <a:off x="1305295" y="3927944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2943568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C020-F17E-41AD-A5CA-A5834AAD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instructions don’t always have to be executed in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1155B-9382-4738-A73F-135132F43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60813"/>
            <a:ext cx="10972800" cy="5029200"/>
          </a:xfrm>
        </p:spPr>
        <p:txBody>
          <a:bodyPr/>
          <a:lstStyle/>
          <a:p>
            <a:pPr marL="0" indent="0">
              <a:buNone/>
              <a:tabLst>
                <a:tab pos="260747" algn="l"/>
                <a:tab pos="984647" algn="l"/>
              </a:tabLst>
            </a:pPr>
            <a:r>
              <a:rPr lang="ro-RO" sz="2800" dirty="0">
                <a:latin typeface="Consolas" panose="020B0609020204030204" pitchFamily="49" charset="0"/>
                <a:cs typeface="Courier New" panose="02070309020205020404" pitchFamily="49" charset="0"/>
              </a:rPr>
              <a:t>movq  (%rdi), %rax</a:t>
            </a:r>
            <a:b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ro-RO" sz="2800" dirty="0">
                <a:latin typeface="Consolas" panose="020B0609020204030204" pitchFamily="49" charset="0"/>
                <a:cs typeface="Courier New" panose="02070309020205020404" pitchFamily="49" charset="0"/>
              </a:rPr>
              <a:t>movq  (%rsi), %rdx</a:t>
            </a:r>
            <a:b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ro-RO" sz="2800" dirty="0">
                <a:latin typeface="Consolas" panose="020B0609020204030204" pitchFamily="49" charset="0"/>
                <a:cs typeface="Courier New" panose="02070309020205020404" pitchFamily="49" charset="0"/>
              </a:rPr>
              <a:t>movq  %rdx, (%rdi)</a:t>
            </a:r>
            <a:b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ro-RO" sz="2800" dirty="0">
                <a:latin typeface="Consolas" panose="020B0609020204030204" pitchFamily="49" charset="0"/>
                <a:cs typeface="Courier New" panose="02070309020205020404" pitchFamily="49" charset="0"/>
              </a:rPr>
              <a:t>movq  %rax, (%rsi)</a:t>
            </a:r>
            <a:b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addq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  %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rcx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, %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rbx</a:t>
            </a:r>
            <a:endParaRPr 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60747" algn="l"/>
                <a:tab pos="984647" algn="l"/>
              </a:tabLst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60747" algn="l"/>
                <a:tab pos="984647" algn="l"/>
              </a:tabLst>
            </a:pPr>
            <a:endParaRPr 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60747" algn="l"/>
                <a:tab pos="984647" algn="l"/>
              </a:tabLst>
            </a:pPr>
            <a:r>
              <a:rPr lang="en-US" dirty="0">
                <a:cs typeface="Courier New" panose="02070309020205020404" pitchFamily="49" charset="0"/>
              </a:rPr>
              <a:t>We can apply the multiprogramming approach of executing this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addq</a:t>
            </a:r>
            <a:r>
              <a:rPr lang="en-US" dirty="0">
                <a:cs typeface="Courier New" panose="02070309020205020404" pitchFamily="49" charset="0"/>
              </a:rPr>
              <a:t> while the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movq</a:t>
            </a:r>
            <a:r>
              <a:rPr lang="en-US" dirty="0">
                <a:cs typeface="Courier New" panose="02070309020205020404" pitchFamily="49" charset="0"/>
              </a:rPr>
              <a:t> is waiting on memory.</a:t>
            </a:r>
            <a:endParaRPr lang="en-US" sz="28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18DC3-AA4A-4C22-B758-2584D73E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25B49D-647E-49E3-85A0-349C01F9A12B}"/>
              </a:ext>
            </a:extLst>
          </p:cNvPr>
          <p:cNvCxnSpPr>
            <a:cxnSpLocks/>
          </p:cNvCxnSpPr>
          <p:nvPr/>
        </p:nvCxnSpPr>
        <p:spPr>
          <a:xfrm flipH="1">
            <a:off x="4073236" y="2939144"/>
            <a:ext cx="18347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072F45-6B80-43A8-B366-850FDF32900A}"/>
              </a:ext>
            </a:extLst>
          </p:cNvPr>
          <p:cNvSpPr txBox="1"/>
          <p:nvPr/>
        </p:nvSpPr>
        <p:spPr>
          <a:xfrm>
            <a:off x="5949538" y="2505694"/>
            <a:ext cx="3188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Doesn’t have to go after the </a:t>
            </a:r>
            <a:r>
              <a:rPr lang="en-US" dirty="0" err="1"/>
              <a:t>movq</a:t>
            </a:r>
            <a:r>
              <a:rPr lang="en-US" dirty="0"/>
              <a:t> instructions because it uses different registers</a:t>
            </a:r>
          </a:p>
        </p:txBody>
      </p:sp>
    </p:spTree>
    <p:extLst>
      <p:ext uri="{BB962C8B-B14F-4D97-AF65-F5344CB8AC3E}">
        <p14:creationId xmlns:p14="http://schemas.microsoft.com/office/powerpoint/2010/main" val="3261417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Out-of-order machines</a:t>
            </a:r>
            <a:endParaRPr dirty="0"/>
          </a:p>
        </p:txBody>
      </p:sp>
      <p:pic>
        <p:nvPicPr>
          <p:cNvPr id="598" name="Google Shape;59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034" y="2284534"/>
            <a:ext cx="6213933" cy="33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72"/>
          <p:cNvSpPr/>
          <p:nvPr/>
        </p:nvSpPr>
        <p:spPr>
          <a:xfrm>
            <a:off x="526667" y="2549992"/>
            <a:ext cx="2364400" cy="121614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/>
              <a:t>Fetch many instructions at once!</a:t>
            </a:r>
            <a:endParaRPr sz="2400" dirty="0"/>
          </a:p>
        </p:txBody>
      </p:sp>
      <p:cxnSp>
        <p:nvCxnSpPr>
          <p:cNvPr id="600" name="Google Shape;600;p72"/>
          <p:cNvCxnSpPr>
            <a:cxnSpLocks/>
            <a:stCxn id="599" idx="3"/>
          </p:cNvCxnSpPr>
          <p:nvPr/>
        </p:nvCxnSpPr>
        <p:spPr>
          <a:xfrm flipV="1">
            <a:off x="2891067" y="3148734"/>
            <a:ext cx="269200" cy="932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1" name="Google Shape;601;p72"/>
          <p:cNvSpPr/>
          <p:nvPr/>
        </p:nvSpPr>
        <p:spPr>
          <a:xfrm>
            <a:off x="609600" y="4308009"/>
            <a:ext cx="2780805" cy="158729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/>
              <a:t>Read register file, handle data dependencies with register renaming</a:t>
            </a:r>
            <a:endParaRPr sz="2400" dirty="0"/>
          </a:p>
        </p:txBody>
      </p:sp>
      <p:cxnSp>
        <p:nvCxnSpPr>
          <p:cNvPr id="602" name="Google Shape;602;p72"/>
          <p:cNvCxnSpPr>
            <a:cxnSpLocks/>
            <a:stCxn id="601" idx="3"/>
          </p:cNvCxnSpPr>
          <p:nvPr/>
        </p:nvCxnSpPr>
        <p:spPr>
          <a:xfrm flipV="1">
            <a:off x="3390405" y="3530034"/>
            <a:ext cx="1450662" cy="157162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3" name="Google Shape;603;p72"/>
          <p:cNvSpPr/>
          <p:nvPr/>
        </p:nvSpPr>
        <p:spPr>
          <a:xfrm>
            <a:off x="5189517" y="1417833"/>
            <a:ext cx="2992582" cy="10532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/>
              <a:t>Reorder instructions to make best use of CPU</a:t>
            </a:r>
            <a:endParaRPr sz="2400" dirty="0"/>
          </a:p>
        </p:txBody>
      </p:sp>
      <p:cxnSp>
        <p:nvCxnSpPr>
          <p:cNvPr id="604" name="Google Shape;604;p72"/>
          <p:cNvCxnSpPr>
            <a:cxnSpLocks/>
            <a:stCxn id="603" idx="2"/>
          </p:cNvCxnSpPr>
          <p:nvPr/>
        </p:nvCxnSpPr>
        <p:spPr>
          <a:xfrm>
            <a:off x="6685808" y="2471033"/>
            <a:ext cx="1459" cy="46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5" name="Google Shape;605;p72"/>
          <p:cNvSpPr/>
          <p:nvPr/>
        </p:nvSpPr>
        <p:spPr>
          <a:xfrm>
            <a:off x="9482448" y="1840676"/>
            <a:ext cx="2396426" cy="285007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/>
              <a:t>Commit, or “write back” data to memory and regfile in the order the programmer expects</a:t>
            </a:r>
            <a:endParaRPr sz="2400" dirty="0"/>
          </a:p>
        </p:txBody>
      </p:sp>
      <p:cxnSp>
        <p:nvCxnSpPr>
          <p:cNvPr id="606" name="Google Shape;606;p72"/>
          <p:cNvCxnSpPr>
            <a:cxnSpLocks/>
            <a:stCxn id="605" idx="1"/>
          </p:cNvCxnSpPr>
          <p:nvPr/>
        </p:nvCxnSpPr>
        <p:spPr>
          <a:xfrm flipH="1">
            <a:off x="9043102" y="3265715"/>
            <a:ext cx="439346" cy="261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60FB88-7E66-4DAE-A9FD-747847DB12A1}"/>
              </a:ext>
            </a:extLst>
          </p:cNvPr>
          <p:cNvSpPr txBox="1"/>
          <p:nvPr/>
        </p:nvSpPr>
        <p:spPr>
          <a:xfrm>
            <a:off x="7243990" y="5469461"/>
            <a:ext cx="359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Generally: looks for </a:t>
            </a:r>
            <a:r>
              <a:rPr lang="en-US" i="1" dirty="0"/>
              <a:t>independent</a:t>
            </a:r>
            <a:r>
              <a:rPr lang="en-US" dirty="0"/>
              <a:t> instructions it can execute early</a:t>
            </a:r>
            <a:endParaRPr lang="en-US" i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3E13-9B5A-4B8F-8162-E797CF94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Out-of-order processors obey normal execution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1E9C-70EF-47D2-BE4A-C08F95D0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thoughts on out-of-order execution</a:t>
            </a:r>
          </a:p>
          <a:p>
            <a:pPr lvl="1"/>
            <a:r>
              <a:rPr lang="en-US" dirty="0"/>
              <a:t>😱</a:t>
            </a:r>
          </a:p>
          <a:p>
            <a:pPr lvl="1"/>
            <a:r>
              <a:rPr lang="en-US" dirty="0"/>
              <a:t>The processor could be executing my program in order it feels like?!!</a:t>
            </a:r>
          </a:p>
          <a:p>
            <a:pPr lvl="1"/>
            <a:r>
              <a:rPr lang="en-US" dirty="0"/>
              <a:t>How do I possibly reason about anything?</a:t>
            </a:r>
          </a:p>
          <a:p>
            <a:pPr lvl="1"/>
            <a:endParaRPr lang="en-US" dirty="0"/>
          </a:p>
          <a:p>
            <a:r>
              <a:rPr lang="en-US" dirty="0"/>
              <a:t>Answer: the processor promises to have the same results as if things were done in the normal order.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E8548-D163-4B65-890B-6D7CDD3A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9370E9-A87D-4AD0-BDA2-2BA8FDB168FE}"/>
              </a:ext>
            </a:extLst>
          </p:cNvPr>
          <p:cNvSpPr/>
          <p:nvPr/>
        </p:nvSpPr>
        <p:spPr>
          <a:xfrm>
            <a:off x="4102925" y="4349338"/>
            <a:ext cx="2660073" cy="182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611F8B-8DB5-49F0-95AC-F88AFF4BECC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170712" y="5260769"/>
            <a:ext cx="9322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0C68A4-D646-4202-8250-9DA22C6CDCFD}"/>
              </a:ext>
            </a:extLst>
          </p:cNvPr>
          <p:cNvCxnSpPr>
            <a:cxnSpLocks/>
          </p:cNvCxnSpPr>
          <p:nvPr/>
        </p:nvCxnSpPr>
        <p:spPr>
          <a:xfrm>
            <a:off x="6762998" y="5258790"/>
            <a:ext cx="9322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F3E88F-BD90-4EC0-AB03-20E608836459}"/>
              </a:ext>
            </a:extLst>
          </p:cNvPr>
          <p:cNvSpPr txBox="1"/>
          <p:nvPr/>
        </p:nvSpPr>
        <p:spPr>
          <a:xfrm>
            <a:off x="1674421" y="4797125"/>
            <a:ext cx="1496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Instructions,</a:t>
            </a:r>
          </a:p>
          <a:p>
            <a:r>
              <a:rPr lang="en-US" dirty="0"/>
              <a:t>Registers,</a:t>
            </a:r>
          </a:p>
          <a:p>
            <a:r>
              <a:rPr lang="en-US" dirty="0"/>
              <a:t>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3693B4-431F-41AD-9EFC-4A4566ABABCC}"/>
              </a:ext>
            </a:extLst>
          </p:cNvPr>
          <p:cNvSpPr txBox="1"/>
          <p:nvPr/>
        </p:nvSpPr>
        <p:spPr>
          <a:xfrm>
            <a:off x="7695211" y="4658625"/>
            <a:ext cx="1496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</a:t>
            </a:r>
          </a:p>
          <a:p>
            <a:r>
              <a:rPr lang="en-US" dirty="0"/>
              <a:t>Registers and</a:t>
            </a:r>
          </a:p>
          <a:p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405558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3E13-9B5A-4B8F-8162-E797CF94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threads might rely on memory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1E9C-70EF-47D2-BE4A-C08F95D0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processor can’t account for multiple threads though</a:t>
            </a:r>
          </a:p>
          <a:p>
            <a:r>
              <a:rPr lang="en-US" dirty="0"/>
              <a:t>If memory results are shared by two threads, the processor might mess something up for you.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will Thread 1 print?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E8548-D163-4B65-890B-6D7CDD3A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D80F8-11B5-49C1-B474-EBE156739003}"/>
              </a:ext>
            </a:extLst>
          </p:cNvPr>
          <p:cNvSpPr txBox="1"/>
          <p:nvPr/>
        </p:nvSpPr>
        <p:spPr>
          <a:xfrm>
            <a:off x="2333501" y="4399205"/>
            <a:ext cx="197724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while (f == 0);</a:t>
            </a:r>
          </a:p>
          <a:p>
            <a:r>
              <a:rPr lang="en-US" dirty="0" err="1"/>
              <a:t>printf</a:t>
            </a:r>
            <a:r>
              <a:rPr lang="en-US" dirty="0"/>
              <a:t>(“%d\n”, x);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94830-EC0B-4B65-9291-4400EBD2B860}"/>
              </a:ext>
            </a:extLst>
          </p:cNvPr>
          <p:cNvSpPr txBox="1"/>
          <p:nvPr/>
        </p:nvSpPr>
        <p:spPr>
          <a:xfrm>
            <a:off x="6489864" y="4399206"/>
            <a:ext cx="149629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 = 42;</a:t>
            </a:r>
          </a:p>
          <a:p>
            <a:r>
              <a:rPr lang="en-US" dirty="0"/>
              <a:t>f = 1;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D976A-1FBC-4241-B8B6-74061F23552E}"/>
              </a:ext>
            </a:extLst>
          </p:cNvPr>
          <p:cNvSpPr txBox="1"/>
          <p:nvPr/>
        </p:nvSpPr>
        <p:spPr>
          <a:xfrm>
            <a:off x="4304805" y="2860454"/>
            <a:ext cx="218506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 = 0;</a:t>
            </a:r>
          </a:p>
          <a:p>
            <a:r>
              <a:rPr lang="en-US" dirty="0"/>
              <a:t>x = 0;</a:t>
            </a:r>
          </a:p>
          <a:p>
            <a:r>
              <a:rPr lang="en-US" dirty="0"/>
              <a:t>// split into threads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80FA0-2AE4-47D9-A23D-5E47E9F39E2C}"/>
              </a:ext>
            </a:extLst>
          </p:cNvPr>
          <p:cNvSpPr txBox="1"/>
          <p:nvPr/>
        </p:nvSpPr>
        <p:spPr>
          <a:xfrm>
            <a:off x="2333501" y="4025135"/>
            <a:ext cx="138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0E1301-5FA3-4756-8274-FEF55405A7D1}"/>
              </a:ext>
            </a:extLst>
          </p:cNvPr>
          <p:cNvSpPr txBox="1"/>
          <p:nvPr/>
        </p:nvSpPr>
        <p:spPr>
          <a:xfrm>
            <a:off x="6489865" y="4029093"/>
            <a:ext cx="138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D9D9C0-5506-4E74-9D39-132C807B85C0}"/>
              </a:ext>
            </a:extLst>
          </p:cNvPr>
          <p:cNvCxnSpPr/>
          <p:nvPr/>
        </p:nvCxnSpPr>
        <p:spPr>
          <a:xfrm flipH="1">
            <a:off x="3978234" y="3895106"/>
            <a:ext cx="326571" cy="320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F74C16-38B1-4399-9FF1-68D29C9681C0}"/>
              </a:ext>
            </a:extLst>
          </p:cNvPr>
          <p:cNvCxnSpPr>
            <a:cxnSpLocks/>
          </p:cNvCxnSpPr>
          <p:nvPr/>
        </p:nvCxnSpPr>
        <p:spPr>
          <a:xfrm>
            <a:off x="6222670" y="3886867"/>
            <a:ext cx="261257" cy="322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133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3E13-9B5A-4B8F-8162-E797CF94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threads might rely on memory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1E9C-70EF-47D2-BE4A-C08F95D0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processor can’t account for multiple threads though</a:t>
            </a:r>
          </a:p>
          <a:p>
            <a:r>
              <a:rPr lang="en-US" dirty="0"/>
              <a:t>If memory results are shared by two threads, the processor might mess something up for you.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will Thread 1 print? </a:t>
            </a:r>
            <a:r>
              <a:rPr lang="en-US" b="1" dirty="0"/>
              <a:t>Could be 42. Could be 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E8548-D163-4B65-890B-6D7CDD3A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D80F8-11B5-49C1-B474-EBE156739003}"/>
              </a:ext>
            </a:extLst>
          </p:cNvPr>
          <p:cNvSpPr txBox="1"/>
          <p:nvPr/>
        </p:nvSpPr>
        <p:spPr>
          <a:xfrm>
            <a:off x="2333501" y="4399205"/>
            <a:ext cx="197724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while (f == 0);</a:t>
            </a:r>
          </a:p>
          <a:p>
            <a:r>
              <a:rPr lang="en-US" dirty="0" err="1"/>
              <a:t>printf</a:t>
            </a:r>
            <a:r>
              <a:rPr lang="en-US" dirty="0"/>
              <a:t>(“%d\n”, x);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94830-EC0B-4B65-9291-4400EBD2B860}"/>
              </a:ext>
            </a:extLst>
          </p:cNvPr>
          <p:cNvSpPr txBox="1"/>
          <p:nvPr/>
        </p:nvSpPr>
        <p:spPr>
          <a:xfrm>
            <a:off x="6489864" y="4399206"/>
            <a:ext cx="149629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 = 42;</a:t>
            </a:r>
          </a:p>
          <a:p>
            <a:r>
              <a:rPr lang="en-US" dirty="0"/>
              <a:t>f = 1;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D976A-1FBC-4241-B8B6-74061F23552E}"/>
              </a:ext>
            </a:extLst>
          </p:cNvPr>
          <p:cNvSpPr txBox="1"/>
          <p:nvPr/>
        </p:nvSpPr>
        <p:spPr>
          <a:xfrm>
            <a:off x="4304805" y="2860454"/>
            <a:ext cx="218506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 = 0;</a:t>
            </a:r>
          </a:p>
          <a:p>
            <a:r>
              <a:rPr lang="en-US" dirty="0"/>
              <a:t>x = 0;</a:t>
            </a:r>
          </a:p>
          <a:p>
            <a:r>
              <a:rPr lang="en-US" dirty="0"/>
              <a:t>// split into threads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80FA0-2AE4-47D9-A23D-5E47E9F39E2C}"/>
              </a:ext>
            </a:extLst>
          </p:cNvPr>
          <p:cNvSpPr txBox="1"/>
          <p:nvPr/>
        </p:nvSpPr>
        <p:spPr>
          <a:xfrm>
            <a:off x="2333501" y="4025135"/>
            <a:ext cx="138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0E1301-5FA3-4756-8274-FEF55405A7D1}"/>
              </a:ext>
            </a:extLst>
          </p:cNvPr>
          <p:cNvSpPr txBox="1"/>
          <p:nvPr/>
        </p:nvSpPr>
        <p:spPr>
          <a:xfrm>
            <a:off x="6489865" y="4029093"/>
            <a:ext cx="138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D9D9C0-5506-4E74-9D39-132C807B85C0}"/>
              </a:ext>
            </a:extLst>
          </p:cNvPr>
          <p:cNvCxnSpPr/>
          <p:nvPr/>
        </p:nvCxnSpPr>
        <p:spPr>
          <a:xfrm flipH="1">
            <a:off x="3978234" y="3895106"/>
            <a:ext cx="326571" cy="320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F74C16-38B1-4399-9FF1-68D29C9681C0}"/>
              </a:ext>
            </a:extLst>
          </p:cNvPr>
          <p:cNvCxnSpPr>
            <a:cxnSpLocks/>
          </p:cNvCxnSpPr>
          <p:nvPr/>
        </p:nvCxnSpPr>
        <p:spPr>
          <a:xfrm>
            <a:off x="6222670" y="3886867"/>
            <a:ext cx="261257" cy="322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DE76DD-6CC1-4226-B798-79CE8699AAB0}"/>
              </a:ext>
            </a:extLst>
          </p:cNvPr>
          <p:cNvSpPr txBox="1"/>
          <p:nvPr/>
        </p:nvSpPr>
        <p:spPr>
          <a:xfrm>
            <a:off x="9517769" y="4879280"/>
            <a:ext cx="1895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can be addressed with memory barriers</a:t>
            </a:r>
          </a:p>
        </p:txBody>
      </p:sp>
    </p:spTree>
    <p:extLst>
      <p:ext uri="{BB962C8B-B14F-4D97-AF65-F5344CB8AC3E}">
        <p14:creationId xmlns:p14="http://schemas.microsoft.com/office/powerpoint/2010/main" val="356170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Threads</a:t>
            </a:r>
          </a:p>
          <a:p>
            <a:pPr lvl="1"/>
            <a:endParaRPr lang="en-US" dirty="0"/>
          </a:p>
          <a:p>
            <a:r>
              <a:rPr lang="en-US" dirty="0"/>
              <a:t>Need for Parallelism</a:t>
            </a:r>
          </a:p>
          <a:p>
            <a:pPr lvl="1"/>
            <a:endParaRPr lang="en-US" dirty="0"/>
          </a:p>
          <a:p>
            <a:r>
              <a:rPr lang="en-US" dirty="0"/>
              <a:t>Processor Concurrency</a:t>
            </a:r>
          </a:p>
          <a:p>
            <a:pPr lvl="1"/>
            <a:endParaRPr lang="en-US" dirty="0"/>
          </a:p>
          <a:p>
            <a:r>
              <a:rPr lang="en-US" dirty="0"/>
              <a:t>Concurrency Challenges</a:t>
            </a:r>
          </a:p>
          <a:p>
            <a:pPr lvl="1"/>
            <a:r>
              <a:rPr lang="en-US" sz="2800" dirty="0"/>
              <a:t>Amdahl’s Law</a:t>
            </a:r>
          </a:p>
          <a:p>
            <a:pPr lvl="1"/>
            <a:r>
              <a:rPr lang="en-US" sz="2800" dirty="0"/>
              <a:t>Data Races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43657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3E13-9B5A-4B8F-8162-E797CF94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else do processors employ concurrency?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1E9C-70EF-47D2-BE4A-C08F95D0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Make computer faster by performing multiple tasks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multiple cores to run multiple tasks in parallel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multiple tasks on a single core concurrently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E8548-D163-4B65-890B-6D7CDD3A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60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3E13-9B5A-4B8F-8162-E797CF94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else do processors employ concurrency?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1E9C-70EF-47D2-BE4A-C08F95D0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Make computer faster by performing multiple tasks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Use multiple cores to run multiple tasks in parallel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multiple tasks on a single core concurrently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E8548-D163-4B65-890B-6D7CDD3A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965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D85B-1079-2648-9437-ECD54E54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Systems (in pictures)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7EF51-F85B-8E40-85E4-17A8434D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42</a:t>
            </a:fld>
            <a:endParaRPr lang="en-US"/>
          </a:p>
        </p:txBody>
      </p:sp>
      <p:grpSp>
        <p:nvGrpSpPr>
          <p:cNvPr id="5" name="Google Shape;237;g5e18c33101_0_378">
            <a:extLst>
              <a:ext uri="{FF2B5EF4-FFF2-40B4-BE49-F238E27FC236}">
                <a16:creationId xmlns:a16="http://schemas.microsoft.com/office/drawing/2014/main" id="{9F4A0C69-9B55-6C48-A0C6-255788EA90D1}"/>
              </a:ext>
            </a:extLst>
          </p:cNvPr>
          <p:cNvGrpSpPr/>
          <p:nvPr/>
        </p:nvGrpSpPr>
        <p:grpSpPr>
          <a:xfrm>
            <a:off x="609600" y="1417639"/>
            <a:ext cx="2057400" cy="2674620"/>
            <a:chOff x="609600" y="1676400"/>
            <a:chExt cx="3048000" cy="3962400"/>
          </a:xfrm>
        </p:grpSpPr>
        <p:grpSp>
          <p:nvGrpSpPr>
            <p:cNvPr id="6" name="Google Shape;238;g5e18c33101_0_378">
              <a:extLst>
                <a:ext uri="{FF2B5EF4-FFF2-40B4-BE49-F238E27FC236}">
                  <a16:creationId xmlns:a16="http://schemas.microsoft.com/office/drawing/2014/main" id="{415CF0F8-D9A3-D44C-A46A-ECDB47D9F9DE}"/>
                </a:ext>
              </a:extLst>
            </p:cNvPr>
            <p:cNvGrpSpPr/>
            <p:nvPr/>
          </p:nvGrpSpPr>
          <p:grpSpPr>
            <a:xfrm>
              <a:off x="609600" y="1676400"/>
              <a:ext cx="3048000" cy="3962400"/>
              <a:chOff x="609600" y="1676400"/>
              <a:chExt cx="3048000" cy="3962400"/>
            </a:xfrm>
          </p:grpSpPr>
          <p:sp>
            <p:nvSpPr>
              <p:cNvPr id="23" name="Google Shape;239;g5e18c33101_0_378">
                <a:extLst>
                  <a:ext uri="{FF2B5EF4-FFF2-40B4-BE49-F238E27FC236}">
                    <a16:creationId xmlns:a16="http://schemas.microsoft.com/office/drawing/2014/main" id="{845AC35F-72A1-0C48-BF10-DF874C132BAD}"/>
                  </a:ext>
                </a:extLst>
              </p:cNvPr>
              <p:cNvSpPr/>
              <p:nvPr/>
            </p:nvSpPr>
            <p:spPr>
              <a:xfrm>
                <a:off x="609600" y="1676400"/>
                <a:ext cx="3048000" cy="3962400"/>
              </a:xfrm>
              <a:prstGeom prst="rect">
                <a:avLst/>
              </a:prstGeom>
              <a:solidFill>
                <a:srgbClr val="D8D8D8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Processor 0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0;g5e18c33101_0_378">
                <a:extLst>
                  <a:ext uri="{FF2B5EF4-FFF2-40B4-BE49-F238E27FC236}">
                    <a16:creationId xmlns:a16="http://schemas.microsoft.com/office/drawing/2014/main" id="{C9538EA2-22DD-0046-ADEB-25F0966FC249}"/>
                  </a:ext>
                </a:extLst>
              </p:cNvPr>
              <p:cNvSpPr/>
              <p:nvPr/>
            </p:nvSpPr>
            <p:spPr>
              <a:xfrm>
                <a:off x="838200" y="2286000"/>
                <a:ext cx="2590800" cy="533400"/>
              </a:xfrm>
              <a:prstGeom prst="rect">
                <a:avLst/>
              </a:prstGeom>
              <a:solidFill>
                <a:srgbClr val="95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Control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41;g5e18c33101_0_378">
                <a:extLst>
                  <a:ext uri="{FF2B5EF4-FFF2-40B4-BE49-F238E27FC236}">
                    <a16:creationId xmlns:a16="http://schemas.microsoft.com/office/drawing/2014/main" id="{87FBB679-6EE7-2241-80E9-873C774F37E0}"/>
                  </a:ext>
                </a:extLst>
              </p:cNvPr>
              <p:cNvSpPr/>
              <p:nvPr/>
            </p:nvSpPr>
            <p:spPr>
              <a:xfrm>
                <a:off x="838200" y="3048000"/>
                <a:ext cx="2590800" cy="2362200"/>
              </a:xfrm>
              <a:prstGeom prst="rect">
                <a:avLst/>
              </a:prstGeom>
              <a:solidFill>
                <a:srgbClr val="93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Datapath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" name="Google Shape;242;g5e18c33101_0_378">
                <a:extLst>
                  <a:ext uri="{FF2B5EF4-FFF2-40B4-BE49-F238E27FC236}">
                    <a16:creationId xmlns:a16="http://schemas.microsoft.com/office/drawing/2014/main" id="{8477E6EA-1A70-0541-B69C-0D7F540D4802}"/>
                  </a:ext>
                </a:extLst>
              </p:cNvPr>
              <p:cNvCxnSpPr/>
              <p:nvPr/>
            </p:nvCxnSpPr>
            <p:spPr>
              <a:xfrm rot="5400000">
                <a:off x="1409744" y="2933744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7" name="Google Shape;243;g5e18c33101_0_378">
                <a:extLst>
                  <a:ext uri="{FF2B5EF4-FFF2-40B4-BE49-F238E27FC236}">
                    <a16:creationId xmlns:a16="http://schemas.microsoft.com/office/drawing/2014/main" id="{4FE49061-C312-B142-AB13-C34C7B20D323}"/>
                  </a:ext>
                </a:extLst>
              </p:cNvPr>
              <p:cNvCxnSpPr/>
              <p:nvPr/>
            </p:nvCxnSpPr>
            <p:spPr>
              <a:xfrm rot="5400000" flipH="1">
                <a:off x="2553538" y="2932950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</p:grpSp>
        <p:grpSp>
          <p:nvGrpSpPr>
            <p:cNvPr id="7" name="Google Shape;244;g5e18c33101_0_378">
              <a:extLst>
                <a:ext uri="{FF2B5EF4-FFF2-40B4-BE49-F238E27FC236}">
                  <a16:creationId xmlns:a16="http://schemas.microsoft.com/office/drawing/2014/main" id="{8945B7BF-EFD4-2047-82F0-7378669E4920}"/>
                </a:ext>
              </a:extLst>
            </p:cNvPr>
            <p:cNvGrpSpPr/>
            <p:nvPr/>
          </p:nvGrpSpPr>
          <p:grpSpPr>
            <a:xfrm>
              <a:off x="914400" y="3505200"/>
              <a:ext cx="2367300" cy="1828800"/>
              <a:chOff x="914400" y="3505200"/>
              <a:chExt cx="2367300" cy="1828800"/>
            </a:xfrm>
          </p:grpSpPr>
          <p:sp>
            <p:nvSpPr>
              <p:cNvPr id="8" name="Google Shape;245;g5e18c33101_0_378">
                <a:extLst>
                  <a:ext uri="{FF2B5EF4-FFF2-40B4-BE49-F238E27FC236}">
                    <a16:creationId xmlns:a16="http://schemas.microsoft.com/office/drawing/2014/main" id="{8A4A8135-256D-9C41-A342-DE8BBE4CEB47}"/>
                  </a:ext>
                </a:extLst>
              </p:cNvPr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PC</a:t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246;g5e18c33101_0_378">
                <a:extLst>
                  <a:ext uri="{FF2B5EF4-FFF2-40B4-BE49-F238E27FC236}">
                    <a16:creationId xmlns:a16="http://schemas.microsoft.com/office/drawing/2014/main" id="{86E5F31E-FBDD-C942-9612-8206012B5A71}"/>
                  </a:ext>
                </a:extLst>
              </p:cNvPr>
              <p:cNvGrpSpPr/>
              <p:nvPr/>
            </p:nvGrpSpPr>
            <p:grpSpPr>
              <a:xfrm>
                <a:off x="914414" y="3859306"/>
                <a:ext cx="2362217" cy="712694"/>
                <a:chOff x="1600199" y="3935506"/>
                <a:chExt cx="1600201" cy="712694"/>
              </a:xfrm>
            </p:grpSpPr>
            <p:sp>
              <p:nvSpPr>
                <p:cNvPr id="13" name="Google Shape;247;g5e18c33101_0_378">
                  <a:extLst>
                    <a:ext uri="{FF2B5EF4-FFF2-40B4-BE49-F238E27FC236}">
                      <a16:creationId xmlns:a16="http://schemas.microsoft.com/office/drawing/2014/main" id="{44459056-7A3A-4C48-ABDC-EC8C7BDE3AF4}"/>
                    </a:ext>
                  </a:extLst>
                </p:cNvPr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248;g5e18c33101_0_378">
                  <a:extLst>
                    <a:ext uri="{FF2B5EF4-FFF2-40B4-BE49-F238E27FC236}">
                      <a16:creationId xmlns:a16="http://schemas.microsoft.com/office/drawing/2014/main" id="{683AC345-3568-0441-AFBD-A6D8E1C15D33}"/>
                    </a:ext>
                  </a:extLst>
                </p:cNvPr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249;g5e18c33101_0_378">
                  <a:extLst>
                    <a:ext uri="{FF2B5EF4-FFF2-40B4-BE49-F238E27FC236}">
                      <a16:creationId xmlns:a16="http://schemas.microsoft.com/office/drawing/2014/main" id="{0FC60055-CC01-0943-AB94-6C053AEC5442}"/>
                    </a:ext>
                  </a:extLst>
                </p:cNvPr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250;g5e18c33101_0_378">
                  <a:extLst>
                    <a:ext uri="{FF2B5EF4-FFF2-40B4-BE49-F238E27FC236}">
                      <a16:creationId xmlns:a16="http://schemas.microsoft.com/office/drawing/2014/main" id="{09B0199F-3C3E-F647-BF5F-ED7A0705C815}"/>
                    </a:ext>
                  </a:extLst>
                </p:cNvPr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251;g5e18c33101_0_378">
                  <a:extLst>
                    <a:ext uri="{FF2B5EF4-FFF2-40B4-BE49-F238E27FC236}">
                      <a16:creationId xmlns:a16="http://schemas.microsoft.com/office/drawing/2014/main" id="{B1A9AB1C-767B-8247-913B-E4292BD4ED44}"/>
                    </a:ext>
                  </a:extLst>
                </p:cNvPr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" name="Google Shape;252;g5e18c33101_0_378">
                  <a:extLst>
                    <a:ext uri="{FF2B5EF4-FFF2-40B4-BE49-F238E27FC236}">
                      <a16:creationId xmlns:a16="http://schemas.microsoft.com/office/drawing/2014/main" id="{1A4827AA-C17A-A14B-9C34-7F187A73B66A}"/>
                    </a:ext>
                  </a:extLst>
                </p:cNvPr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" name="Google Shape;253;g5e18c33101_0_378">
                  <a:extLst>
                    <a:ext uri="{FF2B5EF4-FFF2-40B4-BE49-F238E27FC236}">
                      <a16:creationId xmlns:a16="http://schemas.microsoft.com/office/drawing/2014/main" id="{1686E3AA-9109-BF4E-88E1-2D7914F2DB3B}"/>
                    </a:ext>
                  </a:extLst>
                </p:cNvPr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" name="Google Shape;254;g5e18c33101_0_378">
                  <a:extLst>
                    <a:ext uri="{FF2B5EF4-FFF2-40B4-BE49-F238E27FC236}">
                      <a16:creationId xmlns:a16="http://schemas.microsoft.com/office/drawing/2014/main" id="{8A3B3651-A997-DC4F-936E-B43A0D09DFFD}"/>
                    </a:ext>
                  </a:extLst>
                </p:cNvPr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55;g5e18c33101_0_378">
                  <a:extLst>
                    <a:ext uri="{FF2B5EF4-FFF2-40B4-BE49-F238E27FC236}">
                      <a16:creationId xmlns:a16="http://schemas.microsoft.com/office/drawing/2014/main" id="{C89080B2-B32E-D547-ABF5-4052A39CDD3E}"/>
                    </a:ext>
                  </a:extLst>
                </p:cNvPr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56;g5e18c33101_0_378">
                  <a:extLst>
                    <a:ext uri="{FF2B5EF4-FFF2-40B4-BE49-F238E27FC236}">
                      <a16:creationId xmlns:a16="http://schemas.microsoft.com/office/drawing/2014/main" id="{2F4A1416-3DDF-B140-8E7B-20897CA624B6}"/>
                    </a:ext>
                  </a:extLst>
                </p:cNvPr>
                <p:cNvSpPr txBox="1"/>
                <p:nvPr/>
              </p:nvSpPr>
              <p:spPr>
                <a:xfrm>
                  <a:off x="1716221" y="3935506"/>
                  <a:ext cx="1377000" cy="684000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400"/>
                  </a:pPr>
                  <a:r>
                    <a:rPr lang="en-US" sz="2400" dirty="0">
                      <a:latin typeface="Calibri"/>
                      <a:ea typeface="Calibri"/>
                      <a:cs typeface="Calibri"/>
                      <a:sym typeface="Calibri"/>
                    </a:rPr>
                    <a:t>Registers</a:t>
                  </a:r>
                  <a:endParaRPr sz="2400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" name="Google Shape;257;g5e18c33101_0_378">
                <a:extLst>
                  <a:ext uri="{FF2B5EF4-FFF2-40B4-BE49-F238E27FC236}">
                    <a16:creationId xmlns:a16="http://schemas.microsoft.com/office/drawing/2014/main" id="{65B6FC4A-1BB3-E444-BC80-277D6BC0B02F}"/>
                  </a:ext>
                </a:extLst>
              </p:cNvPr>
              <p:cNvGrpSpPr/>
              <p:nvPr/>
            </p:nvGrpSpPr>
            <p:grpSpPr>
              <a:xfrm>
                <a:off x="914400" y="4697787"/>
                <a:ext cx="2367300" cy="636213"/>
                <a:chOff x="4572000" y="3402387"/>
                <a:chExt cx="2367300" cy="636213"/>
              </a:xfrm>
            </p:grpSpPr>
            <p:sp>
              <p:nvSpPr>
                <p:cNvPr id="11" name="Google Shape;258;g5e18c33101_0_378">
                  <a:extLst>
                    <a:ext uri="{FF2B5EF4-FFF2-40B4-BE49-F238E27FC236}">
                      <a16:creationId xmlns:a16="http://schemas.microsoft.com/office/drawing/2014/main" id="{00BDE4B5-A6D5-2246-BDD3-D336D4310B9C}"/>
                    </a:ext>
                  </a:extLst>
                </p:cNvPr>
                <p:cNvSpPr/>
                <p:nvPr/>
              </p:nvSpPr>
              <p:spPr>
                <a:xfrm rot="10800000" flipH="1">
                  <a:off x="4572000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259;g5e18c33101_0_378">
                  <a:extLst>
                    <a:ext uri="{FF2B5EF4-FFF2-40B4-BE49-F238E27FC236}">
                      <a16:creationId xmlns:a16="http://schemas.microsoft.com/office/drawing/2014/main" id="{371478DB-D99B-EA43-81C8-2DAC405D99BE}"/>
                    </a:ext>
                  </a:extLst>
                </p:cNvPr>
                <p:cNvSpPr txBox="1"/>
                <p:nvPr/>
              </p:nvSpPr>
              <p:spPr>
                <a:xfrm>
                  <a:off x="4572000" y="3402387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8" name="Google Shape;260;g5e18c33101_0_378">
            <a:extLst>
              <a:ext uri="{FF2B5EF4-FFF2-40B4-BE49-F238E27FC236}">
                <a16:creationId xmlns:a16="http://schemas.microsoft.com/office/drawing/2014/main" id="{5889A411-3EB5-1747-877F-BAB7AEE97A6C}"/>
              </a:ext>
            </a:extLst>
          </p:cNvPr>
          <p:cNvSpPr/>
          <p:nvPr/>
        </p:nvSpPr>
        <p:spPr>
          <a:xfrm>
            <a:off x="6324600" y="1524000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61;g5e18c33101_0_378">
            <a:extLst>
              <a:ext uri="{FF2B5EF4-FFF2-40B4-BE49-F238E27FC236}">
                <a16:creationId xmlns:a16="http://schemas.microsoft.com/office/drawing/2014/main" id="{A0F45A30-52AC-7044-8161-3C7AAB58ABA3}"/>
              </a:ext>
            </a:extLst>
          </p:cNvPr>
          <p:cNvGrpSpPr/>
          <p:nvPr/>
        </p:nvGrpSpPr>
        <p:grpSpPr>
          <a:xfrm>
            <a:off x="8229600" y="1676400"/>
            <a:ext cx="1524000" cy="762000"/>
            <a:chOff x="6705600" y="1676400"/>
            <a:chExt cx="1524000" cy="762000"/>
          </a:xfrm>
        </p:grpSpPr>
        <p:sp>
          <p:nvSpPr>
            <p:cNvPr id="30" name="Google Shape;262;g5e18c33101_0_378">
              <a:extLst>
                <a:ext uri="{FF2B5EF4-FFF2-40B4-BE49-F238E27FC236}">
                  <a16:creationId xmlns:a16="http://schemas.microsoft.com/office/drawing/2014/main" id="{E4A21BD7-706B-D64D-9643-1D7EF8ADA77F}"/>
                </a:ext>
              </a:extLst>
            </p:cNvPr>
            <p:cNvSpPr/>
            <p:nvPr/>
          </p:nvSpPr>
          <p:spPr>
            <a:xfrm>
              <a:off x="7315200" y="16764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" name="Google Shape;263;g5e18c33101_0_378">
              <a:extLst>
                <a:ext uri="{FF2B5EF4-FFF2-40B4-BE49-F238E27FC236}">
                  <a16:creationId xmlns:a16="http://schemas.microsoft.com/office/drawing/2014/main" id="{7B341B8A-232E-9C45-B30B-01D0B551705D}"/>
                </a:ext>
              </a:extLst>
            </p:cNvPr>
            <p:cNvCxnSpPr/>
            <p:nvPr/>
          </p:nvCxnSpPr>
          <p:spPr>
            <a:xfrm rot="10800000">
              <a:off x="6705600" y="1981288"/>
              <a:ext cx="609600" cy="15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grpSp>
        <p:nvGrpSpPr>
          <p:cNvPr id="32" name="Google Shape;264;g5e18c33101_0_378">
            <a:extLst>
              <a:ext uri="{FF2B5EF4-FFF2-40B4-BE49-F238E27FC236}">
                <a16:creationId xmlns:a16="http://schemas.microsoft.com/office/drawing/2014/main" id="{2F535865-32A2-4846-8A05-BA88322C7DBE}"/>
              </a:ext>
            </a:extLst>
          </p:cNvPr>
          <p:cNvGrpSpPr/>
          <p:nvPr/>
        </p:nvGrpSpPr>
        <p:grpSpPr>
          <a:xfrm>
            <a:off x="8229600" y="4800600"/>
            <a:ext cx="1524000" cy="762000"/>
            <a:chOff x="6705600" y="4800600"/>
            <a:chExt cx="1524000" cy="762000"/>
          </a:xfrm>
        </p:grpSpPr>
        <p:sp>
          <p:nvSpPr>
            <p:cNvPr id="33" name="Google Shape;265;g5e18c33101_0_378">
              <a:extLst>
                <a:ext uri="{FF2B5EF4-FFF2-40B4-BE49-F238E27FC236}">
                  <a16:creationId xmlns:a16="http://schemas.microsoft.com/office/drawing/2014/main" id="{6ED4780A-3441-CC45-8B80-D000E4111F05}"/>
                </a:ext>
              </a:extLst>
            </p:cNvPr>
            <p:cNvSpPr/>
            <p:nvPr/>
          </p:nvSpPr>
          <p:spPr>
            <a:xfrm>
              <a:off x="7315200" y="48006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" name="Google Shape;266;g5e18c33101_0_378">
              <a:extLst>
                <a:ext uri="{FF2B5EF4-FFF2-40B4-BE49-F238E27FC236}">
                  <a16:creationId xmlns:a16="http://schemas.microsoft.com/office/drawing/2014/main" id="{6F8798F1-2A1B-6E46-B9F5-D57D9F610911}"/>
                </a:ext>
              </a:extLst>
            </p:cNvPr>
            <p:cNvCxnSpPr/>
            <p:nvPr/>
          </p:nvCxnSpPr>
          <p:spPr>
            <a:xfrm rot="10800000" flipH="1">
              <a:off x="6705600" y="5181688"/>
              <a:ext cx="609600" cy="15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grpSp>
        <p:nvGrpSpPr>
          <p:cNvPr id="35" name="Google Shape;267;g5e18c33101_0_378">
            <a:extLst>
              <a:ext uri="{FF2B5EF4-FFF2-40B4-BE49-F238E27FC236}">
                <a16:creationId xmlns:a16="http://schemas.microsoft.com/office/drawing/2014/main" id="{5775BD7D-2F34-F541-B974-5C94B297D049}"/>
              </a:ext>
            </a:extLst>
          </p:cNvPr>
          <p:cNvGrpSpPr/>
          <p:nvPr/>
        </p:nvGrpSpPr>
        <p:grpSpPr>
          <a:xfrm>
            <a:off x="6477074" y="1981200"/>
            <a:ext cx="1524023" cy="3429000"/>
            <a:chOff x="4953072" y="1981200"/>
            <a:chExt cx="1524023" cy="3429000"/>
          </a:xfrm>
        </p:grpSpPr>
        <p:grpSp>
          <p:nvGrpSpPr>
            <p:cNvPr id="36" name="Google Shape;268;g5e18c33101_0_378">
              <a:extLst>
                <a:ext uri="{FF2B5EF4-FFF2-40B4-BE49-F238E27FC236}">
                  <a16:creationId xmlns:a16="http://schemas.microsoft.com/office/drawing/2014/main" id="{CEE11A04-959E-F24E-94B1-D3E104174B0E}"/>
                </a:ext>
              </a:extLst>
            </p:cNvPr>
            <p:cNvGrpSpPr/>
            <p:nvPr/>
          </p:nvGrpSpPr>
          <p:grpSpPr>
            <a:xfrm>
              <a:off x="4953072" y="4038600"/>
              <a:ext cx="381023" cy="685800"/>
              <a:chOff x="7543800" y="3581400"/>
              <a:chExt cx="2362200" cy="685800"/>
            </a:xfrm>
          </p:grpSpPr>
          <p:sp>
            <p:nvSpPr>
              <p:cNvPr id="228" name="Google Shape;269;g5e18c33101_0_378">
                <a:extLst>
                  <a:ext uri="{FF2B5EF4-FFF2-40B4-BE49-F238E27FC236}">
                    <a16:creationId xmlns:a16="http://schemas.microsoft.com/office/drawing/2014/main" id="{676EF105-A0AA-A748-B6C9-F2CCE9C7DB7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70;g5e18c33101_0_378">
                <a:extLst>
                  <a:ext uri="{FF2B5EF4-FFF2-40B4-BE49-F238E27FC236}">
                    <a16:creationId xmlns:a16="http://schemas.microsoft.com/office/drawing/2014/main" id="{8BA4FAC6-9834-B94B-B0ED-6D280ADBC974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71;g5e18c33101_0_378">
                <a:extLst>
                  <a:ext uri="{FF2B5EF4-FFF2-40B4-BE49-F238E27FC236}">
                    <a16:creationId xmlns:a16="http://schemas.microsoft.com/office/drawing/2014/main" id="{1D67A773-A915-F64A-AB0B-1C59162067AF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72;g5e18c33101_0_378">
                <a:extLst>
                  <a:ext uri="{FF2B5EF4-FFF2-40B4-BE49-F238E27FC236}">
                    <a16:creationId xmlns:a16="http://schemas.microsoft.com/office/drawing/2014/main" id="{AAED431B-37DA-5948-B460-14405596F5EA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73;g5e18c33101_0_378">
                <a:extLst>
                  <a:ext uri="{FF2B5EF4-FFF2-40B4-BE49-F238E27FC236}">
                    <a16:creationId xmlns:a16="http://schemas.microsoft.com/office/drawing/2014/main" id="{DC8478CB-F960-D54C-A467-21C5CA250F39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74;g5e18c33101_0_378">
                <a:extLst>
                  <a:ext uri="{FF2B5EF4-FFF2-40B4-BE49-F238E27FC236}">
                    <a16:creationId xmlns:a16="http://schemas.microsoft.com/office/drawing/2014/main" id="{BF998EA3-4C9A-9545-9AC0-C2023F9630D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75;g5e18c33101_0_378">
                <a:extLst>
                  <a:ext uri="{FF2B5EF4-FFF2-40B4-BE49-F238E27FC236}">
                    <a16:creationId xmlns:a16="http://schemas.microsoft.com/office/drawing/2014/main" id="{01C5F13A-70C9-4D42-AC2A-B4B304701A6E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76;g5e18c33101_0_378">
                <a:extLst>
                  <a:ext uri="{FF2B5EF4-FFF2-40B4-BE49-F238E27FC236}">
                    <a16:creationId xmlns:a16="http://schemas.microsoft.com/office/drawing/2014/main" id="{B5969FBE-584D-E44D-9787-D5809459CDF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77;g5e18c33101_0_378">
                <a:extLst>
                  <a:ext uri="{FF2B5EF4-FFF2-40B4-BE49-F238E27FC236}">
                    <a16:creationId xmlns:a16="http://schemas.microsoft.com/office/drawing/2014/main" id="{67C1E51B-BCC5-1B4C-8FE7-B6B6456C4C8D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278;g5e18c33101_0_378">
              <a:extLst>
                <a:ext uri="{FF2B5EF4-FFF2-40B4-BE49-F238E27FC236}">
                  <a16:creationId xmlns:a16="http://schemas.microsoft.com/office/drawing/2014/main" id="{294BB502-D1D3-9443-9CFA-9F162CF14ABC}"/>
                </a:ext>
              </a:extLst>
            </p:cNvPr>
            <p:cNvGrpSpPr/>
            <p:nvPr/>
          </p:nvGrpSpPr>
          <p:grpSpPr>
            <a:xfrm>
              <a:off x="5334072" y="4038600"/>
              <a:ext cx="381023" cy="685800"/>
              <a:chOff x="7543800" y="3581400"/>
              <a:chExt cx="2362200" cy="685800"/>
            </a:xfrm>
          </p:grpSpPr>
          <p:sp>
            <p:nvSpPr>
              <p:cNvPr id="219" name="Google Shape;279;g5e18c33101_0_378">
                <a:extLst>
                  <a:ext uri="{FF2B5EF4-FFF2-40B4-BE49-F238E27FC236}">
                    <a16:creationId xmlns:a16="http://schemas.microsoft.com/office/drawing/2014/main" id="{37E215CC-1120-6246-8D5B-14D797860A6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80;g5e18c33101_0_378">
                <a:extLst>
                  <a:ext uri="{FF2B5EF4-FFF2-40B4-BE49-F238E27FC236}">
                    <a16:creationId xmlns:a16="http://schemas.microsoft.com/office/drawing/2014/main" id="{1288BF1A-5E8B-F341-8DDA-48A4642C7B73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81;g5e18c33101_0_378">
                <a:extLst>
                  <a:ext uri="{FF2B5EF4-FFF2-40B4-BE49-F238E27FC236}">
                    <a16:creationId xmlns:a16="http://schemas.microsoft.com/office/drawing/2014/main" id="{CACF1D48-FF69-F94F-AC94-DAC7D7913038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82;g5e18c33101_0_378">
                <a:extLst>
                  <a:ext uri="{FF2B5EF4-FFF2-40B4-BE49-F238E27FC236}">
                    <a16:creationId xmlns:a16="http://schemas.microsoft.com/office/drawing/2014/main" id="{9B9A1F21-CAAA-1E46-BFB8-A9E5B12D8E54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83;g5e18c33101_0_378">
                <a:extLst>
                  <a:ext uri="{FF2B5EF4-FFF2-40B4-BE49-F238E27FC236}">
                    <a16:creationId xmlns:a16="http://schemas.microsoft.com/office/drawing/2014/main" id="{6A46C5BB-CD09-7544-83F8-4D1E75939D8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84;g5e18c33101_0_378">
                <a:extLst>
                  <a:ext uri="{FF2B5EF4-FFF2-40B4-BE49-F238E27FC236}">
                    <a16:creationId xmlns:a16="http://schemas.microsoft.com/office/drawing/2014/main" id="{4424B113-7065-6F45-B7C0-8A081BBCBFF1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85;g5e18c33101_0_378">
                <a:extLst>
                  <a:ext uri="{FF2B5EF4-FFF2-40B4-BE49-F238E27FC236}">
                    <a16:creationId xmlns:a16="http://schemas.microsoft.com/office/drawing/2014/main" id="{4404CF35-6D5D-D44E-AC81-83000A6DB338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86;g5e18c33101_0_378">
                <a:extLst>
                  <a:ext uri="{FF2B5EF4-FFF2-40B4-BE49-F238E27FC236}">
                    <a16:creationId xmlns:a16="http://schemas.microsoft.com/office/drawing/2014/main" id="{C23B511D-0E9F-974A-AA89-4F0D341011D6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87;g5e18c33101_0_378">
                <a:extLst>
                  <a:ext uri="{FF2B5EF4-FFF2-40B4-BE49-F238E27FC236}">
                    <a16:creationId xmlns:a16="http://schemas.microsoft.com/office/drawing/2014/main" id="{1E88D2E0-22FA-024C-9E4A-39EB0262BBE0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288;g5e18c33101_0_378">
              <a:extLst>
                <a:ext uri="{FF2B5EF4-FFF2-40B4-BE49-F238E27FC236}">
                  <a16:creationId xmlns:a16="http://schemas.microsoft.com/office/drawing/2014/main" id="{28561BC0-C9FD-E344-822E-E1F3A4DF3585}"/>
                </a:ext>
              </a:extLst>
            </p:cNvPr>
            <p:cNvGrpSpPr/>
            <p:nvPr/>
          </p:nvGrpSpPr>
          <p:grpSpPr>
            <a:xfrm>
              <a:off x="5715072" y="4038600"/>
              <a:ext cx="381023" cy="685800"/>
              <a:chOff x="7543800" y="3581400"/>
              <a:chExt cx="2362200" cy="685800"/>
            </a:xfrm>
          </p:grpSpPr>
          <p:sp>
            <p:nvSpPr>
              <p:cNvPr id="210" name="Google Shape;289;g5e18c33101_0_378">
                <a:extLst>
                  <a:ext uri="{FF2B5EF4-FFF2-40B4-BE49-F238E27FC236}">
                    <a16:creationId xmlns:a16="http://schemas.microsoft.com/office/drawing/2014/main" id="{19E518C9-4318-E94C-BFFC-EB3231F19927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90;g5e18c33101_0_378">
                <a:extLst>
                  <a:ext uri="{FF2B5EF4-FFF2-40B4-BE49-F238E27FC236}">
                    <a16:creationId xmlns:a16="http://schemas.microsoft.com/office/drawing/2014/main" id="{3A5AF3C2-470F-5A49-BBE9-651CDAC85A09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91;g5e18c33101_0_378">
                <a:extLst>
                  <a:ext uri="{FF2B5EF4-FFF2-40B4-BE49-F238E27FC236}">
                    <a16:creationId xmlns:a16="http://schemas.microsoft.com/office/drawing/2014/main" id="{1E60D6A1-105E-0A4C-9189-0E1025C7C43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92;g5e18c33101_0_378">
                <a:extLst>
                  <a:ext uri="{FF2B5EF4-FFF2-40B4-BE49-F238E27FC236}">
                    <a16:creationId xmlns:a16="http://schemas.microsoft.com/office/drawing/2014/main" id="{0903CFCE-1C74-5245-BE41-E46CA9EF12B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93;g5e18c33101_0_378">
                <a:extLst>
                  <a:ext uri="{FF2B5EF4-FFF2-40B4-BE49-F238E27FC236}">
                    <a16:creationId xmlns:a16="http://schemas.microsoft.com/office/drawing/2014/main" id="{7C0DF75B-2377-1043-9C61-514356CDAA0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94;g5e18c33101_0_378">
                <a:extLst>
                  <a:ext uri="{FF2B5EF4-FFF2-40B4-BE49-F238E27FC236}">
                    <a16:creationId xmlns:a16="http://schemas.microsoft.com/office/drawing/2014/main" id="{12278504-FE9D-E048-BEF1-41D03F04A4F5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95;g5e18c33101_0_378">
                <a:extLst>
                  <a:ext uri="{FF2B5EF4-FFF2-40B4-BE49-F238E27FC236}">
                    <a16:creationId xmlns:a16="http://schemas.microsoft.com/office/drawing/2014/main" id="{8834EE2D-FA79-8D47-AEF5-A08C2C5D6DB5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96;g5e18c33101_0_378">
                <a:extLst>
                  <a:ext uri="{FF2B5EF4-FFF2-40B4-BE49-F238E27FC236}">
                    <a16:creationId xmlns:a16="http://schemas.microsoft.com/office/drawing/2014/main" id="{E8417881-2FEB-9347-A9FD-7F37522969CC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97;g5e18c33101_0_378">
                <a:extLst>
                  <a:ext uri="{FF2B5EF4-FFF2-40B4-BE49-F238E27FC236}">
                    <a16:creationId xmlns:a16="http://schemas.microsoft.com/office/drawing/2014/main" id="{C72C6B10-2232-9649-9266-BEC0AD9FB7D9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298;g5e18c33101_0_378">
              <a:extLst>
                <a:ext uri="{FF2B5EF4-FFF2-40B4-BE49-F238E27FC236}">
                  <a16:creationId xmlns:a16="http://schemas.microsoft.com/office/drawing/2014/main" id="{1DA4A2F5-D938-354F-8417-C3A211BE42E2}"/>
                </a:ext>
              </a:extLst>
            </p:cNvPr>
            <p:cNvGrpSpPr/>
            <p:nvPr/>
          </p:nvGrpSpPr>
          <p:grpSpPr>
            <a:xfrm>
              <a:off x="6096072" y="4038600"/>
              <a:ext cx="381023" cy="685800"/>
              <a:chOff x="7543800" y="3581400"/>
              <a:chExt cx="2362200" cy="685800"/>
            </a:xfrm>
          </p:grpSpPr>
          <p:sp>
            <p:nvSpPr>
              <p:cNvPr id="201" name="Google Shape;299;g5e18c33101_0_378">
                <a:extLst>
                  <a:ext uri="{FF2B5EF4-FFF2-40B4-BE49-F238E27FC236}">
                    <a16:creationId xmlns:a16="http://schemas.microsoft.com/office/drawing/2014/main" id="{AE310C4C-FD3A-D149-8870-230E2596AD8B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00;g5e18c33101_0_378">
                <a:extLst>
                  <a:ext uri="{FF2B5EF4-FFF2-40B4-BE49-F238E27FC236}">
                    <a16:creationId xmlns:a16="http://schemas.microsoft.com/office/drawing/2014/main" id="{C3B9363A-BB18-814C-98E7-0BC7EC18CB43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01;g5e18c33101_0_378">
                <a:extLst>
                  <a:ext uri="{FF2B5EF4-FFF2-40B4-BE49-F238E27FC236}">
                    <a16:creationId xmlns:a16="http://schemas.microsoft.com/office/drawing/2014/main" id="{89DD4F95-C3DA-B74E-8FFC-980CD1844E2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02;g5e18c33101_0_378">
                <a:extLst>
                  <a:ext uri="{FF2B5EF4-FFF2-40B4-BE49-F238E27FC236}">
                    <a16:creationId xmlns:a16="http://schemas.microsoft.com/office/drawing/2014/main" id="{4C853642-0C1B-504F-9C07-61F084B597AD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03;g5e18c33101_0_378">
                <a:extLst>
                  <a:ext uri="{FF2B5EF4-FFF2-40B4-BE49-F238E27FC236}">
                    <a16:creationId xmlns:a16="http://schemas.microsoft.com/office/drawing/2014/main" id="{630BB9B5-19EF-A542-8632-230DB8D03EC3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304;g5e18c33101_0_378">
                <a:extLst>
                  <a:ext uri="{FF2B5EF4-FFF2-40B4-BE49-F238E27FC236}">
                    <a16:creationId xmlns:a16="http://schemas.microsoft.com/office/drawing/2014/main" id="{426FEB31-7F3E-AC4E-AF7E-CF12AC3DEC74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05;g5e18c33101_0_378">
                <a:extLst>
                  <a:ext uri="{FF2B5EF4-FFF2-40B4-BE49-F238E27FC236}">
                    <a16:creationId xmlns:a16="http://schemas.microsoft.com/office/drawing/2014/main" id="{6D859CAB-9DC3-F64C-8025-41D99CBF27F2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306;g5e18c33101_0_378">
                <a:extLst>
                  <a:ext uri="{FF2B5EF4-FFF2-40B4-BE49-F238E27FC236}">
                    <a16:creationId xmlns:a16="http://schemas.microsoft.com/office/drawing/2014/main" id="{6B6C48CC-ABC5-C744-B604-0734670DF95A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07;g5e18c33101_0_378">
                <a:extLst>
                  <a:ext uri="{FF2B5EF4-FFF2-40B4-BE49-F238E27FC236}">
                    <a16:creationId xmlns:a16="http://schemas.microsoft.com/office/drawing/2014/main" id="{AA3E3FAE-0154-9F43-80A5-1B350F0F923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" name="Google Shape;308;g5e18c33101_0_378">
              <a:extLst>
                <a:ext uri="{FF2B5EF4-FFF2-40B4-BE49-F238E27FC236}">
                  <a16:creationId xmlns:a16="http://schemas.microsoft.com/office/drawing/2014/main" id="{1883200F-A13B-F244-ACB6-6D708544F6D4}"/>
                </a:ext>
              </a:extLst>
            </p:cNvPr>
            <p:cNvGrpSpPr/>
            <p:nvPr/>
          </p:nvGrpSpPr>
          <p:grpSpPr>
            <a:xfrm>
              <a:off x="4953072" y="4724400"/>
              <a:ext cx="381023" cy="685800"/>
              <a:chOff x="7543800" y="3581400"/>
              <a:chExt cx="2362200" cy="685800"/>
            </a:xfrm>
          </p:grpSpPr>
          <p:sp>
            <p:nvSpPr>
              <p:cNvPr id="192" name="Google Shape;309;g5e18c33101_0_378">
                <a:extLst>
                  <a:ext uri="{FF2B5EF4-FFF2-40B4-BE49-F238E27FC236}">
                    <a16:creationId xmlns:a16="http://schemas.microsoft.com/office/drawing/2014/main" id="{C7EAD3F2-9F0E-A341-AD7E-E2E578E4B8E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10;g5e18c33101_0_378">
                <a:extLst>
                  <a:ext uri="{FF2B5EF4-FFF2-40B4-BE49-F238E27FC236}">
                    <a16:creationId xmlns:a16="http://schemas.microsoft.com/office/drawing/2014/main" id="{3A5D5133-CE02-AA49-A499-D001DA3BAB8A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11;g5e18c33101_0_378">
                <a:extLst>
                  <a:ext uri="{FF2B5EF4-FFF2-40B4-BE49-F238E27FC236}">
                    <a16:creationId xmlns:a16="http://schemas.microsoft.com/office/drawing/2014/main" id="{03E450E4-ADC9-654F-B306-BCDFF062429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12;g5e18c33101_0_378">
                <a:extLst>
                  <a:ext uri="{FF2B5EF4-FFF2-40B4-BE49-F238E27FC236}">
                    <a16:creationId xmlns:a16="http://schemas.microsoft.com/office/drawing/2014/main" id="{49944226-A2B2-6241-9AA2-1D6611E0C9E7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13;g5e18c33101_0_378">
                <a:extLst>
                  <a:ext uri="{FF2B5EF4-FFF2-40B4-BE49-F238E27FC236}">
                    <a16:creationId xmlns:a16="http://schemas.microsoft.com/office/drawing/2014/main" id="{2C216474-F635-8147-BA54-615B2FC6DD5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14;g5e18c33101_0_378">
                <a:extLst>
                  <a:ext uri="{FF2B5EF4-FFF2-40B4-BE49-F238E27FC236}">
                    <a16:creationId xmlns:a16="http://schemas.microsoft.com/office/drawing/2014/main" id="{74ABDC02-79F4-7A4F-9EC2-6D6CF44D7B2D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15;g5e18c33101_0_378">
                <a:extLst>
                  <a:ext uri="{FF2B5EF4-FFF2-40B4-BE49-F238E27FC236}">
                    <a16:creationId xmlns:a16="http://schemas.microsoft.com/office/drawing/2014/main" id="{499E02E3-CA05-E941-9DF1-21571E0D3853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16;g5e18c33101_0_378">
                <a:extLst>
                  <a:ext uri="{FF2B5EF4-FFF2-40B4-BE49-F238E27FC236}">
                    <a16:creationId xmlns:a16="http://schemas.microsoft.com/office/drawing/2014/main" id="{0112D929-276B-7842-AA91-0568AE7A5CDE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17;g5e18c33101_0_378">
                <a:extLst>
                  <a:ext uri="{FF2B5EF4-FFF2-40B4-BE49-F238E27FC236}">
                    <a16:creationId xmlns:a16="http://schemas.microsoft.com/office/drawing/2014/main" id="{11279BBF-1D2A-6B42-B6F0-185A039653EE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318;g5e18c33101_0_378">
              <a:extLst>
                <a:ext uri="{FF2B5EF4-FFF2-40B4-BE49-F238E27FC236}">
                  <a16:creationId xmlns:a16="http://schemas.microsoft.com/office/drawing/2014/main" id="{4CC47A82-9BE4-6E4D-B524-E199D4EBC4DE}"/>
                </a:ext>
              </a:extLst>
            </p:cNvPr>
            <p:cNvGrpSpPr/>
            <p:nvPr/>
          </p:nvGrpSpPr>
          <p:grpSpPr>
            <a:xfrm>
              <a:off x="5334072" y="4724400"/>
              <a:ext cx="381023" cy="685800"/>
              <a:chOff x="7543800" y="3581400"/>
              <a:chExt cx="2362200" cy="685800"/>
            </a:xfrm>
          </p:grpSpPr>
          <p:sp>
            <p:nvSpPr>
              <p:cNvPr id="183" name="Google Shape;319;g5e18c33101_0_378">
                <a:extLst>
                  <a:ext uri="{FF2B5EF4-FFF2-40B4-BE49-F238E27FC236}">
                    <a16:creationId xmlns:a16="http://schemas.microsoft.com/office/drawing/2014/main" id="{B5A56C61-2DF1-9B47-9545-C84844FD8F58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20;g5e18c33101_0_378">
                <a:extLst>
                  <a:ext uri="{FF2B5EF4-FFF2-40B4-BE49-F238E27FC236}">
                    <a16:creationId xmlns:a16="http://schemas.microsoft.com/office/drawing/2014/main" id="{D5CC3DEB-9F1F-FD4E-8812-77FC6ADADF10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21;g5e18c33101_0_378">
                <a:extLst>
                  <a:ext uri="{FF2B5EF4-FFF2-40B4-BE49-F238E27FC236}">
                    <a16:creationId xmlns:a16="http://schemas.microsoft.com/office/drawing/2014/main" id="{80392154-768D-8E4F-91D1-7872A402E824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22;g5e18c33101_0_378">
                <a:extLst>
                  <a:ext uri="{FF2B5EF4-FFF2-40B4-BE49-F238E27FC236}">
                    <a16:creationId xmlns:a16="http://schemas.microsoft.com/office/drawing/2014/main" id="{9A759872-FE5C-2C45-9B72-30760A8E336E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23;g5e18c33101_0_378">
                <a:extLst>
                  <a:ext uri="{FF2B5EF4-FFF2-40B4-BE49-F238E27FC236}">
                    <a16:creationId xmlns:a16="http://schemas.microsoft.com/office/drawing/2014/main" id="{F60A7E62-0931-9946-8C95-75C7F6F451C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24;g5e18c33101_0_378">
                <a:extLst>
                  <a:ext uri="{FF2B5EF4-FFF2-40B4-BE49-F238E27FC236}">
                    <a16:creationId xmlns:a16="http://schemas.microsoft.com/office/drawing/2014/main" id="{9CA61898-9FAC-0A48-87B9-9959D372D25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25;g5e18c33101_0_378">
                <a:extLst>
                  <a:ext uri="{FF2B5EF4-FFF2-40B4-BE49-F238E27FC236}">
                    <a16:creationId xmlns:a16="http://schemas.microsoft.com/office/drawing/2014/main" id="{C63CD2FF-6805-D746-B10A-EDCF6F57E2B9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26;g5e18c33101_0_378">
                <a:extLst>
                  <a:ext uri="{FF2B5EF4-FFF2-40B4-BE49-F238E27FC236}">
                    <a16:creationId xmlns:a16="http://schemas.microsoft.com/office/drawing/2014/main" id="{79BA3616-32BB-F346-A5E6-1F1C10B2B308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27;g5e18c33101_0_378">
                <a:extLst>
                  <a:ext uri="{FF2B5EF4-FFF2-40B4-BE49-F238E27FC236}">
                    <a16:creationId xmlns:a16="http://schemas.microsoft.com/office/drawing/2014/main" id="{D48E3BF7-84FC-7146-A454-BB17E6E68F1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328;g5e18c33101_0_378">
              <a:extLst>
                <a:ext uri="{FF2B5EF4-FFF2-40B4-BE49-F238E27FC236}">
                  <a16:creationId xmlns:a16="http://schemas.microsoft.com/office/drawing/2014/main" id="{23079FD2-4847-264C-8214-9700C41021DD}"/>
                </a:ext>
              </a:extLst>
            </p:cNvPr>
            <p:cNvGrpSpPr/>
            <p:nvPr/>
          </p:nvGrpSpPr>
          <p:grpSpPr>
            <a:xfrm>
              <a:off x="5715072" y="4724400"/>
              <a:ext cx="381023" cy="685800"/>
              <a:chOff x="7543800" y="3581400"/>
              <a:chExt cx="2362200" cy="685800"/>
            </a:xfrm>
          </p:grpSpPr>
          <p:sp>
            <p:nvSpPr>
              <p:cNvPr id="174" name="Google Shape;329;g5e18c33101_0_378">
                <a:extLst>
                  <a:ext uri="{FF2B5EF4-FFF2-40B4-BE49-F238E27FC236}">
                    <a16:creationId xmlns:a16="http://schemas.microsoft.com/office/drawing/2014/main" id="{BC5A1734-D302-9246-90C3-A430A202C4F1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30;g5e18c33101_0_378">
                <a:extLst>
                  <a:ext uri="{FF2B5EF4-FFF2-40B4-BE49-F238E27FC236}">
                    <a16:creationId xmlns:a16="http://schemas.microsoft.com/office/drawing/2014/main" id="{48E2D801-3049-4A4A-8284-CFEB311064F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31;g5e18c33101_0_378">
                <a:extLst>
                  <a:ext uri="{FF2B5EF4-FFF2-40B4-BE49-F238E27FC236}">
                    <a16:creationId xmlns:a16="http://schemas.microsoft.com/office/drawing/2014/main" id="{32645C41-B368-8643-93F7-E8ACF035B8E2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32;g5e18c33101_0_378">
                <a:extLst>
                  <a:ext uri="{FF2B5EF4-FFF2-40B4-BE49-F238E27FC236}">
                    <a16:creationId xmlns:a16="http://schemas.microsoft.com/office/drawing/2014/main" id="{E37B02B9-D7D2-934F-90BC-E94F7A1BB11B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33;g5e18c33101_0_378">
                <a:extLst>
                  <a:ext uri="{FF2B5EF4-FFF2-40B4-BE49-F238E27FC236}">
                    <a16:creationId xmlns:a16="http://schemas.microsoft.com/office/drawing/2014/main" id="{EB89D0B3-DA98-B74F-988C-152F516B696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34;g5e18c33101_0_378">
                <a:extLst>
                  <a:ext uri="{FF2B5EF4-FFF2-40B4-BE49-F238E27FC236}">
                    <a16:creationId xmlns:a16="http://schemas.microsoft.com/office/drawing/2014/main" id="{BD76409A-49D5-D94A-A7C1-51AD566166CF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35;g5e18c33101_0_378">
                <a:extLst>
                  <a:ext uri="{FF2B5EF4-FFF2-40B4-BE49-F238E27FC236}">
                    <a16:creationId xmlns:a16="http://schemas.microsoft.com/office/drawing/2014/main" id="{C193ACEF-D27D-9C4B-8C9D-BAC726D1C11B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36;g5e18c33101_0_378">
                <a:extLst>
                  <a:ext uri="{FF2B5EF4-FFF2-40B4-BE49-F238E27FC236}">
                    <a16:creationId xmlns:a16="http://schemas.microsoft.com/office/drawing/2014/main" id="{B15B8168-EAEB-EF4C-8CBC-ABFBA567720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37;g5e18c33101_0_378">
                <a:extLst>
                  <a:ext uri="{FF2B5EF4-FFF2-40B4-BE49-F238E27FC236}">
                    <a16:creationId xmlns:a16="http://schemas.microsoft.com/office/drawing/2014/main" id="{0AFEF264-0C55-D347-8C11-0BBF35ED500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338;g5e18c33101_0_378">
              <a:extLst>
                <a:ext uri="{FF2B5EF4-FFF2-40B4-BE49-F238E27FC236}">
                  <a16:creationId xmlns:a16="http://schemas.microsoft.com/office/drawing/2014/main" id="{856DB045-612E-2743-BB77-10032B126C45}"/>
                </a:ext>
              </a:extLst>
            </p:cNvPr>
            <p:cNvGrpSpPr/>
            <p:nvPr/>
          </p:nvGrpSpPr>
          <p:grpSpPr>
            <a:xfrm>
              <a:off x="6096072" y="4724400"/>
              <a:ext cx="381023" cy="685800"/>
              <a:chOff x="7543800" y="3581400"/>
              <a:chExt cx="2362200" cy="685800"/>
            </a:xfrm>
          </p:grpSpPr>
          <p:sp>
            <p:nvSpPr>
              <p:cNvPr id="165" name="Google Shape;339;g5e18c33101_0_378">
                <a:extLst>
                  <a:ext uri="{FF2B5EF4-FFF2-40B4-BE49-F238E27FC236}">
                    <a16:creationId xmlns:a16="http://schemas.microsoft.com/office/drawing/2014/main" id="{F1027DCA-60C7-D449-9DF3-F6A3C66E80C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40;g5e18c33101_0_378">
                <a:extLst>
                  <a:ext uri="{FF2B5EF4-FFF2-40B4-BE49-F238E27FC236}">
                    <a16:creationId xmlns:a16="http://schemas.microsoft.com/office/drawing/2014/main" id="{143B00E8-51F7-714E-8690-251E6F2C8C5E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41;g5e18c33101_0_378">
                <a:extLst>
                  <a:ext uri="{FF2B5EF4-FFF2-40B4-BE49-F238E27FC236}">
                    <a16:creationId xmlns:a16="http://schemas.microsoft.com/office/drawing/2014/main" id="{C0109756-583E-F44F-93FC-7B1549BEFBC6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42;g5e18c33101_0_378">
                <a:extLst>
                  <a:ext uri="{FF2B5EF4-FFF2-40B4-BE49-F238E27FC236}">
                    <a16:creationId xmlns:a16="http://schemas.microsoft.com/office/drawing/2014/main" id="{5500E7F4-FB70-E642-851D-557E935AE2DC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43;g5e18c33101_0_378">
                <a:extLst>
                  <a:ext uri="{FF2B5EF4-FFF2-40B4-BE49-F238E27FC236}">
                    <a16:creationId xmlns:a16="http://schemas.microsoft.com/office/drawing/2014/main" id="{24F553F7-D463-9642-9CD3-2235C6FDB7A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44;g5e18c33101_0_378">
                <a:extLst>
                  <a:ext uri="{FF2B5EF4-FFF2-40B4-BE49-F238E27FC236}">
                    <a16:creationId xmlns:a16="http://schemas.microsoft.com/office/drawing/2014/main" id="{17AE904E-7522-9045-BC65-5E581B4F6020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45;g5e18c33101_0_378">
                <a:extLst>
                  <a:ext uri="{FF2B5EF4-FFF2-40B4-BE49-F238E27FC236}">
                    <a16:creationId xmlns:a16="http://schemas.microsoft.com/office/drawing/2014/main" id="{5D9DF949-470C-3748-A8B2-25630FF9F634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46;g5e18c33101_0_378">
                <a:extLst>
                  <a:ext uri="{FF2B5EF4-FFF2-40B4-BE49-F238E27FC236}">
                    <a16:creationId xmlns:a16="http://schemas.microsoft.com/office/drawing/2014/main" id="{E065BF4B-1981-D947-92DF-FE6F54B0EE9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47;g5e18c33101_0_378">
                <a:extLst>
                  <a:ext uri="{FF2B5EF4-FFF2-40B4-BE49-F238E27FC236}">
                    <a16:creationId xmlns:a16="http://schemas.microsoft.com/office/drawing/2014/main" id="{C38ECAE0-68C1-6743-A4CD-9D5D982D312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348;g5e18c33101_0_378">
              <a:extLst>
                <a:ext uri="{FF2B5EF4-FFF2-40B4-BE49-F238E27FC236}">
                  <a16:creationId xmlns:a16="http://schemas.microsoft.com/office/drawing/2014/main" id="{3A2DDE6A-0D48-5448-8001-B176FE8DD9CA}"/>
                </a:ext>
              </a:extLst>
            </p:cNvPr>
            <p:cNvGrpSpPr/>
            <p:nvPr/>
          </p:nvGrpSpPr>
          <p:grpSpPr>
            <a:xfrm>
              <a:off x="4953072" y="3352800"/>
              <a:ext cx="381023" cy="685800"/>
              <a:chOff x="7543800" y="3581400"/>
              <a:chExt cx="2362200" cy="685800"/>
            </a:xfrm>
          </p:grpSpPr>
          <p:sp>
            <p:nvSpPr>
              <p:cNvPr id="156" name="Google Shape;349;g5e18c33101_0_378">
                <a:extLst>
                  <a:ext uri="{FF2B5EF4-FFF2-40B4-BE49-F238E27FC236}">
                    <a16:creationId xmlns:a16="http://schemas.microsoft.com/office/drawing/2014/main" id="{5DD38C4F-82EE-154B-9D55-26578E5D88C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50;g5e18c33101_0_378">
                <a:extLst>
                  <a:ext uri="{FF2B5EF4-FFF2-40B4-BE49-F238E27FC236}">
                    <a16:creationId xmlns:a16="http://schemas.microsoft.com/office/drawing/2014/main" id="{49377786-3277-B449-BFD9-6AB9E6E0A7BC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51;g5e18c33101_0_378">
                <a:extLst>
                  <a:ext uri="{FF2B5EF4-FFF2-40B4-BE49-F238E27FC236}">
                    <a16:creationId xmlns:a16="http://schemas.microsoft.com/office/drawing/2014/main" id="{EF77A8E7-66D9-5D40-BB68-13611D94B71B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52;g5e18c33101_0_378">
                <a:extLst>
                  <a:ext uri="{FF2B5EF4-FFF2-40B4-BE49-F238E27FC236}">
                    <a16:creationId xmlns:a16="http://schemas.microsoft.com/office/drawing/2014/main" id="{916CD186-BA5D-314D-9AD2-70A6986E434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53;g5e18c33101_0_378">
                <a:extLst>
                  <a:ext uri="{FF2B5EF4-FFF2-40B4-BE49-F238E27FC236}">
                    <a16:creationId xmlns:a16="http://schemas.microsoft.com/office/drawing/2014/main" id="{6A98C139-6B3B-7C4D-8B49-BE496FDD0C8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54;g5e18c33101_0_378">
                <a:extLst>
                  <a:ext uri="{FF2B5EF4-FFF2-40B4-BE49-F238E27FC236}">
                    <a16:creationId xmlns:a16="http://schemas.microsoft.com/office/drawing/2014/main" id="{4204CF94-AE96-B24D-B700-329C8B63C3D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55;g5e18c33101_0_378">
                <a:extLst>
                  <a:ext uri="{FF2B5EF4-FFF2-40B4-BE49-F238E27FC236}">
                    <a16:creationId xmlns:a16="http://schemas.microsoft.com/office/drawing/2014/main" id="{3A26CFED-195A-0447-BDC1-685FD459AA7E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56;g5e18c33101_0_378">
                <a:extLst>
                  <a:ext uri="{FF2B5EF4-FFF2-40B4-BE49-F238E27FC236}">
                    <a16:creationId xmlns:a16="http://schemas.microsoft.com/office/drawing/2014/main" id="{6A6273CA-169A-134C-BD9F-DEC81E7EC3A2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57;g5e18c33101_0_378">
                <a:extLst>
                  <a:ext uri="{FF2B5EF4-FFF2-40B4-BE49-F238E27FC236}">
                    <a16:creationId xmlns:a16="http://schemas.microsoft.com/office/drawing/2014/main" id="{08A70A7B-1923-874C-B574-A6B2A41AEC3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358;g5e18c33101_0_378">
              <a:extLst>
                <a:ext uri="{FF2B5EF4-FFF2-40B4-BE49-F238E27FC236}">
                  <a16:creationId xmlns:a16="http://schemas.microsoft.com/office/drawing/2014/main" id="{671BF4B7-71C7-2944-8CA7-EFE41687DDC4}"/>
                </a:ext>
              </a:extLst>
            </p:cNvPr>
            <p:cNvGrpSpPr/>
            <p:nvPr/>
          </p:nvGrpSpPr>
          <p:grpSpPr>
            <a:xfrm>
              <a:off x="5334072" y="3352800"/>
              <a:ext cx="381023" cy="685800"/>
              <a:chOff x="7543800" y="3581400"/>
              <a:chExt cx="2362200" cy="685800"/>
            </a:xfrm>
          </p:grpSpPr>
          <p:sp>
            <p:nvSpPr>
              <p:cNvPr id="147" name="Google Shape;359;g5e18c33101_0_378">
                <a:extLst>
                  <a:ext uri="{FF2B5EF4-FFF2-40B4-BE49-F238E27FC236}">
                    <a16:creationId xmlns:a16="http://schemas.microsoft.com/office/drawing/2014/main" id="{AF3AB049-7A27-2F44-A908-3406A7C2ACE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60;g5e18c33101_0_378">
                <a:extLst>
                  <a:ext uri="{FF2B5EF4-FFF2-40B4-BE49-F238E27FC236}">
                    <a16:creationId xmlns:a16="http://schemas.microsoft.com/office/drawing/2014/main" id="{E3E53AEC-96B6-0C41-8AE6-27D7262D4CDD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61;g5e18c33101_0_378">
                <a:extLst>
                  <a:ext uri="{FF2B5EF4-FFF2-40B4-BE49-F238E27FC236}">
                    <a16:creationId xmlns:a16="http://schemas.microsoft.com/office/drawing/2014/main" id="{7088B13A-DE91-6D4C-8EEA-2A46D3F66829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62;g5e18c33101_0_378">
                <a:extLst>
                  <a:ext uri="{FF2B5EF4-FFF2-40B4-BE49-F238E27FC236}">
                    <a16:creationId xmlns:a16="http://schemas.microsoft.com/office/drawing/2014/main" id="{090E268D-D3F8-2548-BF8E-192D88784617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63;g5e18c33101_0_378">
                <a:extLst>
                  <a:ext uri="{FF2B5EF4-FFF2-40B4-BE49-F238E27FC236}">
                    <a16:creationId xmlns:a16="http://schemas.microsoft.com/office/drawing/2014/main" id="{EBAD86FB-9E0E-1B46-BB19-5810AE5A5196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64;g5e18c33101_0_378">
                <a:extLst>
                  <a:ext uri="{FF2B5EF4-FFF2-40B4-BE49-F238E27FC236}">
                    <a16:creationId xmlns:a16="http://schemas.microsoft.com/office/drawing/2014/main" id="{5FABBE2C-AFEF-7E4A-BC61-64C1ED28660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65;g5e18c33101_0_378">
                <a:extLst>
                  <a:ext uri="{FF2B5EF4-FFF2-40B4-BE49-F238E27FC236}">
                    <a16:creationId xmlns:a16="http://schemas.microsoft.com/office/drawing/2014/main" id="{CA1388A8-8EC4-934B-A7A3-E6F585E173C1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66;g5e18c33101_0_378">
                <a:extLst>
                  <a:ext uri="{FF2B5EF4-FFF2-40B4-BE49-F238E27FC236}">
                    <a16:creationId xmlns:a16="http://schemas.microsoft.com/office/drawing/2014/main" id="{FD1C6A94-BBFB-2149-9E8C-0803567CF8C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67;g5e18c33101_0_378">
                <a:extLst>
                  <a:ext uri="{FF2B5EF4-FFF2-40B4-BE49-F238E27FC236}">
                    <a16:creationId xmlns:a16="http://schemas.microsoft.com/office/drawing/2014/main" id="{40E91856-DEED-2541-9032-004BDB60DB4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368;g5e18c33101_0_378">
              <a:extLst>
                <a:ext uri="{FF2B5EF4-FFF2-40B4-BE49-F238E27FC236}">
                  <a16:creationId xmlns:a16="http://schemas.microsoft.com/office/drawing/2014/main" id="{4D30F600-F986-6944-9E8B-C7DE0ADD1F40}"/>
                </a:ext>
              </a:extLst>
            </p:cNvPr>
            <p:cNvGrpSpPr/>
            <p:nvPr/>
          </p:nvGrpSpPr>
          <p:grpSpPr>
            <a:xfrm>
              <a:off x="5715072" y="3352800"/>
              <a:ext cx="381023" cy="685800"/>
              <a:chOff x="7543800" y="3581400"/>
              <a:chExt cx="2362200" cy="685800"/>
            </a:xfrm>
          </p:grpSpPr>
          <p:sp>
            <p:nvSpPr>
              <p:cNvPr id="138" name="Google Shape;369;g5e18c33101_0_378">
                <a:extLst>
                  <a:ext uri="{FF2B5EF4-FFF2-40B4-BE49-F238E27FC236}">
                    <a16:creationId xmlns:a16="http://schemas.microsoft.com/office/drawing/2014/main" id="{0BC84C02-314B-1942-8730-8A6653421A4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70;g5e18c33101_0_378">
                <a:extLst>
                  <a:ext uri="{FF2B5EF4-FFF2-40B4-BE49-F238E27FC236}">
                    <a16:creationId xmlns:a16="http://schemas.microsoft.com/office/drawing/2014/main" id="{D0BB875A-5EC6-A345-90AD-D1826637850B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71;g5e18c33101_0_378">
                <a:extLst>
                  <a:ext uri="{FF2B5EF4-FFF2-40B4-BE49-F238E27FC236}">
                    <a16:creationId xmlns:a16="http://schemas.microsoft.com/office/drawing/2014/main" id="{B69812A4-68AD-DD4A-9695-C37D1F2903E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72;g5e18c33101_0_378">
                <a:extLst>
                  <a:ext uri="{FF2B5EF4-FFF2-40B4-BE49-F238E27FC236}">
                    <a16:creationId xmlns:a16="http://schemas.microsoft.com/office/drawing/2014/main" id="{CE524CC4-8CE3-3140-9A2E-5C1A22F4B159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73;g5e18c33101_0_378">
                <a:extLst>
                  <a:ext uri="{FF2B5EF4-FFF2-40B4-BE49-F238E27FC236}">
                    <a16:creationId xmlns:a16="http://schemas.microsoft.com/office/drawing/2014/main" id="{DF0F82C0-5B67-FF4C-B843-EE16F4F7D8A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74;g5e18c33101_0_378">
                <a:extLst>
                  <a:ext uri="{FF2B5EF4-FFF2-40B4-BE49-F238E27FC236}">
                    <a16:creationId xmlns:a16="http://schemas.microsoft.com/office/drawing/2014/main" id="{48471946-CC97-B34A-8AAE-D692B961C469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75;g5e18c33101_0_378">
                <a:extLst>
                  <a:ext uri="{FF2B5EF4-FFF2-40B4-BE49-F238E27FC236}">
                    <a16:creationId xmlns:a16="http://schemas.microsoft.com/office/drawing/2014/main" id="{3691918D-85F2-954A-AA3A-F83C2D830B02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76;g5e18c33101_0_378">
                <a:extLst>
                  <a:ext uri="{FF2B5EF4-FFF2-40B4-BE49-F238E27FC236}">
                    <a16:creationId xmlns:a16="http://schemas.microsoft.com/office/drawing/2014/main" id="{942EA0A7-6B5E-8D4C-A8DF-7ED75645A442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77;g5e18c33101_0_378">
                <a:extLst>
                  <a:ext uri="{FF2B5EF4-FFF2-40B4-BE49-F238E27FC236}">
                    <a16:creationId xmlns:a16="http://schemas.microsoft.com/office/drawing/2014/main" id="{C49E0B54-4A79-3843-8CCD-D330C103F002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378;g5e18c33101_0_378">
              <a:extLst>
                <a:ext uri="{FF2B5EF4-FFF2-40B4-BE49-F238E27FC236}">
                  <a16:creationId xmlns:a16="http://schemas.microsoft.com/office/drawing/2014/main" id="{33CB004C-F9BF-6B4D-A1C3-2988A078EEF8}"/>
                </a:ext>
              </a:extLst>
            </p:cNvPr>
            <p:cNvGrpSpPr/>
            <p:nvPr/>
          </p:nvGrpSpPr>
          <p:grpSpPr>
            <a:xfrm>
              <a:off x="6096072" y="3352800"/>
              <a:ext cx="381023" cy="685800"/>
              <a:chOff x="7543800" y="3581400"/>
              <a:chExt cx="2362200" cy="685800"/>
            </a:xfrm>
          </p:grpSpPr>
          <p:sp>
            <p:nvSpPr>
              <p:cNvPr id="129" name="Google Shape;379;g5e18c33101_0_378">
                <a:extLst>
                  <a:ext uri="{FF2B5EF4-FFF2-40B4-BE49-F238E27FC236}">
                    <a16:creationId xmlns:a16="http://schemas.microsoft.com/office/drawing/2014/main" id="{F331C1B7-D8BD-CA42-AD46-CCC7F8BBAFE0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0;g5e18c33101_0_378">
                <a:extLst>
                  <a:ext uri="{FF2B5EF4-FFF2-40B4-BE49-F238E27FC236}">
                    <a16:creationId xmlns:a16="http://schemas.microsoft.com/office/drawing/2014/main" id="{6F6D4350-8B87-504B-8B50-527F83877EDB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1;g5e18c33101_0_378">
                <a:extLst>
                  <a:ext uri="{FF2B5EF4-FFF2-40B4-BE49-F238E27FC236}">
                    <a16:creationId xmlns:a16="http://schemas.microsoft.com/office/drawing/2014/main" id="{FC25853A-CAFF-7D4F-896D-A98063D7AC09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2;g5e18c33101_0_378">
                <a:extLst>
                  <a:ext uri="{FF2B5EF4-FFF2-40B4-BE49-F238E27FC236}">
                    <a16:creationId xmlns:a16="http://schemas.microsoft.com/office/drawing/2014/main" id="{EFE26F0B-5E58-2242-8DC7-4BD4143A6DDC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3;g5e18c33101_0_378">
                <a:extLst>
                  <a:ext uri="{FF2B5EF4-FFF2-40B4-BE49-F238E27FC236}">
                    <a16:creationId xmlns:a16="http://schemas.microsoft.com/office/drawing/2014/main" id="{4A6BB271-E30F-1C4A-9CB7-00827F49C9C6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4;g5e18c33101_0_378">
                <a:extLst>
                  <a:ext uri="{FF2B5EF4-FFF2-40B4-BE49-F238E27FC236}">
                    <a16:creationId xmlns:a16="http://schemas.microsoft.com/office/drawing/2014/main" id="{532616B3-3D8E-934F-9F3B-C5C5729DB2AA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;g5e18c33101_0_378">
                <a:extLst>
                  <a:ext uri="{FF2B5EF4-FFF2-40B4-BE49-F238E27FC236}">
                    <a16:creationId xmlns:a16="http://schemas.microsoft.com/office/drawing/2014/main" id="{F8181BA5-5B6E-1845-8010-64E85E844A39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;g5e18c33101_0_378">
                <a:extLst>
                  <a:ext uri="{FF2B5EF4-FFF2-40B4-BE49-F238E27FC236}">
                    <a16:creationId xmlns:a16="http://schemas.microsoft.com/office/drawing/2014/main" id="{CFD8B892-C25E-BA46-8B04-DDE1D1D7EE1E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7;g5e18c33101_0_378">
                <a:extLst>
                  <a:ext uri="{FF2B5EF4-FFF2-40B4-BE49-F238E27FC236}">
                    <a16:creationId xmlns:a16="http://schemas.microsoft.com/office/drawing/2014/main" id="{BD8F58E3-6FED-7D4E-9857-EB0BDBC6915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388;g5e18c33101_0_378">
              <a:extLst>
                <a:ext uri="{FF2B5EF4-FFF2-40B4-BE49-F238E27FC236}">
                  <a16:creationId xmlns:a16="http://schemas.microsoft.com/office/drawing/2014/main" id="{646DC1EF-88A0-D24E-A291-E6225B4F5858}"/>
                </a:ext>
              </a:extLst>
            </p:cNvPr>
            <p:cNvGrpSpPr/>
            <p:nvPr/>
          </p:nvGrpSpPr>
          <p:grpSpPr>
            <a:xfrm>
              <a:off x="4953072" y="2667000"/>
              <a:ext cx="381023" cy="685800"/>
              <a:chOff x="7543800" y="3581400"/>
              <a:chExt cx="2362200" cy="685800"/>
            </a:xfrm>
          </p:grpSpPr>
          <p:sp>
            <p:nvSpPr>
              <p:cNvPr id="120" name="Google Shape;389;g5e18c33101_0_378">
                <a:extLst>
                  <a:ext uri="{FF2B5EF4-FFF2-40B4-BE49-F238E27FC236}">
                    <a16:creationId xmlns:a16="http://schemas.microsoft.com/office/drawing/2014/main" id="{17A1EC37-FAA5-A84D-9FA2-42405BDAE5A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90;g5e18c33101_0_378">
                <a:extLst>
                  <a:ext uri="{FF2B5EF4-FFF2-40B4-BE49-F238E27FC236}">
                    <a16:creationId xmlns:a16="http://schemas.microsoft.com/office/drawing/2014/main" id="{9458BB4A-9EDD-9B41-8072-C4A80E59BC77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91;g5e18c33101_0_378">
                <a:extLst>
                  <a:ext uri="{FF2B5EF4-FFF2-40B4-BE49-F238E27FC236}">
                    <a16:creationId xmlns:a16="http://schemas.microsoft.com/office/drawing/2014/main" id="{4503DAAD-ED91-DB41-9728-FDC9DE125B90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92;g5e18c33101_0_378">
                <a:extLst>
                  <a:ext uri="{FF2B5EF4-FFF2-40B4-BE49-F238E27FC236}">
                    <a16:creationId xmlns:a16="http://schemas.microsoft.com/office/drawing/2014/main" id="{9F1B0532-40BD-214D-8901-85F93F06534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93;g5e18c33101_0_378">
                <a:extLst>
                  <a:ext uri="{FF2B5EF4-FFF2-40B4-BE49-F238E27FC236}">
                    <a16:creationId xmlns:a16="http://schemas.microsoft.com/office/drawing/2014/main" id="{09B8FCC8-4E38-3249-A659-7008AD74071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94;g5e18c33101_0_378">
                <a:extLst>
                  <a:ext uri="{FF2B5EF4-FFF2-40B4-BE49-F238E27FC236}">
                    <a16:creationId xmlns:a16="http://schemas.microsoft.com/office/drawing/2014/main" id="{0BF7480B-8880-B34E-8D76-A41AD266A8F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95;g5e18c33101_0_378">
                <a:extLst>
                  <a:ext uri="{FF2B5EF4-FFF2-40B4-BE49-F238E27FC236}">
                    <a16:creationId xmlns:a16="http://schemas.microsoft.com/office/drawing/2014/main" id="{7F41C3F9-8BB4-8146-A7F9-6FE982529F47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96;g5e18c33101_0_378">
                <a:extLst>
                  <a:ext uri="{FF2B5EF4-FFF2-40B4-BE49-F238E27FC236}">
                    <a16:creationId xmlns:a16="http://schemas.microsoft.com/office/drawing/2014/main" id="{BB4CAB31-04CB-8146-B009-AFFECDB18C10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97;g5e18c33101_0_378">
                <a:extLst>
                  <a:ext uri="{FF2B5EF4-FFF2-40B4-BE49-F238E27FC236}">
                    <a16:creationId xmlns:a16="http://schemas.microsoft.com/office/drawing/2014/main" id="{68574344-AE5E-DD4F-BB9C-11096F8987F7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398;g5e18c33101_0_378">
              <a:extLst>
                <a:ext uri="{FF2B5EF4-FFF2-40B4-BE49-F238E27FC236}">
                  <a16:creationId xmlns:a16="http://schemas.microsoft.com/office/drawing/2014/main" id="{37EB8217-37F2-444D-BF1E-B0B77DC99D62}"/>
                </a:ext>
              </a:extLst>
            </p:cNvPr>
            <p:cNvGrpSpPr/>
            <p:nvPr/>
          </p:nvGrpSpPr>
          <p:grpSpPr>
            <a:xfrm>
              <a:off x="5334072" y="2667000"/>
              <a:ext cx="381023" cy="685800"/>
              <a:chOff x="7543800" y="3581400"/>
              <a:chExt cx="2362200" cy="685800"/>
            </a:xfrm>
          </p:grpSpPr>
          <p:sp>
            <p:nvSpPr>
              <p:cNvPr id="111" name="Google Shape;399;g5e18c33101_0_378">
                <a:extLst>
                  <a:ext uri="{FF2B5EF4-FFF2-40B4-BE49-F238E27FC236}">
                    <a16:creationId xmlns:a16="http://schemas.microsoft.com/office/drawing/2014/main" id="{09D3EA86-2D9D-E146-A75F-7F2081D006C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00;g5e18c33101_0_378">
                <a:extLst>
                  <a:ext uri="{FF2B5EF4-FFF2-40B4-BE49-F238E27FC236}">
                    <a16:creationId xmlns:a16="http://schemas.microsoft.com/office/drawing/2014/main" id="{4DE21FE5-33BC-D547-95C2-A67E732E13A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01;g5e18c33101_0_378">
                <a:extLst>
                  <a:ext uri="{FF2B5EF4-FFF2-40B4-BE49-F238E27FC236}">
                    <a16:creationId xmlns:a16="http://schemas.microsoft.com/office/drawing/2014/main" id="{4BC6389E-B86D-A046-BB9C-6140420A56E5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402;g5e18c33101_0_378">
                <a:extLst>
                  <a:ext uri="{FF2B5EF4-FFF2-40B4-BE49-F238E27FC236}">
                    <a16:creationId xmlns:a16="http://schemas.microsoft.com/office/drawing/2014/main" id="{DBE7B6D0-57FE-4E41-AD90-5C7F7D7B5611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03;g5e18c33101_0_378">
                <a:extLst>
                  <a:ext uri="{FF2B5EF4-FFF2-40B4-BE49-F238E27FC236}">
                    <a16:creationId xmlns:a16="http://schemas.microsoft.com/office/drawing/2014/main" id="{BE6E451E-102C-8F4E-BC01-829F631EBF80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04;g5e18c33101_0_378">
                <a:extLst>
                  <a:ext uri="{FF2B5EF4-FFF2-40B4-BE49-F238E27FC236}">
                    <a16:creationId xmlns:a16="http://schemas.microsoft.com/office/drawing/2014/main" id="{944DE28A-8892-1B44-8886-C81910689938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05;g5e18c33101_0_378">
                <a:extLst>
                  <a:ext uri="{FF2B5EF4-FFF2-40B4-BE49-F238E27FC236}">
                    <a16:creationId xmlns:a16="http://schemas.microsoft.com/office/drawing/2014/main" id="{0EABA6D6-01D7-0B4D-ADC8-96CDE6B94E6A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06;g5e18c33101_0_378">
                <a:extLst>
                  <a:ext uri="{FF2B5EF4-FFF2-40B4-BE49-F238E27FC236}">
                    <a16:creationId xmlns:a16="http://schemas.microsoft.com/office/drawing/2014/main" id="{3161406C-E34A-714A-A8DC-37D673498A5E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07;g5e18c33101_0_378">
                <a:extLst>
                  <a:ext uri="{FF2B5EF4-FFF2-40B4-BE49-F238E27FC236}">
                    <a16:creationId xmlns:a16="http://schemas.microsoft.com/office/drawing/2014/main" id="{F5C0BBFF-74B7-5545-8C53-7AE871702F85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08;g5e18c33101_0_378">
              <a:extLst>
                <a:ext uri="{FF2B5EF4-FFF2-40B4-BE49-F238E27FC236}">
                  <a16:creationId xmlns:a16="http://schemas.microsoft.com/office/drawing/2014/main" id="{A117CF5A-A485-834C-9AED-A20551CB129E}"/>
                </a:ext>
              </a:extLst>
            </p:cNvPr>
            <p:cNvGrpSpPr/>
            <p:nvPr/>
          </p:nvGrpSpPr>
          <p:grpSpPr>
            <a:xfrm>
              <a:off x="5715072" y="2667000"/>
              <a:ext cx="381023" cy="685800"/>
              <a:chOff x="7543800" y="3581400"/>
              <a:chExt cx="2362200" cy="685800"/>
            </a:xfrm>
          </p:grpSpPr>
          <p:sp>
            <p:nvSpPr>
              <p:cNvPr id="102" name="Google Shape;409;g5e18c33101_0_378">
                <a:extLst>
                  <a:ext uri="{FF2B5EF4-FFF2-40B4-BE49-F238E27FC236}">
                    <a16:creationId xmlns:a16="http://schemas.microsoft.com/office/drawing/2014/main" id="{C73DB633-961E-624E-8911-0A08F47FE9BB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10;g5e18c33101_0_378">
                <a:extLst>
                  <a:ext uri="{FF2B5EF4-FFF2-40B4-BE49-F238E27FC236}">
                    <a16:creationId xmlns:a16="http://schemas.microsoft.com/office/drawing/2014/main" id="{35AD94C5-6473-A046-9901-C045E707016A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11;g5e18c33101_0_378">
                <a:extLst>
                  <a:ext uri="{FF2B5EF4-FFF2-40B4-BE49-F238E27FC236}">
                    <a16:creationId xmlns:a16="http://schemas.microsoft.com/office/drawing/2014/main" id="{6515C062-7680-5144-ADC5-5A25D077FA1A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12;g5e18c33101_0_378">
                <a:extLst>
                  <a:ext uri="{FF2B5EF4-FFF2-40B4-BE49-F238E27FC236}">
                    <a16:creationId xmlns:a16="http://schemas.microsoft.com/office/drawing/2014/main" id="{FEE99C50-851F-8F4B-AC00-558CA63DA0E9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13;g5e18c33101_0_378">
                <a:extLst>
                  <a:ext uri="{FF2B5EF4-FFF2-40B4-BE49-F238E27FC236}">
                    <a16:creationId xmlns:a16="http://schemas.microsoft.com/office/drawing/2014/main" id="{D9E2C8E6-8F66-944C-9B87-8C4999119337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14;g5e18c33101_0_378">
                <a:extLst>
                  <a:ext uri="{FF2B5EF4-FFF2-40B4-BE49-F238E27FC236}">
                    <a16:creationId xmlns:a16="http://schemas.microsoft.com/office/drawing/2014/main" id="{A93BF448-072D-5049-8916-60FEB41BAB0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15;g5e18c33101_0_378">
                <a:extLst>
                  <a:ext uri="{FF2B5EF4-FFF2-40B4-BE49-F238E27FC236}">
                    <a16:creationId xmlns:a16="http://schemas.microsoft.com/office/drawing/2014/main" id="{571EC561-B01B-EF47-ADE7-7FA565A4C787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16;g5e18c33101_0_378">
                <a:extLst>
                  <a:ext uri="{FF2B5EF4-FFF2-40B4-BE49-F238E27FC236}">
                    <a16:creationId xmlns:a16="http://schemas.microsoft.com/office/drawing/2014/main" id="{9DDD21DE-6AB8-3647-92B7-AAE098E8DA75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17;g5e18c33101_0_378">
                <a:extLst>
                  <a:ext uri="{FF2B5EF4-FFF2-40B4-BE49-F238E27FC236}">
                    <a16:creationId xmlns:a16="http://schemas.microsoft.com/office/drawing/2014/main" id="{8641F967-6D85-C54E-B385-D16D6C47EB74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" name="Google Shape;418;g5e18c33101_0_378">
              <a:extLst>
                <a:ext uri="{FF2B5EF4-FFF2-40B4-BE49-F238E27FC236}">
                  <a16:creationId xmlns:a16="http://schemas.microsoft.com/office/drawing/2014/main" id="{F6F59DAB-81B3-CB40-AE3D-590807031917}"/>
                </a:ext>
              </a:extLst>
            </p:cNvPr>
            <p:cNvGrpSpPr/>
            <p:nvPr/>
          </p:nvGrpSpPr>
          <p:grpSpPr>
            <a:xfrm>
              <a:off x="6096072" y="2667000"/>
              <a:ext cx="381023" cy="685800"/>
              <a:chOff x="7543800" y="3581400"/>
              <a:chExt cx="2362200" cy="685800"/>
            </a:xfrm>
          </p:grpSpPr>
          <p:sp>
            <p:nvSpPr>
              <p:cNvPr id="93" name="Google Shape;419;g5e18c33101_0_378">
                <a:extLst>
                  <a:ext uri="{FF2B5EF4-FFF2-40B4-BE49-F238E27FC236}">
                    <a16:creationId xmlns:a16="http://schemas.microsoft.com/office/drawing/2014/main" id="{C016A946-A3CB-8F45-8BB8-4C0089EE1A1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20;g5e18c33101_0_378">
                <a:extLst>
                  <a:ext uri="{FF2B5EF4-FFF2-40B4-BE49-F238E27FC236}">
                    <a16:creationId xmlns:a16="http://schemas.microsoft.com/office/drawing/2014/main" id="{D2B352E7-C9C1-7E4F-A282-CBB38494B795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21;g5e18c33101_0_378">
                <a:extLst>
                  <a:ext uri="{FF2B5EF4-FFF2-40B4-BE49-F238E27FC236}">
                    <a16:creationId xmlns:a16="http://schemas.microsoft.com/office/drawing/2014/main" id="{56EECA4A-D0F4-B248-98A3-A8B45C26CE00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22;g5e18c33101_0_378">
                <a:extLst>
                  <a:ext uri="{FF2B5EF4-FFF2-40B4-BE49-F238E27FC236}">
                    <a16:creationId xmlns:a16="http://schemas.microsoft.com/office/drawing/2014/main" id="{A87D2234-DA04-8040-8AAC-F1DBFC9C0D6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23;g5e18c33101_0_378">
                <a:extLst>
                  <a:ext uri="{FF2B5EF4-FFF2-40B4-BE49-F238E27FC236}">
                    <a16:creationId xmlns:a16="http://schemas.microsoft.com/office/drawing/2014/main" id="{6B404F5E-8AEF-CF4B-B980-4065F037282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424;g5e18c33101_0_378">
                <a:extLst>
                  <a:ext uri="{FF2B5EF4-FFF2-40B4-BE49-F238E27FC236}">
                    <a16:creationId xmlns:a16="http://schemas.microsoft.com/office/drawing/2014/main" id="{369F3E9C-D1AC-B84E-AB35-04DDBF23520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25;g5e18c33101_0_378">
                <a:extLst>
                  <a:ext uri="{FF2B5EF4-FFF2-40B4-BE49-F238E27FC236}">
                    <a16:creationId xmlns:a16="http://schemas.microsoft.com/office/drawing/2014/main" id="{B84C143D-8336-A749-A8B8-1CA1C0F22B9F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26;g5e18c33101_0_378">
                <a:extLst>
                  <a:ext uri="{FF2B5EF4-FFF2-40B4-BE49-F238E27FC236}">
                    <a16:creationId xmlns:a16="http://schemas.microsoft.com/office/drawing/2014/main" id="{0436DC7B-96A1-EC4A-A0BE-9DF01EAF60B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27;g5e18c33101_0_378">
                <a:extLst>
                  <a:ext uri="{FF2B5EF4-FFF2-40B4-BE49-F238E27FC236}">
                    <a16:creationId xmlns:a16="http://schemas.microsoft.com/office/drawing/2014/main" id="{012E8A11-D48A-994E-A1F6-197187736048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" name="Google Shape;428;g5e18c33101_0_378">
              <a:extLst>
                <a:ext uri="{FF2B5EF4-FFF2-40B4-BE49-F238E27FC236}">
                  <a16:creationId xmlns:a16="http://schemas.microsoft.com/office/drawing/2014/main" id="{CA8CDD4E-C494-4D43-8261-E549EB2695B7}"/>
                </a:ext>
              </a:extLst>
            </p:cNvPr>
            <p:cNvGrpSpPr/>
            <p:nvPr/>
          </p:nvGrpSpPr>
          <p:grpSpPr>
            <a:xfrm>
              <a:off x="4953072" y="1981200"/>
              <a:ext cx="381023" cy="685800"/>
              <a:chOff x="7543800" y="3581400"/>
              <a:chExt cx="2362200" cy="685800"/>
            </a:xfrm>
          </p:grpSpPr>
          <p:sp>
            <p:nvSpPr>
              <p:cNvPr id="84" name="Google Shape;429;g5e18c33101_0_378">
                <a:extLst>
                  <a:ext uri="{FF2B5EF4-FFF2-40B4-BE49-F238E27FC236}">
                    <a16:creationId xmlns:a16="http://schemas.microsoft.com/office/drawing/2014/main" id="{07F41B27-83D1-1548-AA2C-084377D3CA8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30;g5e18c33101_0_378">
                <a:extLst>
                  <a:ext uri="{FF2B5EF4-FFF2-40B4-BE49-F238E27FC236}">
                    <a16:creationId xmlns:a16="http://schemas.microsoft.com/office/drawing/2014/main" id="{5244FDE9-4F92-2B4F-8BB1-88FEC8C4678C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31;g5e18c33101_0_378">
                <a:extLst>
                  <a:ext uri="{FF2B5EF4-FFF2-40B4-BE49-F238E27FC236}">
                    <a16:creationId xmlns:a16="http://schemas.microsoft.com/office/drawing/2014/main" id="{5D132354-AA8B-AC4F-BCAD-D639F8E20D3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32;g5e18c33101_0_378">
                <a:extLst>
                  <a:ext uri="{FF2B5EF4-FFF2-40B4-BE49-F238E27FC236}">
                    <a16:creationId xmlns:a16="http://schemas.microsoft.com/office/drawing/2014/main" id="{2C4765C9-4AB8-DB4E-8FF6-1BA93D937859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33;g5e18c33101_0_378">
                <a:extLst>
                  <a:ext uri="{FF2B5EF4-FFF2-40B4-BE49-F238E27FC236}">
                    <a16:creationId xmlns:a16="http://schemas.microsoft.com/office/drawing/2014/main" id="{1B327874-292C-4B42-A8E3-F0E967CA46FC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34;g5e18c33101_0_378">
                <a:extLst>
                  <a:ext uri="{FF2B5EF4-FFF2-40B4-BE49-F238E27FC236}">
                    <a16:creationId xmlns:a16="http://schemas.microsoft.com/office/drawing/2014/main" id="{D50ED3AD-CCFC-6D4C-A642-8E6967A30AA1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35;g5e18c33101_0_378">
                <a:extLst>
                  <a:ext uri="{FF2B5EF4-FFF2-40B4-BE49-F238E27FC236}">
                    <a16:creationId xmlns:a16="http://schemas.microsoft.com/office/drawing/2014/main" id="{8984E24B-87D5-5B4C-B16B-FF131D9449DB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36;g5e18c33101_0_378">
                <a:extLst>
                  <a:ext uri="{FF2B5EF4-FFF2-40B4-BE49-F238E27FC236}">
                    <a16:creationId xmlns:a16="http://schemas.microsoft.com/office/drawing/2014/main" id="{304CFAF2-EFEC-3B4D-AD89-2812BE202D6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37;g5e18c33101_0_378">
                <a:extLst>
                  <a:ext uri="{FF2B5EF4-FFF2-40B4-BE49-F238E27FC236}">
                    <a16:creationId xmlns:a16="http://schemas.microsoft.com/office/drawing/2014/main" id="{12535E90-EAE5-D046-A1F9-4ADAED998D7D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" name="Google Shape;438;g5e18c33101_0_378">
              <a:extLst>
                <a:ext uri="{FF2B5EF4-FFF2-40B4-BE49-F238E27FC236}">
                  <a16:creationId xmlns:a16="http://schemas.microsoft.com/office/drawing/2014/main" id="{857A6E6D-0284-8145-937C-29668F425CD8}"/>
                </a:ext>
              </a:extLst>
            </p:cNvPr>
            <p:cNvGrpSpPr/>
            <p:nvPr/>
          </p:nvGrpSpPr>
          <p:grpSpPr>
            <a:xfrm>
              <a:off x="5334072" y="1981200"/>
              <a:ext cx="381023" cy="685800"/>
              <a:chOff x="7543800" y="3581400"/>
              <a:chExt cx="2362200" cy="685800"/>
            </a:xfrm>
          </p:grpSpPr>
          <p:sp>
            <p:nvSpPr>
              <p:cNvPr id="75" name="Google Shape;439;g5e18c33101_0_378">
                <a:extLst>
                  <a:ext uri="{FF2B5EF4-FFF2-40B4-BE49-F238E27FC236}">
                    <a16:creationId xmlns:a16="http://schemas.microsoft.com/office/drawing/2014/main" id="{1EDF790D-6F67-A84E-ABAF-E36B6BCF15B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440;g5e18c33101_0_378">
                <a:extLst>
                  <a:ext uri="{FF2B5EF4-FFF2-40B4-BE49-F238E27FC236}">
                    <a16:creationId xmlns:a16="http://schemas.microsoft.com/office/drawing/2014/main" id="{4E2F1B5D-C2E7-6B49-B7B4-C3AB19D741C6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441;g5e18c33101_0_378">
                <a:extLst>
                  <a:ext uri="{FF2B5EF4-FFF2-40B4-BE49-F238E27FC236}">
                    <a16:creationId xmlns:a16="http://schemas.microsoft.com/office/drawing/2014/main" id="{F8D12D10-9885-6445-83BE-CFF374E10CE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442;g5e18c33101_0_378">
                <a:extLst>
                  <a:ext uri="{FF2B5EF4-FFF2-40B4-BE49-F238E27FC236}">
                    <a16:creationId xmlns:a16="http://schemas.microsoft.com/office/drawing/2014/main" id="{8718CD95-21F4-7548-AC9F-E40B927BCFAF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443;g5e18c33101_0_378">
                <a:extLst>
                  <a:ext uri="{FF2B5EF4-FFF2-40B4-BE49-F238E27FC236}">
                    <a16:creationId xmlns:a16="http://schemas.microsoft.com/office/drawing/2014/main" id="{BBDAC834-6D2C-5E42-AD13-44C649EEDF2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444;g5e18c33101_0_378">
                <a:extLst>
                  <a:ext uri="{FF2B5EF4-FFF2-40B4-BE49-F238E27FC236}">
                    <a16:creationId xmlns:a16="http://schemas.microsoft.com/office/drawing/2014/main" id="{00EE7A0C-7C68-CD46-A3CA-310BED1F78D1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445;g5e18c33101_0_378">
                <a:extLst>
                  <a:ext uri="{FF2B5EF4-FFF2-40B4-BE49-F238E27FC236}">
                    <a16:creationId xmlns:a16="http://schemas.microsoft.com/office/drawing/2014/main" id="{A988215A-074F-1A41-A506-B7C71ACE2F28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46;g5e18c33101_0_378">
                <a:extLst>
                  <a:ext uri="{FF2B5EF4-FFF2-40B4-BE49-F238E27FC236}">
                    <a16:creationId xmlns:a16="http://schemas.microsoft.com/office/drawing/2014/main" id="{A686B3F7-9097-1E40-9BF2-2EE991A1D6D4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47;g5e18c33101_0_378">
                <a:extLst>
                  <a:ext uri="{FF2B5EF4-FFF2-40B4-BE49-F238E27FC236}">
                    <a16:creationId xmlns:a16="http://schemas.microsoft.com/office/drawing/2014/main" id="{F5F7A456-3913-B746-AD43-0F467E28623A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448;g5e18c33101_0_378">
              <a:extLst>
                <a:ext uri="{FF2B5EF4-FFF2-40B4-BE49-F238E27FC236}">
                  <a16:creationId xmlns:a16="http://schemas.microsoft.com/office/drawing/2014/main" id="{D5B368D6-2420-BF4A-A95F-31048197DF01}"/>
                </a:ext>
              </a:extLst>
            </p:cNvPr>
            <p:cNvGrpSpPr/>
            <p:nvPr/>
          </p:nvGrpSpPr>
          <p:grpSpPr>
            <a:xfrm>
              <a:off x="5715072" y="1981200"/>
              <a:ext cx="381023" cy="685800"/>
              <a:chOff x="7543800" y="3581400"/>
              <a:chExt cx="2362200" cy="685800"/>
            </a:xfrm>
          </p:grpSpPr>
          <p:sp>
            <p:nvSpPr>
              <p:cNvPr id="66" name="Google Shape;449;g5e18c33101_0_378">
                <a:extLst>
                  <a:ext uri="{FF2B5EF4-FFF2-40B4-BE49-F238E27FC236}">
                    <a16:creationId xmlns:a16="http://schemas.microsoft.com/office/drawing/2014/main" id="{606B365C-14D9-094C-91CE-1DADFA4DF87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450;g5e18c33101_0_378">
                <a:extLst>
                  <a:ext uri="{FF2B5EF4-FFF2-40B4-BE49-F238E27FC236}">
                    <a16:creationId xmlns:a16="http://schemas.microsoft.com/office/drawing/2014/main" id="{FCD57F89-E944-F74C-9834-383592A1A29A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451;g5e18c33101_0_378">
                <a:extLst>
                  <a:ext uri="{FF2B5EF4-FFF2-40B4-BE49-F238E27FC236}">
                    <a16:creationId xmlns:a16="http://schemas.microsoft.com/office/drawing/2014/main" id="{583EDB34-78E6-CE49-88C8-7689CAC6D76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452;g5e18c33101_0_378">
                <a:extLst>
                  <a:ext uri="{FF2B5EF4-FFF2-40B4-BE49-F238E27FC236}">
                    <a16:creationId xmlns:a16="http://schemas.microsoft.com/office/drawing/2014/main" id="{82B1B133-2936-AA4B-AE9E-F2505DC4DBA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453;g5e18c33101_0_378">
                <a:extLst>
                  <a:ext uri="{FF2B5EF4-FFF2-40B4-BE49-F238E27FC236}">
                    <a16:creationId xmlns:a16="http://schemas.microsoft.com/office/drawing/2014/main" id="{6803EE24-B20A-F249-9476-DC399A72BD7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454;g5e18c33101_0_378">
                <a:extLst>
                  <a:ext uri="{FF2B5EF4-FFF2-40B4-BE49-F238E27FC236}">
                    <a16:creationId xmlns:a16="http://schemas.microsoft.com/office/drawing/2014/main" id="{DBC1A5C4-0BA2-0D4C-B561-E5FE15AD2ABE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455;g5e18c33101_0_378">
                <a:extLst>
                  <a:ext uri="{FF2B5EF4-FFF2-40B4-BE49-F238E27FC236}">
                    <a16:creationId xmlns:a16="http://schemas.microsoft.com/office/drawing/2014/main" id="{41DB755D-4070-3C4C-9B96-59C33E3D5336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456;g5e18c33101_0_378">
                <a:extLst>
                  <a:ext uri="{FF2B5EF4-FFF2-40B4-BE49-F238E27FC236}">
                    <a16:creationId xmlns:a16="http://schemas.microsoft.com/office/drawing/2014/main" id="{21E0BAC5-1615-234C-A80E-5A7F9F7F2FA0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457;g5e18c33101_0_378">
                <a:extLst>
                  <a:ext uri="{FF2B5EF4-FFF2-40B4-BE49-F238E27FC236}">
                    <a16:creationId xmlns:a16="http://schemas.microsoft.com/office/drawing/2014/main" id="{6ADADADC-1909-6E4C-B538-528B4F5169F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" name="Google Shape;458;g5e18c33101_0_378">
              <a:extLst>
                <a:ext uri="{FF2B5EF4-FFF2-40B4-BE49-F238E27FC236}">
                  <a16:creationId xmlns:a16="http://schemas.microsoft.com/office/drawing/2014/main" id="{A2595623-5A8E-2847-929A-062B2E3F30E4}"/>
                </a:ext>
              </a:extLst>
            </p:cNvPr>
            <p:cNvGrpSpPr/>
            <p:nvPr/>
          </p:nvGrpSpPr>
          <p:grpSpPr>
            <a:xfrm>
              <a:off x="6096072" y="1981200"/>
              <a:ext cx="381023" cy="685800"/>
              <a:chOff x="7543800" y="3581400"/>
              <a:chExt cx="2362200" cy="685800"/>
            </a:xfrm>
          </p:grpSpPr>
          <p:sp>
            <p:nvSpPr>
              <p:cNvPr id="57" name="Google Shape;459;g5e18c33101_0_378">
                <a:extLst>
                  <a:ext uri="{FF2B5EF4-FFF2-40B4-BE49-F238E27FC236}">
                    <a16:creationId xmlns:a16="http://schemas.microsoft.com/office/drawing/2014/main" id="{3B18DA30-E825-BB46-B5A7-032D9CD00FA9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460;g5e18c33101_0_378">
                <a:extLst>
                  <a:ext uri="{FF2B5EF4-FFF2-40B4-BE49-F238E27FC236}">
                    <a16:creationId xmlns:a16="http://schemas.microsoft.com/office/drawing/2014/main" id="{0DDFFC71-00DA-0A45-A7EB-5D308EB54871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461;g5e18c33101_0_378">
                <a:extLst>
                  <a:ext uri="{FF2B5EF4-FFF2-40B4-BE49-F238E27FC236}">
                    <a16:creationId xmlns:a16="http://schemas.microsoft.com/office/drawing/2014/main" id="{3E684FAD-467F-0A41-8F7B-BA8C346A3663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462;g5e18c33101_0_378">
                <a:extLst>
                  <a:ext uri="{FF2B5EF4-FFF2-40B4-BE49-F238E27FC236}">
                    <a16:creationId xmlns:a16="http://schemas.microsoft.com/office/drawing/2014/main" id="{0E0C7D4C-8758-BA47-9D6E-D0DF4A787520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463;g5e18c33101_0_378">
                <a:extLst>
                  <a:ext uri="{FF2B5EF4-FFF2-40B4-BE49-F238E27FC236}">
                    <a16:creationId xmlns:a16="http://schemas.microsoft.com/office/drawing/2014/main" id="{CD689EDB-81BD-6C4E-A9C5-52FC620EB62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464;g5e18c33101_0_378">
                <a:extLst>
                  <a:ext uri="{FF2B5EF4-FFF2-40B4-BE49-F238E27FC236}">
                    <a16:creationId xmlns:a16="http://schemas.microsoft.com/office/drawing/2014/main" id="{C8917542-517D-924E-A16C-F8744FAD37E4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465;g5e18c33101_0_378">
                <a:extLst>
                  <a:ext uri="{FF2B5EF4-FFF2-40B4-BE49-F238E27FC236}">
                    <a16:creationId xmlns:a16="http://schemas.microsoft.com/office/drawing/2014/main" id="{8E865BE0-EB7E-B046-B8E7-9DC7C199CC44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466;g5e18c33101_0_378">
                <a:extLst>
                  <a:ext uri="{FF2B5EF4-FFF2-40B4-BE49-F238E27FC236}">
                    <a16:creationId xmlns:a16="http://schemas.microsoft.com/office/drawing/2014/main" id="{F003D7F1-176D-6D40-B6EE-AAA21505B73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467;g5e18c33101_0_378">
                <a:extLst>
                  <a:ext uri="{FF2B5EF4-FFF2-40B4-BE49-F238E27FC236}">
                    <a16:creationId xmlns:a16="http://schemas.microsoft.com/office/drawing/2014/main" id="{2A5C0739-5F62-C640-8313-A185D3310B7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" name="Google Shape;468;g5e18c33101_0_378">
              <a:extLst>
                <a:ext uri="{FF2B5EF4-FFF2-40B4-BE49-F238E27FC236}">
                  <a16:creationId xmlns:a16="http://schemas.microsoft.com/office/drawing/2014/main" id="{30D73801-4F3E-B943-AFD9-472E7EF68071}"/>
                </a:ext>
              </a:extLst>
            </p:cNvPr>
            <p:cNvSpPr txBox="1"/>
            <p:nvPr/>
          </p:nvSpPr>
          <p:spPr>
            <a:xfrm>
              <a:off x="5133600" y="2524705"/>
              <a:ext cx="1066800" cy="4617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Bytes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7" name="Google Shape;469;g5e18c33101_0_378">
            <a:extLst>
              <a:ext uri="{FF2B5EF4-FFF2-40B4-BE49-F238E27FC236}">
                <a16:creationId xmlns:a16="http://schemas.microsoft.com/office/drawing/2014/main" id="{CD63C183-DF0A-2C46-9A52-00DA5AB6D6E3}"/>
              </a:ext>
            </a:extLst>
          </p:cNvPr>
          <p:cNvGrpSpPr/>
          <p:nvPr/>
        </p:nvGrpSpPr>
        <p:grpSpPr>
          <a:xfrm>
            <a:off x="7848601" y="5791201"/>
            <a:ext cx="2339100" cy="674100"/>
            <a:chOff x="6324600" y="5791200"/>
            <a:chExt cx="2339100" cy="674100"/>
          </a:xfrm>
        </p:grpSpPr>
        <p:sp>
          <p:nvSpPr>
            <p:cNvPr id="238" name="Google Shape;470;g5e18c33101_0_378">
              <a:extLst>
                <a:ext uri="{FF2B5EF4-FFF2-40B4-BE49-F238E27FC236}">
                  <a16:creationId xmlns:a16="http://schemas.microsoft.com/office/drawing/2014/main" id="{1185092E-DAAD-3D4B-A317-9E8DE4DF480C}"/>
                </a:ext>
              </a:extLst>
            </p:cNvPr>
            <p:cNvSpPr/>
            <p:nvPr/>
          </p:nvSpPr>
          <p:spPr>
            <a:xfrm rot="-5400000">
              <a:off x="6934200" y="5410200"/>
              <a:ext cx="381000" cy="11430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471;g5e18c33101_0_378">
              <a:extLst>
                <a:ext uri="{FF2B5EF4-FFF2-40B4-BE49-F238E27FC236}">
                  <a16:creationId xmlns:a16="http://schemas.microsoft.com/office/drawing/2014/main" id="{E716CE35-C86F-3A4E-9EFC-A02AA23AC83F}"/>
                </a:ext>
              </a:extLst>
            </p:cNvPr>
            <p:cNvSpPr txBox="1"/>
            <p:nvPr/>
          </p:nvSpPr>
          <p:spPr>
            <a:xfrm>
              <a:off x="6324600" y="6096000"/>
              <a:ext cx="2339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I/O-Memory Interfaces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0" name="Google Shape;472;g5e18c33101_0_378">
            <a:extLst>
              <a:ext uri="{FF2B5EF4-FFF2-40B4-BE49-F238E27FC236}">
                <a16:creationId xmlns:a16="http://schemas.microsoft.com/office/drawing/2014/main" id="{9696FD6D-8EA8-C14C-8AA3-4C30A5DA534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409846" y="2599800"/>
            <a:ext cx="3838557" cy="38660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241" name="Google Shape;473;g5e18c33101_0_378">
            <a:extLst>
              <a:ext uri="{FF2B5EF4-FFF2-40B4-BE49-F238E27FC236}">
                <a16:creationId xmlns:a16="http://schemas.microsoft.com/office/drawing/2014/main" id="{AAE15A3B-4C62-3441-A93B-1C6EF4CFAA48}"/>
              </a:ext>
            </a:extLst>
          </p:cNvPr>
          <p:cNvSpPr txBox="1"/>
          <p:nvPr/>
        </p:nvSpPr>
        <p:spPr>
          <a:xfrm>
            <a:off x="4876800" y="1676400"/>
            <a:ext cx="1295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 0 Memory Accesses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2" name="Google Shape;474;g5e18c33101_0_378">
            <a:extLst>
              <a:ext uri="{FF2B5EF4-FFF2-40B4-BE49-F238E27FC236}">
                <a16:creationId xmlns:a16="http://schemas.microsoft.com/office/drawing/2014/main" id="{E6784393-0F3F-D444-A74B-FDD059C4A716}"/>
              </a:ext>
            </a:extLst>
          </p:cNvPr>
          <p:cNvGrpSpPr/>
          <p:nvPr/>
        </p:nvGrpSpPr>
        <p:grpSpPr>
          <a:xfrm>
            <a:off x="2758208" y="3953165"/>
            <a:ext cx="3490195" cy="2674620"/>
            <a:chOff x="1447800" y="3962400"/>
            <a:chExt cx="3490195" cy="2674620"/>
          </a:xfrm>
        </p:grpSpPr>
        <p:grpSp>
          <p:nvGrpSpPr>
            <p:cNvPr id="243" name="Google Shape;475;g5e18c33101_0_378">
              <a:extLst>
                <a:ext uri="{FF2B5EF4-FFF2-40B4-BE49-F238E27FC236}">
                  <a16:creationId xmlns:a16="http://schemas.microsoft.com/office/drawing/2014/main" id="{637028AC-EA8D-A04D-BC4D-88BC4B02B506}"/>
                </a:ext>
              </a:extLst>
            </p:cNvPr>
            <p:cNvGrpSpPr/>
            <p:nvPr/>
          </p:nvGrpSpPr>
          <p:grpSpPr>
            <a:xfrm>
              <a:off x="1447800" y="3962400"/>
              <a:ext cx="2057400" cy="2674620"/>
              <a:chOff x="609600" y="1676400"/>
              <a:chExt cx="3048000" cy="3962400"/>
            </a:xfrm>
          </p:grpSpPr>
          <p:sp>
            <p:nvSpPr>
              <p:cNvPr id="262" name="Google Shape;476;g5e18c33101_0_378">
                <a:extLst>
                  <a:ext uri="{FF2B5EF4-FFF2-40B4-BE49-F238E27FC236}">
                    <a16:creationId xmlns:a16="http://schemas.microsoft.com/office/drawing/2014/main" id="{57FC5522-8446-6241-A624-E6E6F79D15E7}"/>
                  </a:ext>
                </a:extLst>
              </p:cNvPr>
              <p:cNvSpPr/>
              <p:nvPr/>
            </p:nvSpPr>
            <p:spPr>
              <a:xfrm>
                <a:off x="609600" y="1676400"/>
                <a:ext cx="3048000" cy="3962400"/>
              </a:xfrm>
              <a:prstGeom prst="rect">
                <a:avLst/>
              </a:prstGeom>
              <a:solidFill>
                <a:srgbClr val="D8D8D8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Processor 1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477;g5e18c33101_0_378">
                <a:extLst>
                  <a:ext uri="{FF2B5EF4-FFF2-40B4-BE49-F238E27FC236}">
                    <a16:creationId xmlns:a16="http://schemas.microsoft.com/office/drawing/2014/main" id="{85C4A3AE-4AB0-6640-A6A3-2F1727AC60BE}"/>
                  </a:ext>
                </a:extLst>
              </p:cNvPr>
              <p:cNvSpPr/>
              <p:nvPr/>
            </p:nvSpPr>
            <p:spPr>
              <a:xfrm>
                <a:off x="838200" y="2286000"/>
                <a:ext cx="2590800" cy="533400"/>
              </a:xfrm>
              <a:prstGeom prst="rect">
                <a:avLst/>
              </a:prstGeom>
              <a:solidFill>
                <a:srgbClr val="95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Control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478;g5e18c33101_0_378">
                <a:extLst>
                  <a:ext uri="{FF2B5EF4-FFF2-40B4-BE49-F238E27FC236}">
                    <a16:creationId xmlns:a16="http://schemas.microsoft.com/office/drawing/2014/main" id="{3CD502A3-4327-5847-BDAD-7FA2E9C53B81}"/>
                  </a:ext>
                </a:extLst>
              </p:cNvPr>
              <p:cNvSpPr/>
              <p:nvPr/>
            </p:nvSpPr>
            <p:spPr>
              <a:xfrm>
                <a:off x="838200" y="3048000"/>
                <a:ext cx="2590800" cy="2362200"/>
              </a:xfrm>
              <a:prstGeom prst="rect">
                <a:avLst/>
              </a:prstGeom>
              <a:solidFill>
                <a:srgbClr val="93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Datapath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5" name="Google Shape;479;g5e18c33101_0_378">
                <a:extLst>
                  <a:ext uri="{FF2B5EF4-FFF2-40B4-BE49-F238E27FC236}">
                    <a16:creationId xmlns:a16="http://schemas.microsoft.com/office/drawing/2014/main" id="{B98CB648-FB0A-F147-B644-05277BC536FF}"/>
                  </a:ext>
                </a:extLst>
              </p:cNvPr>
              <p:cNvCxnSpPr/>
              <p:nvPr/>
            </p:nvCxnSpPr>
            <p:spPr>
              <a:xfrm rot="5400000">
                <a:off x="1409744" y="2933744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66" name="Google Shape;480;g5e18c33101_0_378">
                <a:extLst>
                  <a:ext uri="{FF2B5EF4-FFF2-40B4-BE49-F238E27FC236}">
                    <a16:creationId xmlns:a16="http://schemas.microsoft.com/office/drawing/2014/main" id="{A0A6F58D-A2A5-8749-AF8A-C2D2D86A55AF}"/>
                  </a:ext>
                </a:extLst>
              </p:cNvPr>
              <p:cNvCxnSpPr/>
              <p:nvPr/>
            </p:nvCxnSpPr>
            <p:spPr>
              <a:xfrm rot="5400000" flipH="1">
                <a:off x="2553538" y="2932950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</p:grpSp>
        <p:grpSp>
          <p:nvGrpSpPr>
            <p:cNvPr id="244" name="Google Shape;481;g5e18c33101_0_378">
              <a:extLst>
                <a:ext uri="{FF2B5EF4-FFF2-40B4-BE49-F238E27FC236}">
                  <a16:creationId xmlns:a16="http://schemas.microsoft.com/office/drawing/2014/main" id="{C45243C0-103C-DD4E-BB61-7FAACAAD434B}"/>
                </a:ext>
              </a:extLst>
            </p:cNvPr>
            <p:cNvGrpSpPr/>
            <p:nvPr/>
          </p:nvGrpSpPr>
          <p:grpSpPr>
            <a:xfrm>
              <a:off x="1653540" y="5196840"/>
              <a:ext cx="1597928" cy="1234440"/>
              <a:chOff x="914400" y="3505200"/>
              <a:chExt cx="2367300" cy="1828800"/>
            </a:xfrm>
          </p:grpSpPr>
          <p:sp>
            <p:nvSpPr>
              <p:cNvPr id="247" name="Google Shape;482;g5e18c33101_0_378">
                <a:extLst>
                  <a:ext uri="{FF2B5EF4-FFF2-40B4-BE49-F238E27FC236}">
                    <a16:creationId xmlns:a16="http://schemas.microsoft.com/office/drawing/2014/main" id="{1E7A07D5-F749-1E4C-90F6-7389BC4E2DC6}"/>
                  </a:ext>
                </a:extLst>
              </p:cNvPr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PC</a:t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8" name="Google Shape;483;g5e18c33101_0_378">
                <a:extLst>
                  <a:ext uri="{FF2B5EF4-FFF2-40B4-BE49-F238E27FC236}">
                    <a16:creationId xmlns:a16="http://schemas.microsoft.com/office/drawing/2014/main" id="{7B41464D-147D-4A47-B388-BFD9649BBB0C}"/>
                  </a:ext>
                </a:extLst>
              </p:cNvPr>
              <p:cNvGrpSpPr/>
              <p:nvPr/>
            </p:nvGrpSpPr>
            <p:grpSpPr>
              <a:xfrm>
                <a:off x="914414" y="3886200"/>
                <a:ext cx="2362217" cy="685800"/>
                <a:chOff x="1600199" y="3962400"/>
                <a:chExt cx="1600201" cy="685800"/>
              </a:xfrm>
            </p:grpSpPr>
            <p:sp>
              <p:nvSpPr>
                <p:cNvPr id="252" name="Google Shape;484;g5e18c33101_0_378">
                  <a:extLst>
                    <a:ext uri="{FF2B5EF4-FFF2-40B4-BE49-F238E27FC236}">
                      <a16:creationId xmlns:a16="http://schemas.microsoft.com/office/drawing/2014/main" id="{7E5025CF-7C49-9C42-9856-9374653D8AE3}"/>
                    </a:ext>
                  </a:extLst>
                </p:cNvPr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485;g5e18c33101_0_378">
                  <a:extLst>
                    <a:ext uri="{FF2B5EF4-FFF2-40B4-BE49-F238E27FC236}">
                      <a16:creationId xmlns:a16="http://schemas.microsoft.com/office/drawing/2014/main" id="{D8C2F604-73AE-9948-9B0C-2B235108D1C4}"/>
                    </a:ext>
                  </a:extLst>
                </p:cNvPr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486;g5e18c33101_0_378">
                  <a:extLst>
                    <a:ext uri="{FF2B5EF4-FFF2-40B4-BE49-F238E27FC236}">
                      <a16:creationId xmlns:a16="http://schemas.microsoft.com/office/drawing/2014/main" id="{242ECA90-3DE2-F040-A96B-18EF2497CC29}"/>
                    </a:ext>
                  </a:extLst>
                </p:cNvPr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487;g5e18c33101_0_378">
                  <a:extLst>
                    <a:ext uri="{FF2B5EF4-FFF2-40B4-BE49-F238E27FC236}">
                      <a16:creationId xmlns:a16="http://schemas.microsoft.com/office/drawing/2014/main" id="{B1236BE6-29CD-D140-A9D8-7E823FAE8967}"/>
                    </a:ext>
                  </a:extLst>
                </p:cNvPr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488;g5e18c33101_0_378">
                  <a:extLst>
                    <a:ext uri="{FF2B5EF4-FFF2-40B4-BE49-F238E27FC236}">
                      <a16:creationId xmlns:a16="http://schemas.microsoft.com/office/drawing/2014/main" id="{39A1EF47-9DCD-0F41-9DBB-A1D1790799DA}"/>
                    </a:ext>
                  </a:extLst>
                </p:cNvPr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489;g5e18c33101_0_378">
                  <a:extLst>
                    <a:ext uri="{FF2B5EF4-FFF2-40B4-BE49-F238E27FC236}">
                      <a16:creationId xmlns:a16="http://schemas.microsoft.com/office/drawing/2014/main" id="{EBECD558-1741-4346-8BEB-AB3652FDC031}"/>
                    </a:ext>
                  </a:extLst>
                </p:cNvPr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490;g5e18c33101_0_378">
                  <a:extLst>
                    <a:ext uri="{FF2B5EF4-FFF2-40B4-BE49-F238E27FC236}">
                      <a16:creationId xmlns:a16="http://schemas.microsoft.com/office/drawing/2014/main" id="{7C6D0969-8600-3C49-AF52-B0F140F132E5}"/>
                    </a:ext>
                  </a:extLst>
                </p:cNvPr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491;g5e18c33101_0_378">
                  <a:extLst>
                    <a:ext uri="{FF2B5EF4-FFF2-40B4-BE49-F238E27FC236}">
                      <a16:creationId xmlns:a16="http://schemas.microsoft.com/office/drawing/2014/main" id="{9313622E-E7FD-6545-B295-DA29CBE1C467}"/>
                    </a:ext>
                  </a:extLst>
                </p:cNvPr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492;g5e18c33101_0_378">
                  <a:extLst>
                    <a:ext uri="{FF2B5EF4-FFF2-40B4-BE49-F238E27FC236}">
                      <a16:creationId xmlns:a16="http://schemas.microsoft.com/office/drawing/2014/main" id="{79441F8D-B07E-5446-B588-7FE26749DF8E}"/>
                    </a:ext>
                  </a:extLst>
                </p:cNvPr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493;g5e18c33101_0_378">
                  <a:extLst>
                    <a:ext uri="{FF2B5EF4-FFF2-40B4-BE49-F238E27FC236}">
                      <a16:creationId xmlns:a16="http://schemas.microsoft.com/office/drawing/2014/main" id="{EA625FBF-E214-AD4A-BDA7-6E3F977411FC}"/>
                    </a:ext>
                  </a:extLst>
                </p:cNvPr>
                <p:cNvSpPr txBox="1"/>
                <p:nvPr/>
              </p:nvSpPr>
              <p:spPr>
                <a:xfrm>
                  <a:off x="1718281" y="3988255"/>
                  <a:ext cx="1377000" cy="621818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400"/>
                  </a:pPr>
                  <a:r>
                    <a:rPr lang="en-US" sz="24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Registers</a:t>
                  </a:r>
                  <a:endParaRPr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494;g5e18c33101_0_378">
                <a:extLst>
                  <a:ext uri="{FF2B5EF4-FFF2-40B4-BE49-F238E27FC236}">
                    <a16:creationId xmlns:a16="http://schemas.microsoft.com/office/drawing/2014/main" id="{E670CA15-E540-944B-A6AD-7A37D543C503}"/>
                  </a:ext>
                </a:extLst>
              </p:cNvPr>
              <p:cNvGrpSpPr/>
              <p:nvPr/>
            </p:nvGrpSpPr>
            <p:grpSpPr>
              <a:xfrm>
                <a:off x="914400" y="4697787"/>
                <a:ext cx="2367300" cy="636213"/>
                <a:chOff x="4572000" y="3402387"/>
                <a:chExt cx="2367300" cy="636213"/>
              </a:xfrm>
            </p:grpSpPr>
            <p:sp>
              <p:nvSpPr>
                <p:cNvPr id="250" name="Google Shape;495;g5e18c33101_0_378">
                  <a:extLst>
                    <a:ext uri="{FF2B5EF4-FFF2-40B4-BE49-F238E27FC236}">
                      <a16:creationId xmlns:a16="http://schemas.microsoft.com/office/drawing/2014/main" id="{B0C1B020-D737-6E40-AF7B-DCC9372218D1}"/>
                    </a:ext>
                  </a:extLst>
                </p:cNvPr>
                <p:cNvSpPr/>
                <p:nvPr/>
              </p:nvSpPr>
              <p:spPr>
                <a:xfrm rot="10800000" flipH="1">
                  <a:off x="4572000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496;g5e18c33101_0_378">
                  <a:extLst>
                    <a:ext uri="{FF2B5EF4-FFF2-40B4-BE49-F238E27FC236}">
                      <a16:creationId xmlns:a16="http://schemas.microsoft.com/office/drawing/2014/main" id="{BD95E866-AA00-AC4F-9246-9ADADF61A674}"/>
                    </a:ext>
                  </a:extLst>
                </p:cNvPr>
                <p:cNvSpPr txBox="1"/>
                <p:nvPr/>
              </p:nvSpPr>
              <p:spPr>
                <a:xfrm>
                  <a:off x="4572000" y="3402387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245" name="Google Shape;497;g5e18c33101_0_378">
              <a:extLst>
                <a:ext uri="{FF2B5EF4-FFF2-40B4-BE49-F238E27FC236}">
                  <a16:creationId xmlns:a16="http://schemas.microsoft.com/office/drawing/2014/main" id="{5166ACE5-B947-A047-9128-2ACF4EF3F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5070763"/>
              <a:ext cx="1432795" cy="644237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sp>
          <p:nvSpPr>
            <p:cNvPr id="246" name="Google Shape;498;g5e18c33101_0_378">
              <a:extLst>
                <a:ext uri="{FF2B5EF4-FFF2-40B4-BE49-F238E27FC236}">
                  <a16:creationId xmlns:a16="http://schemas.microsoft.com/office/drawing/2014/main" id="{DAFA4011-B32C-624F-A840-D9C1A5031BB7}"/>
                </a:ext>
              </a:extLst>
            </p:cNvPr>
            <p:cNvSpPr txBox="1"/>
            <p:nvPr/>
          </p:nvSpPr>
          <p:spPr>
            <a:xfrm>
              <a:off x="3505200" y="4343400"/>
              <a:ext cx="12954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 1 Memory Accesses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61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AB1F-25CF-464E-AA0C-86FA9441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Systems (in words)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02041-D41F-FF40-AE7C-3F1FAA94E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40"/>
              </a:spcBef>
            </a:pPr>
            <a:r>
              <a:rPr lang="en-US" dirty="0"/>
              <a:t>A computer system with at least 2 processors or </a:t>
            </a:r>
            <a:r>
              <a:rPr lang="en-US" i="1" dirty="0"/>
              <a:t>cores</a:t>
            </a:r>
          </a:p>
          <a:p>
            <a:pPr lvl="1">
              <a:spcBef>
                <a:spcPts val="640"/>
              </a:spcBef>
            </a:pPr>
            <a:r>
              <a:rPr lang="en-US" dirty="0"/>
              <a:t>Each core has its own registers</a:t>
            </a:r>
          </a:p>
          <a:p>
            <a:pPr lvl="1" indent="-406390">
              <a:spcBef>
                <a:spcPts val="0"/>
              </a:spcBef>
              <a:buSzPts val="2800"/>
            </a:pPr>
            <a:r>
              <a:rPr lang="en-US" dirty="0"/>
              <a:t>Each core executes independent instruction streams</a:t>
            </a:r>
          </a:p>
          <a:p>
            <a:pPr lvl="1" indent="-406390">
              <a:spcBef>
                <a:spcPts val="0"/>
              </a:spcBef>
              <a:buSzPts val="2800"/>
            </a:pPr>
            <a:r>
              <a:rPr lang="en-US" dirty="0"/>
              <a:t>Processors share the same system memory</a:t>
            </a:r>
          </a:p>
          <a:p>
            <a:pPr lvl="2" indent="-406390">
              <a:spcBef>
                <a:spcPts val="0"/>
              </a:spcBef>
              <a:buSzPts val="2800"/>
            </a:pPr>
            <a:r>
              <a:rPr lang="en-US" dirty="0"/>
              <a:t>But use different parts of it</a:t>
            </a:r>
          </a:p>
          <a:p>
            <a:pPr lvl="1" indent="-406390">
              <a:spcBef>
                <a:spcPts val="0"/>
              </a:spcBef>
              <a:buSzPts val="2800"/>
            </a:pPr>
            <a:r>
              <a:rPr lang="en-US" dirty="0"/>
              <a:t>Communication possible through memory accesses</a:t>
            </a:r>
          </a:p>
          <a:p>
            <a:pPr indent="-406390">
              <a:spcBef>
                <a:spcPts val="0"/>
              </a:spcBef>
              <a:buSzPts val="2800"/>
            </a:pPr>
            <a:endParaRPr lang="en-US" dirty="0"/>
          </a:p>
          <a:p>
            <a:pPr>
              <a:spcBef>
                <a:spcPts val="640"/>
              </a:spcBef>
            </a:pPr>
            <a:r>
              <a:rPr lang="en-US" dirty="0"/>
              <a:t>Deliver high throughput for independent jobs via task-level parallelism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A0A71-AEA8-4344-A161-59629732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92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1258-E5D1-EF45-AFBA-88887B49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5B450-9F2D-E34A-BDD6-31B705156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40"/>
              </a:spcBef>
              <a:buNone/>
            </a:pPr>
            <a:r>
              <a:rPr lang="en-US" sz="3100" dirty="0"/>
              <a:t>Run Chrome and Spotify simultaneously</a:t>
            </a:r>
          </a:p>
          <a:p>
            <a:pPr indent="-431789">
              <a:spcBef>
                <a:spcPts val="640"/>
              </a:spcBef>
              <a:buSzPts val="3200"/>
            </a:pPr>
            <a:r>
              <a:rPr lang="en-US" dirty="0"/>
              <a:t>Each are separate programs</a:t>
            </a:r>
          </a:p>
          <a:p>
            <a:pPr indent="-431789">
              <a:spcBef>
                <a:spcPts val="0"/>
              </a:spcBef>
              <a:buSzPts val="3200"/>
            </a:pPr>
            <a:r>
              <a:rPr lang="en-US" dirty="0"/>
              <a:t>Each has a different memory space</a:t>
            </a:r>
          </a:p>
          <a:p>
            <a:pPr indent="-431789">
              <a:spcBef>
                <a:spcPts val="0"/>
              </a:spcBef>
              <a:buSzPts val="3200"/>
            </a:pPr>
            <a:r>
              <a:rPr lang="en-US" dirty="0"/>
              <a:t>Each can run on a separate core</a:t>
            </a:r>
          </a:p>
          <a:p>
            <a:pPr marL="0" indent="0">
              <a:spcBef>
                <a:spcPts val="640"/>
              </a:spcBef>
              <a:buNone/>
            </a:pPr>
            <a:endParaRPr lang="en-US"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Don’t even need to communicate...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OS can fake this by interleaving processes,</a:t>
            </a:r>
            <a:br>
              <a:rPr lang="en-US" dirty="0"/>
            </a:br>
            <a:r>
              <a:rPr lang="en-US" dirty="0"/>
              <a:t>but hardware can make it actually simultaneous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F227B-3558-1D4C-9A01-2F880DFB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475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3E13-9B5A-4B8F-8162-E797CF94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else do processors employ concurrency?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1E9C-70EF-47D2-BE4A-C08F95D0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Make computer faster by performing multiple tasks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multiple cores to run multiple tasks in parallel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Run multiple tasks on a single core concurrently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E8548-D163-4B65-890B-6D7CDD3A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850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2148-4EBE-8C41-A85D-1F2E31B0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6FF0-F52D-A744-B6C2-A0B9AB348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960"/>
              <a:buNone/>
            </a:pPr>
            <a:r>
              <a:rPr lang="en-US" sz="2960" b="1" dirty="0">
                <a:solidFill>
                  <a:schemeClr val="dk1"/>
                </a:solidFill>
                <a:sym typeface="Calibri"/>
              </a:rPr>
              <a:t>Basic idea: </a:t>
            </a:r>
            <a:r>
              <a:rPr lang="en-US" sz="2960" dirty="0">
                <a:solidFill>
                  <a:schemeClr val="dk1"/>
                </a:solidFill>
                <a:sym typeface="Calibri"/>
              </a:rPr>
              <a:t>Processor resources are expensive and should not be left idle</a:t>
            </a:r>
            <a:br>
              <a:rPr lang="en-US" sz="2960" dirty="0">
                <a:solidFill>
                  <a:schemeClr val="dk1"/>
                </a:solidFill>
                <a:sym typeface="Calibri"/>
              </a:rPr>
            </a:br>
            <a:endParaRPr lang="en-US" dirty="0"/>
          </a:p>
          <a:p>
            <a:pPr marL="0" indent="0">
              <a:spcBef>
                <a:spcPts val="592"/>
              </a:spcBef>
              <a:buClr>
                <a:schemeClr val="dk1"/>
              </a:buClr>
              <a:buSzPts val="2960"/>
              <a:buNone/>
            </a:pPr>
            <a:r>
              <a:rPr lang="en-US" sz="2960" dirty="0">
                <a:solidFill>
                  <a:schemeClr val="dk1"/>
                </a:solidFill>
                <a:sym typeface="Calibri"/>
              </a:rPr>
              <a:t>Long memory latency to memory on cache miss?</a:t>
            </a:r>
            <a:endParaRPr lang="en-US" dirty="0"/>
          </a:p>
          <a:p>
            <a:pPr marL="742932" lvl="1" indent="-285744">
              <a:spcBef>
                <a:spcPts val="519"/>
              </a:spcBef>
              <a:buClr>
                <a:schemeClr val="dk1"/>
              </a:buClr>
              <a:buSzPts val="2590"/>
            </a:pPr>
            <a:r>
              <a:rPr lang="en-US" sz="2591" dirty="0">
                <a:solidFill>
                  <a:schemeClr val="dk1"/>
                </a:solidFill>
                <a:sym typeface="Calibri"/>
              </a:rPr>
              <a:t>Hardware switches threads to bring in other useful work while waiting for cache miss</a:t>
            </a:r>
            <a:endParaRPr lang="en-US" dirty="0"/>
          </a:p>
          <a:p>
            <a:pPr marL="742932" lvl="1" indent="-285744">
              <a:spcBef>
                <a:spcPts val="519"/>
              </a:spcBef>
              <a:buClr>
                <a:schemeClr val="dk1"/>
              </a:buClr>
              <a:buSzPts val="2590"/>
            </a:pPr>
            <a:r>
              <a:rPr lang="en-US" sz="2591" dirty="0">
                <a:solidFill>
                  <a:schemeClr val="dk1"/>
                </a:solidFill>
                <a:sym typeface="Calibri"/>
              </a:rPr>
              <a:t>Cost of thread context switch must be much less than cache miss latency</a:t>
            </a:r>
            <a:endParaRPr lang="en-US" sz="2960" dirty="0">
              <a:solidFill>
                <a:schemeClr val="dk1"/>
              </a:solidFill>
              <a:sym typeface="Calibri"/>
            </a:endParaRPr>
          </a:p>
          <a:p>
            <a:endParaRPr lang="en-US" dirty="0"/>
          </a:p>
          <a:p>
            <a:r>
              <a:rPr lang="en-US" dirty="0"/>
              <a:t>Switching threads is less expensive than processes because they share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F0DAE-9740-0E40-91D0-01DCBB97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667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5e18c33101_0_1376"/>
          <p:cNvSpPr/>
          <p:nvPr/>
        </p:nvSpPr>
        <p:spPr>
          <a:xfrm>
            <a:off x="6500099" y="1530628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6" name="Google Shape;566;g5e18c33101_0_1376"/>
          <p:cNvGrpSpPr/>
          <p:nvPr/>
        </p:nvGrpSpPr>
        <p:grpSpPr>
          <a:xfrm>
            <a:off x="8405099" y="1683028"/>
            <a:ext cx="1524000" cy="762000"/>
            <a:chOff x="6705600" y="1676400"/>
            <a:chExt cx="1524000" cy="762000"/>
          </a:xfrm>
        </p:grpSpPr>
        <p:sp>
          <p:nvSpPr>
            <p:cNvPr id="567" name="Google Shape;567;g5e18c33101_0_1376"/>
            <p:cNvSpPr/>
            <p:nvPr/>
          </p:nvSpPr>
          <p:spPr>
            <a:xfrm>
              <a:off x="7315200" y="16764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8" name="Google Shape;568;g5e18c33101_0_1376"/>
            <p:cNvCxnSpPr/>
            <p:nvPr/>
          </p:nvCxnSpPr>
          <p:spPr>
            <a:xfrm rot="10800000">
              <a:off x="6705600" y="1981288"/>
              <a:ext cx="609600" cy="15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grpSp>
        <p:nvGrpSpPr>
          <p:cNvPr id="569" name="Google Shape;569;g5e18c33101_0_1376"/>
          <p:cNvGrpSpPr/>
          <p:nvPr/>
        </p:nvGrpSpPr>
        <p:grpSpPr>
          <a:xfrm>
            <a:off x="8405099" y="4807228"/>
            <a:ext cx="1524000" cy="762000"/>
            <a:chOff x="6705600" y="4800600"/>
            <a:chExt cx="1524000" cy="762000"/>
          </a:xfrm>
        </p:grpSpPr>
        <p:sp>
          <p:nvSpPr>
            <p:cNvPr id="570" name="Google Shape;570;g5e18c33101_0_1376"/>
            <p:cNvSpPr/>
            <p:nvPr/>
          </p:nvSpPr>
          <p:spPr>
            <a:xfrm>
              <a:off x="7315200" y="48006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1" name="Google Shape;571;g5e18c33101_0_1376"/>
            <p:cNvCxnSpPr/>
            <p:nvPr/>
          </p:nvCxnSpPr>
          <p:spPr>
            <a:xfrm rot="10800000" flipH="1">
              <a:off x="6705600" y="5181688"/>
              <a:ext cx="609600" cy="15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grpSp>
        <p:nvGrpSpPr>
          <p:cNvPr id="572" name="Google Shape;572;g5e18c33101_0_1376"/>
          <p:cNvGrpSpPr/>
          <p:nvPr/>
        </p:nvGrpSpPr>
        <p:grpSpPr>
          <a:xfrm>
            <a:off x="6652571" y="1987828"/>
            <a:ext cx="1524023" cy="3429000"/>
            <a:chOff x="4953072" y="1981200"/>
            <a:chExt cx="1524023" cy="3429000"/>
          </a:xfrm>
        </p:grpSpPr>
        <p:grpSp>
          <p:nvGrpSpPr>
            <p:cNvPr id="573" name="Google Shape;573;g5e18c33101_0_1376"/>
            <p:cNvGrpSpPr/>
            <p:nvPr/>
          </p:nvGrpSpPr>
          <p:grpSpPr>
            <a:xfrm>
              <a:off x="4953072" y="4038600"/>
              <a:ext cx="381023" cy="685800"/>
              <a:chOff x="7543800" y="3581400"/>
              <a:chExt cx="2362200" cy="685800"/>
            </a:xfrm>
          </p:grpSpPr>
          <p:sp>
            <p:nvSpPr>
              <p:cNvPr id="574" name="Google Shape;57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3" name="Google Shape;583;g5e18c33101_0_1376"/>
            <p:cNvGrpSpPr/>
            <p:nvPr/>
          </p:nvGrpSpPr>
          <p:grpSpPr>
            <a:xfrm>
              <a:off x="5334072" y="4038600"/>
              <a:ext cx="381023" cy="685800"/>
              <a:chOff x="7543800" y="3581400"/>
              <a:chExt cx="2362200" cy="685800"/>
            </a:xfrm>
          </p:grpSpPr>
          <p:sp>
            <p:nvSpPr>
              <p:cNvPr id="584" name="Google Shape;58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3" name="Google Shape;593;g5e18c33101_0_1376"/>
            <p:cNvGrpSpPr/>
            <p:nvPr/>
          </p:nvGrpSpPr>
          <p:grpSpPr>
            <a:xfrm>
              <a:off x="5715072" y="4038600"/>
              <a:ext cx="381023" cy="685800"/>
              <a:chOff x="7543800" y="3581400"/>
              <a:chExt cx="2362200" cy="685800"/>
            </a:xfrm>
          </p:grpSpPr>
          <p:sp>
            <p:nvSpPr>
              <p:cNvPr id="594" name="Google Shape;59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3" name="Google Shape;603;g5e18c33101_0_1376"/>
            <p:cNvGrpSpPr/>
            <p:nvPr/>
          </p:nvGrpSpPr>
          <p:grpSpPr>
            <a:xfrm>
              <a:off x="6096072" y="4038600"/>
              <a:ext cx="381023" cy="685800"/>
              <a:chOff x="7543800" y="3581400"/>
              <a:chExt cx="2362200" cy="685800"/>
            </a:xfrm>
          </p:grpSpPr>
          <p:sp>
            <p:nvSpPr>
              <p:cNvPr id="604" name="Google Shape;60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3" name="Google Shape;613;g5e18c33101_0_1376"/>
            <p:cNvGrpSpPr/>
            <p:nvPr/>
          </p:nvGrpSpPr>
          <p:grpSpPr>
            <a:xfrm>
              <a:off x="4953072" y="4724400"/>
              <a:ext cx="381023" cy="685800"/>
              <a:chOff x="7543800" y="3581400"/>
              <a:chExt cx="2362200" cy="685800"/>
            </a:xfrm>
          </p:grpSpPr>
          <p:sp>
            <p:nvSpPr>
              <p:cNvPr id="614" name="Google Shape;61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3" name="Google Shape;623;g5e18c33101_0_1376"/>
            <p:cNvGrpSpPr/>
            <p:nvPr/>
          </p:nvGrpSpPr>
          <p:grpSpPr>
            <a:xfrm>
              <a:off x="5334072" y="4724400"/>
              <a:ext cx="381023" cy="685800"/>
              <a:chOff x="7543800" y="3581400"/>
              <a:chExt cx="2362200" cy="685800"/>
            </a:xfrm>
          </p:grpSpPr>
          <p:sp>
            <p:nvSpPr>
              <p:cNvPr id="624" name="Google Shape;62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3" name="Google Shape;633;g5e18c33101_0_1376"/>
            <p:cNvGrpSpPr/>
            <p:nvPr/>
          </p:nvGrpSpPr>
          <p:grpSpPr>
            <a:xfrm>
              <a:off x="5715072" y="4724400"/>
              <a:ext cx="381023" cy="685800"/>
              <a:chOff x="7543800" y="3581400"/>
              <a:chExt cx="2362200" cy="685800"/>
            </a:xfrm>
          </p:grpSpPr>
          <p:sp>
            <p:nvSpPr>
              <p:cNvPr id="634" name="Google Shape;63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3" name="Google Shape;643;g5e18c33101_0_1376"/>
            <p:cNvGrpSpPr/>
            <p:nvPr/>
          </p:nvGrpSpPr>
          <p:grpSpPr>
            <a:xfrm>
              <a:off x="6096072" y="4724400"/>
              <a:ext cx="381023" cy="685800"/>
              <a:chOff x="7543800" y="3581400"/>
              <a:chExt cx="2362200" cy="685800"/>
            </a:xfrm>
          </p:grpSpPr>
          <p:sp>
            <p:nvSpPr>
              <p:cNvPr id="644" name="Google Shape;64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3" name="Google Shape;653;g5e18c33101_0_1376"/>
            <p:cNvGrpSpPr/>
            <p:nvPr/>
          </p:nvGrpSpPr>
          <p:grpSpPr>
            <a:xfrm>
              <a:off x="4953072" y="3352800"/>
              <a:ext cx="381023" cy="685800"/>
              <a:chOff x="7543800" y="3581400"/>
              <a:chExt cx="2362200" cy="685800"/>
            </a:xfrm>
          </p:grpSpPr>
          <p:sp>
            <p:nvSpPr>
              <p:cNvPr id="654" name="Google Shape;65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3" name="Google Shape;663;g5e18c33101_0_1376"/>
            <p:cNvGrpSpPr/>
            <p:nvPr/>
          </p:nvGrpSpPr>
          <p:grpSpPr>
            <a:xfrm>
              <a:off x="5334072" y="3352800"/>
              <a:ext cx="381023" cy="685800"/>
              <a:chOff x="7543800" y="3581400"/>
              <a:chExt cx="2362200" cy="685800"/>
            </a:xfrm>
          </p:grpSpPr>
          <p:sp>
            <p:nvSpPr>
              <p:cNvPr id="664" name="Google Shape;66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3" name="Google Shape;673;g5e18c33101_0_1376"/>
            <p:cNvGrpSpPr/>
            <p:nvPr/>
          </p:nvGrpSpPr>
          <p:grpSpPr>
            <a:xfrm>
              <a:off x="5715072" y="3352800"/>
              <a:ext cx="381023" cy="685800"/>
              <a:chOff x="7543800" y="3581400"/>
              <a:chExt cx="2362200" cy="685800"/>
            </a:xfrm>
          </p:grpSpPr>
          <p:sp>
            <p:nvSpPr>
              <p:cNvPr id="674" name="Google Shape;67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3" name="Google Shape;683;g5e18c33101_0_1376"/>
            <p:cNvGrpSpPr/>
            <p:nvPr/>
          </p:nvGrpSpPr>
          <p:grpSpPr>
            <a:xfrm>
              <a:off x="6096072" y="3352800"/>
              <a:ext cx="381023" cy="685800"/>
              <a:chOff x="7543800" y="3581400"/>
              <a:chExt cx="2362200" cy="685800"/>
            </a:xfrm>
          </p:grpSpPr>
          <p:sp>
            <p:nvSpPr>
              <p:cNvPr id="684" name="Google Shape;68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3" name="Google Shape;693;g5e18c33101_0_1376"/>
            <p:cNvGrpSpPr/>
            <p:nvPr/>
          </p:nvGrpSpPr>
          <p:grpSpPr>
            <a:xfrm>
              <a:off x="4953072" y="2667000"/>
              <a:ext cx="381023" cy="685800"/>
              <a:chOff x="7543800" y="3581400"/>
              <a:chExt cx="2362200" cy="685800"/>
            </a:xfrm>
          </p:grpSpPr>
          <p:sp>
            <p:nvSpPr>
              <p:cNvPr id="694" name="Google Shape;69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3" name="Google Shape;703;g5e18c33101_0_1376"/>
            <p:cNvGrpSpPr/>
            <p:nvPr/>
          </p:nvGrpSpPr>
          <p:grpSpPr>
            <a:xfrm>
              <a:off x="5334072" y="2667000"/>
              <a:ext cx="381023" cy="685800"/>
              <a:chOff x="7543800" y="3581400"/>
              <a:chExt cx="2362200" cy="685800"/>
            </a:xfrm>
          </p:grpSpPr>
          <p:sp>
            <p:nvSpPr>
              <p:cNvPr id="704" name="Google Shape;70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3" name="Google Shape;713;g5e18c33101_0_1376"/>
            <p:cNvGrpSpPr/>
            <p:nvPr/>
          </p:nvGrpSpPr>
          <p:grpSpPr>
            <a:xfrm>
              <a:off x="5715072" y="2667000"/>
              <a:ext cx="381023" cy="685800"/>
              <a:chOff x="7543800" y="3581400"/>
              <a:chExt cx="2362200" cy="685800"/>
            </a:xfrm>
          </p:grpSpPr>
          <p:sp>
            <p:nvSpPr>
              <p:cNvPr id="714" name="Google Shape;71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3" name="Google Shape;723;g5e18c33101_0_1376"/>
            <p:cNvGrpSpPr/>
            <p:nvPr/>
          </p:nvGrpSpPr>
          <p:grpSpPr>
            <a:xfrm>
              <a:off x="6096072" y="2667000"/>
              <a:ext cx="381023" cy="685800"/>
              <a:chOff x="7543800" y="3581400"/>
              <a:chExt cx="2362200" cy="685800"/>
            </a:xfrm>
          </p:grpSpPr>
          <p:sp>
            <p:nvSpPr>
              <p:cNvPr id="724" name="Google Shape;72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3" name="Google Shape;733;g5e18c33101_0_1376"/>
            <p:cNvGrpSpPr/>
            <p:nvPr/>
          </p:nvGrpSpPr>
          <p:grpSpPr>
            <a:xfrm>
              <a:off x="4953072" y="1981200"/>
              <a:ext cx="381023" cy="685800"/>
              <a:chOff x="7543800" y="3581400"/>
              <a:chExt cx="2362200" cy="685800"/>
            </a:xfrm>
          </p:grpSpPr>
          <p:sp>
            <p:nvSpPr>
              <p:cNvPr id="734" name="Google Shape;73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3" name="Google Shape;743;g5e18c33101_0_1376"/>
            <p:cNvGrpSpPr/>
            <p:nvPr/>
          </p:nvGrpSpPr>
          <p:grpSpPr>
            <a:xfrm>
              <a:off x="5334072" y="1981200"/>
              <a:ext cx="381023" cy="685800"/>
              <a:chOff x="7543800" y="3581400"/>
              <a:chExt cx="2362200" cy="685800"/>
            </a:xfrm>
          </p:grpSpPr>
          <p:sp>
            <p:nvSpPr>
              <p:cNvPr id="744" name="Google Shape;74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3" name="Google Shape;753;g5e18c33101_0_1376"/>
            <p:cNvGrpSpPr/>
            <p:nvPr/>
          </p:nvGrpSpPr>
          <p:grpSpPr>
            <a:xfrm>
              <a:off x="5715072" y="1981200"/>
              <a:ext cx="381023" cy="685800"/>
              <a:chOff x="7543800" y="3581400"/>
              <a:chExt cx="2362200" cy="685800"/>
            </a:xfrm>
          </p:grpSpPr>
          <p:sp>
            <p:nvSpPr>
              <p:cNvPr id="754" name="Google Shape;75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3" name="Google Shape;763;g5e18c33101_0_1376"/>
            <p:cNvGrpSpPr/>
            <p:nvPr/>
          </p:nvGrpSpPr>
          <p:grpSpPr>
            <a:xfrm>
              <a:off x="6096072" y="1981200"/>
              <a:ext cx="381023" cy="685800"/>
              <a:chOff x="7543800" y="3581400"/>
              <a:chExt cx="2362200" cy="685800"/>
            </a:xfrm>
          </p:grpSpPr>
          <p:sp>
            <p:nvSpPr>
              <p:cNvPr id="764" name="Google Shape;76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3" name="Google Shape;773;g5e18c33101_0_1376"/>
            <p:cNvSpPr txBox="1"/>
            <p:nvPr/>
          </p:nvSpPr>
          <p:spPr>
            <a:xfrm>
              <a:off x="5181600" y="3352800"/>
              <a:ext cx="1066800" cy="4617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Bytes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4" name="Google Shape;774;g5e18c33101_0_1376"/>
          <p:cNvGrpSpPr/>
          <p:nvPr/>
        </p:nvGrpSpPr>
        <p:grpSpPr>
          <a:xfrm>
            <a:off x="7620001" y="5797829"/>
            <a:ext cx="2339100" cy="674100"/>
            <a:chOff x="5920502" y="5791200"/>
            <a:chExt cx="2339100" cy="674100"/>
          </a:xfrm>
        </p:grpSpPr>
        <p:sp>
          <p:nvSpPr>
            <p:cNvPr id="775" name="Google Shape;775;g5e18c33101_0_1376"/>
            <p:cNvSpPr/>
            <p:nvPr/>
          </p:nvSpPr>
          <p:spPr>
            <a:xfrm rot="-5400000">
              <a:off x="6934200" y="5410200"/>
              <a:ext cx="381000" cy="11430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g5e18c33101_0_1376"/>
            <p:cNvSpPr txBox="1"/>
            <p:nvPr/>
          </p:nvSpPr>
          <p:spPr>
            <a:xfrm>
              <a:off x="5920502" y="6096000"/>
              <a:ext cx="2339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I/O-Memory Interfaces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7" name="Google Shape;777;g5e18c33101_0_1376"/>
          <p:cNvGrpSpPr/>
          <p:nvPr/>
        </p:nvGrpSpPr>
        <p:grpSpPr>
          <a:xfrm>
            <a:off x="1905000" y="1302029"/>
            <a:ext cx="3886200" cy="2674500"/>
            <a:chOff x="990600" y="1066800"/>
            <a:chExt cx="3886200" cy="2674500"/>
          </a:xfrm>
        </p:grpSpPr>
        <p:sp>
          <p:nvSpPr>
            <p:cNvPr id="778" name="Google Shape;778;g5e18c33101_0_1376"/>
            <p:cNvSpPr/>
            <p:nvPr/>
          </p:nvSpPr>
          <p:spPr>
            <a:xfrm>
              <a:off x="990600" y="1066800"/>
              <a:ext cx="3886200" cy="26745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 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g5e18c33101_0_1376"/>
            <p:cNvSpPr/>
            <p:nvPr/>
          </p:nvSpPr>
          <p:spPr>
            <a:xfrm>
              <a:off x="1144904" y="1478280"/>
              <a:ext cx="3503400" cy="360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g5e18c33101_0_1376"/>
            <p:cNvSpPr/>
            <p:nvPr/>
          </p:nvSpPr>
          <p:spPr>
            <a:xfrm>
              <a:off x="1144904" y="1992630"/>
              <a:ext cx="3427200" cy="1594500"/>
            </a:xfrm>
            <a:prstGeom prst="rect">
              <a:avLst/>
            </a:prstGeom>
            <a:solidFill>
              <a:srgbClr val="93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Datapath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1" name="Google Shape;781;g5e18c33101_0_1376"/>
            <p:cNvCxnSpPr/>
            <p:nvPr/>
          </p:nvCxnSpPr>
          <p:spPr>
            <a:xfrm rot="5400000">
              <a:off x="1530657" y="1915362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782" name="Google Shape;782;g5e18c33101_0_1376"/>
            <p:cNvCxnSpPr/>
            <p:nvPr/>
          </p:nvCxnSpPr>
          <p:spPr>
            <a:xfrm rot="5400000" flipH="1">
              <a:off x="2302716" y="1914930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grpSp>
          <p:nvGrpSpPr>
            <p:cNvPr id="783" name="Google Shape;783;g5e18c33101_0_1376"/>
            <p:cNvGrpSpPr/>
            <p:nvPr/>
          </p:nvGrpSpPr>
          <p:grpSpPr>
            <a:xfrm>
              <a:off x="1196340" y="2301240"/>
              <a:ext cx="2458988" cy="1234440"/>
              <a:chOff x="914400" y="3505200"/>
              <a:chExt cx="3642945" cy="1828800"/>
            </a:xfrm>
          </p:grpSpPr>
          <p:sp>
            <p:nvSpPr>
              <p:cNvPr id="784" name="Google Shape;784;g5e18c33101_0_1376"/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PC 0</a:t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85" name="Google Shape;785;g5e18c33101_0_1376"/>
              <p:cNvGrpSpPr/>
              <p:nvPr/>
            </p:nvGrpSpPr>
            <p:grpSpPr>
              <a:xfrm>
                <a:off x="914414" y="3886200"/>
                <a:ext cx="2362217" cy="685800"/>
                <a:chOff x="1600199" y="3962400"/>
                <a:chExt cx="1600201" cy="685800"/>
              </a:xfrm>
            </p:grpSpPr>
            <p:sp>
              <p:nvSpPr>
                <p:cNvPr id="786" name="Google Shape;786;g5e18c33101_0_1376"/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g5e18c33101_0_1376"/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g5e18c33101_0_1376"/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g5e18c33101_0_1376"/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g5e18c33101_0_1376"/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g5e18c33101_0_1376"/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g5e18c33101_0_1376"/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g5e18c33101_0_1376"/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g5e18c33101_0_1376"/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g5e18c33101_0_1376"/>
                <p:cNvSpPr txBox="1"/>
                <p:nvPr/>
              </p:nvSpPr>
              <p:spPr>
                <a:xfrm>
                  <a:off x="1727916" y="4010378"/>
                  <a:ext cx="1377000" cy="592800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000"/>
                  </a:pPr>
                  <a:r>
                    <a:rPr lang="en-US" sz="2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Registers 0</a:t>
                  </a:r>
                  <a:endParaRPr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96" name="Google Shape;796;g5e18c33101_0_1376"/>
              <p:cNvGrpSpPr/>
              <p:nvPr/>
            </p:nvGrpSpPr>
            <p:grpSpPr>
              <a:xfrm>
                <a:off x="2077156" y="4724400"/>
                <a:ext cx="2480189" cy="609600"/>
                <a:chOff x="5734756" y="3429000"/>
                <a:chExt cx="2480189" cy="609600"/>
              </a:xfrm>
            </p:grpSpPr>
            <p:sp>
              <p:nvSpPr>
                <p:cNvPr id="797" name="Google Shape;797;g5e18c33101_0_1376"/>
                <p:cNvSpPr/>
                <p:nvPr/>
              </p:nvSpPr>
              <p:spPr>
                <a:xfrm rot="10800000" flipH="1">
                  <a:off x="5734756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g5e18c33101_0_1376"/>
                <p:cNvSpPr txBox="1"/>
                <p:nvPr/>
              </p:nvSpPr>
              <p:spPr>
                <a:xfrm>
                  <a:off x="5847645" y="3429000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99" name="Google Shape;799;g5e18c33101_0_1376"/>
            <p:cNvSpPr/>
            <p:nvPr/>
          </p:nvSpPr>
          <p:spPr>
            <a:xfrm>
              <a:off x="2895600" y="2286000"/>
              <a:ext cx="1594500" cy="154200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PC 1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0" name="Google Shape;800;g5e18c33101_0_1376"/>
            <p:cNvGrpSpPr/>
            <p:nvPr/>
          </p:nvGrpSpPr>
          <p:grpSpPr>
            <a:xfrm>
              <a:off x="2895553" y="2543175"/>
              <a:ext cx="1594440" cy="462915"/>
              <a:chOff x="1600199" y="3962400"/>
              <a:chExt cx="1600201" cy="685800"/>
            </a:xfrm>
          </p:grpSpPr>
          <p:sp>
            <p:nvSpPr>
              <p:cNvPr id="801" name="Google Shape;801;g5e18c33101_0_1376"/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g5e18c33101_0_1376"/>
              <p:cNvSpPr/>
              <p:nvPr/>
            </p:nvSpPr>
            <p:spPr>
              <a:xfrm>
                <a:off x="1600199" y="4038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g5e18c33101_0_1376"/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g5e18c33101_0_1376"/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g5e18c33101_0_1376"/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g5e18c33101_0_1376"/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g5e18c33101_0_1376"/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g5e18c33101_0_1376"/>
              <p:cNvSpPr/>
              <p:nvPr/>
            </p:nvSpPr>
            <p:spPr>
              <a:xfrm>
                <a:off x="1600199" y="4495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g5e18c33101_0_1376"/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g5e18c33101_0_1376"/>
              <p:cNvSpPr txBox="1"/>
              <p:nvPr/>
            </p:nvSpPr>
            <p:spPr>
              <a:xfrm>
                <a:off x="1727913" y="4010378"/>
                <a:ext cx="1377000" cy="592800"/>
              </a:xfrm>
              <a:prstGeom prst="rect">
                <a:avLst/>
              </a:prstGeom>
              <a:solidFill>
                <a:srgbClr val="D9D9D9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Registers 1</a:t>
                </a:r>
                <a:endParaRPr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811" name="Google Shape;811;g5e18c33101_0_1376"/>
          <p:cNvCxnSpPr/>
          <p:nvPr/>
        </p:nvCxnSpPr>
        <p:spPr>
          <a:xfrm rot="10800000" flipH="1">
            <a:off x="5791200" y="2597339"/>
            <a:ext cx="762000" cy="420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812" name="Google Shape;812;g5e18c33101_0_1376"/>
          <p:cNvSpPr txBox="1"/>
          <p:nvPr/>
        </p:nvSpPr>
        <p:spPr>
          <a:xfrm>
            <a:off x="1931551" y="4270019"/>
            <a:ext cx="43665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Two copies of PC and Registers inside processor hardware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Looks like two processors to software (hardware thread 0, hardware thread 1)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Control logic decides which thread to execute an instruction from next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lide Number Placeholder 3">
            <a:extLst>
              <a:ext uri="{FF2B5EF4-FFF2-40B4-BE49-F238E27FC236}">
                <a16:creationId xmlns:a16="http://schemas.microsoft.com/office/drawing/2014/main" id="{05E3FBA6-8B99-5C47-9225-AAD2CE6B7260}"/>
              </a:ext>
            </a:extLst>
          </p:cNvPr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4A358D-2637-E146-A3BD-05BD470B507B}" type="slidenum">
              <a:rPr lang="en-US" sz="1600"/>
              <a:pPr/>
              <a:t>47</a:t>
            </a:fld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33D44-9F1F-46C0-8C6F-990568A0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Hardware support for multithreading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961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0FA4-9E10-E140-A416-5639D15E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versus Multicore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2209-6A85-F843-96F4-86440B8A8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Multithreading =&gt; Better utilization</a:t>
            </a:r>
          </a:p>
          <a:p>
            <a:pPr lvl="1"/>
            <a:r>
              <a:rPr lang="en-US" dirty="0">
                <a:solidFill>
                  <a:schemeClr val="dk1"/>
                </a:solidFill>
                <a:sym typeface="Calibri"/>
              </a:rPr>
              <a:t>≈5% more hardware for ≈1.3x better performance?</a:t>
            </a:r>
          </a:p>
          <a:p>
            <a:pPr lvl="1"/>
            <a:r>
              <a:rPr lang="en-US" dirty="0">
                <a:solidFill>
                  <a:schemeClr val="dk1"/>
                </a:solidFill>
                <a:sym typeface="Calibri"/>
              </a:rPr>
              <a:t>Gets to share ALUs, caches, memory controller</a:t>
            </a:r>
          </a:p>
          <a:p>
            <a:r>
              <a:rPr lang="en-US" dirty="0">
                <a:solidFill>
                  <a:schemeClr val="dk1"/>
                </a:solidFill>
                <a:sym typeface="Calibri"/>
              </a:rPr>
              <a:t>Multicore =&gt; Duplicate processors</a:t>
            </a:r>
          </a:p>
          <a:p>
            <a:pPr lvl="1"/>
            <a:r>
              <a:rPr lang="en-US" dirty="0">
                <a:solidFill>
                  <a:schemeClr val="dk1"/>
                </a:solidFill>
                <a:sym typeface="Calibri"/>
              </a:rPr>
              <a:t>≈50% more hardware for ≈2x better performance?</a:t>
            </a:r>
          </a:p>
          <a:p>
            <a:pPr lvl="1"/>
            <a:r>
              <a:rPr lang="en-US" dirty="0">
                <a:solidFill>
                  <a:schemeClr val="dk1"/>
                </a:solidFill>
                <a:sym typeface="Calibri"/>
              </a:rPr>
              <a:t>Share some caches (L2 cache, L3 cache), memory controller</a:t>
            </a:r>
          </a:p>
          <a:p>
            <a:pPr lvl="1"/>
            <a:endParaRPr lang="en-US" dirty="0">
              <a:solidFill>
                <a:schemeClr val="dk1"/>
              </a:solidFill>
              <a:sym typeface="Calibri"/>
            </a:endParaRPr>
          </a:p>
          <a:p>
            <a:r>
              <a:rPr lang="en-US" dirty="0">
                <a:solidFill>
                  <a:schemeClr val="dk1"/>
                </a:solidFill>
                <a:sym typeface="Calibri"/>
              </a:rPr>
              <a:t>Modern machines do both</a:t>
            </a:r>
          </a:p>
          <a:p>
            <a:pPr lvl="1"/>
            <a:r>
              <a:rPr lang="en-US" dirty="0">
                <a:solidFill>
                  <a:schemeClr val="dk1"/>
                </a:solidFill>
                <a:sym typeface="Calibri"/>
              </a:rPr>
              <a:t>Multiple cores with multiple threads per core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FC8CD-5DF3-9F4A-8277-38CE96CD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485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A040-2242-C14A-9914-4DB06390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desktop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29195-1B31-3548-85EE-7397DF56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49</a:t>
            </a:fld>
            <a:endParaRPr lang="en-US"/>
          </a:p>
        </p:txBody>
      </p:sp>
      <p:pic>
        <p:nvPicPr>
          <p:cNvPr id="5" name="Google Shape;827;g5e18c33101_0_748">
            <a:extLst>
              <a:ext uri="{FF2B5EF4-FFF2-40B4-BE49-F238E27FC236}">
                <a16:creationId xmlns:a16="http://schemas.microsoft.com/office/drawing/2014/main" id="{BF7D81D6-09A6-D44D-8E43-DA894803A0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81200" y="1600201"/>
            <a:ext cx="8229600" cy="42169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28;g5e18c33101_0_748">
            <a:extLst>
              <a:ext uri="{FF2B5EF4-FFF2-40B4-BE49-F238E27FC236}">
                <a16:creationId xmlns:a16="http://schemas.microsoft.com/office/drawing/2014/main" id="{DEFBDCE8-177D-AF45-B505-C283149EAF6E}"/>
              </a:ext>
            </a:extLst>
          </p:cNvPr>
          <p:cNvSpPr txBox="1"/>
          <p:nvPr/>
        </p:nvSpPr>
        <p:spPr>
          <a:xfrm>
            <a:off x="6530175" y="4764551"/>
            <a:ext cx="2627700" cy="1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4 total cores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Each capable of 2 threads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≈ 8 processors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829;g5e18c33101_0_748">
            <a:extLst>
              <a:ext uri="{FF2B5EF4-FFF2-40B4-BE49-F238E27FC236}">
                <a16:creationId xmlns:a16="http://schemas.microsoft.com/office/drawing/2014/main" id="{34313FEB-8228-5C43-983F-F47C99DA2B9B}"/>
              </a:ext>
            </a:extLst>
          </p:cNvPr>
          <p:cNvCxnSpPr/>
          <p:nvPr/>
        </p:nvCxnSpPr>
        <p:spPr>
          <a:xfrm flipH="1">
            <a:off x="4816251" y="4998626"/>
            <a:ext cx="1623300" cy="7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16307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837E-A7E4-41DC-9915-221BA753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and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A421-E3C7-40F5-92AC-E0CA9548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could have multiple threads</a:t>
            </a:r>
          </a:p>
          <a:p>
            <a:pPr lvl="1"/>
            <a:r>
              <a:rPr lang="en-US" dirty="0"/>
              <a:t>Each with its own registers and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59A99-3603-4F1D-A608-531B3E9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CE066A7-9C5D-4404-9EA0-A4C66E81F4CD}"/>
              </a:ext>
            </a:extLst>
          </p:cNvPr>
          <p:cNvSpPr/>
          <p:nvPr/>
        </p:nvSpPr>
        <p:spPr>
          <a:xfrm>
            <a:off x="562200" y="2243294"/>
            <a:ext cx="7615885" cy="4038373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54DCD-1559-4809-92F6-C3EA04668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58" t="42551"/>
          <a:stretch/>
        </p:blipFill>
        <p:spPr>
          <a:xfrm>
            <a:off x="382848" y="4029399"/>
            <a:ext cx="2450504" cy="1794261"/>
          </a:xfrm>
          <a:prstGeom prst="rect">
            <a:avLst/>
          </a:prstGeom>
        </p:spPr>
      </p:pic>
      <p:sp>
        <p:nvSpPr>
          <p:cNvPr id="122" name="Content Placeholder 19">
            <a:extLst>
              <a:ext uri="{FF2B5EF4-FFF2-40B4-BE49-F238E27FC236}">
                <a16:creationId xmlns:a16="http://schemas.microsoft.com/office/drawing/2014/main" id="{999CD507-88CB-402D-B46E-FF99B8EF5C85}"/>
              </a:ext>
            </a:extLst>
          </p:cNvPr>
          <p:cNvSpPr txBox="1">
            <a:spLocks/>
          </p:cNvSpPr>
          <p:nvPr/>
        </p:nvSpPr>
        <p:spPr>
          <a:xfrm>
            <a:off x="890781" y="2968096"/>
            <a:ext cx="1942571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and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7B352-F163-46AE-904F-0E09FDB93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16" y="2281931"/>
            <a:ext cx="4917052" cy="1947139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12C95F57-DA7E-46E1-923A-F5790F5DF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16" y="4229070"/>
            <a:ext cx="4917052" cy="1947139"/>
          </a:xfrm>
          <a:prstGeom prst="rect">
            <a:avLst/>
          </a:prstGeom>
        </p:spPr>
      </p:pic>
      <p:sp>
        <p:nvSpPr>
          <p:cNvPr id="136" name="Content Placeholder 19">
            <a:extLst>
              <a:ext uri="{FF2B5EF4-FFF2-40B4-BE49-F238E27FC236}">
                <a16:creationId xmlns:a16="http://schemas.microsoft.com/office/drawing/2014/main" id="{B13C4FED-8658-4DE9-BAB2-B31B14C94AB0}"/>
              </a:ext>
            </a:extLst>
          </p:cNvPr>
          <p:cNvSpPr txBox="1">
            <a:spLocks/>
          </p:cNvSpPr>
          <p:nvPr/>
        </p:nvSpPr>
        <p:spPr>
          <a:xfrm>
            <a:off x="8357437" y="2281930"/>
            <a:ext cx="3451715" cy="37061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Threads have separate:</a:t>
            </a:r>
          </a:p>
          <a:p>
            <a:pPr lvl="1"/>
            <a:r>
              <a:rPr lang="en-US" sz="2000" dirty="0"/>
              <a:t>Instruction Pointer</a:t>
            </a:r>
          </a:p>
          <a:p>
            <a:pPr lvl="1"/>
            <a:r>
              <a:rPr lang="en-US" sz="2000" dirty="0"/>
              <a:t>Registers</a:t>
            </a:r>
          </a:p>
          <a:p>
            <a:pPr lvl="1"/>
            <a:r>
              <a:rPr lang="en-US" sz="2000" dirty="0"/>
              <a:t>Stack Memory</a:t>
            </a:r>
          </a:p>
          <a:p>
            <a:pPr lvl="1"/>
            <a:r>
              <a:rPr lang="en-US" sz="2000" dirty="0"/>
              <a:t>Condition Codes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Threads share:</a:t>
            </a:r>
          </a:p>
          <a:p>
            <a:pPr lvl="1"/>
            <a:r>
              <a:rPr lang="en-US" sz="2000" dirty="0"/>
              <a:t>Code</a:t>
            </a:r>
          </a:p>
          <a:p>
            <a:pPr lvl="1"/>
            <a:r>
              <a:rPr lang="en-US" sz="2000" dirty="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35594687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5e18c33101_0_1724"/>
          <p:cNvSpPr txBox="1">
            <a:spLocks noGrp="1"/>
          </p:cNvSpPr>
          <p:nvPr>
            <p:ph type="body" idx="1"/>
          </p:nvPr>
        </p:nvSpPr>
        <p:spPr>
          <a:xfrm>
            <a:off x="1981200" y="1600199"/>
            <a:ext cx="8229600" cy="484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Quad core processor</a:t>
            </a:r>
            <a:endParaRPr dirty="0"/>
          </a:p>
          <a:p>
            <a:pPr indent="-431789">
              <a:spcBef>
                <a:spcPts val="640"/>
              </a:spcBef>
              <a:buSzPts val="3200"/>
            </a:pPr>
            <a:r>
              <a:rPr lang="en-US" dirty="0"/>
              <a:t>One thread per core</a:t>
            </a:r>
          </a:p>
          <a:p>
            <a:pPr indent="-431789">
              <a:spcBef>
                <a:spcPts val="640"/>
              </a:spcBef>
              <a:buSzPts val="3200"/>
            </a:pPr>
            <a:r>
              <a:rPr lang="en-US" dirty="0"/>
              <a:t>3-way superscalar pipeline</a:t>
            </a:r>
            <a:endParaRPr dirty="0"/>
          </a:p>
          <a:p>
            <a:pPr indent="-431789">
              <a:spcBef>
                <a:spcPts val="0"/>
              </a:spcBef>
              <a:buSzPts val="3200"/>
            </a:pPr>
            <a:r>
              <a:rPr lang="en-US" dirty="0"/>
              <a:t>L1 Cache</a:t>
            </a:r>
            <a:endParaRPr dirty="0"/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32 KiB 2-way set associative data cache</a:t>
            </a:r>
            <a:endParaRPr dirty="0"/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48 KiB 3-way set associative instruction cache</a:t>
            </a:r>
            <a:endParaRPr dirty="0"/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Per core</a:t>
            </a:r>
            <a:endParaRPr dirty="0"/>
          </a:p>
          <a:p>
            <a:pPr indent="-431789">
              <a:spcBef>
                <a:spcPts val="0"/>
              </a:spcBef>
              <a:buSzPts val="3200"/>
            </a:pPr>
            <a:r>
              <a:rPr lang="en-US" dirty="0"/>
              <a:t>L2 Cache</a:t>
            </a:r>
            <a:endParaRPr dirty="0"/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512 KiB to 4 </a:t>
            </a:r>
            <a:r>
              <a:rPr lang="en-US" dirty="0" err="1"/>
              <a:t>MiB</a:t>
            </a:r>
            <a:r>
              <a:rPr lang="en-US" dirty="0"/>
              <a:t> (shared)</a:t>
            </a:r>
            <a:endParaRPr dirty="0"/>
          </a:p>
          <a:p>
            <a:pPr indent="-431789">
              <a:spcBef>
                <a:spcPts val="0"/>
              </a:spcBef>
              <a:buSzPts val="3200"/>
            </a:pPr>
            <a:r>
              <a:rPr lang="en-US" dirty="0"/>
              <a:t>RAM 1-4 GB</a:t>
            </a:r>
            <a:endParaRPr dirty="0"/>
          </a:p>
        </p:txBody>
      </p:sp>
      <p:pic>
        <p:nvPicPr>
          <p:cNvPr id="838" name="Google Shape;838;g5e18c33101_0_1724"/>
          <p:cNvPicPr preferRelativeResize="0"/>
          <p:nvPr/>
        </p:nvPicPr>
        <p:blipFill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275" y="158800"/>
            <a:ext cx="3540351" cy="2529277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g5e18c33101_0_1724"/>
          <p:cNvSpPr txBox="1"/>
          <p:nvPr/>
        </p:nvSpPr>
        <p:spPr>
          <a:xfrm>
            <a:off x="6942275" y="4303951"/>
            <a:ext cx="3194100" cy="2052300"/>
          </a:xfrm>
          <a:prstGeom prst="rect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200" dirty="0">
                <a:latin typeface="Calibri"/>
                <a:ea typeface="Calibri"/>
                <a:cs typeface="Calibri"/>
                <a:sym typeface="Calibri"/>
              </a:rPr>
              <a:t>$35</a:t>
            </a:r>
            <a:endParaRPr sz="4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Literally all computers are doing parallelism these days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B368666-3E23-D441-B711-E64E45ED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Raspberry Pi 4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7A2B272-6D1A-0244-BA14-FD7B08A8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012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3E13-9B5A-4B8F-8162-E797CF94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to the OS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1E9C-70EF-47D2-BE4A-C08F95D0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operating systems must manage concurrency</a:t>
            </a:r>
          </a:p>
          <a:p>
            <a:pPr lvl="1"/>
            <a:r>
              <a:rPr lang="en-US" dirty="0"/>
              <a:t>Both parallel operation and interleaving operations</a:t>
            </a:r>
          </a:p>
          <a:p>
            <a:pPr lvl="1"/>
            <a:endParaRPr lang="en-US" dirty="0"/>
          </a:p>
          <a:p>
            <a:r>
              <a:rPr lang="en-US" dirty="0"/>
              <a:t>Concurrency is valuable</a:t>
            </a:r>
          </a:p>
          <a:p>
            <a:pPr lvl="1"/>
            <a:r>
              <a:rPr lang="en-US" dirty="0"/>
              <a:t>Performance gains are the reason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E8548-D163-4B65-890B-6D7CDD3A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26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3B76-146A-4B8D-87B6-771E8FD8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68F6-FAA6-4C4C-BF06-6FE9B0CE3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cores/threads does your processor support?</a:t>
            </a:r>
          </a:p>
          <a:p>
            <a:pPr lvl="1"/>
            <a:r>
              <a:rPr lang="en-US" dirty="0"/>
              <a:t>Windows: Task Manager -&gt; Performance -&gt; CPU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MacOS: About this Mac -&gt; System Report -&gt; Hardware</a:t>
            </a:r>
          </a:p>
          <a:p>
            <a:pPr lvl="2"/>
            <a:r>
              <a:rPr lang="en-US" dirty="0"/>
              <a:t>M1 processor only does 1 thread per core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Linux: In terminal: </a:t>
            </a:r>
            <a:r>
              <a:rPr lang="en-US" dirty="0" err="1"/>
              <a:t>lscpu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Android/iOS: You’ll need to google it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D6836-6153-429C-A6C2-B95A20C8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150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Threads</a:t>
            </a:r>
          </a:p>
          <a:p>
            <a:pPr lvl="1"/>
            <a:endParaRPr lang="en-US" dirty="0"/>
          </a:p>
          <a:p>
            <a:r>
              <a:rPr lang="en-US" dirty="0"/>
              <a:t>Need for Parallelism</a:t>
            </a:r>
          </a:p>
          <a:p>
            <a:pPr lvl="1"/>
            <a:endParaRPr lang="en-US" dirty="0"/>
          </a:p>
          <a:p>
            <a:r>
              <a:rPr lang="en-US" dirty="0"/>
              <a:t>Processor Concurrency</a:t>
            </a:r>
          </a:p>
          <a:p>
            <a:pPr lvl="1"/>
            <a:endParaRPr lang="en-US" dirty="0"/>
          </a:p>
          <a:p>
            <a:r>
              <a:rPr lang="en-US" b="1" dirty="0"/>
              <a:t>Concurrency Challenges</a:t>
            </a:r>
          </a:p>
          <a:p>
            <a:pPr lvl="1"/>
            <a:r>
              <a:rPr lang="en-US" sz="2800" b="1" dirty="0"/>
              <a:t>Amdahl’s Law</a:t>
            </a:r>
          </a:p>
          <a:p>
            <a:pPr lvl="1"/>
            <a:r>
              <a:rPr lang="en-US" sz="2800" dirty="0"/>
              <a:t>Data Races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855209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916-1F64-3049-937D-2F4A3C9A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545E-D245-3849-AF3C-799CF892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Concurrency is great! We can do so many things!!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what’s the downside…?</a:t>
            </a:r>
          </a:p>
          <a:p>
            <a:pPr marL="0" indent="0">
              <a:buNone/>
            </a:pPr>
            <a:endParaRPr lang="en-US" dirty="0"/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much speedup can we get from it?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hard is it to write parallel programs?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DD00-7164-8B48-B02E-DE8EBE45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328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916-1F64-3049-937D-2F4A3C9A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545E-D245-3849-AF3C-799CF892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Concurrency is great! We can do so many things!!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what’s the downside…?</a:t>
            </a:r>
          </a:p>
          <a:p>
            <a:pPr marL="0" indent="0">
              <a:buNone/>
            </a:pPr>
            <a:endParaRPr lang="en-US" dirty="0"/>
          </a:p>
          <a:p>
            <a:pPr marL="609585" indent="-609585">
              <a:buFont typeface="+mj-lt"/>
              <a:buAutoNum type="arabicPeriod"/>
            </a:pPr>
            <a:r>
              <a:rPr lang="en-US" b="1" dirty="0"/>
              <a:t>How much speedup can we get from it?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hard is it to write parallel programs?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DD00-7164-8B48-B02E-DE8EBE45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422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5df537fd69_1_39"/>
          <p:cNvSpPr txBox="1">
            <a:spLocks noGrp="1"/>
          </p:cNvSpPr>
          <p:nvPr>
            <p:ph type="body" idx="1"/>
          </p:nvPr>
        </p:nvSpPr>
        <p:spPr>
          <a:xfrm>
            <a:off x="1267200" y="2755201"/>
            <a:ext cx="9657600" cy="36911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3100" dirty="0"/>
              <a:t>Imagine a program that takes 100 seconds to run</a:t>
            </a:r>
            <a:endParaRPr sz="3100" dirty="0"/>
          </a:p>
          <a:p>
            <a:pPr indent="-425440">
              <a:spcBef>
                <a:spcPts val="640"/>
              </a:spcBef>
              <a:buSzPts val="3100"/>
            </a:pPr>
            <a:r>
              <a:rPr lang="en-US" sz="3100" dirty="0"/>
              <a:t>95 seconds in the blue part</a:t>
            </a:r>
            <a:endParaRPr sz="3100" dirty="0"/>
          </a:p>
          <a:p>
            <a:pPr indent="-425440">
              <a:spcBef>
                <a:spcPts val="0"/>
              </a:spcBef>
              <a:buSzPts val="3100"/>
            </a:pPr>
            <a:r>
              <a:rPr lang="en-US" sz="3100" dirty="0"/>
              <a:t>5 seconds in the green part</a:t>
            </a:r>
            <a:endParaRPr sz="3100" dirty="0"/>
          </a:p>
        </p:txBody>
      </p:sp>
      <p:graphicFrame>
        <p:nvGraphicFramePr>
          <p:cNvPr id="872" name="Google Shape;872;g5df537fd69_1_39"/>
          <p:cNvGraphicFramePr/>
          <p:nvPr/>
        </p:nvGraphicFramePr>
        <p:xfrm>
          <a:off x="2476500" y="1849151"/>
          <a:ext cx="7239000" cy="7314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2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4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95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EC1A31A2-E030-C647-A497-F7ED0485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Speedup Example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CE59C-58E2-284E-81A1-16C6F66F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060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2" name="Google Shape;872;g5df537fd69_1_39"/>
          <p:cNvGraphicFramePr/>
          <p:nvPr/>
        </p:nvGraphicFramePr>
        <p:xfrm>
          <a:off x="930901" y="1724352"/>
          <a:ext cx="4233900" cy="5124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95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EC1A31A2-E030-C647-A497-F7ED0485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Speedup from improvements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CE59C-58E2-284E-81A1-16C6F66F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57</a:t>
            </a:fld>
            <a:endParaRPr lang="en-US" dirty="0"/>
          </a:p>
        </p:txBody>
      </p:sp>
      <p:graphicFrame>
        <p:nvGraphicFramePr>
          <p:cNvPr id="10" name="Google Shape;882;g5df537fd69_1_790">
            <a:extLst>
              <a:ext uri="{FF2B5EF4-FFF2-40B4-BE49-F238E27FC236}">
                <a16:creationId xmlns:a16="http://schemas.microsoft.com/office/drawing/2014/main" id="{93CD7227-67E7-D84D-B2C8-8C666E5EB5E0}"/>
              </a:ext>
            </a:extLst>
          </p:cNvPr>
          <p:cNvGraphicFramePr/>
          <p:nvPr/>
        </p:nvGraphicFramePr>
        <p:xfrm>
          <a:off x="6088001" y="1188124"/>
          <a:ext cx="5271826" cy="15849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45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Speedup with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Improvement</a:t>
                      </a:r>
                      <a:endParaRPr sz="2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=</a:t>
                      </a:r>
                      <a:endParaRPr sz="2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Execution time without improvement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Execution time with improvement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Google Shape;879;g5df537fd69_1_790">
            <a:extLst>
              <a:ext uri="{FF2B5EF4-FFF2-40B4-BE49-F238E27FC236}">
                <a16:creationId xmlns:a16="http://schemas.microsoft.com/office/drawing/2014/main" id="{CAEA4B97-7AAD-254C-A687-260BCB475B85}"/>
              </a:ext>
            </a:extLst>
          </p:cNvPr>
          <p:cNvSpPr txBox="1">
            <a:spLocks/>
          </p:cNvSpPr>
          <p:nvPr/>
        </p:nvSpPr>
        <p:spPr>
          <a:xfrm>
            <a:off x="1981200" y="2525175"/>
            <a:ext cx="8229600" cy="163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40"/>
              </a:spcBef>
              <a:buNone/>
            </a:pPr>
            <a:endParaRPr lang="en-US" sz="2667" dirty="0"/>
          </a:p>
          <a:p>
            <a:pPr marL="0" indent="0">
              <a:spcBef>
                <a:spcPts val="640"/>
              </a:spcBef>
              <a:buNone/>
            </a:pPr>
            <a:r>
              <a:rPr lang="en-US" sz="1700" dirty="0"/>
              <a:t> 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sz="2667" dirty="0"/>
              <a:t>5 s -&gt; 2.5 s:	Speedup = 100/97.5 	= 1.026</a:t>
            </a:r>
            <a:endParaRPr lang="en-US" sz="2500" dirty="0"/>
          </a:p>
        </p:txBody>
      </p:sp>
      <p:sp>
        <p:nvSpPr>
          <p:cNvPr id="12" name="Google Shape;883;g5df537fd69_1_790">
            <a:extLst>
              <a:ext uri="{FF2B5EF4-FFF2-40B4-BE49-F238E27FC236}">
                <a16:creationId xmlns:a16="http://schemas.microsoft.com/office/drawing/2014/main" id="{716C90DD-7102-2C4F-A58B-48AC642A0C36}"/>
              </a:ext>
            </a:extLst>
          </p:cNvPr>
          <p:cNvSpPr txBox="1">
            <a:spLocks/>
          </p:cNvSpPr>
          <p:nvPr/>
        </p:nvSpPr>
        <p:spPr>
          <a:xfrm>
            <a:off x="1981200" y="3944725"/>
            <a:ext cx="8229600" cy="672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40"/>
              </a:spcBef>
              <a:buNone/>
            </a:pPr>
            <a:r>
              <a:rPr lang="en-US" sz="2667" dirty="0"/>
              <a:t>5 s -&gt; 1 s:		Speedup = 100/96		= 1.042</a:t>
            </a:r>
            <a:endParaRPr lang="en-US" sz="2500" dirty="0"/>
          </a:p>
        </p:txBody>
      </p:sp>
      <p:sp>
        <p:nvSpPr>
          <p:cNvPr id="13" name="Google Shape;884;g5df537fd69_1_790">
            <a:extLst>
              <a:ext uri="{FF2B5EF4-FFF2-40B4-BE49-F238E27FC236}">
                <a16:creationId xmlns:a16="http://schemas.microsoft.com/office/drawing/2014/main" id="{4A0395D8-32A0-5B45-A74A-57A01CA01940}"/>
              </a:ext>
            </a:extLst>
          </p:cNvPr>
          <p:cNvSpPr txBox="1">
            <a:spLocks/>
          </p:cNvSpPr>
          <p:nvPr/>
        </p:nvSpPr>
        <p:spPr>
          <a:xfrm>
            <a:off x="1981200" y="4458175"/>
            <a:ext cx="7906800" cy="195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40"/>
              </a:spcBef>
              <a:buNone/>
            </a:pPr>
            <a:r>
              <a:rPr lang="en-US" sz="2667" dirty="0"/>
              <a:t>5 s -&gt; 0.001s:	Speedup = 100/95.001	= 1.053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sz="1000" dirty="0"/>
              <a:t> </a:t>
            </a:r>
            <a:endParaRPr lang="en-US" sz="27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2500" dirty="0"/>
              <a:t>The impact of a performance improvement is relative to the importance of the part being improved!</a:t>
            </a:r>
          </a:p>
        </p:txBody>
      </p:sp>
    </p:spTree>
    <p:extLst>
      <p:ext uri="{BB962C8B-B14F-4D97-AF65-F5344CB8AC3E}">
        <p14:creationId xmlns:p14="http://schemas.microsoft.com/office/powerpoint/2010/main" val="173458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5df537fd69_1_14"/>
          <p:cNvSpPr txBox="1"/>
          <p:nvPr/>
        </p:nvSpPr>
        <p:spPr>
          <a:xfrm>
            <a:off x="1981200" y="1600201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189"/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Speedup  =  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indent="-342891">
              <a:spcBef>
                <a:spcPts val="640"/>
              </a:spcBef>
            </a:pP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2400"/>
              </a:spcBef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3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	F = Fraction of execution time speed up</a:t>
            </a:r>
            <a:br>
              <a:rPr lang="en-US" sz="30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	S = Scale of improvement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2400"/>
              </a:spcBef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3" name="Google Shape;893;g5df537fd69_1_14"/>
          <p:cNvCxnSpPr/>
          <p:nvPr/>
        </p:nvCxnSpPr>
        <p:spPr>
          <a:xfrm>
            <a:off x="4809061" y="2184401"/>
            <a:ext cx="3336000" cy="1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4" name="Google Shape;894;g5df537fd69_1_14"/>
          <p:cNvSpPr txBox="1"/>
          <p:nvPr/>
        </p:nvSpPr>
        <p:spPr>
          <a:xfrm>
            <a:off x="5080002" y="2201335"/>
            <a:ext cx="2183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(1 - F)   +   F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5" name="Google Shape;895;g5df537fd69_1_14"/>
          <p:cNvCxnSpPr/>
          <p:nvPr/>
        </p:nvCxnSpPr>
        <p:spPr>
          <a:xfrm>
            <a:off x="6807193" y="2743201"/>
            <a:ext cx="507900" cy="1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6" name="Google Shape;896;g5df537fd69_1_14"/>
          <p:cNvSpPr/>
          <p:nvPr/>
        </p:nvSpPr>
        <p:spPr>
          <a:xfrm>
            <a:off x="6865027" y="2634735"/>
            <a:ext cx="373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g5df537fd69_1_14"/>
          <p:cNvSpPr txBox="1"/>
          <p:nvPr/>
        </p:nvSpPr>
        <p:spPr>
          <a:xfrm>
            <a:off x="2298663" y="2744699"/>
            <a:ext cx="256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Non-speed-up part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g5df537fd69_1_14"/>
          <p:cNvSpPr txBox="1"/>
          <p:nvPr/>
        </p:nvSpPr>
        <p:spPr>
          <a:xfrm>
            <a:off x="8517467" y="2664179"/>
            <a:ext cx="196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Speed-up part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9" name="Google Shape;899;g5df537fd69_1_14"/>
          <p:cNvCxnSpPr>
            <a:stCxn id="897" idx="3"/>
          </p:cNvCxnSpPr>
          <p:nvPr/>
        </p:nvCxnSpPr>
        <p:spPr>
          <a:xfrm rot="10800000" flipH="1">
            <a:off x="4858863" y="2740949"/>
            <a:ext cx="432900" cy="2346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00" name="Google Shape;900;g5df537fd69_1_14"/>
          <p:cNvCxnSpPr>
            <a:stCxn id="898" idx="1"/>
          </p:cNvCxnSpPr>
          <p:nvPr/>
        </p:nvCxnSpPr>
        <p:spPr>
          <a:xfrm rot="10800000">
            <a:off x="7405367" y="2731829"/>
            <a:ext cx="1112100" cy="1632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01" name="Google Shape;901;g5df537fd69_1_14"/>
          <p:cNvSpPr txBox="1"/>
          <p:nvPr/>
        </p:nvSpPr>
        <p:spPr>
          <a:xfrm>
            <a:off x="5221677" y="1508686"/>
            <a:ext cx="2183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3200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2" name="Google Shape;902;g5df537fd69_1_14"/>
          <p:cNvGrpSpPr/>
          <p:nvPr/>
        </p:nvGrpSpPr>
        <p:grpSpPr>
          <a:xfrm>
            <a:off x="3468501" y="5204179"/>
            <a:ext cx="5142275" cy="1105167"/>
            <a:chOff x="1944500" y="5204178"/>
            <a:chExt cx="5142275" cy="1105167"/>
          </a:xfrm>
        </p:grpSpPr>
        <p:sp>
          <p:nvSpPr>
            <p:cNvPr id="903" name="Google Shape;903;g5df537fd69_1_14"/>
            <p:cNvSpPr txBox="1"/>
            <p:nvPr/>
          </p:nvSpPr>
          <p:spPr>
            <a:xfrm>
              <a:off x="2560320" y="5204178"/>
              <a:ext cx="34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g5df537fd69_1_14"/>
            <p:cNvSpPr txBox="1"/>
            <p:nvPr/>
          </p:nvSpPr>
          <p:spPr>
            <a:xfrm>
              <a:off x="1944500" y="5542850"/>
              <a:ext cx="1579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0.</a:t>
              </a:r>
              <a:r>
                <a:rPr lang="en-US" sz="24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 + 0.25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5" name="Google Shape;905;g5df537fd69_1_14"/>
            <p:cNvCxnSpPr/>
            <p:nvPr/>
          </p:nvCxnSpPr>
          <p:spPr>
            <a:xfrm>
              <a:off x="2023600" y="5622722"/>
              <a:ext cx="14646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6" name="Google Shape;906;g5df537fd69_1_14"/>
            <p:cNvCxnSpPr/>
            <p:nvPr/>
          </p:nvCxnSpPr>
          <p:spPr>
            <a:xfrm>
              <a:off x="2828842" y="5928645"/>
              <a:ext cx="6261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07" name="Google Shape;907;g5df537fd69_1_14"/>
            <p:cNvSpPr txBox="1"/>
            <p:nvPr/>
          </p:nvSpPr>
          <p:spPr>
            <a:xfrm>
              <a:off x="3011301" y="5847645"/>
              <a:ext cx="34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g5df537fd69_1_14"/>
            <p:cNvSpPr txBox="1"/>
            <p:nvPr/>
          </p:nvSpPr>
          <p:spPr>
            <a:xfrm>
              <a:off x="4785360" y="5212080"/>
              <a:ext cx="34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g5df537fd69_1_14"/>
            <p:cNvSpPr txBox="1"/>
            <p:nvPr/>
          </p:nvSpPr>
          <p:spPr>
            <a:xfrm>
              <a:off x="4097850" y="5550750"/>
              <a:ext cx="1803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0.75 + 0.125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10" name="Google Shape;910;g5df537fd69_1_14"/>
            <p:cNvCxnSpPr/>
            <p:nvPr/>
          </p:nvCxnSpPr>
          <p:spPr>
            <a:xfrm>
              <a:off x="4199451" y="5630611"/>
              <a:ext cx="15582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1" name="Google Shape;911;g5df537fd69_1_14"/>
            <p:cNvSpPr txBox="1"/>
            <p:nvPr/>
          </p:nvSpPr>
          <p:spPr>
            <a:xfrm>
              <a:off x="3718560" y="5394960"/>
              <a:ext cx="33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g5df537fd69_1_14"/>
            <p:cNvSpPr txBox="1"/>
            <p:nvPr/>
          </p:nvSpPr>
          <p:spPr>
            <a:xfrm>
              <a:off x="6064945" y="5394960"/>
              <a:ext cx="33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g5df537fd69_1_14"/>
            <p:cNvSpPr txBox="1"/>
            <p:nvPr/>
          </p:nvSpPr>
          <p:spPr>
            <a:xfrm>
              <a:off x="6355075" y="5394950"/>
              <a:ext cx="73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1.14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4" name="Google Shape;914;g5df537fd69_1_14"/>
          <p:cNvSpPr txBox="1"/>
          <p:nvPr/>
        </p:nvSpPr>
        <p:spPr>
          <a:xfrm>
            <a:off x="2075200" y="4500275"/>
            <a:ext cx="79056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2x improvement to 25% of the program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g5df537fd69_1_14"/>
          <p:cNvSpPr txBox="1"/>
          <p:nvPr/>
        </p:nvSpPr>
        <p:spPr>
          <a:xfrm>
            <a:off x="9733800" y="331663"/>
            <a:ext cx="1729200" cy="15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Equivalent to prior equation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6" name="Google Shape;916;g5df537fd69_1_14"/>
          <p:cNvCxnSpPr/>
          <p:nvPr/>
        </p:nvCxnSpPr>
        <p:spPr>
          <a:xfrm flipH="1">
            <a:off x="8554392" y="822811"/>
            <a:ext cx="1140000" cy="4908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E1306C6F-1B4A-184D-A55D-7BAD7FAD04DD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77"/>
                <a:ea typeface="+mj-ea"/>
                <a:cs typeface="Rockwell" panose="02060603020205020403" pitchFamily="18" charset="77"/>
              </a:defRPr>
            </a:lvl1pPr>
          </a:lstStyle>
          <a:p>
            <a:r>
              <a:rPr lang="en-US" sz="3200"/>
              <a:t>Amdahl’s Law</a:t>
            </a:r>
            <a:endParaRPr lang="en-US" sz="320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2A3B2E79-3932-4A43-909A-6D8671AA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58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34ED0D-7025-E24C-99C5-41914D439EE6}"/>
              </a:ext>
            </a:extLst>
          </p:cNvPr>
          <p:cNvSpPr/>
          <p:nvPr/>
        </p:nvSpPr>
        <p:spPr>
          <a:xfrm>
            <a:off x="2217601" y="1417640"/>
            <a:ext cx="8380800" cy="194236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5342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3C6F-65D4-BD4E-B947-6E93569F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speedup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62058E45-A2B6-C541-B5CB-7537D871B028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652800" y="409131"/>
              <a:ext cx="4929600" cy="8740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6400">
                      <a:extLst>
                        <a:ext uri="{9D8B030D-6E8A-4147-A177-3AD203B41FA5}">
                          <a16:colId xmlns:a16="http://schemas.microsoft.com/office/drawing/2014/main" val="629794647"/>
                        </a:ext>
                      </a:extLst>
                    </a:gridCol>
                    <a:gridCol w="2803200">
                      <a:extLst>
                        <a:ext uri="{9D8B030D-6E8A-4147-A177-3AD203B41FA5}">
                          <a16:colId xmlns:a16="http://schemas.microsoft.com/office/drawing/2014/main" val="3482387078"/>
                        </a:ext>
                      </a:extLst>
                    </a:gridCol>
                  </a:tblGrid>
                  <a:tr h="874015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Speedup with improvement</a:t>
                          </a:r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+(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𝐹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/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𝑆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3311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62058E45-A2B6-C541-B5CB-7537D871B028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652800" y="409131"/>
              <a:ext cx="4929600" cy="8740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6400">
                      <a:extLst>
                        <a:ext uri="{9D8B030D-6E8A-4147-A177-3AD203B41FA5}">
                          <a16:colId xmlns:a16="http://schemas.microsoft.com/office/drawing/2014/main" val="629794647"/>
                        </a:ext>
                      </a:extLst>
                    </a:gridCol>
                    <a:gridCol w="2803200">
                      <a:extLst>
                        <a:ext uri="{9D8B030D-6E8A-4147-A177-3AD203B41FA5}">
                          <a16:colId xmlns:a16="http://schemas.microsoft.com/office/drawing/2014/main" val="3482387078"/>
                        </a:ext>
                      </a:extLst>
                    </a:gridCol>
                  </a:tblGrid>
                  <a:tr h="874015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Speedup with improvement</a:t>
                          </a:r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blipFill>
                          <a:blip r:embed="rId2"/>
                          <a:stretch>
                            <a:fillRect l="-75870" t="-3472" r="-1087" b="-11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33116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B9CCC-72A5-0743-BE33-B40CAC6C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1B8F94-76CA-D642-B015-BDAE5D35636E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/>
              <a:t>Consider an improvement which runs 20 times faster but is only usable 15% of the time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0FBD42-66E4-C44A-A906-22FC1636491F}"/>
              </a:ext>
            </a:extLst>
          </p:cNvPr>
          <p:cNvGrpSpPr/>
          <p:nvPr/>
        </p:nvGrpSpPr>
        <p:grpSpPr>
          <a:xfrm>
            <a:off x="2190400" y="2695531"/>
            <a:ext cx="8292800" cy="655735"/>
            <a:chOff x="1642800" y="2021648"/>
            <a:chExt cx="6219600" cy="491801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Content Placeholder 5">
                  <a:extLst>
                    <a:ext uri="{FF2B5EF4-FFF2-40B4-BE49-F238E27FC236}">
                      <a16:creationId xmlns:a16="http://schemas.microsoft.com/office/drawing/2014/main" id="{12BCF5B0-7879-D04E-A042-02F5B545BA25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1642800" y="2021648"/>
                <a:ext cx="2985300" cy="491633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1611600">
                        <a:extLst>
                          <a:ext uri="{9D8B030D-6E8A-4147-A177-3AD203B41FA5}">
                            <a16:colId xmlns:a16="http://schemas.microsoft.com/office/drawing/2014/main" val="629794647"/>
                          </a:ext>
                        </a:extLst>
                      </a:gridCol>
                      <a:gridCol w="2368800">
                        <a:extLst>
                          <a:ext uri="{9D8B030D-6E8A-4147-A177-3AD203B41FA5}">
                            <a16:colId xmlns:a16="http://schemas.microsoft.com/office/drawing/2014/main" val="3482387078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en-US" b="0" dirty="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a:t>Speedup with improvement</a:t>
                            </a: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= 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ahoma" panose="020B0604030504040204" pitchFamily="34" charset="0"/>
                                            </a:rPr>
                                            <m:t>0.85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+(0.15/20)</m:t>
                                      </m:r>
                                    </m:den>
                                  </m:f>
                                </m:oMath>
                              </m:oMathPara>
                            </a14:m>
                            <a:endParaRPr lang="en-US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endParaRP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23311653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8" name="Content Placeholder 5">
                  <a:extLst>
                    <a:ext uri="{FF2B5EF4-FFF2-40B4-BE49-F238E27FC236}">
                      <a16:creationId xmlns:a16="http://schemas.microsoft.com/office/drawing/2014/main" id="{12BCF5B0-7879-D04E-A042-02F5B545BA2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315181082"/>
                    </p:ext>
                  </p:extLst>
                </p:nvPr>
              </p:nvGraphicFramePr>
              <p:xfrm>
                <a:off x="1642800" y="2021648"/>
                <a:ext cx="3980400" cy="655511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1611600">
                        <a:extLst>
                          <a:ext uri="{9D8B030D-6E8A-4147-A177-3AD203B41FA5}">
                            <a16:colId xmlns:a16="http://schemas.microsoft.com/office/drawing/2014/main" val="629794647"/>
                          </a:ext>
                        </a:extLst>
                      </a:gridCol>
                      <a:gridCol w="2368800">
                        <a:extLst>
                          <a:ext uri="{9D8B030D-6E8A-4147-A177-3AD203B41FA5}">
                            <a16:colId xmlns:a16="http://schemas.microsoft.com/office/drawing/2014/main" val="3482387078"/>
                          </a:ext>
                        </a:extLst>
                      </a:gridCol>
                    </a:tblGrid>
                    <a:tr h="655511">
                      <a:tc>
                        <a:txBody>
                          <a:bodyPr/>
                          <a:lstStyle/>
                          <a:p>
                            <a:r>
                              <a:rPr lang="en-US" b="0" dirty="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a:t>Speedup with improvement</a:t>
                            </a: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blipFill>
                            <a:blip r:embed="rId3"/>
                            <a:stretch>
                              <a:fillRect l="-67914" t="-5769" r="-535" b="-11538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23311653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A9E9E7-5080-F746-B137-7C2C78F951D4}"/>
                </a:ext>
              </a:extLst>
            </p:cNvPr>
            <p:cNvSpPr txBox="1"/>
            <p:nvPr/>
          </p:nvSpPr>
          <p:spPr>
            <a:xfrm>
              <a:off x="5702400" y="2167200"/>
              <a:ext cx="21600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</a:rPr>
                <a:t>= 1.166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89EAC7-F6B7-134D-B545-2FB73864325A}"/>
              </a:ext>
            </a:extLst>
          </p:cNvPr>
          <p:cNvGrpSpPr/>
          <p:nvPr/>
        </p:nvGrpSpPr>
        <p:grpSpPr>
          <a:xfrm>
            <a:off x="2190400" y="5252151"/>
            <a:ext cx="8292800" cy="655735"/>
            <a:chOff x="1642800" y="3939112"/>
            <a:chExt cx="6219600" cy="491801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Content Placeholder 5">
                  <a:extLst>
                    <a:ext uri="{FF2B5EF4-FFF2-40B4-BE49-F238E27FC236}">
                      <a16:creationId xmlns:a16="http://schemas.microsoft.com/office/drawing/2014/main" id="{766058FA-17B9-7742-A8C8-79C6057791A0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1642800" y="3939112"/>
                <a:ext cx="2985300" cy="491633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1611600">
                        <a:extLst>
                          <a:ext uri="{9D8B030D-6E8A-4147-A177-3AD203B41FA5}">
                            <a16:colId xmlns:a16="http://schemas.microsoft.com/office/drawing/2014/main" val="629794647"/>
                          </a:ext>
                        </a:extLst>
                      </a:gridCol>
                      <a:gridCol w="2368800">
                        <a:extLst>
                          <a:ext uri="{9D8B030D-6E8A-4147-A177-3AD203B41FA5}">
                            <a16:colId xmlns:a16="http://schemas.microsoft.com/office/drawing/2014/main" val="3482387078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en-US" b="0" dirty="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a:t>Speedup with improvement</a:t>
                            </a: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= 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ahoma" panose="020B0604030504040204" pitchFamily="34" charset="0"/>
                                            </a:rPr>
                                            <m:t>0.75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+(0.25/20)</m:t>
                                      </m:r>
                                    </m:den>
                                  </m:f>
                                </m:oMath>
                              </m:oMathPara>
                            </a14:m>
                            <a:endParaRPr lang="en-US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endParaRP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23311653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0" name="Content Placeholder 5">
                  <a:extLst>
                    <a:ext uri="{FF2B5EF4-FFF2-40B4-BE49-F238E27FC236}">
                      <a16:creationId xmlns:a16="http://schemas.microsoft.com/office/drawing/2014/main" id="{766058FA-17B9-7742-A8C8-79C6057791A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723574984"/>
                    </p:ext>
                  </p:extLst>
                </p:nvPr>
              </p:nvGraphicFramePr>
              <p:xfrm>
                <a:off x="1642800" y="3939112"/>
                <a:ext cx="3980400" cy="655511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1611600">
                        <a:extLst>
                          <a:ext uri="{9D8B030D-6E8A-4147-A177-3AD203B41FA5}">
                            <a16:colId xmlns:a16="http://schemas.microsoft.com/office/drawing/2014/main" val="629794647"/>
                          </a:ext>
                        </a:extLst>
                      </a:gridCol>
                      <a:gridCol w="2368800">
                        <a:extLst>
                          <a:ext uri="{9D8B030D-6E8A-4147-A177-3AD203B41FA5}">
                            <a16:colId xmlns:a16="http://schemas.microsoft.com/office/drawing/2014/main" val="3482387078"/>
                          </a:ext>
                        </a:extLst>
                      </a:gridCol>
                    </a:tblGrid>
                    <a:tr h="655511">
                      <a:tc>
                        <a:txBody>
                          <a:bodyPr/>
                          <a:lstStyle/>
                          <a:p>
                            <a:r>
                              <a:rPr lang="en-US" b="0" dirty="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a:t>Speedup with improvement</a:t>
                            </a: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blipFill>
                            <a:blip r:embed="rId4"/>
                            <a:stretch>
                              <a:fillRect l="-67914" t="-3846" r="-535" b="-13462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23311653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4CC084-E647-7747-8809-6435AF5E3139}"/>
                </a:ext>
              </a:extLst>
            </p:cNvPr>
            <p:cNvSpPr txBox="1"/>
            <p:nvPr/>
          </p:nvSpPr>
          <p:spPr>
            <a:xfrm>
              <a:off x="5702400" y="4084664"/>
              <a:ext cx="21600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</a:rPr>
                <a:t>= 1.311</a:t>
              </a: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F282E46-AD94-D143-9406-2457CD9EAA7D}"/>
              </a:ext>
            </a:extLst>
          </p:cNvPr>
          <p:cNvSpPr txBox="1">
            <a:spLocks/>
          </p:cNvSpPr>
          <p:nvPr/>
        </p:nvSpPr>
        <p:spPr>
          <a:xfrm>
            <a:off x="609600" y="3916800"/>
            <a:ext cx="10972800" cy="1299233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67" dirty="0"/>
          </a:p>
          <a:p>
            <a:r>
              <a:rPr lang="en-US" sz="2667" dirty="0"/>
              <a:t>What if it’s usable 25% of the time?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1EC1E9-DB13-3846-AC8E-94D615014684}"/>
              </a:ext>
            </a:extLst>
          </p:cNvPr>
          <p:cNvGrpSpPr/>
          <p:nvPr/>
        </p:nvGrpSpPr>
        <p:grpSpPr>
          <a:xfrm>
            <a:off x="8771573" y="3397757"/>
            <a:ext cx="2810827" cy="2055620"/>
            <a:chOff x="6578680" y="2548318"/>
            <a:chExt cx="2108120" cy="154171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DEE1A1-7606-524D-9242-CDC67B0B8BD5}"/>
                </a:ext>
              </a:extLst>
            </p:cNvPr>
            <p:cNvSpPr txBox="1"/>
            <p:nvPr/>
          </p:nvSpPr>
          <p:spPr>
            <a:xfrm>
              <a:off x="6710400" y="2930398"/>
              <a:ext cx="197640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Nowhere near 20x speedup!</a:t>
              </a:r>
            </a:p>
          </p:txBody>
        </p:sp>
        <p:cxnSp>
          <p:nvCxnSpPr>
            <p:cNvPr id="16" name="Google Shape;900;g5df537fd69_1_14">
              <a:extLst>
                <a:ext uri="{FF2B5EF4-FFF2-40B4-BE49-F238E27FC236}">
                  <a16:creationId xmlns:a16="http://schemas.microsoft.com/office/drawing/2014/main" id="{64098100-B417-0144-B06F-661C3F171B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78680" y="2548318"/>
              <a:ext cx="393279" cy="375946"/>
            </a:xfrm>
            <a:prstGeom prst="straightConnector1">
              <a:avLst/>
            </a:prstGeom>
            <a:noFill/>
            <a:ln w="38100" cap="flat" cmpd="sng">
              <a:solidFill>
                <a:srgbClr val="4F81BD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8" name="Google Shape;900;g5df537fd69_1_14">
              <a:extLst>
                <a:ext uri="{FF2B5EF4-FFF2-40B4-BE49-F238E27FC236}">
                  <a16:creationId xmlns:a16="http://schemas.microsoft.com/office/drawing/2014/main" id="{D7610533-8298-D140-8951-C4FD3A2844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0400" y="3631221"/>
              <a:ext cx="417038" cy="458812"/>
            </a:xfrm>
            <a:prstGeom prst="straightConnector1">
              <a:avLst/>
            </a:prstGeom>
            <a:noFill/>
            <a:ln w="38100" cap="flat" cmpd="sng">
              <a:solidFill>
                <a:srgbClr val="4F81BD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3284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C149-268D-4F04-AAE8-DBD575F5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use case: web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BE206-44DA-4493-B40B-082E166F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5ACA6D-FD73-4AA4-B78D-96FFC1060093}"/>
              </a:ext>
            </a:extLst>
          </p:cNvPr>
          <p:cNvSpPr txBox="1">
            <a:spLocks/>
          </p:cNvSpPr>
          <p:nvPr/>
        </p:nvSpPr>
        <p:spPr>
          <a:xfrm>
            <a:off x="607595" y="1600200"/>
            <a:ext cx="9679405" cy="441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Web server</a:t>
            </a:r>
          </a:p>
          <a:p>
            <a:pPr lvl="1"/>
            <a:r>
              <a:rPr lang="en-US" dirty="0"/>
              <a:t>Receives multiple simultaneous requests</a:t>
            </a:r>
          </a:p>
          <a:p>
            <a:pPr lvl="1"/>
            <a:r>
              <a:rPr lang="en-US" dirty="0"/>
              <a:t>Reads web pages from disk to satisfy each request</a:t>
            </a:r>
          </a:p>
        </p:txBody>
      </p:sp>
      <p:pic>
        <p:nvPicPr>
          <p:cNvPr id="6" name="Picture 11" descr="server.png">
            <a:extLst>
              <a:ext uri="{FF2B5EF4-FFF2-40B4-BE49-F238E27FC236}">
                <a16:creationId xmlns:a16="http://schemas.microsoft.com/office/drawing/2014/main" id="{B76E69BF-5AE7-4A11-A0DA-9BE466AD0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0386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1776CD-5998-4148-801E-C876A481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429000"/>
            <a:ext cx="53340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E192B9-D179-49E9-9B9C-804034F2D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4343400"/>
            <a:ext cx="5334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A69750-B447-4AA2-A4CC-E61B31C57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5334000"/>
            <a:ext cx="533400" cy="533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7D6283-ACE4-4ECD-A51C-38C270208789}"/>
              </a:ext>
            </a:extLst>
          </p:cNvPr>
          <p:cNvCxnSpPr/>
          <p:nvPr/>
        </p:nvCxnSpPr>
        <p:spPr>
          <a:xfrm flipH="1">
            <a:off x="6705600" y="3810000"/>
            <a:ext cx="1219200" cy="4572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60AB94-B445-4041-9D42-19D9EB8046DC}"/>
              </a:ext>
            </a:extLst>
          </p:cNvPr>
          <p:cNvCxnSpPr>
            <a:stCxn id="8" idx="1"/>
          </p:cNvCxnSpPr>
          <p:nvPr/>
        </p:nvCxnSpPr>
        <p:spPr>
          <a:xfrm flipH="1">
            <a:off x="6705600" y="4610100"/>
            <a:ext cx="1905000" cy="381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20B0A8-3823-4C0D-9430-39381D81B1FB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781800" y="4953000"/>
            <a:ext cx="1295400" cy="6477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Magnetic Disk 8">
            <a:extLst>
              <a:ext uri="{FF2B5EF4-FFF2-40B4-BE49-F238E27FC236}">
                <a16:creationId xmlns:a16="http://schemas.microsoft.com/office/drawing/2014/main" id="{1CA2D9DE-9F54-457E-BCF5-DE70FE1EF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43401"/>
            <a:ext cx="914400" cy="822325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87D481-BF0E-4B08-A9C6-1776F0765E43}"/>
              </a:ext>
            </a:extLst>
          </p:cNvPr>
          <p:cNvSpPr/>
          <p:nvPr/>
        </p:nvSpPr>
        <p:spPr>
          <a:xfrm>
            <a:off x="4118350" y="3929707"/>
            <a:ext cx="1291748" cy="347385"/>
          </a:xfrm>
          <a:custGeom>
            <a:avLst/>
            <a:gdLst>
              <a:gd name="connsiteX0" fmla="*/ 0 w 1291748"/>
              <a:gd name="connsiteY0" fmla="*/ 347385 h 347385"/>
              <a:gd name="connsiteX1" fmla="*/ 575317 w 1291748"/>
              <a:gd name="connsiteY1" fmla="*/ 7 h 347385"/>
              <a:gd name="connsiteX2" fmla="*/ 1291748 w 1291748"/>
              <a:gd name="connsiteY2" fmla="*/ 336529 h 3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748" h="347385">
                <a:moveTo>
                  <a:pt x="0" y="347385"/>
                </a:moveTo>
                <a:cubicBezTo>
                  <a:pt x="180013" y="174600"/>
                  <a:pt x="360026" y="1816"/>
                  <a:pt x="575317" y="7"/>
                </a:cubicBezTo>
                <a:cubicBezTo>
                  <a:pt x="790608" y="-1802"/>
                  <a:pt x="1291748" y="336529"/>
                  <a:pt x="1291748" y="336529"/>
                </a:cubicBezTo>
              </a:path>
            </a:pathLst>
          </a:custGeom>
          <a:ln w="28575">
            <a:solidFill>
              <a:schemeClr val="accent6"/>
            </a:solidFill>
            <a:headEnd type="triangle" w="lg" len="lg"/>
            <a:tailEnd type="triangle" w="lg" len="lg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latin typeface="Arial" charset="0"/>
            </a:endParaRPr>
          </a:p>
        </p:txBody>
      </p:sp>
      <p:sp>
        <p:nvSpPr>
          <p:cNvPr id="15" name="Magnetic Disk 8">
            <a:extLst>
              <a:ext uri="{FF2B5EF4-FFF2-40B4-BE49-F238E27FC236}">
                <a16:creationId xmlns:a16="http://schemas.microsoft.com/office/drawing/2014/main" id="{E5E6B8FA-D6B7-4D04-BC17-3FEA45BF0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419601"/>
            <a:ext cx="914400" cy="822325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6" name="Magnetic Disk 8">
            <a:extLst>
              <a:ext uri="{FF2B5EF4-FFF2-40B4-BE49-F238E27FC236}">
                <a16:creationId xmlns:a16="http://schemas.microsoft.com/office/drawing/2014/main" id="{12C366B2-45A9-499D-BD1F-B7D5C0CB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419601"/>
            <a:ext cx="914400" cy="822325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endParaRPr lang="en-US" sz="2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9872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B4D3-3A85-F44E-8E4E-4833ED2D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(heartbreaking) Law (in pictures)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5B962-0033-C84A-A924-A931957CC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amount of speedup that can be achieved through parallelism is limited by the non-parallel portion of your program!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1526F-02EF-FC43-AD0B-751C710F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60</a:t>
            </a:fld>
            <a:endParaRPr lang="en-US"/>
          </a:p>
        </p:txBody>
      </p:sp>
      <p:grpSp>
        <p:nvGrpSpPr>
          <p:cNvPr id="30" name="Google Shape;924;g5df537fd69_1_554">
            <a:extLst>
              <a:ext uri="{FF2B5EF4-FFF2-40B4-BE49-F238E27FC236}">
                <a16:creationId xmlns:a16="http://schemas.microsoft.com/office/drawing/2014/main" id="{4FA6F3BE-3098-7F45-AFFF-FB78F5C28479}"/>
              </a:ext>
            </a:extLst>
          </p:cNvPr>
          <p:cNvGrpSpPr/>
          <p:nvPr/>
        </p:nvGrpSpPr>
        <p:grpSpPr>
          <a:xfrm>
            <a:off x="1798321" y="3421993"/>
            <a:ext cx="3824545" cy="2897279"/>
            <a:chOff x="624226" y="3421992"/>
            <a:chExt cx="3824545" cy="2897278"/>
          </a:xfrm>
        </p:grpSpPr>
        <p:sp>
          <p:nvSpPr>
            <p:cNvPr id="31" name="Google Shape;925;g5df537fd69_1_554">
              <a:extLst>
                <a:ext uri="{FF2B5EF4-FFF2-40B4-BE49-F238E27FC236}">
                  <a16:creationId xmlns:a16="http://schemas.microsoft.com/office/drawing/2014/main" id="{5FE277E5-7F3F-D849-AE78-52549BEC6E3F}"/>
                </a:ext>
              </a:extLst>
            </p:cNvPr>
            <p:cNvSpPr txBox="1"/>
            <p:nvPr/>
          </p:nvSpPr>
          <p:spPr>
            <a:xfrm>
              <a:off x="624226" y="4209745"/>
              <a:ext cx="944700" cy="5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Parallel </a:t>
              </a:r>
              <a:endPara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portion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26;g5df537fd69_1_554">
              <a:extLst>
                <a:ext uri="{FF2B5EF4-FFF2-40B4-BE49-F238E27FC236}">
                  <a16:creationId xmlns:a16="http://schemas.microsoft.com/office/drawing/2014/main" id="{06A20F1D-0846-EB4C-830B-159F5BD14426}"/>
                </a:ext>
              </a:extLst>
            </p:cNvPr>
            <p:cNvSpPr txBox="1"/>
            <p:nvPr/>
          </p:nvSpPr>
          <p:spPr>
            <a:xfrm>
              <a:off x="672380" y="5019370"/>
              <a:ext cx="896400" cy="5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Serial </a:t>
              </a:r>
              <a:endParaRPr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portion</a:t>
              </a:r>
              <a:endParaRPr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" name="Google Shape;927;g5df537fd69_1_554">
              <a:extLst>
                <a:ext uri="{FF2B5EF4-FFF2-40B4-BE49-F238E27FC236}">
                  <a16:creationId xmlns:a16="http://schemas.microsoft.com/office/drawing/2014/main" id="{51457853-6AD4-EB40-AD39-78E4DB9636F1}"/>
                </a:ext>
              </a:extLst>
            </p:cNvPr>
            <p:cNvGrpSpPr/>
            <p:nvPr/>
          </p:nvGrpSpPr>
          <p:grpSpPr>
            <a:xfrm>
              <a:off x="1188720" y="3421992"/>
              <a:ext cx="3260051" cy="2897278"/>
              <a:chOff x="1188720" y="3421992"/>
              <a:chExt cx="3260051" cy="2897278"/>
            </a:xfrm>
          </p:grpSpPr>
          <p:sp>
            <p:nvSpPr>
              <p:cNvPr id="34" name="Google Shape;928;g5df537fd69_1_554">
                <a:extLst>
                  <a:ext uri="{FF2B5EF4-FFF2-40B4-BE49-F238E27FC236}">
                    <a16:creationId xmlns:a16="http://schemas.microsoft.com/office/drawing/2014/main" id="{D0A0C947-195E-7041-89E2-E23A8E8A56A5}"/>
                  </a:ext>
                </a:extLst>
              </p:cNvPr>
              <p:cNvSpPr txBox="1"/>
              <p:nvPr/>
            </p:nvSpPr>
            <p:spPr>
              <a:xfrm>
                <a:off x="1188720" y="3421992"/>
                <a:ext cx="8178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400"/>
                </a:pPr>
                <a:r>
                  <a:rPr lang="en-US" sz="2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Time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929;g5df537fd69_1_554">
                <a:extLst>
                  <a:ext uri="{FF2B5EF4-FFF2-40B4-BE49-F238E27FC236}">
                    <a16:creationId xmlns:a16="http://schemas.microsoft.com/office/drawing/2014/main" id="{DDD8A203-D191-824A-B3E4-0F871556604A}"/>
                  </a:ext>
                </a:extLst>
              </p:cNvPr>
              <p:cNvSpPr txBox="1"/>
              <p:nvPr/>
            </p:nvSpPr>
            <p:spPr>
              <a:xfrm>
                <a:off x="1415032" y="5857570"/>
                <a:ext cx="29904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400"/>
                </a:pPr>
                <a:r>
                  <a:rPr lang="en-US" sz="2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Number of Processors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" name="Google Shape;930;g5df537fd69_1_554">
                <a:extLst>
                  <a:ext uri="{FF2B5EF4-FFF2-40B4-BE49-F238E27FC236}">
                    <a16:creationId xmlns:a16="http://schemas.microsoft.com/office/drawing/2014/main" id="{C0740951-1699-C04F-A4D0-52A3D5F83BEA}"/>
                  </a:ext>
                </a:extLst>
              </p:cNvPr>
              <p:cNvGrpSpPr/>
              <p:nvPr/>
            </p:nvGrpSpPr>
            <p:grpSpPr>
              <a:xfrm>
                <a:off x="1568898" y="3800129"/>
                <a:ext cx="2879872" cy="1752539"/>
                <a:chOff x="2819400" y="1447800"/>
                <a:chExt cx="3505200" cy="2133600"/>
              </a:xfrm>
            </p:grpSpPr>
            <p:cxnSp>
              <p:nvCxnSpPr>
                <p:cNvPr id="42" name="Google Shape;931;g5df537fd69_1_554">
                  <a:extLst>
                    <a:ext uri="{FF2B5EF4-FFF2-40B4-BE49-F238E27FC236}">
                      <a16:creationId xmlns:a16="http://schemas.microsoft.com/office/drawing/2014/main" id="{D4DEB5F6-5333-0B4C-B7FA-6DB61BF9F761}"/>
                    </a:ext>
                  </a:extLst>
                </p:cNvPr>
                <p:cNvCxnSpPr/>
                <p:nvPr/>
              </p:nvCxnSpPr>
              <p:spPr>
                <a:xfrm>
                  <a:off x="2819400" y="3581400"/>
                  <a:ext cx="35052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43" name="Google Shape;932;g5df537fd69_1_554">
                  <a:extLst>
                    <a:ext uri="{FF2B5EF4-FFF2-40B4-BE49-F238E27FC236}">
                      <a16:creationId xmlns:a16="http://schemas.microsoft.com/office/drawing/2014/main" id="{C07F66B2-07E5-C747-9B31-E00426AF4A35}"/>
                    </a:ext>
                  </a:extLst>
                </p:cNvPr>
                <p:cNvCxnSpPr/>
                <p:nvPr/>
              </p:nvCxnSpPr>
              <p:spPr>
                <a:xfrm rot="10800000">
                  <a:off x="2819400" y="1447800"/>
                  <a:ext cx="0" cy="2133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44" name="Google Shape;933;g5df537fd69_1_554">
                  <a:extLst>
                    <a:ext uri="{FF2B5EF4-FFF2-40B4-BE49-F238E27FC236}">
                      <a16:creationId xmlns:a16="http://schemas.microsoft.com/office/drawing/2014/main" id="{0F283351-707D-744B-B7E2-A3A755F66D03}"/>
                    </a:ext>
                  </a:extLst>
                </p:cNvPr>
                <p:cNvSpPr/>
                <p:nvPr/>
              </p:nvSpPr>
              <p:spPr>
                <a:xfrm>
                  <a:off x="3200401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" name="Google Shape;934;g5df537fd69_1_554">
                  <a:extLst>
                    <a:ext uri="{FF2B5EF4-FFF2-40B4-BE49-F238E27FC236}">
                      <a16:creationId xmlns:a16="http://schemas.microsoft.com/office/drawing/2014/main" id="{92C93B5D-E2C9-8B48-B958-09F57A3C9BD3}"/>
                    </a:ext>
                  </a:extLst>
                </p:cNvPr>
                <p:cNvSpPr/>
                <p:nvPr/>
              </p:nvSpPr>
              <p:spPr>
                <a:xfrm>
                  <a:off x="3733800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935;g5df537fd69_1_554">
                  <a:extLst>
                    <a:ext uri="{FF2B5EF4-FFF2-40B4-BE49-F238E27FC236}">
                      <a16:creationId xmlns:a16="http://schemas.microsoft.com/office/drawing/2014/main" id="{D988946F-3142-8A47-8E38-D8D22961B57C}"/>
                    </a:ext>
                  </a:extLst>
                </p:cNvPr>
                <p:cNvSpPr/>
                <p:nvPr/>
              </p:nvSpPr>
              <p:spPr>
                <a:xfrm>
                  <a:off x="4267200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936;g5df537fd69_1_554">
                  <a:extLst>
                    <a:ext uri="{FF2B5EF4-FFF2-40B4-BE49-F238E27FC236}">
                      <a16:creationId xmlns:a16="http://schemas.microsoft.com/office/drawing/2014/main" id="{DDC66CB1-495B-974A-83FD-E716AEE60B06}"/>
                    </a:ext>
                  </a:extLst>
                </p:cNvPr>
                <p:cNvSpPr/>
                <p:nvPr/>
              </p:nvSpPr>
              <p:spPr>
                <a:xfrm>
                  <a:off x="4800600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937;g5df537fd69_1_554">
                  <a:extLst>
                    <a:ext uri="{FF2B5EF4-FFF2-40B4-BE49-F238E27FC236}">
                      <a16:creationId xmlns:a16="http://schemas.microsoft.com/office/drawing/2014/main" id="{2653E722-F059-F044-8C34-F25177045F1D}"/>
                    </a:ext>
                  </a:extLst>
                </p:cNvPr>
                <p:cNvSpPr/>
                <p:nvPr/>
              </p:nvSpPr>
              <p:spPr>
                <a:xfrm>
                  <a:off x="5291138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938;g5df537fd69_1_554">
                  <a:extLst>
                    <a:ext uri="{FF2B5EF4-FFF2-40B4-BE49-F238E27FC236}">
                      <a16:creationId xmlns:a16="http://schemas.microsoft.com/office/drawing/2014/main" id="{C29CBFBC-FE45-7344-A3BC-56ED111FC7F0}"/>
                    </a:ext>
                  </a:extLst>
                </p:cNvPr>
                <p:cNvSpPr/>
                <p:nvPr/>
              </p:nvSpPr>
              <p:spPr>
                <a:xfrm>
                  <a:off x="3200401" y="1676400"/>
                  <a:ext cx="347700" cy="11430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939;g5df537fd69_1_554">
                  <a:extLst>
                    <a:ext uri="{FF2B5EF4-FFF2-40B4-BE49-F238E27FC236}">
                      <a16:creationId xmlns:a16="http://schemas.microsoft.com/office/drawing/2014/main" id="{B8E15B3B-2E8A-2044-8341-AF505EFEE610}"/>
                    </a:ext>
                  </a:extLst>
                </p:cNvPr>
                <p:cNvSpPr/>
                <p:nvPr/>
              </p:nvSpPr>
              <p:spPr>
                <a:xfrm>
                  <a:off x="3733800" y="2209800"/>
                  <a:ext cx="347700" cy="6096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940;g5df537fd69_1_554">
                  <a:extLst>
                    <a:ext uri="{FF2B5EF4-FFF2-40B4-BE49-F238E27FC236}">
                      <a16:creationId xmlns:a16="http://schemas.microsoft.com/office/drawing/2014/main" id="{CBE2D4D5-9CDA-634E-885B-A38CCEC263FC}"/>
                    </a:ext>
                  </a:extLst>
                </p:cNvPr>
                <p:cNvSpPr/>
                <p:nvPr/>
              </p:nvSpPr>
              <p:spPr>
                <a:xfrm>
                  <a:off x="4267200" y="2376488"/>
                  <a:ext cx="347700" cy="4428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941;g5df537fd69_1_554">
                  <a:extLst>
                    <a:ext uri="{FF2B5EF4-FFF2-40B4-BE49-F238E27FC236}">
                      <a16:creationId xmlns:a16="http://schemas.microsoft.com/office/drawing/2014/main" id="{FFB69632-028A-1D4D-A5CC-411C1D65CBFE}"/>
                    </a:ext>
                  </a:extLst>
                </p:cNvPr>
                <p:cNvSpPr/>
                <p:nvPr/>
              </p:nvSpPr>
              <p:spPr>
                <a:xfrm>
                  <a:off x="4800600" y="2514600"/>
                  <a:ext cx="347700" cy="3048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" name="Google Shape;942;g5df537fd69_1_554">
                  <a:extLst>
                    <a:ext uri="{FF2B5EF4-FFF2-40B4-BE49-F238E27FC236}">
                      <a16:creationId xmlns:a16="http://schemas.microsoft.com/office/drawing/2014/main" id="{957FF170-617B-254E-85FC-120B4D30E74F}"/>
                    </a:ext>
                  </a:extLst>
                </p:cNvPr>
                <p:cNvSpPr/>
                <p:nvPr/>
              </p:nvSpPr>
              <p:spPr>
                <a:xfrm>
                  <a:off x="5291138" y="2590800"/>
                  <a:ext cx="347700" cy="2286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" name="Google Shape;943;g5df537fd69_1_554">
                <a:extLst>
                  <a:ext uri="{FF2B5EF4-FFF2-40B4-BE49-F238E27FC236}">
                    <a16:creationId xmlns:a16="http://schemas.microsoft.com/office/drawing/2014/main" id="{89DD0D27-CC08-F643-8692-C953BF28A618}"/>
                  </a:ext>
                </a:extLst>
              </p:cNvPr>
              <p:cNvSpPr txBox="1"/>
              <p:nvPr/>
            </p:nvSpPr>
            <p:spPr>
              <a:xfrm>
                <a:off x="1881517" y="5552770"/>
                <a:ext cx="3126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944;g5df537fd69_1_554">
                <a:extLst>
                  <a:ext uri="{FF2B5EF4-FFF2-40B4-BE49-F238E27FC236}">
                    <a16:creationId xmlns:a16="http://schemas.microsoft.com/office/drawing/2014/main" id="{6B5F937A-37A5-9147-B1E2-8FAD159BA630}"/>
                  </a:ext>
                </a:extLst>
              </p:cNvPr>
              <p:cNvSpPr txBox="1"/>
              <p:nvPr/>
            </p:nvSpPr>
            <p:spPr>
              <a:xfrm>
                <a:off x="2330779" y="5552770"/>
                <a:ext cx="3126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945;g5df537fd69_1_554">
                <a:extLst>
                  <a:ext uri="{FF2B5EF4-FFF2-40B4-BE49-F238E27FC236}">
                    <a16:creationId xmlns:a16="http://schemas.microsoft.com/office/drawing/2014/main" id="{CB9EF948-A7D7-7F45-9438-AFF885215B75}"/>
                  </a:ext>
                </a:extLst>
              </p:cNvPr>
              <p:cNvSpPr txBox="1"/>
              <p:nvPr/>
            </p:nvSpPr>
            <p:spPr>
              <a:xfrm>
                <a:off x="2787979" y="5552770"/>
                <a:ext cx="3126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946;g5df537fd69_1_554">
                <a:extLst>
                  <a:ext uri="{FF2B5EF4-FFF2-40B4-BE49-F238E27FC236}">
                    <a16:creationId xmlns:a16="http://schemas.microsoft.com/office/drawing/2014/main" id="{A0B54EA2-AAD5-5E4B-86A2-4E7ED413EAEC}"/>
                  </a:ext>
                </a:extLst>
              </p:cNvPr>
              <p:cNvSpPr txBox="1"/>
              <p:nvPr/>
            </p:nvSpPr>
            <p:spPr>
              <a:xfrm>
                <a:off x="3168979" y="5552770"/>
                <a:ext cx="327000" cy="39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20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947;g5df537fd69_1_554">
                <a:extLst>
                  <a:ext uri="{FF2B5EF4-FFF2-40B4-BE49-F238E27FC236}">
                    <a16:creationId xmlns:a16="http://schemas.microsoft.com/office/drawing/2014/main" id="{B9408D4C-EAAA-8241-BDD9-BBEFC065C208}"/>
                  </a:ext>
                </a:extLst>
              </p:cNvPr>
              <p:cNvSpPr txBox="1"/>
              <p:nvPr/>
            </p:nvSpPr>
            <p:spPr>
              <a:xfrm>
                <a:off x="3581729" y="5552770"/>
                <a:ext cx="327000" cy="39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20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4" name="Google Shape;948;g5df537fd69_1_554">
            <a:extLst>
              <a:ext uri="{FF2B5EF4-FFF2-40B4-BE49-F238E27FC236}">
                <a16:creationId xmlns:a16="http://schemas.microsoft.com/office/drawing/2014/main" id="{2A5449EC-0F61-CC40-8476-FE89658B32D3}"/>
              </a:ext>
            </a:extLst>
          </p:cNvPr>
          <p:cNvPicPr preferRelativeResize="0"/>
          <p:nvPr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3734" y="2834640"/>
            <a:ext cx="4379100" cy="3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949;g5df537fd69_1_554">
            <a:extLst>
              <a:ext uri="{FF2B5EF4-FFF2-40B4-BE49-F238E27FC236}">
                <a16:creationId xmlns:a16="http://schemas.microsoft.com/office/drawing/2014/main" id="{58B611AA-B384-4140-A32F-070263C32A63}"/>
              </a:ext>
            </a:extLst>
          </p:cNvPr>
          <p:cNvSpPr txBox="1"/>
          <p:nvPr/>
        </p:nvSpPr>
        <p:spPr>
          <a:xfrm rot="-5400000">
            <a:off x="5074300" y="4048697"/>
            <a:ext cx="163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Speedup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950;g5df537fd69_1_554">
            <a:extLst>
              <a:ext uri="{FF2B5EF4-FFF2-40B4-BE49-F238E27FC236}">
                <a16:creationId xmlns:a16="http://schemas.microsoft.com/office/drawing/2014/main" id="{C708D595-EF00-E74E-B1FB-62E91D3F5FC6}"/>
              </a:ext>
            </a:extLst>
          </p:cNvPr>
          <p:cNvSpPr txBox="1"/>
          <p:nvPr/>
        </p:nvSpPr>
        <p:spPr>
          <a:xfrm>
            <a:off x="6736080" y="5943601"/>
            <a:ext cx="299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Processors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63526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C887-3D8B-614B-8E13-31735EE7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(heartbreaking) Law (in words)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234DE-BD07-D345-9329-D675EA405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indent="-322572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sym typeface="Calibri"/>
              </a:rPr>
              <a:t>Amdahl’s Law tells us that to achieve linear speedup with more processors:</a:t>
            </a:r>
          </a:p>
          <a:p>
            <a:pPr marL="876278" lvl="1" indent="-322572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i="1" dirty="0">
                <a:solidFill>
                  <a:schemeClr val="dk1"/>
                </a:solidFill>
                <a:sym typeface="Calibri"/>
              </a:rPr>
              <a:t>none</a:t>
            </a:r>
            <a:r>
              <a:rPr lang="en-US" dirty="0">
                <a:solidFill>
                  <a:schemeClr val="dk1"/>
                </a:solidFill>
                <a:sym typeface="Calibri"/>
              </a:rPr>
              <a:t> of the original computation can be serial (non-parallelizable)</a:t>
            </a:r>
          </a:p>
          <a:p>
            <a:pPr marL="342891" indent="-322572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400"/>
            </a:pPr>
            <a:endParaRPr lang="en-US" dirty="0"/>
          </a:p>
          <a:p>
            <a:pPr marL="342891" indent="-322572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sym typeface="Calibri"/>
              </a:rPr>
              <a:t>To get a speedup of 90 from 100 processors, the percentage of the original program that could be scalar would have to be 0.1% or less</a:t>
            </a:r>
            <a:endParaRPr lang="en-US" dirty="0"/>
          </a:p>
          <a:p>
            <a:pPr marL="342891" indent="-342891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ts val="3200"/>
              <a:buNone/>
            </a:pPr>
            <a:endParaRPr lang="en-US" dirty="0">
              <a:solidFill>
                <a:schemeClr val="dk1"/>
              </a:solidFill>
              <a:sym typeface="Calibri"/>
            </a:endParaRPr>
          </a:p>
          <a:p>
            <a:pPr marL="342891" indent="-342891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ts val="3200"/>
              <a:buNone/>
            </a:pPr>
            <a:r>
              <a:rPr lang="en-US" dirty="0">
                <a:solidFill>
                  <a:schemeClr val="dk1"/>
                </a:solidFill>
                <a:sym typeface="Calibri"/>
              </a:rPr>
              <a:t>		Speedup  =  1/(.001 + .999/</a:t>
            </a:r>
            <a:r>
              <a:rPr lang="en-US" dirty="0"/>
              <a:t>10</a:t>
            </a:r>
            <a:r>
              <a:rPr lang="en-US" dirty="0">
                <a:solidFill>
                  <a:schemeClr val="dk1"/>
                </a:solidFill>
                <a:sym typeface="Calibri"/>
              </a:rPr>
              <a:t>0)  =  90.99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BEAEB-CA71-9E4E-894F-160DED18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147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1CD4-79DF-4008-A800-44852EDC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8672-0509-5F47-A877-5FA68CDC3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463676"/>
            <a:ext cx="11186163" cy="4708523"/>
          </a:xfrm>
        </p:spPr>
        <p:txBody>
          <a:bodyPr/>
          <a:lstStyle/>
          <a:p>
            <a:pPr lvl="1"/>
            <a:endParaRPr lang="en-US" dirty="0">
              <a:solidFill>
                <a:schemeClr val="dk1"/>
              </a:solidFill>
              <a:sym typeface="Calibri"/>
            </a:endParaRPr>
          </a:p>
          <a:p>
            <a:r>
              <a:rPr lang="en-US" sz="2400" dirty="0">
                <a:solidFill>
                  <a:schemeClr val="dk1"/>
                </a:solidFill>
                <a:sym typeface="Calibri"/>
              </a:rPr>
              <a:t>Suppose a program spends 50% of its time in a 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square root</a:t>
            </a:r>
            <a:r>
              <a:rPr lang="en-US" sz="2400" dirty="0">
                <a:solidFill>
                  <a:schemeClr val="dk1"/>
                </a:solidFill>
                <a:sym typeface="Calibri"/>
              </a:rPr>
              <a:t> routine.</a:t>
            </a:r>
          </a:p>
          <a:p>
            <a:r>
              <a:rPr lang="en-US" sz="2400" dirty="0">
                <a:solidFill>
                  <a:schemeClr val="dk1"/>
                </a:solidFill>
                <a:sym typeface="Calibri"/>
              </a:rPr>
              <a:t>How much must you speed up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square root</a:t>
            </a:r>
            <a:r>
              <a:rPr lang="en-US" sz="2400" dirty="0">
                <a:solidFill>
                  <a:schemeClr val="dk1"/>
                </a:solidFill>
                <a:sym typeface="Calibri"/>
              </a:rPr>
              <a:t> to make the program run 2x faster?</a:t>
            </a:r>
            <a:endParaRPr lang="en-US" sz="2400" dirty="0">
              <a:solidFill>
                <a:srgbClr val="000000"/>
              </a:solidFill>
              <a:sym typeface="Arial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A9543-ECEB-CE4C-BDB0-C3AA279A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5">
                <a:extLst>
                  <a:ext uri="{FF2B5EF4-FFF2-40B4-BE49-F238E27FC236}">
                    <a16:creationId xmlns:a16="http://schemas.microsoft.com/office/drawing/2014/main" id="{F691B9DB-B634-1948-8903-FA825C88810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652800" y="409131"/>
              <a:ext cx="4929600" cy="8740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6400">
                      <a:extLst>
                        <a:ext uri="{9D8B030D-6E8A-4147-A177-3AD203B41FA5}">
                          <a16:colId xmlns:a16="http://schemas.microsoft.com/office/drawing/2014/main" val="629794647"/>
                        </a:ext>
                      </a:extLst>
                    </a:gridCol>
                    <a:gridCol w="2803200">
                      <a:extLst>
                        <a:ext uri="{9D8B030D-6E8A-4147-A177-3AD203B41FA5}">
                          <a16:colId xmlns:a16="http://schemas.microsoft.com/office/drawing/2014/main" val="3482387078"/>
                        </a:ext>
                      </a:extLst>
                    </a:gridCol>
                  </a:tblGrid>
                  <a:tr h="874015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Speedup with improvement</a:t>
                          </a:r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+(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𝐹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/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𝑆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3311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5">
                <a:extLst>
                  <a:ext uri="{FF2B5EF4-FFF2-40B4-BE49-F238E27FC236}">
                    <a16:creationId xmlns:a16="http://schemas.microsoft.com/office/drawing/2014/main" id="{F691B9DB-B634-1948-8903-FA825C88810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652800" y="409131"/>
              <a:ext cx="4929600" cy="8740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6400">
                      <a:extLst>
                        <a:ext uri="{9D8B030D-6E8A-4147-A177-3AD203B41FA5}">
                          <a16:colId xmlns:a16="http://schemas.microsoft.com/office/drawing/2014/main" val="629794647"/>
                        </a:ext>
                      </a:extLst>
                    </a:gridCol>
                    <a:gridCol w="2803200">
                      <a:extLst>
                        <a:ext uri="{9D8B030D-6E8A-4147-A177-3AD203B41FA5}">
                          <a16:colId xmlns:a16="http://schemas.microsoft.com/office/drawing/2014/main" val="3482387078"/>
                        </a:ext>
                      </a:extLst>
                    </a:gridCol>
                  </a:tblGrid>
                  <a:tr h="874015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Speedup with improvement</a:t>
                          </a:r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blipFill>
                          <a:blip r:embed="rId2"/>
                          <a:stretch>
                            <a:fillRect l="-75870" t="-3472" r="-1087" b="-11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331165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Google Shape;972;g5df537fd69_1_656">
            <a:extLst>
              <a:ext uri="{FF2B5EF4-FFF2-40B4-BE49-F238E27FC236}">
                <a16:creationId xmlns:a16="http://schemas.microsoft.com/office/drawing/2014/main" id="{904298B9-8BD2-BD4C-ADA0-6C817B229A6A}"/>
              </a:ext>
            </a:extLst>
          </p:cNvPr>
          <p:cNvGrpSpPr/>
          <p:nvPr/>
        </p:nvGrpSpPr>
        <p:grpSpPr>
          <a:xfrm>
            <a:off x="1449574" y="4129904"/>
            <a:ext cx="3389791" cy="523187"/>
            <a:chOff x="869214" y="1743728"/>
            <a:chExt cx="3389790" cy="392400"/>
          </a:xfrm>
        </p:grpSpPr>
        <p:sp>
          <p:nvSpPr>
            <p:cNvPr id="9" name="Google Shape;973;g5df537fd69_1_656">
              <a:extLst>
                <a:ext uri="{FF2B5EF4-FFF2-40B4-BE49-F238E27FC236}">
                  <a16:creationId xmlns:a16="http://schemas.microsoft.com/office/drawing/2014/main" id="{40207452-54EF-3F43-A690-124880FFAB88}"/>
                </a:ext>
              </a:extLst>
            </p:cNvPr>
            <p:cNvSpPr txBox="1"/>
            <p:nvPr/>
          </p:nvSpPr>
          <p:spPr>
            <a:xfrm>
              <a:off x="1515804" y="1743728"/>
              <a:ext cx="27432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800"/>
              </a:pPr>
              <a:r>
                <a:rPr lang="en-US" sz="2800" b="1">
                  <a:solidFill>
                    <a:srgbClr val="FF8000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2800" b="1">
                <a:solidFill>
                  <a:srgbClr val="FF8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" name="Google Shape;974;g5df537fd69_1_656">
              <a:extLst>
                <a:ext uri="{FF2B5EF4-FFF2-40B4-BE49-F238E27FC236}">
                  <a16:creationId xmlns:a16="http://schemas.microsoft.com/office/drawing/2014/main" id="{CC1730B3-2522-E542-BCD1-15F12866375D}"/>
                </a:ext>
              </a:extLst>
            </p:cNvPr>
            <p:cNvSpPr/>
            <p:nvPr/>
          </p:nvSpPr>
          <p:spPr>
            <a:xfrm>
              <a:off x="869214" y="1761089"/>
              <a:ext cx="5631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(A)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oogle Shape;975;g5df537fd69_1_656">
            <a:extLst>
              <a:ext uri="{FF2B5EF4-FFF2-40B4-BE49-F238E27FC236}">
                <a16:creationId xmlns:a16="http://schemas.microsoft.com/office/drawing/2014/main" id="{D4CDAAE5-87D0-D54B-A42A-02077DDE39BB}"/>
              </a:ext>
            </a:extLst>
          </p:cNvPr>
          <p:cNvGrpSpPr/>
          <p:nvPr/>
        </p:nvGrpSpPr>
        <p:grpSpPr>
          <a:xfrm>
            <a:off x="1449599" y="4587120"/>
            <a:ext cx="3389812" cy="523200"/>
            <a:chOff x="868997" y="3240088"/>
            <a:chExt cx="3389812" cy="523200"/>
          </a:xfrm>
        </p:grpSpPr>
        <p:sp>
          <p:nvSpPr>
            <p:cNvPr id="12" name="Google Shape;976;g5df537fd69_1_656">
              <a:extLst>
                <a:ext uri="{FF2B5EF4-FFF2-40B4-BE49-F238E27FC236}">
                  <a16:creationId xmlns:a16="http://schemas.microsoft.com/office/drawing/2014/main" id="{A3192D8F-8F6B-F548-A122-091A9ED66297}"/>
                </a:ext>
              </a:extLst>
            </p:cNvPr>
            <p:cNvSpPr txBox="1"/>
            <p:nvPr/>
          </p:nvSpPr>
          <p:spPr>
            <a:xfrm>
              <a:off x="1515609" y="3240088"/>
              <a:ext cx="2743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800"/>
              </a:pPr>
              <a:r>
                <a:rPr lang="en-US" sz="2800" b="1">
                  <a:solidFill>
                    <a:srgbClr val="408000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 sz="2800" b="1">
                <a:solidFill>
                  <a:srgbClr val="408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3" name="Google Shape;977;g5df537fd69_1_656">
              <a:extLst>
                <a:ext uri="{FF2B5EF4-FFF2-40B4-BE49-F238E27FC236}">
                  <a16:creationId xmlns:a16="http://schemas.microsoft.com/office/drawing/2014/main" id="{F75ADF46-6BE9-A24B-93B1-6E384A31089E}"/>
                </a:ext>
              </a:extLst>
            </p:cNvPr>
            <p:cNvSpPr/>
            <p:nvPr/>
          </p:nvSpPr>
          <p:spPr>
            <a:xfrm>
              <a:off x="868997" y="3263238"/>
              <a:ext cx="567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(B)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978;g5df537fd69_1_656">
            <a:extLst>
              <a:ext uri="{FF2B5EF4-FFF2-40B4-BE49-F238E27FC236}">
                <a16:creationId xmlns:a16="http://schemas.microsoft.com/office/drawing/2014/main" id="{1622DA9A-7CDE-AA43-85F6-6220A93EFCC0}"/>
              </a:ext>
            </a:extLst>
          </p:cNvPr>
          <p:cNvGrpSpPr/>
          <p:nvPr/>
        </p:nvGrpSpPr>
        <p:grpSpPr>
          <a:xfrm>
            <a:off x="1449601" y="5044320"/>
            <a:ext cx="3389811" cy="523200"/>
            <a:chOff x="868998" y="4154488"/>
            <a:chExt cx="3389811" cy="523200"/>
          </a:xfrm>
        </p:grpSpPr>
        <p:sp>
          <p:nvSpPr>
            <p:cNvPr id="15" name="Google Shape;979;g5df537fd69_1_656">
              <a:extLst>
                <a:ext uri="{FF2B5EF4-FFF2-40B4-BE49-F238E27FC236}">
                  <a16:creationId xmlns:a16="http://schemas.microsoft.com/office/drawing/2014/main" id="{F5AF3B9C-BF60-5948-A194-C27B3091C6F6}"/>
                </a:ext>
              </a:extLst>
            </p:cNvPr>
            <p:cNvSpPr txBox="1"/>
            <p:nvPr/>
          </p:nvSpPr>
          <p:spPr>
            <a:xfrm>
              <a:off x="1515609" y="4154488"/>
              <a:ext cx="2743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800"/>
              </a:pPr>
              <a:r>
                <a:rPr lang="en-US" sz="2800" b="1">
                  <a:solidFill>
                    <a:srgbClr val="FF66A0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 sz="2800" b="1">
                <a:solidFill>
                  <a:srgbClr val="FF66A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6" name="Google Shape;980;g5df537fd69_1_656">
              <a:extLst>
                <a:ext uri="{FF2B5EF4-FFF2-40B4-BE49-F238E27FC236}">
                  <a16:creationId xmlns:a16="http://schemas.microsoft.com/office/drawing/2014/main" id="{ED4D94C8-014E-C14B-8447-99BBA203FC99}"/>
                </a:ext>
              </a:extLst>
            </p:cNvPr>
            <p:cNvSpPr/>
            <p:nvPr/>
          </p:nvSpPr>
          <p:spPr>
            <a:xfrm>
              <a:off x="868998" y="4177638"/>
              <a:ext cx="567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(C)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981;g5df537fd69_1_656">
            <a:extLst>
              <a:ext uri="{FF2B5EF4-FFF2-40B4-BE49-F238E27FC236}">
                <a16:creationId xmlns:a16="http://schemas.microsoft.com/office/drawing/2014/main" id="{19A0EC9E-C67E-C542-BFA8-6E338034F366}"/>
              </a:ext>
            </a:extLst>
          </p:cNvPr>
          <p:cNvGrpSpPr/>
          <p:nvPr/>
        </p:nvGrpSpPr>
        <p:grpSpPr>
          <a:xfrm>
            <a:off x="1449601" y="5502058"/>
            <a:ext cx="3572811" cy="521100"/>
            <a:chOff x="856298" y="5068888"/>
            <a:chExt cx="3572811" cy="521100"/>
          </a:xfrm>
        </p:grpSpPr>
        <p:sp>
          <p:nvSpPr>
            <p:cNvPr id="18" name="Google Shape;982;g5df537fd69_1_656">
              <a:extLst>
                <a:ext uri="{FF2B5EF4-FFF2-40B4-BE49-F238E27FC236}">
                  <a16:creationId xmlns:a16="http://schemas.microsoft.com/office/drawing/2014/main" id="{385FAD00-5004-C044-B997-3D64B7E8DEDF}"/>
                </a:ext>
              </a:extLst>
            </p:cNvPr>
            <p:cNvSpPr txBox="1"/>
            <p:nvPr/>
          </p:nvSpPr>
          <p:spPr>
            <a:xfrm>
              <a:off x="1502909" y="5068888"/>
              <a:ext cx="29262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800"/>
              </a:pPr>
              <a:r>
                <a:rPr lang="en-US" sz="2800" b="1" dirty="0">
                  <a:solidFill>
                    <a:srgbClr val="BF9000"/>
                  </a:solidFill>
                  <a:latin typeface="Calibri"/>
                  <a:ea typeface="Calibri"/>
                  <a:cs typeface="Calibri"/>
                  <a:sym typeface="Calibri"/>
                </a:rPr>
                <a:t>None of the above</a:t>
              </a:r>
              <a:endParaRPr sz="2800" b="1" dirty="0">
                <a:solidFill>
                  <a:srgbClr val="BF9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9" name="Google Shape;983;g5df537fd69_1_656">
              <a:extLst>
                <a:ext uri="{FF2B5EF4-FFF2-40B4-BE49-F238E27FC236}">
                  <a16:creationId xmlns:a16="http://schemas.microsoft.com/office/drawing/2014/main" id="{7C18ABC1-2C1C-094E-965C-B3DD99E2AF05}"/>
                </a:ext>
              </a:extLst>
            </p:cNvPr>
            <p:cNvSpPr/>
            <p:nvPr/>
          </p:nvSpPr>
          <p:spPr>
            <a:xfrm>
              <a:off x="856298" y="5091501"/>
              <a:ext cx="570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(D)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985;g5df537fd69_1_656">
            <a:extLst>
              <a:ext uri="{FF2B5EF4-FFF2-40B4-BE49-F238E27FC236}">
                <a16:creationId xmlns:a16="http://schemas.microsoft.com/office/drawing/2014/main" id="{4955B76A-85CD-6141-92A1-145E7090ADAF}"/>
              </a:ext>
            </a:extLst>
          </p:cNvPr>
          <p:cNvSpPr/>
          <p:nvPr/>
        </p:nvSpPr>
        <p:spPr>
          <a:xfrm>
            <a:off x="1449600" y="4038480"/>
            <a:ext cx="3657600" cy="2011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" name="Google Shape;872;g5df537fd69_1_39">
            <a:extLst>
              <a:ext uri="{FF2B5EF4-FFF2-40B4-BE49-F238E27FC236}">
                <a16:creationId xmlns:a16="http://schemas.microsoft.com/office/drawing/2014/main" id="{75D93D38-3707-C548-B09C-152D8CCA9E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2928960"/>
              </p:ext>
            </p:extLst>
          </p:nvPr>
        </p:nvGraphicFramePr>
        <p:xfrm>
          <a:off x="873300" y="1202732"/>
          <a:ext cx="4233900" cy="5124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2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50%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50%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4514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1CD4-79DF-4008-A800-44852EDC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8672-0509-5F47-A877-5FA68CDC3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463676"/>
            <a:ext cx="11353024" cy="4708523"/>
          </a:xfrm>
        </p:spPr>
        <p:txBody>
          <a:bodyPr/>
          <a:lstStyle/>
          <a:p>
            <a:pPr lvl="1"/>
            <a:endParaRPr lang="en-US" dirty="0">
              <a:solidFill>
                <a:schemeClr val="dk1"/>
              </a:solidFill>
              <a:sym typeface="Calibri"/>
            </a:endParaRPr>
          </a:p>
          <a:p>
            <a:r>
              <a:rPr lang="en-US" sz="2400" dirty="0">
                <a:solidFill>
                  <a:schemeClr val="dk1"/>
                </a:solidFill>
                <a:sym typeface="Calibri"/>
              </a:rPr>
              <a:t>Suppose a program spends 50% of its time in a 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square root</a:t>
            </a:r>
            <a:r>
              <a:rPr lang="en-US" sz="2400" dirty="0">
                <a:solidFill>
                  <a:schemeClr val="dk1"/>
                </a:solidFill>
                <a:sym typeface="Calibri"/>
              </a:rPr>
              <a:t> routine.</a:t>
            </a:r>
          </a:p>
          <a:p>
            <a:r>
              <a:rPr lang="en-US" sz="2400" dirty="0">
                <a:solidFill>
                  <a:schemeClr val="dk1"/>
                </a:solidFill>
                <a:sym typeface="Calibri"/>
              </a:rPr>
              <a:t>How much must you speed up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square root</a:t>
            </a:r>
            <a:r>
              <a:rPr lang="en-US" sz="2400" dirty="0">
                <a:solidFill>
                  <a:schemeClr val="dk1"/>
                </a:solidFill>
                <a:sym typeface="Calibri"/>
              </a:rPr>
              <a:t> to make the program run 2x faster?</a:t>
            </a:r>
            <a:endParaRPr lang="en-US" sz="2400" dirty="0">
              <a:solidFill>
                <a:srgbClr val="000000"/>
              </a:solidFill>
              <a:sym typeface="Arial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A9543-ECEB-CE4C-BDB0-C3AA279A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5">
                <a:extLst>
                  <a:ext uri="{FF2B5EF4-FFF2-40B4-BE49-F238E27FC236}">
                    <a16:creationId xmlns:a16="http://schemas.microsoft.com/office/drawing/2014/main" id="{F691B9DB-B634-1948-8903-FA825C88810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652800" y="409131"/>
              <a:ext cx="4929600" cy="8740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6400">
                      <a:extLst>
                        <a:ext uri="{9D8B030D-6E8A-4147-A177-3AD203B41FA5}">
                          <a16:colId xmlns:a16="http://schemas.microsoft.com/office/drawing/2014/main" val="629794647"/>
                        </a:ext>
                      </a:extLst>
                    </a:gridCol>
                    <a:gridCol w="2803200">
                      <a:extLst>
                        <a:ext uri="{9D8B030D-6E8A-4147-A177-3AD203B41FA5}">
                          <a16:colId xmlns:a16="http://schemas.microsoft.com/office/drawing/2014/main" val="3482387078"/>
                        </a:ext>
                      </a:extLst>
                    </a:gridCol>
                  </a:tblGrid>
                  <a:tr h="874015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Speedup with improvement</a:t>
                          </a:r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+(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𝐹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/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𝑆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3311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5">
                <a:extLst>
                  <a:ext uri="{FF2B5EF4-FFF2-40B4-BE49-F238E27FC236}">
                    <a16:creationId xmlns:a16="http://schemas.microsoft.com/office/drawing/2014/main" id="{F691B9DB-B634-1948-8903-FA825C88810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652800" y="409131"/>
              <a:ext cx="4929600" cy="8740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6400">
                      <a:extLst>
                        <a:ext uri="{9D8B030D-6E8A-4147-A177-3AD203B41FA5}">
                          <a16:colId xmlns:a16="http://schemas.microsoft.com/office/drawing/2014/main" val="629794647"/>
                        </a:ext>
                      </a:extLst>
                    </a:gridCol>
                    <a:gridCol w="2803200">
                      <a:extLst>
                        <a:ext uri="{9D8B030D-6E8A-4147-A177-3AD203B41FA5}">
                          <a16:colId xmlns:a16="http://schemas.microsoft.com/office/drawing/2014/main" val="3482387078"/>
                        </a:ext>
                      </a:extLst>
                    </a:gridCol>
                  </a:tblGrid>
                  <a:tr h="874015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Speedup with improvement</a:t>
                          </a:r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blipFill>
                          <a:blip r:embed="rId2"/>
                          <a:stretch>
                            <a:fillRect l="-75870" t="-3472" r="-1087" b="-11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331165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Google Shape;972;g5df537fd69_1_656">
            <a:extLst>
              <a:ext uri="{FF2B5EF4-FFF2-40B4-BE49-F238E27FC236}">
                <a16:creationId xmlns:a16="http://schemas.microsoft.com/office/drawing/2014/main" id="{904298B9-8BD2-BD4C-ADA0-6C817B229A6A}"/>
              </a:ext>
            </a:extLst>
          </p:cNvPr>
          <p:cNvGrpSpPr/>
          <p:nvPr/>
        </p:nvGrpSpPr>
        <p:grpSpPr>
          <a:xfrm>
            <a:off x="1449574" y="4129904"/>
            <a:ext cx="3389791" cy="523187"/>
            <a:chOff x="869214" y="1743728"/>
            <a:chExt cx="3389790" cy="392400"/>
          </a:xfrm>
        </p:grpSpPr>
        <p:sp>
          <p:nvSpPr>
            <p:cNvPr id="9" name="Google Shape;973;g5df537fd69_1_656">
              <a:extLst>
                <a:ext uri="{FF2B5EF4-FFF2-40B4-BE49-F238E27FC236}">
                  <a16:creationId xmlns:a16="http://schemas.microsoft.com/office/drawing/2014/main" id="{40207452-54EF-3F43-A690-124880FFAB88}"/>
                </a:ext>
              </a:extLst>
            </p:cNvPr>
            <p:cNvSpPr txBox="1"/>
            <p:nvPr/>
          </p:nvSpPr>
          <p:spPr>
            <a:xfrm>
              <a:off x="1515804" y="1743728"/>
              <a:ext cx="27432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800"/>
              </a:pPr>
              <a:r>
                <a:rPr lang="en-US" sz="2800" b="1">
                  <a:solidFill>
                    <a:srgbClr val="FF8000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2800" b="1">
                <a:solidFill>
                  <a:srgbClr val="FF8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" name="Google Shape;974;g5df537fd69_1_656">
              <a:extLst>
                <a:ext uri="{FF2B5EF4-FFF2-40B4-BE49-F238E27FC236}">
                  <a16:creationId xmlns:a16="http://schemas.microsoft.com/office/drawing/2014/main" id="{CC1730B3-2522-E542-BCD1-15F12866375D}"/>
                </a:ext>
              </a:extLst>
            </p:cNvPr>
            <p:cNvSpPr/>
            <p:nvPr/>
          </p:nvSpPr>
          <p:spPr>
            <a:xfrm>
              <a:off x="869214" y="1761089"/>
              <a:ext cx="5631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(A)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oogle Shape;975;g5df537fd69_1_656">
            <a:extLst>
              <a:ext uri="{FF2B5EF4-FFF2-40B4-BE49-F238E27FC236}">
                <a16:creationId xmlns:a16="http://schemas.microsoft.com/office/drawing/2014/main" id="{D4CDAAE5-87D0-D54B-A42A-02077DDE39BB}"/>
              </a:ext>
            </a:extLst>
          </p:cNvPr>
          <p:cNvGrpSpPr/>
          <p:nvPr/>
        </p:nvGrpSpPr>
        <p:grpSpPr>
          <a:xfrm>
            <a:off x="1449599" y="4587120"/>
            <a:ext cx="3389812" cy="523200"/>
            <a:chOff x="868997" y="3240088"/>
            <a:chExt cx="3389812" cy="523200"/>
          </a:xfrm>
        </p:grpSpPr>
        <p:sp>
          <p:nvSpPr>
            <p:cNvPr id="12" name="Google Shape;976;g5df537fd69_1_656">
              <a:extLst>
                <a:ext uri="{FF2B5EF4-FFF2-40B4-BE49-F238E27FC236}">
                  <a16:creationId xmlns:a16="http://schemas.microsoft.com/office/drawing/2014/main" id="{A3192D8F-8F6B-F548-A122-091A9ED66297}"/>
                </a:ext>
              </a:extLst>
            </p:cNvPr>
            <p:cNvSpPr txBox="1"/>
            <p:nvPr/>
          </p:nvSpPr>
          <p:spPr>
            <a:xfrm>
              <a:off x="1515609" y="3240088"/>
              <a:ext cx="2743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800"/>
              </a:pPr>
              <a:r>
                <a:rPr lang="en-US" sz="2800" b="1">
                  <a:solidFill>
                    <a:srgbClr val="408000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 sz="2800" b="1">
                <a:solidFill>
                  <a:srgbClr val="408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3" name="Google Shape;977;g5df537fd69_1_656">
              <a:extLst>
                <a:ext uri="{FF2B5EF4-FFF2-40B4-BE49-F238E27FC236}">
                  <a16:creationId xmlns:a16="http://schemas.microsoft.com/office/drawing/2014/main" id="{F75ADF46-6BE9-A24B-93B1-6E384A31089E}"/>
                </a:ext>
              </a:extLst>
            </p:cNvPr>
            <p:cNvSpPr/>
            <p:nvPr/>
          </p:nvSpPr>
          <p:spPr>
            <a:xfrm>
              <a:off x="868997" y="3263238"/>
              <a:ext cx="567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(B)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978;g5df537fd69_1_656">
            <a:extLst>
              <a:ext uri="{FF2B5EF4-FFF2-40B4-BE49-F238E27FC236}">
                <a16:creationId xmlns:a16="http://schemas.microsoft.com/office/drawing/2014/main" id="{1622DA9A-7CDE-AA43-85F6-6220A93EFCC0}"/>
              </a:ext>
            </a:extLst>
          </p:cNvPr>
          <p:cNvGrpSpPr/>
          <p:nvPr/>
        </p:nvGrpSpPr>
        <p:grpSpPr>
          <a:xfrm>
            <a:off x="1449601" y="5044320"/>
            <a:ext cx="3389811" cy="523200"/>
            <a:chOff x="868998" y="4154488"/>
            <a:chExt cx="3389811" cy="523200"/>
          </a:xfrm>
        </p:grpSpPr>
        <p:sp>
          <p:nvSpPr>
            <p:cNvPr id="15" name="Google Shape;979;g5df537fd69_1_656">
              <a:extLst>
                <a:ext uri="{FF2B5EF4-FFF2-40B4-BE49-F238E27FC236}">
                  <a16:creationId xmlns:a16="http://schemas.microsoft.com/office/drawing/2014/main" id="{F5AF3B9C-BF60-5948-A194-C27B3091C6F6}"/>
                </a:ext>
              </a:extLst>
            </p:cNvPr>
            <p:cNvSpPr txBox="1"/>
            <p:nvPr/>
          </p:nvSpPr>
          <p:spPr>
            <a:xfrm>
              <a:off x="1515609" y="4154488"/>
              <a:ext cx="2743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800"/>
              </a:pPr>
              <a:r>
                <a:rPr lang="en-US" sz="2800" b="1">
                  <a:solidFill>
                    <a:srgbClr val="FF66A0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 sz="2800" b="1">
                <a:solidFill>
                  <a:srgbClr val="FF66A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6" name="Google Shape;980;g5df537fd69_1_656">
              <a:extLst>
                <a:ext uri="{FF2B5EF4-FFF2-40B4-BE49-F238E27FC236}">
                  <a16:creationId xmlns:a16="http://schemas.microsoft.com/office/drawing/2014/main" id="{ED4D94C8-014E-C14B-8447-99BBA203FC99}"/>
                </a:ext>
              </a:extLst>
            </p:cNvPr>
            <p:cNvSpPr/>
            <p:nvPr/>
          </p:nvSpPr>
          <p:spPr>
            <a:xfrm>
              <a:off x="868998" y="4177638"/>
              <a:ext cx="567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(C)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981;g5df537fd69_1_656">
            <a:extLst>
              <a:ext uri="{FF2B5EF4-FFF2-40B4-BE49-F238E27FC236}">
                <a16:creationId xmlns:a16="http://schemas.microsoft.com/office/drawing/2014/main" id="{19A0EC9E-C67E-C542-BFA8-6E338034F366}"/>
              </a:ext>
            </a:extLst>
          </p:cNvPr>
          <p:cNvGrpSpPr/>
          <p:nvPr/>
        </p:nvGrpSpPr>
        <p:grpSpPr>
          <a:xfrm>
            <a:off x="1449601" y="5502058"/>
            <a:ext cx="3572811" cy="521100"/>
            <a:chOff x="856298" y="5068888"/>
            <a:chExt cx="3572811" cy="521100"/>
          </a:xfrm>
        </p:grpSpPr>
        <p:sp>
          <p:nvSpPr>
            <p:cNvPr id="18" name="Google Shape;982;g5df537fd69_1_656">
              <a:extLst>
                <a:ext uri="{FF2B5EF4-FFF2-40B4-BE49-F238E27FC236}">
                  <a16:creationId xmlns:a16="http://schemas.microsoft.com/office/drawing/2014/main" id="{385FAD00-5004-C044-B997-3D64B7E8DEDF}"/>
                </a:ext>
              </a:extLst>
            </p:cNvPr>
            <p:cNvSpPr txBox="1"/>
            <p:nvPr/>
          </p:nvSpPr>
          <p:spPr>
            <a:xfrm>
              <a:off x="1502909" y="5068888"/>
              <a:ext cx="29262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800"/>
              </a:pPr>
              <a:r>
                <a:rPr lang="en-US" sz="2800" b="1" dirty="0">
                  <a:solidFill>
                    <a:srgbClr val="BF9000"/>
                  </a:solidFill>
                  <a:latin typeface="Calibri"/>
                  <a:ea typeface="Calibri"/>
                  <a:cs typeface="Calibri"/>
                  <a:sym typeface="Calibri"/>
                </a:rPr>
                <a:t>None of the above</a:t>
              </a:r>
              <a:endParaRPr sz="2800" b="1" dirty="0">
                <a:solidFill>
                  <a:srgbClr val="BF9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9" name="Google Shape;983;g5df537fd69_1_656">
              <a:extLst>
                <a:ext uri="{FF2B5EF4-FFF2-40B4-BE49-F238E27FC236}">
                  <a16:creationId xmlns:a16="http://schemas.microsoft.com/office/drawing/2014/main" id="{7C18ABC1-2C1C-094E-965C-B3DD99E2AF05}"/>
                </a:ext>
              </a:extLst>
            </p:cNvPr>
            <p:cNvSpPr/>
            <p:nvPr/>
          </p:nvSpPr>
          <p:spPr>
            <a:xfrm>
              <a:off x="856298" y="5091501"/>
              <a:ext cx="570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(D)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985;g5df537fd69_1_656">
            <a:extLst>
              <a:ext uri="{FF2B5EF4-FFF2-40B4-BE49-F238E27FC236}">
                <a16:creationId xmlns:a16="http://schemas.microsoft.com/office/drawing/2014/main" id="{4955B76A-85CD-6141-92A1-145E7090ADAF}"/>
              </a:ext>
            </a:extLst>
          </p:cNvPr>
          <p:cNvSpPr/>
          <p:nvPr/>
        </p:nvSpPr>
        <p:spPr>
          <a:xfrm>
            <a:off x="1449600" y="4038480"/>
            <a:ext cx="3657600" cy="2011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" name="Google Shape;872;g5df537fd69_1_39">
            <a:extLst>
              <a:ext uri="{FF2B5EF4-FFF2-40B4-BE49-F238E27FC236}">
                <a16:creationId xmlns:a16="http://schemas.microsoft.com/office/drawing/2014/main" id="{75D93D38-3707-C548-B09C-152D8CCA9E41}"/>
              </a:ext>
            </a:extLst>
          </p:cNvPr>
          <p:cNvGraphicFramePr/>
          <p:nvPr/>
        </p:nvGraphicFramePr>
        <p:xfrm>
          <a:off x="873300" y="1202732"/>
          <a:ext cx="4233900" cy="5124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2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50%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50%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Google Shape;1005;g5df537fd69_1_676">
            <a:extLst>
              <a:ext uri="{FF2B5EF4-FFF2-40B4-BE49-F238E27FC236}">
                <a16:creationId xmlns:a16="http://schemas.microsoft.com/office/drawing/2014/main" id="{970111C6-A28D-4326-88AF-41A35C810F4A}"/>
              </a:ext>
            </a:extLst>
          </p:cNvPr>
          <p:cNvSpPr/>
          <p:nvPr/>
        </p:nvSpPr>
        <p:spPr>
          <a:xfrm>
            <a:off x="5753764" y="3126480"/>
            <a:ext cx="55452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287330" indent="-287330" algn="ctr">
              <a:buClr>
                <a:schemeClr val="accent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Speedup = 1 / [ (1 - F) + (F/S) ]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330" indent="-287330" algn="ctr">
              <a:spcBef>
                <a:spcPts val="960"/>
              </a:spcBef>
              <a:buClr>
                <a:schemeClr val="accent1"/>
              </a:buClr>
              <a:buSzPts val="3200"/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 = 1 / [ (1 - 0.5) + (0.5/S)]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330" indent="-287330" algn="ctr">
              <a:spcBef>
                <a:spcPts val="960"/>
              </a:spcBef>
              <a:buClr>
                <a:schemeClr val="accent1"/>
              </a:buClr>
              <a:buSzPts val="3200"/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 = 0.5 / ((1/2) – 0.5) = ∞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007;g5df537fd69_1_676">
            <a:extLst>
              <a:ext uri="{FF2B5EF4-FFF2-40B4-BE49-F238E27FC236}">
                <a16:creationId xmlns:a16="http://schemas.microsoft.com/office/drawing/2014/main" id="{2AB3EAE9-EDD1-4794-9CEA-10455948D29E}"/>
              </a:ext>
            </a:extLst>
          </p:cNvPr>
          <p:cNvSpPr txBox="1"/>
          <p:nvPr/>
        </p:nvSpPr>
        <p:spPr>
          <a:xfrm>
            <a:off x="5787711" y="5180667"/>
            <a:ext cx="5870400" cy="112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The square root would need to decrease to nothing before you got 2x speedup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5" name="Google Shape;1006;g5df537fd69_1_676">
            <a:extLst>
              <a:ext uri="{FF2B5EF4-FFF2-40B4-BE49-F238E27FC236}">
                <a16:creationId xmlns:a16="http://schemas.microsoft.com/office/drawing/2014/main" id="{087FBCCA-1351-4984-9C00-C7E78E3C3F64}"/>
              </a:ext>
            </a:extLst>
          </p:cNvPr>
          <p:cNvSpPr/>
          <p:nvPr/>
        </p:nvSpPr>
        <p:spPr>
          <a:xfrm>
            <a:off x="1487974" y="5590370"/>
            <a:ext cx="3566100" cy="365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9043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Threads</a:t>
            </a:r>
          </a:p>
          <a:p>
            <a:pPr lvl="1"/>
            <a:endParaRPr lang="en-US" dirty="0"/>
          </a:p>
          <a:p>
            <a:r>
              <a:rPr lang="en-US" dirty="0"/>
              <a:t>Need for Parallelism</a:t>
            </a:r>
          </a:p>
          <a:p>
            <a:pPr lvl="1"/>
            <a:endParaRPr lang="en-US" dirty="0"/>
          </a:p>
          <a:p>
            <a:r>
              <a:rPr lang="en-US" dirty="0"/>
              <a:t>Processor Concurrency</a:t>
            </a:r>
          </a:p>
          <a:p>
            <a:pPr lvl="1"/>
            <a:endParaRPr lang="en-US" dirty="0"/>
          </a:p>
          <a:p>
            <a:r>
              <a:rPr lang="en-US" b="1" dirty="0"/>
              <a:t>Concurrency Challenges</a:t>
            </a:r>
          </a:p>
          <a:p>
            <a:pPr lvl="1"/>
            <a:r>
              <a:rPr lang="en-US" sz="2800" dirty="0"/>
              <a:t>Amdahl’s Law</a:t>
            </a:r>
          </a:p>
          <a:p>
            <a:pPr lvl="1"/>
            <a:r>
              <a:rPr lang="en-US" sz="2800" b="1" dirty="0"/>
              <a:t>Data Races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66464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916-1F64-3049-937D-2F4A3C9A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545E-D245-3849-AF3C-799CF892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Concurrency is great! We can do so many things!!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what’s the downside…?</a:t>
            </a:r>
          </a:p>
          <a:p>
            <a:pPr marL="0" indent="0">
              <a:buNone/>
            </a:pPr>
            <a:endParaRPr lang="en-US" dirty="0"/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much speedup can we get from it?</a:t>
            </a:r>
          </a:p>
          <a:p>
            <a:pPr marL="609585" indent="-609585">
              <a:buFont typeface="+mj-lt"/>
              <a:buAutoNum type="arabicPeriod"/>
            </a:pPr>
            <a:r>
              <a:rPr lang="en-US" b="1" dirty="0"/>
              <a:t>How hard is it to write parallel programs?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DD00-7164-8B48-B02E-DE8EBE45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071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problem: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Consider two threads with a shared global variable: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count =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67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could end up with a final value of 1 or 2. How?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492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0287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problem: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Consider two threads with a shared global variable: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count =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67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could end up with a final value of 1 or 2. How?</a:t>
            </a:r>
          </a:p>
          <a:p>
            <a:pPr marL="0" indent="0">
              <a:buNone/>
            </a:pPr>
            <a:r>
              <a:rPr lang="en-US" i="1" dirty="0"/>
              <a:t>These instructions could be interleaved in any 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880000" cy="267765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thread_fn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$0x8049a1c,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add $0x1,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5362005" y="2182799"/>
            <a:ext cx="3880000" cy="2677656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thread_fn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$0x8049a1c,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add $0x1,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93ED0-3E7A-40F4-8FA0-ABA421D248D0}"/>
              </a:ext>
            </a:extLst>
          </p:cNvPr>
          <p:cNvSpPr txBox="1"/>
          <p:nvPr/>
        </p:nvSpPr>
        <p:spPr>
          <a:xfrm>
            <a:off x="9504421" y="1948941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0x8049a1c</a:t>
            </a:r>
          </a:p>
        </p:txBody>
      </p:sp>
    </p:spTree>
    <p:extLst>
      <p:ext uri="{BB962C8B-B14F-4D97-AF65-F5344CB8AC3E}">
        <p14:creationId xmlns:p14="http://schemas.microsoft.com/office/powerpoint/2010/main" val="9867235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3635-8511-534C-8A3E-F0CF7D04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14386-9A84-644D-BD3B-10EC03C2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9A8F13-7204-E742-AA07-C106E74D87CA}"/>
              </a:ext>
            </a:extLst>
          </p:cNvPr>
          <p:cNvGraphicFramePr>
            <a:graphicFrameLocks noGrp="1"/>
          </p:cNvGraphicFramePr>
          <p:nvPr/>
        </p:nvGraphicFramePr>
        <p:xfrm>
          <a:off x="1252800" y="141763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08AE0D-065F-604C-96ED-6FD01EAB5EE2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E8EFBF-2F89-D44D-BBE3-9283F34258CB}"/>
              </a:ext>
            </a:extLst>
          </p:cNvPr>
          <p:cNvCxnSpPr/>
          <p:nvPr/>
        </p:nvCxnSpPr>
        <p:spPr>
          <a:xfrm>
            <a:off x="691200" y="2620800"/>
            <a:ext cx="0" cy="18624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D5B8526-E157-1C48-BB11-6E33F4661FCC}"/>
              </a:ext>
            </a:extLst>
          </p:cNvPr>
          <p:cNvGraphicFramePr>
            <a:graphicFrameLocks noGrp="1"/>
          </p:cNvGraphicFramePr>
          <p:nvPr/>
        </p:nvGraphicFramePr>
        <p:xfrm>
          <a:off x="6600000" y="1417639"/>
          <a:ext cx="5025600" cy="3483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65314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65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65314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B8070E3-87CC-844C-8599-8A837A54EFBC}"/>
              </a:ext>
            </a:extLst>
          </p:cNvPr>
          <p:cNvSpPr txBox="1"/>
          <p:nvPr/>
        </p:nvSpPr>
        <p:spPr>
          <a:xfrm>
            <a:off x="1622400" y="5126401"/>
            <a:ext cx="42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value of count: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171FC-69D0-5642-81D3-58700A38A2C4}"/>
              </a:ext>
            </a:extLst>
          </p:cNvPr>
          <p:cNvSpPr txBox="1"/>
          <p:nvPr/>
        </p:nvSpPr>
        <p:spPr>
          <a:xfrm>
            <a:off x="7010400" y="5126401"/>
            <a:ext cx="42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value of count: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DD071-CF11-44D9-BC94-4C050D16D7C2}"/>
              </a:ext>
            </a:extLst>
          </p:cNvPr>
          <p:cNvSpPr txBox="1"/>
          <p:nvPr/>
        </p:nvSpPr>
        <p:spPr>
          <a:xfrm>
            <a:off x="6540964" y="26817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1925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01B4-3A79-3547-981A-34182272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F06F-8037-9E48-86DE-6942A2464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891" indent="-342891">
              <a:spcBef>
                <a:spcPts val="0"/>
              </a:spcBef>
              <a:buClr>
                <a:schemeClr val="dk1"/>
              </a:buClr>
              <a:buSzPts val="2960"/>
            </a:pPr>
            <a:r>
              <a:rPr lang="en-US" sz="2960" dirty="0"/>
              <a:t>Thread scheduling is </a:t>
            </a:r>
            <a:r>
              <a:rPr lang="en-US" sz="2960" b="1" dirty="0"/>
              <a:t>non-deterministic</a:t>
            </a:r>
          </a:p>
          <a:p>
            <a:pPr marL="914377" lvl="1" indent="-416550">
              <a:spcBef>
                <a:spcPts val="0"/>
              </a:spcBef>
              <a:buSzPts val="2960"/>
            </a:pPr>
            <a:r>
              <a:rPr lang="en-US" sz="2960" dirty="0"/>
              <a:t>There is no guarantee that any thread will go first or last or not be interrupted at any 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60" dirty="0"/>
              <a:t> </a:t>
            </a:r>
          </a:p>
          <a:p>
            <a:pPr indent="-416550">
              <a:spcBef>
                <a:spcPts val="0"/>
              </a:spcBef>
              <a:buSzPts val="2960"/>
            </a:pPr>
            <a:r>
              <a:rPr lang="en-US" sz="2500" dirty="0"/>
              <a:t>If different threads write to the same variable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The final value of the variable is also non-deterministic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This is a </a:t>
            </a:r>
            <a:r>
              <a:rPr lang="en-US" sz="2500" i="1" dirty="0"/>
              <a:t>data race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296A8-78E4-DD4F-8BC2-D0C9C99C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8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C149-268D-4F04-AAE8-DBD575F5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option 3: multi-threaded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5177-8617-4D0D-87D1-1B438911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343144"/>
          </a:xfrm>
        </p:spPr>
        <p:txBody>
          <a:bodyPr>
            <a:normAutofit/>
          </a:bodyPr>
          <a:lstStyle/>
          <a:p>
            <a:r>
              <a:rPr lang="en-US" dirty="0"/>
              <a:t>One thread per request. Thread handles only that request.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Easy to program (maybe), and fast!</a:t>
            </a:r>
          </a:p>
          <a:p>
            <a:pPr lvl="1"/>
            <a:r>
              <a:rPr lang="en-US" dirty="0"/>
              <a:t>State is stored in the stacks of each thread and the thread scheduler</a:t>
            </a:r>
          </a:p>
          <a:p>
            <a:pPr lvl="1"/>
            <a:r>
              <a:rPr lang="en-US" dirty="0"/>
              <a:t>Simple to program if they are independent…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BE206-44DA-4493-B40B-082E166F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C9150-A2A2-47EA-9D09-4E120D02CF1F}"/>
              </a:ext>
            </a:extLst>
          </p:cNvPr>
          <p:cNvSpPr txBox="1"/>
          <p:nvPr/>
        </p:nvSpPr>
        <p:spPr>
          <a:xfrm>
            <a:off x="694944" y="1682496"/>
            <a:ext cx="2255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Main Thread</a:t>
            </a:r>
            <a:endParaRPr lang="en-US" dirty="0"/>
          </a:p>
          <a:p>
            <a:r>
              <a:rPr lang="en-US" dirty="0"/>
              <a:t>Request 1 arrives</a:t>
            </a:r>
          </a:p>
          <a:p>
            <a:r>
              <a:rPr lang="en-US" dirty="0"/>
              <a:t>Create thread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Request 2 arrives</a:t>
            </a:r>
          </a:p>
          <a:p>
            <a:r>
              <a:rPr lang="en-US" dirty="0"/>
              <a:t>Create thread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E9537-DD6C-4769-B45D-3F5CE0E7CAC2}"/>
              </a:ext>
            </a:extLst>
          </p:cNvPr>
          <p:cNvSpPr txBox="1"/>
          <p:nvPr/>
        </p:nvSpPr>
        <p:spPr>
          <a:xfrm>
            <a:off x="3255264" y="1682496"/>
            <a:ext cx="2560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Thread 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in request 1</a:t>
            </a:r>
          </a:p>
          <a:p>
            <a:r>
              <a:rPr lang="en-US" dirty="0"/>
              <a:t>Start disk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Disk I/O finishes</a:t>
            </a:r>
          </a:p>
          <a:p>
            <a:r>
              <a:rPr lang="en-US" dirty="0"/>
              <a:t>Respond to request 1</a:t>
            </a:r>
          </a:p>
          <a:p>
            <a:r>
              <a:rPr lang="en-US" dirty="0"/>
              <a:t>Exit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DEA5D-4043-4366-99D3-CA1B1B605948}"/>
              </a:ext>
            </a:extLst>
          </p:cNvPr>
          <p:cNvSpPr txBox="1"/>
          <p:nvPr/>
        </p:nvSpPr>
        <p:spPr>
          <a:xfrm>
            <a:off x="5815584" y="1682496"/>
            <a:ext cx="2255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Thread 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in request 2</a:t>
            </a:r>
          </a:p>
          <a:p>
            <a:r>
              <a:rPr lang="en-US" dirty="0"/>
              <a:t>Start disk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C14F43-E585-41B0-869A-59BE31625C87}"/>
              </a:ext>
            </a:extLst>
          </p:cNvPr>
          <p:cNvCxnSpPr/>
          <p:nvPr/>
        </p:nvCxnSpPr>
        <p:spPr bwMode="auto">
          <a:xfrm>
            <a:off x="8717280" y="2136647"/>
            <a:ext cx="0" cy="1828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41484E-75DF-4F65-B7C4-F7FA278250CD}"/>
              </a:ext>
            </a:extLst>
          </p:cNvPr>
          <p:cNvSpPr txBox="1"/>
          <p:nvPr/>
        </p:nvSpPr>
        <p:spPr>
          <a:xfrm>
            <a:off x="8793481" y="2746248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408C6A-C6CD-434E-B80E-688F73EE93B9}"/>
              </a:ext>
            </a:extLst>
          </p:cNvPr>
          <p:cNvCxnSpPr/>
          <p:nvPr/>
        </p:nvCxnSpPr>
        <p:spPr>
          <a:xfrm>
            <a:off x="2267712" y="2511552"/>
            <a:ext cx="987552" cy="13411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A4785D-4793-4248-8AB9-5F97717AA937}"/>
              </a:ext>
            </a:extLst>
          </p:cNvPr>
          <p:cNvCxnSpPr>
            <a:cxnSpLocks/>
          </p:cNvCxnSpPr>
          <p:nvPr/>
        </p:nvCxnSpPr>
        <p:spPr>
          <a:xfrm>
            <a:off x="2191512" y="3556587"/>
            <a:ext cx="3624072" cy="24859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23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understanding: data races with multiple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Consider three threads with a shared global variable: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count = 0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/>
              <a:t>What are the possible values of count?</a:t>
            </a: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2;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4713600" y="2201264"/>
            <a:ext cx="3371200" cy="193899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-= 2;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785E4-36E9-9B47-B0CE-C00F833EE95A}"/>
              </a:ext>
            </a:extLst>
          </p:cNvPr>
          <p:cNvSpPr txBox="1"/>
          <p:nvPr/>
        </p:nvSpPr>
        <p:spPr>
          <a:xfrm>
            <a:off x="83824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3: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3;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37485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your understanding: data races with multiple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Consider three threads with a shared global variable: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count = 0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/>
              <a:t>What are the possible values of count?		</a:t>
            </a:r>
            <a:r>
              <a:rPr lang="en-US" sz="2400" b="1" dirty="0"/>
              <a:t>-2, 0, 1, 2, 3, 5</a:t>
            </a:r>
          </a:p>
          <a:p>
            <a:pPr marL="0" indent="0">
              <a:buNone/>
            </a:pPr>
            <a:r>
              <a:rPr lang="en-US" sz="2400" dirty="0"/>
              <a:t>How are you supposed to reason about this?!</a:t>
            </a:r>
            <a:br>
              <a:rPr lang="en-US" sz="2400" dirty="0"/>
            </a:br>
            <a:r>
              <a:rPr lang="en-US" sz="2400" dirty="0"/>
              <a:t>Need mechanisms for sharing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2;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4713600" y="2201264"/>
            <a:ext cx="3371200" cy="193899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-= 2;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785E4-36E9-9B47-B0CE-C00F833EE95A}"/>
              </a:ext>
            </a:extLst>
          </p:cNvPr>
          <p:cNvSpPr txBox="1"/>
          <p:nvPr/>
        </p:nvSpPr>
        <p:spPr>
          <a:xfrm>
            <a:off x="83824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3: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3;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47595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Threads</a:t>
            </a:r>
          </a:p>
          <a:p>
            <a:pPr lvl="1"/>
            <a:endParaRPr lang="en-US" dirty="0"/>
          </a:p>
          <a:p>
            <a:r>
              <a:rPr lang="en-US" dirty="0"/>
              <a:t>Need for Parallelism</a:t>
            </a:r>
          </a:p>
          <a:p>
            <a:pPr lvl="1"/>
            <a:endParaRPr lang="en-US" dirty="0"/>
          </a:p>
          <a:p>
            <a:r>
              <a:rPr lang="en-US" dirty="0"/>
              <a:t>Processor Concurrency</a:t>
            </a:r>
          </a:p>
          <a:p>
            <a:pPr lvl="1"/>
            <a:endParaRPr lang="en-US" dirty="0"/>
          </a:p>
          <a:p>
            <a:r>
              <a:rPr lang="en-US" dirty="0"/>
              <a:t>Concurrency Challenges</a:t>
            </a:r>
          </a:p>
          <a:p>
            <a:pPr lvl="1"/>
            <a:r>
              <a:rPr lang="en-US" sz="2800" dirty="0"/>
              <a:t>Amdahl’s Law</a:t>
            </a:r>
          </a:p>
          <a:p>
            <a:pPr lvl="1"/>
            <a:r>
              <a:rPr lang="en-US" sz="2800" dirty="0"/>
              <a:t>Data Races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3002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4ED9-5433-47B0-9D9F-056B5BF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Practical Motivation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FCD8A6-64F1-4EC3-AD74-4C1D767B1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520" y="1690687"/>
            <a:ext cx="7266724" cy="420056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41AE6-C1EB-4D8A-874F-9A398708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91327-DC45-4F52-93FB-33EBAAED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A4D3-F8C5-4C25-8BF9-37E98389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381C8-8B72-4BE1-BBDF-C1030439B65A}"/>
              </a:ext>
            </a:extLst>
          </p:cNvPr>
          <p:cNvSpPr txBox="1"/>
          <p:nvPr/>
        </p:nvSpPr>
        <p:spPr>
          <a:xfrm>
            <a:off x="564337" y="1592341"/>
            <a:ext cx="36581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Back to Jeff Dean’s “Numbers Everyone Should Know”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2D6CD-DA0D-4EDC-B0A0-37D12F267C57}"/>
              </a:ext>
            </a:extLst>
          </p:cNvPr>
          <p:cNvSpPr txBox="1"/>
          <p:nvPr/>
        </p:nvSpPr>
        <p:spPr>
          <a:xfrm>
            <a:off x="1222388" y="4136495"/>
            <a:ext cx="28162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Handle I/O in separate thread, avoid blocking other progress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7FBED-E4DF-47D6-B4A8-4DB7C7605A3A}"/>
              </a:ext>
            </a:extLst>
          </p:cNvPr>
          <p:cNvSpPr/>
          <p:nvPr/>
        </p:nvSpPr>
        <p:spPr>
          <a:xfrm>
            <a:off x="4309730" y="4765929"/>
            <a:ext cx="6783572" cy="9994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4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thread libraries: </a:t>
            </a:r>
            <a:r>
              <a:rPr lang="en-US" b="1" dirty="0"/>
              <a:t>User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Thread scheduling is implemented within the process</a:t>
            </a:r>
          </a:p>
          <a:p>
            <a:pPr lvl="1"/>
            <a:r>
              <a:rPr lang="en-US" dirty="0"/>
              <a:t>OS only knows about the process, not the threads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Upsides </a:t>
            </a:r>
          </a:p>
          <a:p>
            <a:pPr lvl="1"/>
            <a:r>
              <a:rPr lang="en-US" dirty="0"/>
              <a:t>Works on any hardware or OS</a:t>
            </a:r>
          </a:p>
          <a:p>
            <a:pPr lvl="1"/>
            <a:r>
              <a:rPr lang="en-US" dirty="0"/>
              <a:t>Performance is better when</a:t>
            </a:r>
            <a:br>
              <a:rPr lang="en-US" dirty="0"/>
            </a:br>
            <a:r>
              <a:rPr lang="en-US" dirty="0"/>
              <a:t>creating and switching</a:t>
            </a:r>
          </a:p>
          <a:p>
            <a:endParaRPr lang="en-US" dirty="0"/>
          </a:p>
          <a:p>
            <a:r>
              <a:rPr lang="en-US" dirty="0"/>
              <a:t>Downsides</a:t>
            </a:r>
          </a:p>
          <a:p>
            <a:pPr lvl="1"/>
            <a:r>
              <a:rPr lang="en-US" dirty="0"/>
              <a:t>A system call in any thread</a:t>
            </a:r>
            <a:br>
              <a:rPr lang="en-US" dirty="0"/>
            </a:br>
            <a:r>
              <a:rPr lang="en-US" b="1" dirty="0"/>
              <a:t>blocks all threads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E6D6E-1EB7-452B-88A9-20FC1840D770}"/>
              </a:ext>
            </a:extLst>
          </p:cNvPr>
          <p:cNvSpPr/>
          <p:nvPr/>
        </p:nvSpPr>
        <p:spPr>
          <a:xfrm>
            <a:off x="7376160" y="4255008"/>
            <a:ext cx="4204234" cy="1670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A6A7DA-9E61-4369-800C-E45FB7E8BAC1}"/>
              </a:ext>
            </a:extLst>
          </p:cNvPr>
          <p:cNvSpPr/>
          <p:nvPr/>
        </p:nvSpPr>
        <p:spPr>
          <a:xfrm>
            <a:off x="7868933" y="4873752"/>
            <a:ext cx="3218688" cy="8412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B1AF0-E953-467F-9CA4-DC0E34DAF196}"/>
              </a:ext>
            </a:extLst>
          </p:cNvPr>
          <p:cNvSpPr txBox="1"/>
          <p:nvPr/>
        </p:nvSpPr>
        <p:spPr>
          <a:xfrm>
            <a:off x="6462763" y="4766994"/>
            <a:ext cx="84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 Kernel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C1319-68DD-41B1-95AE-CA5CAD78F69D}"/>
              </a:ext>
            </a:extLst>
          </p:cNvPr>
          <p:cNvSpPr txBox="1"/>
          <p:nvPr/>
        </p:nvSpPr>
        <p:spPr>
          <a:xfrm>
            <a:off x="6096000" y="2782669"/>
            <a:ext cx="120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1AEFE-1099-4CB3-A4B8-BD998CC8C4F8}"/>
              </a:ext>
            </a:extLst>
          </p:cNvPr>
          <p:cNvSpPr/>
          <p:nvPr/>
        </p:nvSpPr>
        <p:spPr>
          <a:xfrm>
            <a:off x="7376160" y="2300716"/>
            <a:ext cx="1914143" cy="180441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0A4999-0D4B-4790-A64A-FC2CA20A3B9A}"/>
              </a:ext>
            </a:extLst>
          </p:cNvPr>
          <p:cNvSpPr/>
          <p:nvPr/>
        </p:nvSpPr>
        <p:spPr>
          <a:xfrm>
            <a:off x="9666252" y="2309483"/>
            <a:ext cx="1914142" cy="180441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404188-BB3E-4266-89F1-10310DEC1822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H="1" flipV="1">
            <a:off x="8333232" y="4105132"/>
            <a:ext cx="1145045" cy="76862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9A8BF1-35E2-44E9-8D15-9F74F9B17BE7}"/>
              </a:ext>
            </a:extLst>
          </p:cNvPr>
          <p:cNvCxnSpPr>
            <a:cxnSpLocks/>
            <a:stCxn id="6" idx="0"/>
            <a:endCxn id="12" idx="2"/>
          </p:cNvCxnSpPr>
          <p:nvPr/>
        </p:nvCxnSpPr>
        <p:spPr>
          <a:xfrm flipV="1">
            <a:off x="9478277" y="4113899"/>
            <a:ext cx="1145046" cy="75985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CFC12FD-CF12-4895-BDC6-19BCD61A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033" y="2690080"/>
            <a:ext cx="390580" cy="10193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815EF1A-B513-4335-A765-5D602B256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960" y="2527839"/>
            <a:ext cx="195290" cy="50965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4E3188F-ED57-4B5E-9EDC-832C8904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063" y="2527839"/>
            <a:ext cx="195290" cy="50965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F747951-CA8E-499F-AA71-0ED7FC1D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167" y="2527839"/>
            <a:ext cx="195290" cy="50965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E8FD0DE2-A3F1-485E-88F2-7E7C944A5635}"/>
              </a:ext>
            </a:extLst>
          </p:cNvPr>
          <p:cNvSpPr/>
          <p:nvPr/>
        </p:nvSpPr>
        <p:spPr>
          <a:xfrm>
            <a:off x="7528059" y="3503938"/>
            <a:ext cx="1610343" cy="50965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Thread Library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58BB7C-5624-4379-B778-794381E004C6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7777605" y="3037498"/>
            <a:ext cx="555626" cy="46644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1C2206-28CA-4644-8955-E68318980144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8313212" y="3074968"/>
            <a:ext cx="20019" cy="4289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B80BDA-5E7D-4822-A015-7ACEBE0E6783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8333231" y="3074968"/>
            <a:ext cx="573443" cy="4289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2471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43_template.pptx" id="{F36AF7DA-6C96-43AB-903C-44AA768C6D2E}" vid="{5709DE7C-7F2C-4F35-B2D7-9FB21663D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3748</Words>
  <Application>Microsoft Office PowerPoint</Application>
  <PresentationFormat>Widescreen</PresentationFormat>
  <Paragraphs>873</Paragraphs>
  <Slides>72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Arial</vt:lpstr>
      <vt:lpstr>Calibri</vt:lpstr>
      <vt:lpstr>Cambria Math</vt:lpstr>
      <vt:lpstr>Consolas</vt:lpstr>
      <vt:lpstr>Courier New</vt:lpstr>
      <vt:lpstr>Noto Sans Symbols</vt:lpstr>
      <vt:lpstr>Rockwell</vt:lpstr>
      <vt:lpstr>Tahoma</vt:lpstr>
      <vt:lpstr>Class Slides</vt:lpstr>
      <vt:lpstr>Lecture 03: Concurrency Sources and Challenges</vt:lpstr>
      <vt:lpstr>Administrivia</vt:lpstr>
      <vt:lpstr>Today’s Goals</vt:lpstr>
      <vt:lpstr>Outline</vt:lpstr>
      <vt:lpstr>Processes and threads</vt:lpstr>
      <vt:lpstr>Thread use case: web server</vt:lpstr>
      <vt:lpstr>Web server option 3: multi-threaded web server</vt:lpstr>
      <vt:lpstr>More Practical Motivation</vt:lpstr>
      <vt:lpstr>Models for thread libraries: User Threads</vt:lpstr>
      <vt:lpstr>Models for thread libraries: Kernel Threads</vt:lpstr>
      <vt:lpstr>Threads versus Processes</vt:lpstr>
      <vt:lpstr>POSIX Threads Library: pthreads</vt:lpstr>
      <vt:lpstr>Pthread system call example</vt:lpstr>
      <vt:lpstr>Threads Example</vt:lpstr>
      <vt:lpstr>Threads Example</vt:lpstr>
      <vt:lpstr>Threads Example</vt:lpstr>
      <vt:lpstr>Check your understanding</vt:lpstr>
      <vt:lpstr>Check your understanding</vt:lpstr>
      <vt:lpstr>Outline</vt:lpstr>
      <vt:lpstr>PowerPoint Presentation</vt:lpstr>
      <vt:lpstr>PowerPoint Presentation</vt:lpstr>
      <vt:lpstr>Moore’s Law – CPU transistors counts </vt:lpstr>
      <vt:lpstr>Processors kept getting faster too</vt:lpstr>
      <vt:lpstr>Power is a major limiting factor on speed</vt:lpstr>
      <vt:lpstr>Denard Scaling</vt:lpstr>
      <vt:lpstr>Then they stopped getting faster</vt:lpstr>
      <vt:lpstr>So… now what?</vt:lpstr>
      <vt:lpstr>Exploit parallelism!</vt:lpstr>
      <vt:lpstr>Parallelism Analogy</vt:lpstr>
      <vt:lpstr>Parallelism versus Concurrency</vt:lpstr>
      <vt:lpstr>Parallelism versus Concurrency</vt:lpstr>
      <vt:lpstr>Outline</vt:lpstr>
      <vt:lpstr>PowerPoint Presentation</vt:lpstr>
      <vt:lpstr>Model of a processor</vt:lpstr>
      <vt:lpstr>But instructions don’t always have to be executed in order</vt:lpstr>
      <vt:lpstr>Out-of-order machines</vt:lpstr>
      <vt:lpstr>Out-of-order processors obey normal execution results</vt:lpstr>
      <vt:lpstr>Multiple threads might rely on memory ordering</vt:lpstr>
      <vt:lpstr>Multiple threads might rely on memory ordering</vt:lpstr>
      <vt:lpstr>How else do processors employ concurrency?</vt:lpstr>
      <vt:lpstr>How else do processors employ concurrency?</vt:lpstr>
      <vt:lpstr>Multiprocessor Systems (in pictures)</vt:lpstr>
      <vt:lpstr>Multiprocessor Systems (in words)</vt:lpstr>
      <vt:lpstr>Multiprocessor Example</vt:lpstr>
      <vt:lpstr>How else do processors employ concurrency?</vt:lpstr>
      <vt:lpstr>Multithreading processors</vt:lpstr>
      <vt:lpstr>Hardware support for multithreading</vt:lpstr>
      <vt:lpstr>Multithreading versus Multicore</vt:lpstr>
      <vt:lpstr>My desktop computer</vt:lpstr>
      <vt:lpstr>Raspberry Pi 4</vt:lpstr>
      <vt:lpstr>Back up to the OS perspective</vt:lpstr>
      <vt:lpstr>Break + Open Question</vt:lpstr>
      <vt:lpstr>Outline</vt:lpstr>
      <vt:lpstr>Challenges to concurrency</vt:lpstr>
      <vt:lpstr>Challenges to concurrency</vt:lpstr>
      <vt:lpstr>Speedup Example</vt:lpstr>
      <vt:lpstr>Speedup from improvements</vt:lpstr>
      <vt:lpstr>PowerPoint Presentation</vt:lpstr>
      <vt:lpstr>Parallel speedup example</vt:lpstr>
      <vt:lpstr>Amdahl’s (heartbreaking) Law (in pictures)</vt:lpstr>
      <vt:lpstr>Amdahl’s (heartbreaking) Law (in words)</vt:lpstr>
      <vt:lpstr>Break + Question</vt:lpstr>
      <vt:lpstr>Break + Question</vt:lpstr>
      <vt:lpstr>Outline</vt:lpstr>
      <vt:lpstr>Challenges to concurrency</vt:lpstr>
      <vt:lpstr>Concurrency problem: data races</vt:lpstr>
      <vt:lpstr>Concurrency problem: data races</vt:lpstr>
      <vt:lpstr>Data race example</vt:lpstr>
      <vt:lpstr>Data race explanation</vt:lpstr>
      <vt:lpstr>Check your understanding: data races with multiple threads</vt:lpstr>
      <vt:lpstr>Check your understanding: data races with multiple threads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Concurrency Sources and Challenges</dc:title>
  <dc:creator>Branden Ghena</dc:creator>
  <cp:lastModifiedBy>Branden Ghena</cp:lastModifiedBy>
  <cp:revision>47</cp:revision>
  <dcterms:created xsi:type="dcterms:W3CDTF">2020-09-21T19:48:28Z</dcterms:created>
  <dcterms:modified xsi:type="dcterms:W3CDTF">2022-04-07T14:12:16Z</dcterms:modified>
</cp:coreProperties>
</file>