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9"/>
  </p:notesMasterIdLst>
  <p:sldIdLst>
    <p:sldId id="256" r:id="rId2"/>
    <p:sldId id="264" r:id="rId3"/>
    <p:sldId id="383" r:id="rId4"/>
    <p:sldId id="451" r:id="rId5"/>
    <p:sldId id="446" r:id="rId6"/>
    <p:sldId id="455" r:id="rId7"/>
    <p:sldId id="456" r:id="rId8"/>
    <p:sldId id="2102" r:id="rId9"/>
    <p:sldId id="2104" r:id="rId10"/>
    <p:sldId id="2103" r:id="rId11"/>
    <p:sldId id="2105" r:id="rId12"/>
    <p:sldId id="2107" r:id="rId13"/>
    <p:sldId id="2108" r:id="rId14"/>
    <p:sldId id="266" r:id="rId15"/>
    <p:sldId id="2116" r:id="rId16"/>
    <p:sldId id="393" r:id="rId17"/>
    <p:sldId id="267" r:id="rId18"/>
    <p:sldId id="268" r:id="rId19"/>
    <p:sldId id="269" r:id="rId20"/>
    <p:sldId id="282" r:id="rId21"/>
    <p:sldId id="285" r:id="rId22"/>
    <p:sldId id="394" r:id="rId23"/>
    <p:sldId id="395" r:id="rId24"/>
    <p:sldId id="396" r:id="rId25"/>
    <p:sldId id="402" r:id="rId26"/>
    <p:sldId id="271" r:id="rId27"/>
    <p:sldId id="284" r:id="rId28"/>
    <p:sldId id="397" r:id="rId29"/>
    <p:sldId id="399" r:id="rId30"/>
    <p:sldId id="403" r:id="rId31"/>
    <p:sldId id="404" r:id="rId32"/>
    <p:sldId id="2109" r:id="rId33"/>
    <p:sldId id="388" r:id="rId34"/>
    <p:sldId id="275" r:id="rId35"/>
    <p:sldId id="279" r:id="rId36"/>
    <p:sldId id="407" r:id="rId37"/>
    <p:sldId id="408" r:id="rId38"/>
    <p:sldId id="405" r:id="rId39"/>
    <p:sldId id="2110" r:id="rId40"/>
    <p:sldId id="390" r:id="rId41"/>
    <p:sldId id="409" r:id="rId42"/>
    <p:sldId id="411" r:id="rId43"/>
    <p:sldId id="413" r:id="rId44"/>
    <p:sldId id="414" r:id="rId45"/>
    <p:sldId id="415" r:id="rId46"/>
    <p:sldId id="416" r:id="rId47"/>
    <p:sldId id="412" r:id="rId48"/>
    <p:sldId id="410" r:id="rId49"/>
    <p:sldId id="424" r:id="rId50"/>
    <p:sldId id="425" r:id="rId51"/>
    <p:sldId id="418" r:id="rId52"/>
    <p:sldId id="420" r:id="rId53"/>
    <p:sldId id="421" r:id="rId54"/>
    <p:sldId id="2114" r:id="rId55"/>
    <p:sldId id="2115" r:id="rId56"/>
    <p:sldId id="2111" r:id="rId57"/>
    <p:sldId id="427" r:id="rId58"/>
    <p:sldId id="426" r:id="rId59"/>
    <p:sldId id="428" r:id="rId60"/>
    <p:sldId id="423" r:id="rId61"/>
    <p:sldId id="431" r:id="rId62"/>
    <p:sldId id="433" r:id="rId63"/>
    <p:sldId id="429" r:id="rId64"/>
    <p:sldId id="434" r:id="rId65"/>
    <p:sldId id="435" r:id="rId66"/>
    <p:sldId id="436" r:id="rId67"/>
    <p:sldId id="437" r:id="rId68"/>
    <p:sldId id="432" r:id="rId69"/>
    <p:sldId id="439" r:id="rId70"/>
    <p:sldId id="438" r:id="rId71"/>
    <p:sldId id="392" r:id="rId72"/>
    <p:sldId id="440" r:id="rId73"/>
    <p:sldId id="441" r:id="rId74"/>
    <p:sldId id="443" r:id="rId75"/>
    <p:sldId id="444" r:id="rId76"/>
    <p:sldId id="445" r:id="rId77"/>
    <p:sldId id="2112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383"/>
            <p14:sldId id="451"/>
          </p14:sldIdLst>
        </p14:section>
        <p14:section name="Interrupts" id="{7C34C203-2C42-4201-85DB-DC2C963D54A4}">
          <p14:sldIdLst>
            <p14:sldId id="446"/>
            <p14:sldId id="455"/>
            <p14:sldId id="456"/>
            <p14:sldId id="2102"/>
            <p14:sldId id="2104"/>
            <p14:sldId id="2103"/>
            <p14:sldId id="2105"/>
            <p14:sldId id="2107"/>
          </p14:sldIdLst>
        </p14:section>
        <p14:section name="Race Conditions" id="{B55B8E8C-5EAB-4A1E-A4E9-AE5E896E46FA}">
          <p14:sldIdLst>
            <p14:sldId id="2108"/>
            <p14:sldId id="266"/>
            <p14:sldId id="2116"/>
            <p14:sldId id="393"/>
            <p14:sldId id="267"/>
            <p14:sldId id="268"/>
            <p14:sldId id="269"/>
            <p14:sldId id="282"/>
            <p14:sldId id="285"/>
            <p14:sldId id="394"/>
            <p14:sldId id="395"/>
            <p14:sldId id="396"/>
            <p14:sldId id="402"/>
            <p14:sldId id="271"/>
            <p14:sldId id="284"/>
            <p14:sldId id="397"/>
            <p14:sldId id="399"/>
            <p14:sldId id="403"/>
            <p14:sldId id="404"/>
          </p14:sldIdLst>
        </p14:section>
        <p14:section name="Lock Design" id="{1176DA88-D835-4C30-B72E-464DFF891A07}">
          <p14:sldIdLst>
            <p14:sldId id="2109"/>
            <p14:sldId id="388"/>
            <p14:sldId id="275"/>
            <p14:sldId id="279"/>
            <p14:sldId id="407"/>
            <p14:sldId id="408"/>
            <p14:sldId id="405"/>
          </p14:sldIdLst>
        </p14:section>
        <p14:section name="Basic Lock Implementation" id="{BB0B26E2-BFDF-4724-91F4-16E651CF89C5}">
          <p14:sldIdLst>
            <p14:sldId id="2110"/>
            <p14:sldId id="390"/>
            <p14:sldId id="409"/>
            <p14:sldId id="411"/>
            <p14:sldId id="413"/>
            <p14:sldId id="414"/>
            <p14:sldId id="415"/>
            <p14:sldId id="416"/>
            <p14:sldId id="412"/>
            <p14:sldId id="410"/>
            <p14:sldId id="424"/>
            <p14:sldId id="425"/>
            <p14:sldId id="418"/>
            <p14:sldId id="420"/>
            <p14:sldId id="421"/>
            <p14:sldId id="2114"/>
            <p14:sldId id="2115"/>
          </p14:sldIdLst>
        </p14:section>
        <p14:section name="Lock Optimizations" id="{3ECCEA24-9E64-4C60-84FE-DE3FB25EAFA1}">
          <p14:sldIdLst>
            <p14:sldId id="2111"/>
            <p14:sldId id="427"/>
            <p14:sldId id="426"/>
            <p14:sldId id="428"/>
            <p14:sldId id="423"/>
            <p14:sldId id="431"/>
            <p14:sldId id="433"/>
            <p14:sldId id="429"/>
            <p14:sldId id="434"/>
            <p14:sldId id="435"/>
            <p14:sldId id="436"/>
            <p14:sldId id="437"/>
            <p14:sldId id="432"/>
            <p14:sldId id="439"/>
            <p14:sldId id="438"/>
            <p14:sldId id="392"/>
            <p14:sldId id="440"/>
            <p14:sldId id="441"/>
            <p14:sldId id="443"/>
            <p14:sldId id="444"/>
            <p14:sldId id="445"/>
          </p14:sldIdLst>
        </p14:section>
        <p14:section name="Wrapup" id="{29A7F866-9DA9-446B-8359-CE426CB89C7A}">
          <p14:sldIdLst>
            <p14:sldId id="21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4" autoAdjust="0"/>
    <p:restoredTop sz="97440" autoAdjust="0"/>
  </p:normalViewPr>
  <p:slideViewPr>
    <p:cSldViewPr snapToGrid="0">
      <p:cViewPr varScale="1">
        <p:scale>
          <a:sx n="65" d="100"/>
          <a:sy n="65" d="100"/>
        </p:scale>
        <p:origin x="90" y="2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29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9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gcc.gnu.org/onlinedocs/gcc/_005f_005fatomic-Builtins.html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8/basics-of-futexes/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04:</a:t>
            </a:r>
            <a:br>
              <a:rPr lang="en-US" dirty="0"/>
            </a:br>
            <a:r>
              <a:rPr lang="en-US" dirty="0"/>
              <a:t>Concurrency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61B7-027B-40C1-BF7F-3E86CEAA2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from 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FD1B2-227C-4479-8ECB-545CEAFE5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performed a system call:</a:t>
            </a:r>
          </a:p>
          <a:p>
            <a:pPr lvl="1"/>
            <a:r>
              <a:rPr lang="en-US" dirty="0"/>
              <a:t>We knew it was about to happen.</a:t>
            </a:r>
          </a:p>
          <a:p>
            <a:pPr lvl="1"/>
            <a:r>
              <a:rPr lang="en-US" dirty="0"/>
              <a:t>Set up our registers in advance.</a:t>
            </a:r>
          </a:p>
          <a:p>
            <a:pPr lvl="1"/>
            <a:r>
              <a:rPr lang="en-US" dirty="0"/>
              <a:t>Performed what looked sort of like a function call.</a:t>
            </a:r>
          </a:p>
          <a:p>
            <a:pPr lvl="1"/>
            <a:endParaRPr lang="en-US" dirty="0"/>
          </a:p>
          <a:p>
            <a:r>
              <a:rPr lang="en-US" dirty="0"/>
              <a:t>Interrupts can happen </a:t>
            </a:r>
            <a:r>
              <a:rPr lang="en-US" i="1" dirty="0"/>
              <a:t>whenever.</a:t>
            </a:r>
          </a:p>
          <a:p>
            <a:pPr lvl="1"/>
            <a:r>
              <a:rPr lang="en-US" dirty="0"/>
              <a:t>This can get extremely complicated on modern systems with out-of-order execution, multiple cores and threads, and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A0707-9F70-42CB-A1B5-3BCA0260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80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BA0E-CAE2-450D-BD06-F9C2781C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7AE3-726E-4A7F-8DB8-DCB85D7DF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Interrupt context</a:t>
            </a:r>
          </a:p>
          <a:p>
            <a:pPr lvl="1"/>
            <a:r>
              <a:rPr lang="en-US" dirty="0"/>
              <a:t>Can’t just enter the kernel like we did with system calls</a:t>
            </a:r>
          </a:p>
          <a:p>
            <a:pPr lvl="1"/>
            <a:r>
              <a:rPr lang="en-US" dirty="0"/>
              <a:t>Interrupt could have occurred while we were in the kernel</a:t>
            </a:r>
          </a:p>
          <a:p>
            <a:pPr lvl="1"/>
            <a:endParaRPr lang="en-US" dirty="0"/>
          </a:p>
          <a:p>
            <a:r>
              <a:rPr lang="en-US" dirty="0"/>
              <a:t>Handler code</a:t>
            </a:r>
          </a:p>
          <a:p>
            <a:pPr lvl="1"/>
            <a:r>
              <a:rPr lang="en-US" dirty="0"/>
              <a:t>Execute some </a:t>
            </a:r>
            <a:r>
              <a:rPr lang="en-US" i="1" dirty="0"/>
              <a:t>quick</a:t>
            </a:r>
            <a:r>
              <a:rPr lang="en-US" dirty="0"/>
              <a:t> processing to deal with the interrupt</a:t>
            </a:r>
          </a:p>
          <a:p>
            <a:pPr lvl="1"/>
            <a:r>
              <a:rPr lang="en-US" dirty="0"/>
              <a:t>Return so the hardware can bring us back to our normal operation</a:t>
            </a:r>
          </a:p>
          <a:p>
            <a:pPr lvl="1"/>
            <a:r>
              <a:rPr lang="en-US" dirty="0"/>
              <a:t>Cannot pause to wait for something else to finish first because the entire core jumped to handling this interrupt</a:t>
            </a:r>
          </a:p>
          <a:p>
            <a:pPr lvl="1"/>
            <a:endParaRPr lang="en-US" dirty="0"/>
          </a:p>
          <a:p>
            <a:r>
              <a:rPr lang="en-US" dirty="0"/>
              <a:t>Handled by the operating system</a:t>
            </a:r>
          </a:p>
          <a:p>
            <a:pPr lvl="1"/>
            <a:r>
              <a:rPr lang="en-US" dirty="0"/>
              <a:t>Processes are interrupted, but otherwise not normally involved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B2825-85DD-4C78-B1CF-DAEE7C27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1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E3D08-9CB6-443C-88F0-F403F734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interrupts important to the kernel?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716FB-0677-4E60-8BBE-FA8ECE891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Interrupts are a case where the kernel could have a data race with itself!!</a:t>
            </a:r>
          </a:p>
          <a:p>
            <a:pPr lvl="1"/>
            <a:r>
              <a:rPr lang="en-US" dirty="0"/>
              <a:t>Imagine being in the middle of an operation on a device</a:t>
            </a:r>
          </a:p>
          <a:p>
            <a:pPr lvl="1"/>
            <a:r>
              <a:rPr lang="en-US" dirty="0"/>
              <a:t>When an interrupt comes in for that same device</a:t>
            </a:r>
          </a:p>
          <a:p>
            <a:pPr lvl="1"/>
            <a:r>
              <a:rPr lang="en-US" dirty="0"/>
              <a:t>Data structures for the device could end up messed up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Takeaway: concurrency isn’t just about processes and threads</a:t>
            </a:r>
          </a:p>
          <a:p>
            <a:pPr lvl="1"/>
            <a:r>
              <a:rPr lang="en-US" dirty="0"/>
              <a:t>Many different software designs need to deal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D4648-9D9A-4839-B215-76C2B3B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3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Lock Design</a:t>
            </a:r>
          </a:p>
          <a:p>
            <a:pPr lvl="1"/>
            <a:endParaRPr lang="en-US" dirty="0"/>
          </a:p>
          <a:p>
            <a:r>
              <a:rPr lang="en-US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48811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can create tricky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63471" y="5422341"/>
            <a:ext cx="1151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Start two threads, each of which increments a shared global </a:t>
            </a:r>
            <a:r>
              <a:rPr lang="en-US" sz="2000" b="1" dirty="0"/>
              <a:t>counter</a:t>
            </a:r>
            <a:r>
              <a:rPr lang="en-US" sz="2000" dirty="0"/>
              <a:t> variable 10</a:t>
            </a:r>
            <a:r>
              <a:rPr lang="en-US" sz="2000" baseline="30000" dirty="0"/>
              <a:t>7</a:t>
            </a:r>
            <a:r>
              <a:rPr lang="en-US" sz="2000" dirty="0"/>
              <a:t> times.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000" dirty="0"/>
              <a:t> keyword tells the compiler that the counter variable may change unexpectedly (in this case, changed by the other thread).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9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can create tricky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63471" y="5422341"/>
            <a:ext cx="11517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/>
              <a:t>Start two threads, each of which increments a shared global </a:t>
            </a:r>
            <a:r>
              <a:rPr lang="en-US" sz="2000" b="1" dirty="0"/>
              <a:t>counter</a:t>
            </a:r>
            <a:r>
              <a:rPr lang="en-US" sz="2000" dirty="0"/>
              <a:t> variable 10</a:t>
            </a:r>
            <a:r>
              <a:rPr lang="en-US" sz="2000" baseline="30000" dirty="0"/>
              <a:t>7</a:t>
            </a:r>
            <a:r>
              <a:rPr lang="en-US" sz="2000" dirty="0"/>
              <a:t> times.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2000" dirty="0"/>
              <a:t> keyword tells the compiler that the counter variable may change unexpectedly (in this case, changed by the other thread).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24E127-F43B-492A-9549-9D89B2736F80}"/>
              </a:ext>
            </a:extLst>
          </p:cNvPr>
          <p:cNvSpPr/>
          <p:nvPr/>
        </p:nvSpPr>
        <p:spPr>
          <a:xfrm>
            <a:off x="5779012" y="1780032"/>
            <a:ext cx="5145020" cy="58521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8CE6E-38B3-4648-9571-D7983AF51B84}"/>
              </a:ext>
            </a:extLst>
          </p:cNvPr>
          <p:cNvSpPr/>
          <p:nvPr/>
        </p:nvSpPr>
        <p:spPr>
          <a:xfrm>
            <a:off x="607592" y="2060448"/>
            <a:ext cx="4073287" cy="304800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2C09F-A237-46AF-B882-2B41B363493E}"/>
              </a:ext>
            </a:extLst>
          </p:cNvPr>
          <p:cNvSpPr/>
          <p:nvPr/>
        </p:nvSpPr>
        <p:spPr>
          <a:xfrm>
            <a:off x="6001636" y="2374003"/>
            <a:ext cx="5145020" cy="1785041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567829-8A30-4472-94A8-C0F5907D871B}"/>
              </a:ext>
            </a:extLst>
          </p:cNvPr>
          <p:cNvSpPr/>
          <p:nvPr/>
        </p:nvSpPr>
        <p:spPr>
          <a:xfrm>
            <a:off x="607592" y="3282697"/>
            <a:ext cx="4597422" cy="145153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A248DE-3D4B-4031-A41F-71C008B2EACE}"/>
              </a:ext>
            </a:extLst>
          </p:cNvPr>
          <p:cNvSpPr/>
          <p:nvPr/>
        </p:nvSpPr>
        <p:spPr>
          <a:xfrm>
            <a:off x="5765809" y="4143219"/>
            <a:ext cx="5693685" cy="585216"/>
          </a:xfrm>
          <a:prstGeom prst="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4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race </a:t>
            </a:r>
            <a:r>
              <a:rPr lang="en-US" dirty="0" err="1"/>
              <a:t>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12161815,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Different results each time you run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673CAC-0796-4C89-A091-C323A3CB2C78}"/>
              </a:ext>
            </a:extLst>
          </p:cNvPr>
          <p:cNvSpPr txBox="1"/>
          <p:nvPr/>
        </p:nvSpPr>
        <p:spPr>
          <a:xfrm>
            <a:off x="8222678" y="228600"/>
            <a:ext cx="33577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zip with code linked on Canvas</a:t>
            </a:r>
          </a:p>
        </p:txBody>
      </p:sp>
    </p:spTree>
    <p:extLst>
      <p:ext uri="{BB962C8B-B14F-4D97-AF65-F5344CB8AC3E}">
        <p14:creationId xmlns:p14="http://schemas.microsoft.com/office/powerpoint/2010/main" val="3727178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thread runs at a given time is unpredictable</a:t>
            </a:r>
          </a:p>
          <a:p>
            <a:pPr lvl="1"/>
            <a:r>
              <a:rPr lang="en-US" dirty="0"/>
              <a:t>Might even be both simultaneously</a:t>
            </a:r>
          </a:p>
          <a:p>
            <a:pPr lvl="1"/>
            <a:r>
              <a:rPr lang="en-US" dirty="0"/>
              <a:t>But is this a problem?</a:t>
            </a:r>
          </a:p>
          <a:p>
            <a:pPr lvl="1"/>
            <a:r>
              <a:rPr lang="en-US" dirty="0"/>
              <a:t>Why does it matter who</a:t>
            </a:r>
            <a:br>
              <a:rPr lang="en-US" dirty="0"/>
            </a:br>
            <a:r>
              <a:rPr lang="en-US" dirty="0"/>
              <a:t>increments the counter first?</a:t>
            </a:r>
          </a:p>
          <a:p>
            <a:pPr lvl="1"/>
            <a:r>
              <a:rPr lang="en-US" dirty="0"/>
              <a:t>The net result should be</a:t>
            </a:r>
            <a:br>
              <a:rPr lang="en-US" dirty="0"/>
            </a:br>
            <a:r>
              <a:rPr lang="en-US" dirty="0"/>
              <a:t>20,000,000 regardless, right?</a:t>
            </a:r>
          </a:p>
          <a:p>
            <a:pPr lvl="1"/>
            <a:r>
              <a:rPr lang="en-US" dirty="0"/>
              <a:t>Actually, there is a </a:t>
            </a:r>
            <a:r>
              <a:rPr lang="en-US" u="sng" dirty="0"/>
              <a:t>serious bug</a:t>
            </a:r>
          </a:p>
          <a:p>
            <a:pPr lvl="1"/>
            <a:r>
              <a:rPr lang="en-US" dirty="0"/>
              <a:t>It will yield a </a:t>
            </a:r>
            <a:r>
              <a:rPr lang="en-US" b="1" i="1" dirty="0">
                <a:solidFill>
                  <a:schemeClr val="accent4"/>
                </a:solidFill>
              </a:rPr>
              <a:t>different result every time!</a:t>
            </a:r>
          </a:p>
          <a:p>
            <a:r>
              <a:rPr lang="en-US" dirty="0"/>
              <a:t>To understand, we need to break the abstraction of C</a:t>
            </a:r>
          </a:p>
          <a:p>
            <a:pPr lvl="1"/>
            <a:r>
              <a:rPr lang="en-US" dirty="0"/>
              <a:t>Think about the assembly instructions</a:t>
            </a:r>
          </a:p>
          <a:p>
            <a:pPr lvl="1"/>
            <a:r>
              <a:rPr lang="en-US" dirty="0"/>
              <a:t>In short, the “counter++” operation is not </a:t>
            </a:r>
            <a:r>
              <a:rPr lang="en-US" b="1" i="1" dirty="0"/>
              <a:t>atomic</a:t>
            </a:r>
            <a:r>
              <a:rPr lang="en-US" dirty="0"/>
              <a:t>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325642" y="1702685"/>
            <a:ext cx="5254752" cy="2271713"/>
          </a:xfrm>
          <a:prstGeom prst="roundRect">
            <a:avLst>
              <a:gd name="adj" fmla="val 7862"/>
            </a:avLst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 ./race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begin (counter = 0)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begin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B: done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main: done with both</a:t>
            </a:r>
            <a:b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(counter = 10416197, goal was 20000000)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740425" y="3968729"/>
            <a:ext cx="510058" cy="241218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BF92359-7665-45F3-9853-728C408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4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Incrementing a number in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“counter++” has to: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memory location of the counter variable to a register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Increment the register’s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Copy from the register back to memory</a:t>
            </a:r>
          </a:p>
          <a:p>
            <a:r>
              <a:rPr lang="en-US" dirty="0"/>
              <a:t>Assuming that “counter” is in memory location 0x8049a1c:</a:t>
            </a:r>
          </a:p>
          <a:p>
            <a:pPr marL="457200" lvl="1" indent="0">
              <a:buNone/>
            </a:pP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0x8049a1c,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add $0x1,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b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mov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 %</a:t>
            </a:r>
            <a:r>
              <a:rPr lang="en-US" sz="2400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eax</a:t>
            </a:r>
            <a:r>
              <a:rPr lang="en-US" sz="24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, 0x8049a1c </a:t>
            </a:r>
          </a:p>
          <a:p>
            <a:r>
              <a:rPr lang="en-US" dirty="0"/>
              <a:t>The scheduler can interrupt the thread before or after the “add”</a:t>
            </a:r>
          </a:p>
          <a:p>
            <a:pPr lvl="1"/>
            <a:r>
              <a:rPr lang="en-US" dirty="0"/>
              <a:t>This would cause both threads to </a:t>
            </a:r>
            <a:r>
              <a:rPr lang="en-US" b="1" i="1" dirty="0">
                <a:solidFill>
                  <a:schemeClr val="accent4"/>
                </a:solidFill>
              </a:rPr>
              <a:t>read the same value</a:t>
            </a:r>
            <a:r>
              <a:rPr lang="en-US" dirty="0"/>
              <a:t>, increment it to the same value, and thus they would </a:t>
            </a:r>
            <a:r>
              <a:rPr lang="en-US" b="1" dirty="0"/>
              <a:t>repeat work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53977-AE59-4818-93C5-31B710BF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17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increment failure in detail:  50 + 1 + 1 = 51!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914400"/>
            <a:ext cx="12249150" cy="551815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270B1-14BE-44F4-AAAB-017DA02A6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5282" y="5612965"/>
            <a:ext cx="415240" cy="365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AC54AF-7354-46D5-A1A7-92CF977AB1EC}"/>
              </a:ext>
            </a:extLst>
          </p:cNvPr>
          <p:cNvSpPr txBox="1"/>
          <p:nvPr/>
        </p:nvSpPr>
        <p:spPr>
          <a:xfrm>
            <a:off x="3068876" y="889348"/>
            <a:ext cx="5536505" cy="36933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Remember: each thread has its own unique registers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45117-002D-47F4-BDC3-98D445DD935D}"/>
              </a:ext>
            </a:extLst>
          </p:cNvPr>
          <p:cNvSpPr txBox="1"/>
          <p:nvPr/>
        </p:nvSpPr>
        <p:spPr>
          <a:xfrm>
            <a:off x="9131475" y="1337515"/>
            <a:ext cx="822960" cy="274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</p:txBody>
      </p:sp>
    </p:spTree>
    <p:extLst>
      <p:ext uri="{BB962C8B-B14F-4D97-AF65-F5344CB8AC3E}">
        <p14:creationId xmlns:p14="http://schemas.microsoft.com/office/powerpoint/2010/main" val="182669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problems with concurrently shared memory.</a:t>
            </a:r>
          </a:p>
          <a:p>
            <a:endParaRPr lang="en-US" dirty="0"/>
          </a:p>
          <a:p>
            <a:r>
              <a:rPr lang="en-US" dirty="0"/>
              <a:t>Introduce locks as a simple solution for correctness.</a:t>
            </a:r>
          </a:p>
          <a:p>
            <a:pPr lvl="1"/>
            <a:r>
              <a:rPr lang="en-US" dirty="0"/>
              <a:t>Design of locks</a:t>
            </a:r>
          </a:p>
          <a:p>
            <a:pPr lvl="1"/>
            <a:r>
              <a:rPr lang="en-US" dirty="0"/>
              <a:t>Implementation of locks</a:t>
            </a:r>
          </a:p>
          <a:p>
            <a:pPr lvl="1"/>
            <a:endParaRPr lang="en-US" dirty="0"/>
          </a:p>
          <a:p>
            <a:r>
              <a:rPr lang="en-US" dirty="0"/>
              <a:t>Optimize locks to enforce fairness and increase performance.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EA1C1-F3BD-2448-B179-A0B25977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scheduler creates concurrency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F1BDE32-0FC7-C749-A49F-CB01B3277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Even if only one CPU is present, threads operate “concurrently” because they are taking turns using the CPU.</a:t>
            </a:r>
          </a:p>
          <a:p>
            <a:r>
              <a:rPr lang="en-US" sz="2400" dirty="0"/>
              <a:t>Each process thinks it has its own CPU that is sometimes very, very slow…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8B5E6C-50D0-0846-8A28-BA220324DB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5828" y="3460126"/>
            <a:ext cx="1581226" cy="3074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CBBFD8-BA02-1547-B090-A3BC887BCA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665" y="3389404"/>
            <a:ext cx="3296629" cy="321546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709A34-EFA2-2E4C-B1A2-EFAB6563C869}"/>
              </a:ext>
            </a:extLst>
          </p:cNvPr>
          <p:cNvSpPr txBox="1"/>
          <p:nvPr/>
        </p:nvSpPr>
        <p:spPr>
          <a:xfrm>
            <a:off x="5744101" y="2807537"/>
            <a:ext cx="578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Simulated concurrency on one CPU core: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081B97CE-30F1-F74D-93BE-80B4D7044962}"/>
              </a:ext>
            </a:extLst>
          </p:cNvPr>
          <p:cNvSpPr/>
          <p:nvPr/>
        </p:nvSpPr>
        <p:spPr>
          <a:xfrm>
            <a:off x="7270595" y="4704365"/>
            <a:ext cx="1231013" cy="7784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Is like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FB0FB-6F06-F042-B006-A60AD0B87B9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04" y="3663323"/>
            <a:ext cx="3462167" cy="2910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23E15A-A26B-4A45-BF9D-1D06E856D8D2}"/>
              </a:ext>
            </a:extLst>
          </p:cNvPr>
          <p:cNvSpPr txBox="1"/>
          <p:nvPr/>
        </p:nvSpPr>
        <p:spPr>
          <a:xfrm>
            <a:off x="1075173" y="2795647"/>
            <a:ext cx="3462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Obvious concurrency on two CPU cores: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600416-A899-6C48-A471-953D2A631430}"/>
              </a:ext>
            </a:extLst>
          </p:cNvPr>
          <p:cNvSpPr/>
          <p:nvPr/>
        </p:nvSpPr>
        <p:spPr>
          <a:xfrm>
            <a:off x="576304" y="2807536"/>
            <a:ext cx="4105789" cy="3810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A983CF-7E90-EA46-80D3-B9447CA3B887}"/>
              </a:ext>
            </a:extLst>
          </p:cNvPr>
          <p:cNvSpPr/>
          <p:nvPr/>
        </p:nvSpPr>
        <p:spPr>
          <a:xfrm>
            <a:off x="5421584" y="2807536"/>
            <a:ext cx="6434710" cy="38468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301D2-61E8-2A4A-9BF4-749AEFC609F8}"/>
              </a:ext>
            </a:extLst>
          </p:cNvPr>
          <p:cNvSpPr txBox="1"/>
          <p:nvPr/>
        </p:nvSpPr>
        <p:spPr>
          <a:xfrm rot="16200000">
            <a:off x="8477556" y="5279879"/>
            <a:ext cx="856345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F0F76-C8EB-2F4E-8651-EDB83E7CBC24}"/>
              </a:ext>
            </a:extLst>
          </p:cNvPr>
          <p:cNvSpPr txBox="1"/>
          <p:nvPr/>
        </p:nvSpPr>
        <p:spPr>
          <a:xfrm rot="16200000">
            <a:off x="10256808" y="4851709"/>
            <a:ext cx="856344" cy="277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FC1950-8A3B-334F-8FEB-4F740BC9D3DC}"/>
              </a:ext>
            </a:extLst>
          </p:cNvPr>
          <p:cNvSpPr txBox="1"/>
          <p:nvPr/>
        </p:nvSpPr>
        <p:spPr>
          <a:xfrm rot="16200000">
            <a:off x="10235035" y="6223637"/>
            <a:ext cx="856344" cy="277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BF1EF-8C5F-0C44-AF2E-265D1349C0DA}"/>
              </a:ext>
            </a:extLst>
          </p:cNvPr>
          <p:cNvSpPr txBox="1"/>
          <p:nvPr/>
        </p:nvSpPr>
        <p:spPr>
          <a:xfrm rot="16200000">
            <a:off x="8798785" y="4222775"/>
            <a:ext cx="516165" cy="278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Slow </a:t>
            </a:r>
          </a:p>
        </p:txBody>
      </p:sp>
    </p:spTree>
    <p:extLst>
      <p:ext uri="{BB962C8B-B14F-4D97-AF65-F5344CB8AC3E}">
        <p14:creationId xmlns:p14="http://schemas.microsoft.com/office/powerpoint/2010/main" val="2652065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C7FD-8379-F845-A7ED-B3C6E8A0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 the scheduler is evil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EBB06-8ADB-AE40-910D-0B181CA46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processes have no control over the scheduler.</a:t>
            </a:r>
          </a:p>
          <a:p>
            <a:r>
              <a:rPr lang="en-US" dirty="0"/>
              <a:t>So, to protect against concurrency bugs, we must assume that the scheduler can interrupt us at any time and schedule any other process.</a:t>
            </a:r>
          </a:p>
          <a:p>
            <a:r>
              <a:rPr lang="en-US" dirty="0"/>
              <a:t>In other words, assume that the scheduler is </a:t>
            </a:r>
            <a:r>
              <a:rPr lang="en-US" b="1" i="1" dirty="0"/>
              <a:t>adversarial</a:t>
            </a:r>
            <a:r>
              <a:rPr lang="en-US" dirty="0"/>
              <a:t>, and will do the worst possible scheduling.</a:t>
            </a:r>
          </a:p>
          <a:p>
            <a:endParaRPr lang="en-US" dirty="0"/>
          </a:p>
          <a:p>
            <a:r>
              <a:rPr lang="en-US" dirty="0"/>
              <a:t>To prevent weird and rare concurrency bugs,</a:t>
            </a:r>
            <a:br>
              <a:rPr lang="en-US" dirty="0"/>
            </a:br>
            <a:r>
              <a:rPr lang="en-US" dirty="0"/>
              <a:t>your code </a:t>
            </a:r>
            <a:r>
              <a:rPr lang="en-US" b="1" dirty="0"/>
              <a:t>must</a:t>
            </a:r>
            <a:r>
              <a:rPr lang="en-US" dirty="0"/>
              <a:t> work correctly even when</a:t>
            </a:r>
            <a:br>
              <a:rPr lang="en-US" dirty="0"/>
            </a:br>
            <a:r>
              <a:rPr lang="en-US" dirty="0"/>
              <a:t>faced with an </a:t>
            </a:r>
            <a:r>
              <a:rPr lang="en-US" i="1" dirty="0"/>
              <a:t>evil scheduler.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B63C86-B9D4-214D-BFD7-FCFB8689D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8097" y="3773837"/>
            <a:ext cx="1962297" cy="2398363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81F8027-41B9-448B-BE67-9C87F331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94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5C305-508F-47ED-BBCE-A111BC44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data races when executing for less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BDEBD-24FF-422B-AE9C-239F347F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What happens if we modify the loop duration?</a:t>
            </a:r>
          </a:p>
          <a:p>
            <a:endParaRPr lang="en-US" sz="12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 err="1">
                <a:latin typeface="Consolas" panose="020B0609020204030204" pitchFamily="49" charset="0"/>
              </a:rPr>
              <a:t>brghena@ubuntu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race_condition</a:t>
            </a:r>
            <a:r>
              <a:rPr lang="en-US" sz="2200" dirty="0">
                <a:latin typeface="Consolas" panose="020B0609020204030204" pitchFamily="49" charset="0"/>
              </a:rPr>
              <a:t>] $ ./race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200" dirty="0">
                <a:latin typeface="Consolas" panose="020B0609020204030204" pitchFamily="49" charset="0"/>
              </a:rPr>
              <a:t>main: done with both (counter = 200, goal was 200)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Thread is now completing its work before being re-scheduled</a:t>
            </a:r>
          </a:p>
          <a:p>
            <a:pPr lvl="1"/>
            <a:r>
              <a:rPr lang="en-US" sz="2200" dirty="0"/>
              <a:t>The problem is not solved, it will just occur rarely (and be harder to debug)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E7BCB-7602-47D2-B414-DA6E8737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9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29D6-6ECA-422E-8989-7AFFB12BB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B7ECD-1793-49D9-A541-F4848FBB5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or more things are happening at the same time</a:t>
            </a:r>
          </a:p>
          <a:p>
            <a:r>
              <a:rPr lang="en-US" dirty="0"/>
              <a:t>It’s not clear which will run when</a:t>
            </a:r>
          </a:p>
          <a:p>
            <a:r>
              <a:rPr lang="en-US" dirty="0"/>
              <a:t>The result will be different depending on execution order</a:t>
            </a:r>
          </a:p>
          <a:p>
            <a:r>
              <a:rPr lang="en-US" dirty="0"/>
              <a:t>Result becomes indeterminate (non-deterministic)</a:t>
            </a:r>
          </a:p>
          <a:p>
            <a:endParaRPr lang="en-US" dirty="0"/>
          </a:p>
          <a:p>
            <a:r>
              <a:rPr lang="en-US" dirty="0"/>
              <a:t>Data race</a:t>
            </a:r>
          </a:p>
          <a:p>
            <a:pPr lvl="1"/>
            <a:r>
              <a:rPr lang="en-US" dirty="0"/>
              <a:t>Two or more threads access shared memory at the same time </a:t>
            </a:r>
            <a:br>
              <a:rPr lang="en-US" dirty="0"/>
            </a:br>
            <a:r>
              <a:rPr lang="en-US" dirty="0"/>
              <a:t>and at least one modifies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4F3C-EB5A-4F12-BD42-58DCA669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4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7ECA-F8A0-4570-B243-2798D27E5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5A0B-20D5-4E04-BFD3-ABED262AD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that interacts with a shared resource must not be executed concurrently</a:t>
            </a:r>
          </a:p>
          <a:p>
            <a:pPr lvl="1"/>
            <a:endParaRPr lang="en-US" dirty="0"/>
          </a:p>
          <a:p>
            <a:r>
              <a:rPr lang="en-US" dirty="0"/>
              <a:t>Part of code that accesses a shared resource is a </a:t>
            </a:r>
            <a:r>
              <a:rPr lang="en-US" b="1" dirty="0"/>
              <a:t>Critical Section</a:t>
            </a:r>
          </a:p>
          <a:p>
            <a:pPr lvl="1"/>
            <a:r>
              <a:rPr lang="en-US" dirty="0"/>
              <a:t>In other words, code that would lead to a data race</a:t>
            </a:r>
          </a:p>
          <a:p>
            <a:pPr lvl="1"/>
            <a:r>
              <a:rPr lang="en-US" dirty="0"/>
              <a:t>May be multiple, unrelated critical sections for multiple shared resources</a:t>
            </a:r>
          </a:p>
          <a:p>
            <a:pPr lvl="1"/>
            <a:endParaRPr lang="en-US" dirty="0"/>
          </a:p>
          <a:p>
            <a:r>
              <a:rPr lang="en-US" dirty="0"/>
              <a:t>Critical sections need to be addressed for correctness</a:t>
            </a:r>
          </a:p>
          <a:p>
            <a:pPr lvl="1"/>
            <a:r>
              <a:rPr lang="en-US" dirty="0"/>
              <a:t>Races can be avoided by never overlapping multiple critical sections</a:t>
            </a:r>
          </a:p>
          <a:p>
            <a:pPr lvl="1"/>
            <a:r>
              <a:rPr lang="en-US" dirty="0"/>
              <a:t>We must execute critical sections “atomically” (all or none)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1E180-D72F-4E23-B8CE-07A10F83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2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 occurs when shared memory is accessed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926964" y="3780970"/>
            <a:ext cx="4094921" cy="38462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14034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critical sections occur?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sections often involve modification of multiple related data</a:t>
            </a:r>
          </a:p>
          <a:p>
            <a:pPr lvl="1"/>
            <a:r>
              <a:rPr lang="en-US" dirty="0"/>
              <a:t>While the modifications are happening there is some inconsistency</a:t>
            </a:r>
          </a:p>
          <a:p>
            <a:pPr lvl="1"/>
            <a:r>
              <a:rPr lang="en-US" dirty="0"/>
              <a:t>The inconsistency is eventually resolved before leaving the critical section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Inserting an element in the middle of a linked list</a:t>
            </a:r>
          </a:p>
          <a:p>
            <a:pPr lvl="2"/>
            <a:r>
              <a:rPr lang="en-US" dirty="0"/>
              <a:t>Two pointers must change. List is broken if just one is changed.</a:t>
            </a:r>
          </a:p>
          <a:p>
            <a:pPr lvl="1"/>
            <a:r>
              <a:rPr lang="en-US" dirty="0"/>
              <a:t>Swapping two values.</a:t>
            </a:r>
          </a:p>
          <a:p>
            <a:r>
              <a:rPr lang="en-US" dirty="0"/>
              <a:t>Don’t have to worry about critical sections if:</a:t>
            </a:r>
          </a:p>
          <a:p>
            <a:pPr lvl="1"/>
            <a:r>
              <a:rPr lang="en-US" dirty="0"/>
              <a:t>Program is single-threaded, OR</a:t>
            </a:r>
          </a:p>
          <a:p>
            <a:pPr lvl="1"/>
            <a:r>
              <a:rPr lang="en-US" dirty="0"/>
              <a:t>The particular data is not shared among threads and modified, OR</a:t>
            </a:r>
          </a:p>
          <a:p>
            <a:pPr lvl="1"/>
            <a:r>
              <a:rPr lang="en-US" dirty="0"/>
              <a:t>Operation is just one assembly instruction (CPU executes these atomically)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350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Where is the critical section?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368703" cy="562588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pthread.h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209" y="1084882"/>
            <a:ext cx="6058489" cy="56258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person1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person2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                                                                  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56321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221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368703" cy="562588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pthread.h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209" y="1084882"/>
            <a:ext cx="6058489" cy="56258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person1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person2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                                                                  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A9911C-2B72-1A45-9BEF-A21E22987635}"/>
              </a:ext>
            </a:extLst>
          </p:cNvPr>
          <p:cNvSpPr/>
          <p:nvPr/>
        </p:nvSpPr>
        <p:spPr>
          <a:xfrm flipH="1" flipV="1">
            <a:off x="815009" y="4134677"/>
            <a:ext cx="4094921" cy="117281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56321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2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D6FD-8C38-634E-819A-17B9B8A5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Buggy concurrent swap. 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F7D07-B2BC-9944-A3B3-CD03BC079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368703" cy="5625885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4A43"/>
                </a:solidFill>
                <a:latin typeface="Courier New" panose="02070309020205020404" pitchFamily="49" charset="0"/>
              </a:rPr>
              <a:t>#include 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40015A"/>
                </a:solidFill>
                <a:latin typeface="Courier New" panose="02070309020205020404" pitchFamily="49" charset="0"/>
              </a:rPr>
              <a:t>pthread.h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LOOPS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1e4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begin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8C00"/>
                </a:solidFill>
                <a:latin typeface="Courier New" panose="02070309020205020404" pitchFamily="49" charset="0"/>
              </a:rPr>
              <a:t>0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LOOPS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++)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696969"/>
                </a:solidFill>
                <a:latin typeface="Courier New" panose="02070309020205020404" pitchFamily="49" charset="0"/>
              </a:rPr>
              <a:t>// swap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    volatile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person1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person1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person2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tmp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dirty="0">
                <a:solidFill>
                  <a:srgbClr val="0000E6"/>
                </a:solidFill>
                <a:latin typeface="Courier New" panose="02070309020205020404" pitchFamily="49" charset="0"/>
              </a:rPr>
              <a:t>: done</a:t>
            </a:r>
            <a:r>
              <a:rPr lang="en-US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</a:t>
            </a:r>
            <a:r>
              <a:rPr lang="en-US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800000"/>
                </a:solidFill>
                <a:latin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2A79F-0561-5447-A2AD-028FF7DBF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209" y="1084882"/>
            <a:ext cx="6058489" cy="5625884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400000"/>
                </a:solidFill>
                <a:latin typeface="Courier New" panose="02070309020205020404" pitchFamily="49" charset="0"/>
              </a:rPr>
              <a:t>main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b="1" dirty="0" err="1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argc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b="1" dirty="0">
                <a:solidFill>
                  <a:srgbClr val="800000"/>
                </a:solidFill>
                <a:latin typeface="Courier New" panose="02070309020205020404" pitchFamily="49" charset="0"/>
              </a:rPr>
              <a:t>char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*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argv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[])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{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pthread_t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p2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person1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Jack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person2 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=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Jill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begin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A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pthread_create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(&amp;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mythread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B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>
                <a:solidFill>
                  <a:srgbClr val="696969"/>
                </a:solidFill>
                <a:latin typeface="Courier New" panose="02070309020205020404" pitchFamily="49" charset="0"/>
              </a:rPr>
              <a:t>// wait for threads to finish                                                                  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pthread_join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p2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3300" dirty="0">
                <a:solidFill>
                  <a:srgbClr val="7D0045"/>
                </a:solidFill>
                <a:latin typeface="Courier New" panose="02070309020205020404" pitchFamily="49" charset="0"/>
              </a:rPr>
              <a:t>NULL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sz="3300" dirty="0" err="1">
                <a:solidFill>
                  <a:srgbClr val="603000"/>
                </a:solidFill>
                <a:latin typeface="Courier New" panose="02070309020205020404" pitchFamily="49" charset="0"/>
              </a:rPr>
              <a:t>printf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(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main: end (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, </a:t>
            </a:r>
            <a:r>
              <a:rPr lang="en-US" sz="3300" dirty="0">
                <a:solidFill>
                  <a:srgbClr val="007997"/>
                </a:solidFill>
                <a:latin typeface="Courier New" panose="02070309020205020404" pitchFamily="49" charset="0"/>
              </a:rPr>
              <a:t>%s</a:t>
            </a:r>
            <a:r>
              <a:rPr lang="en-US" sz="3300" dirty="0">
                <a:solidFill>
                  <a:srgbClr val="0000E6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0F69FF"/>
                </a:solidFill>
                <a:latin typeface="Courier New" panose="02070309020205020404" pitchFamily="49" charset="0"/>
              </a:rPr>
              <a:t>\n</a:t>
            </a:r>
            <a:r>
              <a:rPr lang="en-US" sz="3300" dirty="0">
                <a:solidFill>
                  <a:srgbClr val="800000"/>
                </a:solidFill>
                <a:latin typeface="Courier New" panose="02070309020205020404" pitchFamily="49" charset="0"/>
              </a:rPr>
              <a:t>"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person1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,</a:t>
            </a:r>
            <a:r>
              <a:rPr lang="en-US" sz="3300" dirty="0">
                <a:solidFill>
                  <a:srgbClr val="000000"/>
                </a:solidFill>
                <a:latin typeface="Courier New" panose="02070309020205020404" pitchFamily="49" charset="0"/>
              </a:rPr>
              <a:t> person2</a:t>
            </a:r>
            <a:r>
              <a:rPr lang="en-US" sz="3300" dirty="0">
                <a:solidFill>
                  <a:srgbClr val="808030"/>
                </a:solidFill>
                <a:latin typeface="Courier New" panose="02070309020205020404" pitchFamily="49" charset="0"/>
              </a:rPr>
              <a:t>)</a:t>
            </a: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;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300" dirty="0">
                <a:solidFill>
                  <a:srgbClr val="800080"/>
                </a:solidFill>
                <a:latin typeface="Courier New" panose="02070309020205020404" pitchFamily="49" charset="0"/>
              </a:rPr>
              <a:t>}</a:t>
            </a:r>
            <a:endParaRPr lang="en-US" sz="33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A9911C-2B72-1A45-9BEF-A21E22987635}"/>
              </a:ext>
            </a:extLst>
          </p:cNvPr>
          <p:cNvSpPr/>
          <p:nvPr/>
        </p:nvSpPr>
        <p:spPr>
          <a:xfrm flipH="1" flipV="1">
            <a:off x="815009" y="4134677"/>
            <a:ext cx="4094921" cy="1172817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3EC3B-CFFD-974D-821D-B0D66BE01C55}"/>
              </a:ext>
            </a:extLst>
          </p:cNvPr>
          <p:cNvCxnSpPr>
            <a:cxnSpLocks/>
          </p:cNvCxnSpPr>
          <p:nvPr/>
        </p:nvCxnSpPr>
        <p:spPr>
          <a:xfrm>
            <a:off x="5632174" y="1084881"/>
            <a:ext cx="0" cy="49978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8CDDC47-6EB9-4780-A8C5-B23CA7D809F7}"/>
              </a:ext>
            </a:extLst>
          </p:cNvPr>
          <p:cNvSpPr txBox="1"/>
          <p:nvPr/>
        </p:nvSpPr>
        <p:spPr>
          <a:xfrm>
            <a:off x="6188246" y="3015061"/>
            <a:ext cx="5193278" cy="2062103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a brief period in time:</a:t>
            </a:r>
          </a:p>
          <a:p>
            <a:endParaRPr lang="en-US" sz="3200" dirty="0"/>
          </a:p>
          <a:p>
            <a:r>
              <a:rPr lang="en-US" sz="3200" dirty="0"/>
              <a:t>person1: “Jill”</a:t>
            </a:r>
          </a:p>
          <a:p>
            <a:r>
              <a:rPr lang="en-US" sz="3200" dirty="0"/>
              <a:t>person2: “Jill”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D30095F-0484-4D9C-8AC2-FEC31B558E46}"/>
              </a:ext>
            </a:extLst>
          </p:cNvPr>
          <p:cNvCxnSpPr/>
          <p:nvPr/>
        </p:nvCxnSpPr>
        <p:spPr>
          <a:xfrm flipH="1">
            <a:off x="3300090" y="4957010"/>
            <a:ext cx="2876747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539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41D275-27EE-4539-84D1-FAFE854541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6126" y="404018"/>
            <a:ext cx="10915736" cy="5952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16CA91-4CAF-4C44-A3BA-D87CCA00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on performance </a:t>
            </a:r>
            <a:r>
              <a:rPr lang="en-US" sz="2000" dirty="0"/>
              <a:t>(SPEC benchmark)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DBF65-0FF7-42FD-B7DB-0BC1290F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76AE5-564E-419A-A6B1-335BE07FEF56}"/>
              </a:ext>
            </a:extLst>
          </p:cNvPr>
          <p:cNvSpPr txBox="1"/>
          <p:nvPr/>
        </p:nvSpPr>
        <p:spPr>
          <a:xfrm>
            <a:off x="3784345" y="6364749"/>
            <a:ext cx="461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Copyright Elsevier Inc. 2019</a:t>
            </a:r>
          </a:p>
        </p:txBody>
      </p:sp>
    </p:spTree>
    <p:extLst>
      <p:ext uri="{BB962C8B-B14F-4D97-AF65-F5344CB8AC3E}">
        <p14:creationId xmlns:p14="http://schemas.microsoft.com/office/powerpoint/2010/main" val="3484193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560713" y="11430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9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understanding. Is there a problem here?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sum_amount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 %d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560713" y="1143000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5CB011-D025-4A48-8EEC-1D52039BD8A9}"/>
              </a:ext>
            </a:extLst>
          </p:cNvPr>
          <p:cNvSpPr txBox="1"/>
          <p:nvPr/>
        </p:nvSpPr>
        <p:spPr>
          <a:xfrm>
            <a:off x="5865394" y="1143000"/>
            <a:ext cx="5351246" cy="403187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This code will work!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All threads only </a:t>
            </a:r>
            <a:r>
              <a:rPr lang="en-US" sz="3200" i="1" dirty="0"/>
              <a:t>read</a:t>
            </a:r>
            <a:r>
              <a:rPr lang="en-US" sz="3200" dirty="0"/>
              <a:t> from shared memory.</a:t>
            </a:r>
          </a:p>
          <a:p>
            <a:endParaRPr lang="en-US" sz="3200" dirty="0"/>
          </a:p>
          <a:p>
            <a:r>
              <a:rPr lang="en-US" sz="3200" dirty="0"/>
              <a:t>If at least one </a:t>
            </a:r>
            <a:r>
              <a:rPr lang="en-US" sz="3200" i="1" dirty="0"/>
              <a:t>wrote</a:t>
            </a:r>
            <a:r>
              <a:rPr lang="en-US" sz="3200" dirty="0"/>
              <a:t> to shared memory, it would be a problem.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550A64-ED6A-4DE7-85F4-9BF0C4446DDE}"/>
              </a:ext>
            </a:extLst>
          </p:cNvPr>
          <p:cNvCxnSpPr>
            <a:cxnSpLocks/>
          </p:cNvCxnSpPr>
          <p:nvPr/>
        </p:nvCxnSpPr>
        <p:spPr>
          <a:xfrm flipH="1">
            <a:off x="3998976" y="4262066"/>
            <a:ext cx="1866418" cy="0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78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b="1" dirty="0"/>
              <a:t>Lock Design</a:t>
            </a:r>
          </a:p>
          <a:p>
            <a:pPr lvl="1"/>
            <a:endParaRPr lang="en-US" dirty="0"/>
          </a:p>
          <a:p>
            <a:r>
              <a:rPr lang="en-US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3647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</a:t>
            </a:r>
            <a:r>
              <a:rPr lang="en-US" b="1" dirty="0"/>
              <a:t>MUST</a:t>
            </a:r>
            <a:r>
              <a:rPr lang="en-US" dirty="0"/>
              <a:t> stop data races from occurring in our programs.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two processes may simultaneously be in their critical sections.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Processes outside of critical sections should have no impact.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assumptions should be made about number of cores, speed of cores, or scheduler choices.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85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(also known as a mutex)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Locks are the simplest mutual exclusion primitive</a:t>
            </a:r>
          </a:p>
          <a:p>
            <a:pPr lvl="1"/>
            <a:r>
              <a:rPr lang="en-US" dirty="0"/>
              <a:t>Represent a resource that can be reserved and freed</a:t>
            </a:r>
            <a:br>
              <a:rPr lang="en-US" dirty="0"/>
            </a:br>
            <a:endParaRPr lang="en-US" dirty="0"/>
          </a:p>
          <a:p>
            <a:r>
              <a:rPr lang="en-US" b="1" i="1" dirty="0">
                <a:solidFill>
                  <a:schemeClr val="accent4"/>
                </a:solidFill>
              </a:rPr>
              <a:t>Acquire/lock</a:t>
            </a:r>
            <a:r>
              <a:rPr lang="en-US" dirty="0"/>
              <a:t>:	</a:t>
            </a:r>
          </a:p>
          <a:p>
            <a:pPr lvl="1"/>
            <a:r>
              <a:rPr lang="en-US" dirty="0"/>
              <a:t>Used before a critical section to </a:t>
            </a:r>
            <a:r>
              <a:rPr lang="en-US" b="1" dirty="0"/>
              <a:t>reserve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If the lock is free (unlocked), then lock it and proceed.</a:t>
            </a:r>
          </a:p>
          <a:p>
            <a:pPr lvl="1"/>
            <a:r>
              <a:rPr lang="en-US" dirty="0"/>
              <a:t>If the lock is already taken (someone else called </a:t>
            </a:r>
            <a:r>
              <a:rPr lang="en-US" i="1" dirty="0"/>
              <a:t>acquire/lock</a:t>
            </a:r>
            <a:r>
              <a:rPr lang="en-US" dirty="0"/>
              <a:t>),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wait until it’s free</a:t>
            </a:r>
            <a:r>
              <a:rPr lang="en-US" b="1" dirty="0">
                <a:solidFill>
                  <a:schemeClr val="accent6"/>
                </a:solidFill>
              </a:rPr>
              <a:t> </a:t>
            </a:r>
            <a:r>
              <a:rPr lang="en-US" dirty="0"/>
              <a:t>before proceeding.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Release/unlock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Used at the end of a critical section to </a:t>
            </a:r>
            <a:r>
              <a:rPr lang="en-US" b="1" dirty="0"/>
              <a:t>free</a:t>
            </a:r>
            <a:r>
              <a:rPr lang="en-US" dirty="0"/>
              <a:t> the resource</a:t>
            </a:r>
          </a:p>
          <a:p>
            <a:pPr lvl="1"/>
            <a:r>
              <a:rPr lang="en-US" dirty="0"/>
              <a:t>Only the thread holding the lock can release it</a:t>
            </a:r>
          </a:p>
          <a:p>
            <a:pPr lvl="1"/>
            <a:r>
              <a:rPr lang="en-US" dirty="0"/>
              <a:t>Allows one waiting (or future) thread to acquire the lock</a:t>
            </a:r>
          </a:p>
        </p:txBody>
      </p:sp>
    </p:spTree>
    <p:extLst>
      <p:ext uri="{BB962C8B-B14F-4D97-AF65-F5344CB8AC3E}">
        <p14:creationId xmlns:p14="http://schemas.microsoft.com/office/powerpoint/2010/main" val="1937506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887F71B-79C8-8145-8E22-7402182850A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98526" y="287766"/>
            <a:ext cx="1481868" cy="14818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A5188D-F625-B148-B8D6-E8BB6422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different metaphors &amp; etymology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380D2-8320-1143-B7AA-3AA48F35C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719013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Lock</a:t>
            </a:r>
          </a:p>
          <a:p>
            <a:r>
              <a:rPr lang="en-US" dirty="0"/>
              <a:t>Think about locking a bathroom door</a:t>
            </a:r>
          </a:p>
          <a:p>
            <a:r>
              <a:rPr lang="en-US" dirty="0"/>
              <a:t>Our virtual lock works as follows:</a:t>
            </a:r>
          </a:p>
          <a:p>
            <a:pPr lvl="1"/>
            <a:r>
              <a:rPr lang="en-US" dirty="0"/>
              <a:t>Anyone can </a:t>
            </a:r>
            <a:r>
              <a:rPr lang="en-US" b="1" dirty="0"/>
              <a:t>lock</a:t>
            </a:r>
            <a:r>
              <a:rPr lang="en-US" dirty="0"/>
              <a:t> or </a:t>
            </a:r>
            <a:r>
              <a:rPr lang="en-US" b="1" dirty="0"/>
              <a:t>unlock</a:t>
            </a:r>
            <a:br>
              <a:rPr lang="en-US" dirty="0"/>
            </a:br>
            <a:r>
              <a:rPr lang="en-US" dirty="0"/>
              <a:t>(there is no “key”).</a:t>
            </a:r>
          </a:p>
          <a:p>
            <a:pPr lvl="1"/>
            <a:r>
              <a:rPr lang="en-US" dirty="0"/>
              <a:t>Trying to enter (</a:t>
            </a:r>
            <a:r>
              <a:rPr lang="en-US" b="1" dirty="0"/>
              <a:t>lock</a:t>
            </a:r>
            <a:r>
              <a:rPr lang="en-US" dirty="0"/>
              <a:t>) if the lock is already-locked will cause you to wait until it’s unlocked.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920CC-547D-8F4D-B01C-0E8FE26FAFB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7" y="1143000"/>
            <a:ext cx="5468493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Token</a:t>
            </a:r>
          </a:p>
          <a:p>
            <a:r>
              <a:rPr lang="en-US" dirty="0"/>
              <a:t>Holding the token gives</a:t>
            </a:r>
            <a:br>
              <a:rPr lang="en-US" dirty="0"/>
            </a:br>
            <a:r>
              <a:rPr lang="en-US" dirty="0"/>
              <a:t>you permission to do something.</a:t>
            </a:r>
          </a:p>
          <a:p>
            <a:r>
              <a:rPr lang="en-US" dirty="0"/>
              <a:t>There is only one token.</a:t>
            </a:r>
          </a:p>
          <a:p>
            <a:r>
              <a:rPr lang="en-US" dirty="0"/>
              <a:t>Thus, you: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Try to </a:t>
            </a:r>
            <a:r>
              <a:rPr lang="en-US" b="1" dirty="0"/>
              <a:t>acquire </a:t>
            </a:r>
            <a:r>
              <a:rPr lang="en-US" dirty="0"/>
              <a:t>the token (“lock”).  You have to wait your turn if someone else is holding it.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When done, </a:t>
            </a:r>
            <a:r>
              <a:rPr lang="en-US" b="1" dirty="0"/>
              <a:t>release</a:t>
            </a:r>
            <a:r>
              <a:rPr lang="en-US" dirty="0"/>
              <a:t> the token/lock.</a:t>
            </a:r>
          </a:p>
          <a:p>
            <a:r>
              <a:rPr lang="en-US" dirty="0"/>
              <a:t>The token represents exclusive access to a shared resource or a critical section.</a:t>
            </a:r>
          </a:p>
        </p:txBody>
      </p:sp>
      <p:pic>
        <p:nvPicPr>
          <p:cNvPr id="1026" name="Picture 2" descr="Courtesy and Kindess Are Currently Unavailable - SavvyMom">
            <a:extLst>
              <a:ext uri="{FF2B5EF4-FFF2-40B4-BE49-F238E27FC236}">
                <a16:creationId xmlns:a16="http://schemas.microsoft.com/office/drawing/2014/main" id="{51A5317F-5228-4615-AA55-E6748516F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213" y="4901461"/>
            <a:ext cx="2110554" cy="172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550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Locks prevent data races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8BD54-4EB2-3B4F-9AD3-A33B73F13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4A43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4001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pthread.h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b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volatile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LOOPS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1e7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lock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600" b="1" dirty="0">
              <a:solidFill>
                <a:srgbClr val="8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begin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done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*)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BBCE71-6BB7-DB4C-80E7-E66071E9034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79012" y="1143000"/>
            <a:ext cx="5805396" cy="5029200"/>
          </a:xfrm>
        </p:spPr>
        <p:txBody>
          <a:bodyPr>
            <a:noAutofit/>
          </a:bodyPr>
          <a:lstStyle/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4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argc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pthread_t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p2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pthread_mutex_init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lock, 0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begin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pthread_create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696969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wait for threads to finish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pthread_join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7D004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603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main: done with both (counter =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goal was </a:t>
            </a:r>
            <a:r>
              <a:rPr lang="en-US" sz="1600" dirty="0">
                <a:solidFill>
                  <a:srgbClr val="007997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en-US" sz="1600" dirty="0">
                <a:solidFill>
                  <a:srgbClr val="0000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F69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1600" dirty="0">
                <a:solidFill>
                  <a:srgbClr val="8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C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1600" dirty="0">
                <a:solidFill>
                  <a:srgbClr val="80803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return 0;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8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C4E508-EE52-C344-8E61-74746559B8A9}"/>
              </a:ext>
            </a:extLst>
          </p:cNvPr>
          <p:cNvCxnSpPr/>
          <p:nvPr/>
        </p:nvCxnSpPr>
        <p:spPr>
          <a:xfrm>
            <a:off x="5341257" y="1190171"/>
            <a:ext cx="0" cy="416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695BAC0-EA0D-4681-8EE4-2B16A95B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8ED39A71-C868-4D65-91CC-5C93D7064475}"/>
              </a:ext>
            </a:extLst>
          </p:cNvPr>
          <p:cNvSpPr/>
          <p:nvPr/>
        </p:nvSpPr>
        <p:spPr>
          <a:xfrm flipH="1" flipV="1">
            <a:off x="607591" y="2623119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ounded Rectangle 8">
            <a:extLst>
              <a:ext uri="{FF2B5EF4-FFF2-40B4-BE49-F238E27FC236}">
                <a16:creationId xmlns:a16="http://schemas.microsoft.com/office/drawing/2014/main" id="{06716151-A33D-414A-AB56-7FCE8451D3FE}"/>
              </a:ext>
            </a:extLst>
          </p:cNvPr>
          <p:cNvSpPr/>
          <p:nvPr/>
        </p:nvSpPr>
        <p:spPr>
          <a:xfrm flipH="1" flipV="1">
            <a:off x="607591" y="4071060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" name="Rounded Rectangle 8">
            <a:extLst>
              <a:ext uri="{FF2B5EF4-FFF2-40B4-BE49-F238E27FC236}">
                <a16:creationId xmlns:a16="http://schemas.microsoft.com/office/drawing/2014/main" id="{8C879F30-BD3D-4C83-9A74-4C9BE6FB7389}"/>
              </a:ext>
            </a:extLst>
          </p:cNvPr>
          <p:cNvSpPr/>
          <p:nvPr/>
        </p:nvSpPr>
        <p:spPr>
          <a:xfrm flipH="1" flipV="1">
            <a:off x="607591" y="4716467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972B1899-39A0-44FA-B996-ADB952D58229}"/>
              </a:ext>
            </a:extLst>
          </p:cNvPr>
          <p:cNvSpPr/>
          <p:nvPr/>
        </p:nvSpPr>
        <p:spPr>
          <a:xfrm flipH="1" flipV="1">
            <a:off x="5779012" y="1727895"/>
            <a:ext cx="4539689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078D5190-E500-4397-BFB1-DC40BE6946A5}"/>
              </a:ext>
            </a:extLst>
          </p:cNvPr>
          <p:cNvSpPr/>
          <p:nvPr/>
        </p:nvSpPr>
        <p:spPr>
          <a:xfrm flipH="1" flipV="1">
            <a:off x="607588" y="4455686"/>
            <a:ext cx="4539679" cy="260779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878644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E6AD-F465-4B1B-AD4C-DCF3A4128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example – locking critical sections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4D6395-47EB-4895-80A3-3AC36F8D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Compile with “</a:t>
            </a:r>
            <a:r>
              <a:rPr lang="en-US" dirty="0" err="1"/>
              <a:t>gcc</a:t>
            </a:r>
            <a:r>
              <a:rPr lang="en-US" dirty="0"/>
              <a:t> -</a:t>
            </a:r>
            <a:r>
              <a:rPr lang="en-US" dirty="0" err="1"/>
              <a:t>pthread</a:t>
            </a:r>
            <a:r>
              <a:rPr lang="en-US" dirty="0"/>
              <a:t> -o locked </a:t>
            </a:r>
            <a:r>
              <a:rPr lang="en-US" dirty="0" err="1"/>
              <a:t>locked_data_race.c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brghena@ubuntu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race_condition</a:t>
            </a:r>
            <a:r>
              <a:rPr lang="en-US" dirty="0">
                <a:latin typeface="Consolas" panose="020B0609020204030204" pitchFamily="49" charset="0"/>
              </a:rPr>
              <a:t>] $ ./locked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begin (counter = 0)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begin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A: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B: done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>
                <a:latin typeface="Consolas" panose="020B0609020204030204" pitchFamily="49" charset="0"/>
              </a:rPr>
              <a:t>main: done with both (counter = 20000000, goal was 20000000)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Tahoma"/>
              </a:rPr>
              <a:t>Correct result every time! (code does go a bit slower though…)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4F032-ECCC-49FA-845C-4EBF6ECE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07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implementing locks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15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Lock Design</a:t>
            </a:r>
          </a:p>
          <a:p>
            <a:pPr lvl="1"/>
            <a:endParaRPr lang="en-US" dirty="0"/>
          </a:p>
          <a:p>
            <a:r>
              <a:rPr lang="en-US" b="1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178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932FA1-B4FB-4543-82E7-6A016917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modern hardware capabilities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80097-D65F-4503-B3B7-137DE544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F45D183-9149-4636-B60A-E80DEF143561}"/>
              </a:ext>
            </a:extLst>
          </p:cNvPr>
          <p:cNvSpPr/>
          <p:nvPr/>
        </p:nvSpPr>
        <p:spPr>
          <a:xfrm>
            <a:off x="1307930" y="3725826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1C2CB7-BFAD-4FE3-AB94-73ED2816C5A4}"/>
              </a:ext>
            </a:extLst>
          </p:cNvPr>
          <p:cNvSpPr/>
          <p:nvPr/>
        </p:nvSpPr>
        <p:spPr>
          <a:xfrm>
            <a:off x="3689963" y="3720383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F2472F0-7688-40F4-AA64-4C75B3A3F156}"/>
              </a:ext>
            </a:extLst>
          </p:cNvPr>
          <p:cNvSpPr/>
          <p:nvPr/>
        </p:nvSpPr>
        <p:spPr>
          <a:xfrm>
            <a:off x="6071995" y="3720382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899F16D-FF8A-4B8E-974E-4C17550964E5}"/>
              </a:ext>
            </a:extLst>
          </p:cNvPr>
          <p:cNvSpPr/>
          <p:nvPr/>
        </p:nvSpPr>
        <p:spPr>
          <a:xfrm>
            <a:off x="8454029" y="3720381"/>
            <a:ext cx="2151767" cy="3965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2C32B8A-C125-4343-BA04-2C7A6A785FC7}"/>
              </a:ext>
            </a:extLst>
          </p:cNvPr>
          <p:cNvSpPr/>
          <p:nvPr/>
        </p:nvSpPr>
        <p:spPr>
          <a:xfrm>
            <a:off x="1307930" y="4249709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375A35C6-1160-4F95-B7AC-9E1FBF2AB0F5}"/>
              </a:ext>
            </a:extLst>
          </p:cNvPr>
          <p:cNvSpPr/>
          <p:nvPr/>
        </p:nvSpPr>
        <p:spPr>
          <a:xfrm>
            <a:off x="3689963" y="4244266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22BE44-F457-4949-840A-0B03F9F0FE14}"/>
              </a:ext>
            </a:extLst>
          </p:cNvPr>
          <p:cNvSpPr/>
          <p:nvPr/>
        </p:nvSpPr>
        <p:spPr>
          <a:xfrm>
            <a:off x="6071995" y="4244265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21AC5EE-E5F6-47A9-9E56-35CE68B51B47}"/>
              </a:ext>
            </a:extLst>
          </p:cNvPr>
          <p:cNvSpPr/>
          <p:nvPr/>
        </p:nvSpPr>
        <p:spPr>
          <a:xfrm>
            <a:off x="8454029" y="4244264"/>
            <a:ext cx="2151767" cy="729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083525-702E-4E59-BF39-BB7F348C5554}"/>
              </a:ext>
            </a:extLst>
          </p:cNvPr>
          <p:cNvSpPr/>
          <p:nvPr/>
        </p:nvSpPr>
        <p:spPr>
          <a:xfrm>
            <a:off x="1307929" y="5106571"/>
            <a:ext cx="9297867" cy="72953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 Cache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F5B112E-44D5-4B7D-8374-43DEB0B439D2}"/>
              </a:ext>
            </a:extLst>
          </p:cNvPr>
          <p:cNvSpPr/>
          <p:nvPr/>
        </p:nvSpPr>
        <p:spPr>
          <a:xfrm>
            <a:off x="926842" y="1565013"/>
            <a:ext cx="10058400" cy="4565780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777A20-9227-4C12-9E0D-0F31778E813E}"/>
              </a:ext>
            </a:extLst>
          </p:cNvPr>
          <p:cNvSpPr txBox="1"/>
          <p:nvPr/>
        </p:nvSpPr>
        <p:spPr>
          <a:xfrm>
            <a:off x="1623525" y="1211871"/>
            <a:ext cx="3296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Processor </a:t>
            </a:r>
            <a:r>
              <a:rPr lang="en-US" sz="1400" dirty="0"/>
              <a:t>(also known as CPU)</a:t>
            </a:r>
          </a:p>
        </p:txBody>
      </p:sp>
      <p:pic>
        <p:nvPicPr>
          <p:cNvPr id="161" name="Picture 160">
            <a:extLst>
              <a:ext uri="{FF2B5EF4-FFF2-40B4-BE49-F238E27FC236}">
                <a16:creationId xmlns:a16="http://schemas.microsoft.com/office/drawing/2014/main" id="{BF2B7EB9-8ACE-4D3E-AB48-154441FD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928" y="1820418"/>
            <a:ext cx="2151767" cy="1772631"/>
          </a:xfrm>
          <a:prstGeom prst="rect">
            <a:avLst/>
          </a:prstGeom>
        </p:spPr>
      </p:pic>
      <p:pic>
        <p:nvPicPr>
          <p:cNvPr id="162" name="Picture 161">
            <a:extLst>
              <a:ext uri="{FF2B5EF4-FFF2-40B4-BE49-F238E27FC236}">
                <a16:creationId xmlns:a16="http://schemas.microsoft.com/office/drawing/2014/main" id="{334CC115-8E5D-42F7-8654-9706D734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962" y="1820418"/>
            <a:ext cx="2151767" cy="1772631"/>
          </a:xfrm>
          <a:prstGeom prst="rect">
            <a:avLst/>
          </a:prstGeom>
        </p:spPr>
      </p:pic>
      <p:pic>
        <p:nvPicPr>
          <p:cNvPr id="163" name="Picture 162">
            <a:extLst>
              <a:ext uri="{FF2B5EF4-FFF2-40B4-BE49-F238E27FC236}">
                <a16:creationId xmlns:a16="http://schemas.microsoft.com/office/drawing/2014/main" id="{2AC76277-039D-4FFD-A33E-B6BE9954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995" y="1820418"/>
            <a:ext cx="2151767" cy="1772631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D68E757B-71D6-4716-A5F1-C9F705F71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028" y="1820418"/>
            <a:ext cx="2151767" cy="177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04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Approach for single-core machines: disable interrupts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5331F-4B5E-4C87-A9F9-75775B94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disable_interrupts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void unlock() {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enable_interrupts</a:t>
            </a: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62FA7-2337-44F0-AEDA-06B8E23CE7E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576" y="1143000"/>
            <a:ext cx="6975832" cy="5029200"/>
          </a:xfrm>
        </p:spPr>
        <p:txBody>
          <a:bodyPr/>
          <a:lstStyle/>
          <a:p>
            <a:r>
              <a:rPr lang="en-US" dirty="0"/>
              <a:t>Disable interrupts to prevent preemption during critical section</a:t>
            </a:r>
          </a:p>
          <a:p>
            <a:pPr lvl="1"/>
            <a:r>
              <a:rPr lang="en-US" dirty="0"/>
              <a:t>Scheduler can’t run if the OS never takes control</a:t>
            </a:r>
          </a:p>
          <a:p>
            <a:pPr lvl="1"/>
            <a:r>
              <a:rPr lang="en-US" dirty="0"/>
              <a:t>Also stops data races in interrupt handlers</a:t>
            </a:r>
          </a:p>
          <a:p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Doesn’t work on multicore machines</a:t>
            </a:r>
          </a:p>
          <a:p>
            <a:pPr lvl="1"/>
            <a:r>
              <a:rPr lang="en-US" dirty="0"/>
              <a:t>Bad Idea™ to let processes disable the OS</a:t>
            </a:r>
          </a:p>
          <a:p>
            <a:pPr lvl="2"/>
            <a:r>
              <a:rPr lang="en-US" dirty="0"/>
              <a:t>Process could freeze the entire computer</a:t>
            </a:r>
          </a:p>
          <a:p>
            <a:pPr lvl="1"/>
            <a:r>
              <a:rPr lang="en-US" dirty="0"/>
              <a:t>Might screw up timing for interrupt handling</a:t>
            </a:r>
          </a:p>
        </p:txBody>
      </p:sp>
    </p:spTree>
    <p:extLst>
      <p:ext uri="{BB962C8B-B14F-4D97-AF65-F5344CB8AC3E}">
        <p14:creationId xmlns:p14="http://schemas.microsoft.com/office/powerpoint/2010/main" val="12468007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Straightforward approach: lock variable with loads/stores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</a:t>
            </a:r>
            <a:r>
              <a:rPr lang="en-US" b="1" u="sng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sequential</a:t>
            </a: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execution!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7424928" y="1143000"/>
            <a:ext cx="3425952" cy="92333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730770" y="3714453"/>
            <a:ext cx="3120110" cy="107721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going to work though?</a:t>
            </a:r>
          </a:p>
        </p:txBody>
      </p:sp>
    </p:spTree>
    <p:extLst>
      <p:ext uri="{BB962C8B-B14F-4D97-AF65-F5344CB8AC3E}">
        <p14:creationId xmlns:p14="http://schemas.microsoft.com/office/powerpoint/2010/main" val="1149930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on lock variable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355D-2821-4B59-92AD-71AFE218E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143000"/>
            <a:ext cx="4146322" cy="5029200"/>
          </a:xfrm>
        </p:spPr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800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FF0000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FF0000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1EB68F-05D4-45E4-95B8-101C34FCD7F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08576" y="1143000"/>
            <a:ext cx="5951704" cy="5029200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  <a:buNone/>
            </a:pPr>
            <a:r>
              <a:rPr lang="en-US" sz="2800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2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r>
              <a:rPr lang="en-US" sz="2800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None/>
            </a:pPr>
            <a:endParaRPr lang="en-US" sz="2800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0401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BDAB6765-8C51-4565-BAE5-23C9BC89D3D9}"/>
              </a:ext>
            </a:extLst>
          </p:cNvPr>
          <p:cNvSpPr/>
          <p:nvPr/>
        </p:nvSpPr>
        <p:spPr>
          <a:xfrm flipH="1" flipV="1">
            <a:off x="607595" y="1572766"/>
            <a:ext cx="7754108" cy="1475231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on lock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4AB3DCF-0E27-4BC7-AA1A-4A7F709AA7CF}"/>
              </a:ext>
            </a:extLst>
          </p:cNvPr>
          <p:cNvSpPr txBox="1">
            <a:spLocks/>
          </p:cNvSpPr>
          <p:nvPr/>
        </p:nvSpPr>
        <p:spPr>
          <a:xfrm>
            <a:off x="694944" y="1143000"/>
            <a:ext cx="4146322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FF0000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FF0000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8A1D230-63EF-43DA-B21C-A0844FB626B6}"/>
              </a:ext>
            </a:extLst>
          </p:cNvPr>
          <p:cNvSpPr txBox="1">
            <a:spLocks/>
          </p:cNvSpPr>
          <p:nvPr/>
        </p:nvSpPr>
        <p:spPr>
          <a:xfrm>
            <a:off x="4608576" y="1143000"/>
            <a:ext cx="5951704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2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2AEC6-342F-4D7E-9798-1F0A2F46F778}"/>
              </a:ext>
            </a:extLst>
          </p:cNvPr>
          <p:cNvSpPr txBox="1"/>
          <p:nvPr/>
        </p:nvSpPr>
        <p:spPr>
          <a:xfrm>
            <a:off x="8449052" y="1156219"/>
            <a:ext cx="3438148" cy="267765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Thread 2 finds lock is not set before Thread 1 sets it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Both threads believe they acquired and set the lock!</a:t>
            </a:r>
          </a:p>
        </p:txBody>
      </p:sp>
    </p:spTree>
    <p:extLst>
      <p:ext uri="{BB962C8B-B14F-4D97-AF65-F5344CB8AC3E}">
        <p14:creationId xmlns:p14="http://schemas.microsoft.com/office/powerpoint/2010/main" val="2210615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8">
            <a:extLst>
              <a:ext uri="{FF2B5EF4-FFF2-40B4-BE49-F238E27FC236}">
                <a16:creationId xmlns:a16="http://schemas.microsoft.com/office/drawing/2014/main" id="{BDAB6765-8C51-4565-BAE5-23C9BC89D3D9}"/>
              </a:ext>
            </a:extLst>
          </p:cNvPr>
          <p:cNvSpPr/>
          <p:nvPr/>
        </p:nvSpPr>
        <p:spPr>
          <a:xfrm flipH="1" flipV="1">
            <a:off x="607594" y="3986782"/>
            <a:ext cx="7841457" cy="914402"/>
          </a:xfrm>
          <a:prstGeom prst="roundRect">
            <a:avLst>
              <a:gd name="adj" fmla="val 4727"/>
            </a:avLst>
          </a:prstGeom>
          <a:solidFill>
            <a:srgbClr val="C00000">
              <a:alpha val="24706"/>
            </a:srgb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on lock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94AB3DCF-0E27-4BC7-AA1A-4A7F709AA7CF}"/>
              </a:ext>
            </a:extLst>
          </p:cNvPr>
          <p:cNvSpPr txBox="1">
            <a:spLocks/>
          </p:cNvSpPr>
          <p:nvPr/>
        </p:nvSpPr>
        <p:spPr>
          <a:xfrm>
            <a:off x="694944" y="1143000"/>
            <a:ext cx="4146322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1</a:t>
            </a:r>
          </a:p>
          <a:p>
            <a:pPr marL="0" indent="0"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Clr>
                <a:srgbClr val="FF0000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buClr>
                <a:srgbClr val="FF0000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8A1D230-63EF-43DA-B21C-A0844FB626B6}"/>
              </a:ext>
            </a:extLst>
          </p:cNvPr>
          <p:cNvSpPr txBox="1">
            <a:spLocks/>
          </p:cNvSpPr>
          <p:nvPr/>
        </p:nvSpPr>
        <p:spPr>
          <a:xfrm>
            <a:off x="4608576" y="1143000"/>
            <a:ext cx="5951704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dk1"/>
                </a:solidFill>
                <a:ea typeface="Courier"/>
                <a:cs typeface="Courier"/>
                <a:sym typeface="Courier"/>
              </a:rPr>
              <a:t>Thread 2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critical section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lnSpc>
                <a:spcPct val="80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E2AEC6-342F-4D7E-9798-1F0A2F46F778}"/>
              </a:ext>
            </a:extLst>
          </p:cNvPr>
          <p:cNvSpPr txBox="1"/>
          <p:nvPr/>
        </p:nvSpPr>
        <p:spPr>
          <a:xfrm>
            <a:off x="8533869" y="3706366"/>
            <a:ext cx="3194835" cy="156966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Lock is released and available while Thread 2 is in critical section!</a:t>
            </a:r>
          </a:p>
        </p:txBody>
      </p:sp>
    </p:spTree>
    <p:extLst>
      <p:ext uri="{BB962C8B-B14F-4D97-AF65-F5344CB8AC3E}">
        <p14:creationId xmlns:p14="http://schemas.microsoft.com/office/powerpoint/2010/main" val="1043107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Straightforward approach: lock variable with loads/stores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while(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!= 0);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1;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4572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7424928" y="1143000"/>
            <a:ext cx="3425952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lock = false;</a:t>
            </a: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locklock</a:t>
            </a:r>
            <a:r>
              <a:rPr lang="en-US" dirty="0">
                <a:latin typeface="Consolas" panose="020B0609020204030204" pitchFamily="49" charset="0"/>
              </a:rPr>
              <a:t> = false;</a:t>
            </a:r>
          </a:p>
        </p:txBody>
      </p:sp>
    </p:spTree>
    <p:extLst>
      <p:ext uri="{BB962C8B-B14F-4D97-AF65-F5344CB8AC3E}">
        <p14:creationId xmlns:p14="http://schemas.microsoft.com/office/powerpoint/2010/main" val="2008570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Straightforward approach: lock variable with loads/stores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while(</a:t>
            </a: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!= 0);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1;</a:t>
            </a: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45720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45720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 err="1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locklock</a:t>
            </a: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= 0;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7424928" y="1143000"/>
            <a:ext cx="3425952" cy="1200329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lock = false;</a:t>
            </a:r>
          </a:p>
          <a:p>
            <a:r>
              <a:rPr lang="en-US" dirty="0" err="1">
                <a:latin typeface="Consolas" panose="020B0609020204030204" pitchFamily="49" charset="0"/>
              </a:rPr>
              <a:t>boolean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locklock</a:t>
            </a:r>
            <a:r>
              <a:rPr lang="en-US" dirty="0">
                <a:latin typeface="Consolas" panose="020B0609020204030204" pitchFamily="49" charset="0"/>
              </a:rPr>
              <a:t>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AF554-7999-4C18-98CE-F7C6CC3E7925}"/>
              </a:ext>
            </a:extLst>
          </p:cNvPr>
          <p:cNvSpPr txBox="1"/>
          <p:nvPr/>
        </p:nvSpPr>
        <p:spPr>
          <a:xfrm>
            <a:off x="7205472" y="3288268"/>
            <a:ext cx="4242816" cy="19389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is not going to work…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Problem</a:t>
            </a:r>
            <a:r>
              <a:rPr lang="en-US" sz="2400" dirty="0"/>
              <a:t>: the lock itself is a shared resource!</a:t>
            </a:r>
          </a:p>
        </p:txBody>
      </p:sp>
    </p:spTree>
    <p:extLst>
      <p:ext uri="{BB962C8B-B14F-4D97-AF65-F5344CB8AC3E}">
        <p14:creationId xmlns:p14="http://schemas.microsoft.com/office/powerpoint/2010/main" val="22524392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8623-661D-4FA7-AE11-72C61CEB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Algorithmic approach: Peterson’s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73B6C-C47A-475D-9172-F1D5670BF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indeed several algorithmic approaches to create a lock!</a:t>
            </a:r>
          </a:p>
          <a:p>
            <a:endParaRPr lang="en-US" dirty="0"/>
          </a:p>
          <a:p>
            <a:r>
              <a:rPr lang="en-US" dirty="0"/>
              <a:t>See textbook (or other sources) for Peterson’s Solution for two threads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Algorithm, so it works on any platform no matter the hardware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Solution for N threads gets complicated</a:t>
            </a:r>
          </a:p>
          <a:p>
            <a:pPr lvl="1"/>
            <a:r>
              <a:rPr lang="en-US" dirty="0"/>
              <a:t>Performance is slow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8A134-34AD-42C4-9F6D-2B247014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593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Hardware approach: atomic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Atomic</a:t>
            </a:r>
            <a:r>
              <a:rPr lang="en-US" dirty="0"/>
              <a:t> instructions perform operations on memory in one uninterruptable instruction</a:t>
            </a:r>
          </a:p>
          <a:p>
            <a:pPr lvl="1"/>
            <a:r>
              <a:rPr lang="en-US" dirty="0"/>
              <a:t>Guarantees that all parts of the instruction occur before the next instruction</a:t>
            </a:r>
          </a:p>
          <a:p>
            <a:pPr lvl="1"/>
            <a:r>
              <a:rPr lang="en-US" dirty="0"/>
              <a:t>In multicore, guarantees that entire access to memory is serialized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Commonly read, modify, and write in a single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186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Exchange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atomic_exchange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atomic_exchange</a:t>
            </a:r>
            <a:r>
              <a:rPr lang="en-US" dirty="0">
                <a:latin typeface="Consolas" panose="020B0609020204030204" pitchFamily="49" charset="0"/>
              </a:rPr>
              <a:t>(int* pointer, int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 // fetch old value from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new_value</a:t>
            </a:r>
            <a:r>
              <a:rPr lang="en-US" dirty="0">
                <a:latin typeface="Consolas" panose="020B0609020204030204" pitchFamily="49" charset="0"/>
              </a:rPr>
              <a:t>;     // write new value to memory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         // return old value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/>
              <a:t>atomic_exchange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Write a new value to memory, and return the old one</a:t>
            </a:r>
          </a:p>
          <a:p>
            <a:pPr lvl="1"/>
            <a:r>
              <a:rPr lang="en-US" dirty="0"/>
              <a:t>Also known as test-and-set when operating on </a:t>
            </a:r>
            <a:r>
              <a:rPr lang="en-US" dirty="0" err="1"/>
              <a:t>boolean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xchg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83963B-FA11-4A60-9354-44D25D362E33}"/>
              </a:ext>
            </a:extLst>
          </p:cNvPr>
          <p:cNvSpPr txBox="1"/>
          <p:nvPr/>
        </p:nvSpPr>
        <p:spPr>
          <a:xfrm>
            <a:off x="1139866" y="1641375"/>
            <a:ext cx="8931059" cy="40011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pseudocode for the instruction: remember, this is actually in hardware NOT C</a:t>
            </a:r>
          </a:p>
        </p:txBody>
      </p:sp>
    </p:spTree>
    <p:extLst>
      <p:ext uri="{BB962C8B-B14F-4D97-AF65-F5344CB8AC3E}">
        <p14:creationId xmlns:p14="http://schemas.microsoft.com/office/powerpoint/2010/main" val="587746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Lock Design</a:t>
            </a:r>
          </a:p>
          <a:p>
            <a:pPr lvl="1"/>
            <a:endParaRPr lang="en-US" dirty="0"/>
          </a:p>
          <a:p>
            <a:r>
              <a:rPr lang="en-US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792654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Compare And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Example </a:t>
            </a:r>
            <a:r>
              <a:rPr lang="en-US" sz="2400" dirty="0" err="1"/>
              <a:t>atomic_compare_and_swap</a:t>
            </a:r>
            <a:r>
              <a:rPr lang="en-US" sz="2400" dirty="0"/>
              <a:t> </a:t>
            </a:r>
            <a:r>
              <a:rPr lang="en-US" sz="2000" dirty="0"/>
              <a:t>(remember, this is pseudocode for hardware)</a:t>
            </a:r>
            <a:br>
              <a:rPr lang="en-US" dirty="0"/>
            </a:br>
            <a:r>
              <a:rPr lang="en-US" sz="1100" dirty="0"/>
              <a:t> </a:t>
            </a:r>
            <a:endParaRPr lang="en-US" sz="2000" dirty="0"/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bool </a:t>
            </a:r>
            <a:r>
              <a:rPr lang="en-US" sz="1800" dirty="0" err="1">
                <a:latin typeface="Consolas" panose="020B0609020204030204" pitchFamily="49" charset="0"/>
              </a:rPr>
              <a:t>atomic_compare_and_swap</a:t>
            </a:r>
            <a:r>
              <a:rPr lang="en-US" sz="1800" dirty="0">
                <a:latin typeface="Consolas" panose="020B0609020204030204" pitchFamily="49" charset="0"/>
              </a:rPr>
              <a:t> (int* pointer, int </a:t>
            </a:r>
            <a:r>
              <a:rPr lang="en-US" sz="1800" dirty="0" err="1">
                <a:latin typeface="Consolas" panose="020B0609020204030204" pitchFamily="49" charset="0"/>
              </a:rPr>
              <a:t>expected_value</a:t>
            </a:r>
            <a:r>
              <a:rPr lang="en-US" sz="1800" dirty="0">
                <a:latin typeface="Consolas" panose="020B0609020204030204" pitchFamily="49" charset="0"/>
              </a:rPr>
              <a:t>, int </a:t>
            </a:r>
            <a:r>
              <a:rPr lang="en-US" sz="1800" dirty="0" err="1">
                <a:latin typeface="Consolas" panose="020B0609020204030204" pitchFamily="49" charset="0"/>
              </a:rPr>
              <a:t>new_value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  int </a:t>
            </a:r>
            <a:r>
              <a:rPr lang="en-US" sz="1800" dirty="0" err="1">
                <a:latin typeface="Consolas" panose="020B0609020204030204" pitchFamily="49" charset="0"/>
              </a:rPr>
              <a:t>actual_value</a:t>
            </a:r>
            <a:r>
              <a:rPr lang="en-US" sz="1800" dirty="0">
                <a:latin typeface="Consolas" panose="020B0609020204030204" pitchFamily="49" charset="0"/>
              </a:rPr>
              <a:t> = *pointer;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if (</a:t>
            </a:r>
            <a:r>
              <a:rPr lang="en-US" sz="1800" dirty="0" err="1">
                <a:latin typeface="Consolas" panose="020B0609020204030204" pitchFamily="49" charset="0"/>
              </a:rPr>
              <a:t>actual_value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expected_value</a:t>
            </a:r>
            <a:r>
              <a:rPr lang="en-US" sz="18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*pointer = </a:t>
            </a:r>
            <a:r>
              <a:rPr lang="en-US" sz="1800" dirty="0" err="1">
                <a:latin typeface="Consolas" panose="020B0609020204030204" pitchFamily="49" charset="0"/>
              </a:rPr>
              <a:t>new_value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true;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 }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false;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/>
              <a:t>atomic_compare_and_swap</a:t>
            </a:r>
            <a:r>
              <a:rPr lang="en-US" sz="2400" dirty="0"/>
              <a:t>(</a:t>
            </a:r>
            <a:r>
              <a:rPr lang="en-US" sz="2400" dirty="0" err="1"/>
              <a:t>destptr</a:t>
            </a:r>
            <a:r>
              <a:rPr lang="en-US" sz="2400" dirty="0"/>
              <a:t>, </a:t>
            </a:r>
            <a:r>
              <a:rPr lang="en-US" sz="2400" dirty="0" err="1"/>
              <a:t>oldval</a:t>
            </a:r>
            <a:r>
              <a:rPr lang="en-US" sz="2400" dirty="0"/>
              <a:t>, </a:t>
            </a:r>
            <a:r>
              <a:rPr lang="en-US" sz="2400" dirty="0" err="1"/>
              <a:t>newval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x86-64 instruction: </a:t>
            </a:r>
            <a:r>
              <a:rPr lang="en-US" sz="2000" dirty="0">
                <a:latin typeface="Consolas" panose="020B0609020204030204" pitchFamily="49" charset="0"/>
              </a:rPr>
              <a:t>lock; </a:t>
            </a:r>
            <a:r>
              <a:rPr lang="en-US" sz="2000" dirty="0" err="1">
                <a:latin typeface="Consolas" panose="020B0609020204030204" pitchFamily="49" charset="0"/>
              </a:rPr>
              <a:t>cmpxchg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/>
              <a:t>Generalization of exchange</a:t>
            </a:r>
          </a:p>
          <a:p>
            <a:pPr lvl="2"/>
            <a:r>
              <a:rPr lang="en-US" sz="2000" dirty="0"/>
              <a:t>Exchange(</a:t>
            </a:r>
            <a:r>
              <a:rPr lang="en-US" sz="2000" dirty="0" err="1"/>
              <a:t>ptr</a:t>
            </a:r>
            <a:r>
              <a:rPr lang="en-US" sz="2000" dirty="0"/>
              <a:t>, new) -&gt; </a:t>
            </a:r>
            <a:r>
              <a:rPr lang="en-US" sz="2000" dirty="0" err="1"/>
              <a:t>CompareAndSwap</a:t>
            </a:r>
            <a:r>
              <a:rPr lang="en-US" sz="2000" dirty="0"/>
              <a:t>(</a:t>
            </a:r>
            <a:r>
              <a:rPr lang="en-US" sz="2000" dirty="0" err="1"/>
              <a:t>ptr</a:t>
            </a:r>
            <a:r>
              <a:rPr lang="en-US" sz="2000" dirty="0"/>
              <a:t>, *</a:t>
            </a:r>
            <a:r>
              <a:rPr lang="en-US" sz="2000" dirty="0" err="1"/>
              <a:t>ptr</a:t>
            </a:r>
            <a:r>
              <a:rPr lang="en-US" sz="2000" dirty="0"/>
              <a:t>, new)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977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memory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barrier</a:t>
            </a:r>
          </a:p>
          <a:p>
            <a:pPr lvl="1"/>
            <a:r>
              <a:rPr lang="en-US" dirty="0"/>
              <a:t>Guarantees that all load/stores </a:t>
            </a:r>
            <a:r>
              <a:rPr lang="en-US" b="1" dirty="0"/>
              <a:t>before</a:t>
            </a:r>
            <a:r>
              <a:rPr lang="en-US" dirty="0"/>
              <a:t> this line of code are completed</a:t>
            </a:r>
            <a:br>
              <a:rPr lang="en-US" dirty="0"/>
            </a:br>
            <a:r>
              <a:rPr lang="en-US" dirty="0"/>
              <a:t>before any load/stores </a:t>
            </a:r>
            <a:r>
              <a:rPr lang="en-US" b="1" dirty="0"/>
              <a:t>after</a:t>
            </a:r>
            <a:r>
              <a:rPr lang="en-US" dirty="0"/>
              <a:t> this line of code are started</a:t>
            </a:r>
          </a:p>
          <a:p>
            <a:pPr lvl="1"/>
            <a:r>
              <a:rPr lang="en-US" dirty="0"/>
              <a:t>Comes in software (compiler orders things) and hardware (processor orders things) forms</a:t>
            </a:r>
          </a:p>
          <a:p>
            <a:pPr lvl="2"/>
            <a:r>
              <a:rPr lang="en-US" dirty="0"/>
              <a:t>Both are necessary for correct execution!</a:t>
            </a:r>
          </a:p>
          <a:p>
            <a:pPr lvl="1"/>
            <a:r>
              <a:rPr lang="en-US" dirty="0"/>
              <a:t>C wrappers for atomics allow you to specify a memory barrier</a:t>
            </a:r>
          </a:p>
          <a:p>
            <a:pPr lvl="1"/>
            <a:endParaRPr lang="en-US" dirty="0"/>
          </a:p>
          <a:p>
            <a:r>
              <a:rPr lang="en-US" dirty="0"/>
              <a:t>Atomic Load/Store C-wrappers</a:t>
            </a:r>
          </a:p>
          <a:p>
            <a:pPr lvl="1"/>
            <a:r>
              <a:rPr lang="en-US" dirty="0"/>
              <a:t>Guarantee sequential consistency</a:t>
            </a:r>
          </a:p>
          <a:p>
            <a:pPr lvl="1"/>
            <a:r>
              <a:rPr lang="en-US" dirty="0"/>
              <a:t>Remember: memory could be reordered by compiler or processor!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89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int flag; // 0 indicates that mutex is available, 1 that it is held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000" dirty="0">
                <a:latin typeface="Consolas" panose="020B0609020204030204" pitchFamily="49" charset="0"/>
              </a:rPr>
              <a:t> 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mutex_init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mutex-&gt;flag = 0; // lock starts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mutex_acquire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while (</a:t>
            </a:r>
            <a:r>
              <a:rPr lang="en-US" sz="1800" dirty="0" err="1">
                <a:latin typeface="Consolas" panose="020B0609020204030204" pitchFamily="49" charset="0"/>
              </a:rPr>
              <a:t>atomic_exchange</a:t>
            </a:r>
            <a:r>
              <a:rPr lang="en-US" sz="1800" dirty="0">
                <a:latin typeface="Consolas" panose="020B0609020204030204" pitchFamily="49" charset="0"/>
              </a:rPr>
              <a:t>(&amp;(mutex-&gt;flag), 1) == 1); // spin-wait until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void </a:t>
            </a:r>
            <a:r>
              <a:rPr lang="en-US" sz="1800" dirty="0" err="1">
                <a:latin typeface="Consolas" panose="020B0609020204030204" pitchFamily="49" charset="0"/>
              </a:rPr>
              <a:t>mutex_release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lock_t</a:t>
            </a:r>
            <a:r>
              <a:rPr lang="en-US" sz="18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atomic_store</a:t>
            </a:r>
            <a:r>
              <a:rPr lang="en-US" sz="1800" dirty="0">
                <a:latin typeface="Consolas" panose="020B0609020204030204" pitchFamily="49" charset="0"/>
              </a:rPr>
              <a:t>(&amp;(mutex-&gt;flag), 0); // make lock available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1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Disable interrupts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Peterson’s Algorithm</a:t>
            </a:r>
          </a:p>
          <a:p>
            <a:pPr marL="514350" indent="-514350">
              <a:buFont typeface="+mj-lt"/>
              <a:buAutoNum type="arabicPeriod" startAt="2"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Spinlocks</a:t>
            </a:r>
            <a:r>
              <a:rPr lang="en-US" dirty="0"/>
              <a:t> (with atomic instructions)</a:t>
            </a:r>
          </a:p>
          <a:p>
            <a:pPr lvl="1"/>
            <a:r>
              <a:rPr lang="en-US" dirty="0"/>
              <a:t>The simple solution we were looking for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866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did we need atomics?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1071058" y="958850"/>
            <a:ext cx="5179198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   </a:t>
            </a:r>
            <a:r>
              <a:rPr lang="en-US" dirty="0">
                <a:latin typeface="Consolas" panose="020B0609020204030204" pitchFamily="49" charset="0"/>
              </a:rPr>
              <a:t>bool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290148" y="1486825"/>
            <a:ext cx="4290246" cy="584775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code sufficient?</a:t>
            </a:r>
          </a:p>
        </p:txBody>
      </p:sp>
    </p:spTree>
    <p:extLst>
      <p:ext uri="{BB962C8B-B14F-4D97-AF65-F5344CB8AC3E}">
        <p14:creationId xmlns:p14="http://schemas.microsoft.com/office/powerpoint/2010/main" val="1094220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80A8-D41E-4DB8-B9B3-92FD16E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did we need atomics?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2A13E-8E2A-4B50-8982-2F70E15E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wait for lock released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while (lock != 0);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lock == 0 now (unlocked)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set lock	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1;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</a:t>
            </a: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// access shared resource ... </a:t>
            </a:r>
            <a:endParaRPr lang="en-US" b="1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rgbClr val="FF0000"/>
              </a:buClr>
              <a:buSzPts val="2170"/>
              <a:buNone/>
            </a:pPr>
            <a:r>
              <a:rPr lang="en-US" b="1" dirty="0"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     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Courier"/>
              <a:cs typeface="Courier"/>
              <a:sym typeface="Courier"/>
            </a:endParaRP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// release lock</a:t>
            </a:r>
          </a:p>
          <a:p>
            <a:pPr marL="457200" lvl="1" indent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2170"/>
              <a:buNone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Courier"/>
                <a:cs typeface="Courier"/>
                <a:sym typeface="Courier"/>
              </a:rPr>
              <a:t>lock = 0;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C544-EA3A-491D-8616-BF27D803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781DA-C0EA-4327-B675-B9E70069D7E7}"/>
              </a:ext>
            </a:extLst>
          </p:cNvPr>
          <p:cNvSpPr txBox="1"/>
          <p:nvPr/>
        </p:nvSpPr>
        <p:spPr>
          <a:xfrm>
            <a:off x="1071058" y="958850"/>
            <a:ext cx="5179198" cy="36933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Initialization:   </a:t>
            </a:r>
            <a:r>
              <a:rPr lang="en-US" dirty="0">
                <a:latin typeface="Consolas" panose="020B0609020204030204" pitchFamily="49" charset="0"/>
              </a:rPr>
              <a:t>bool lock = false;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73A19-4216-4915-81DD-7A5D9123FB35}"/>
              </a:ext>
            </a:extLst>
          </p:cNvPr>
          <p:cNvSpPr txBox="1"/>
          <p:nvPr/>
        </p:nvSpPr>
        <p:spPr>
          <a:xfrm>
            <a:off x="7290148" y="1486825"/>
            <a:ext cx="4290246" cy="3046988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Is this code sufficient?</a:t>
            </a:r>
          </a:p>
          <a:p>
            <a:endParaRPr lang="en-US" sz="3200" dirty="0"/>
          </a:p>
          <a:p>
            <a:r>
              <a:rPr lang="en-US" sz="3200" dirty="0"/>
              <a:t>No! </a:t>
            </a:r>
            <a:r>
              <a:rPr lang="en-US" sz="3200" b="1" dirty="0"/>
              <a:t>lock</a:t>
            </a:r>
            <a:r>
              <a:rPr lang="en-US" sz="3200" dirty="0"/>
              <a:t> is a shared resource and reading then writing it is not atomic</a:t>
            </a:r>
          </a:p>
        </p:txBody>
      </p:sp>
    </p:spTree>
    <p:extLst>
      <p:ext uri="{BB962C8B-B14F-4D97-AF65-F5344CB8AC3E}">
        <p14:creationId xmlns:p14="http://schemas.microsoft.com/office/powerpoint/2010/main" val="3758797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Lock Design</a:t>
            </a:r>
          </a:p>
          <a:p>
            <a:pPr lvl="1"/>
            <a:endParaRPr lang="en-US" dirty="0"/>
          </a:p>
          <a:p>
            <a:r>
              <a:rPr lang="en-US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b="1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4017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lock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Requirements for correctness</a:t>
            </a:r>
          </a:p>
          <a:p>
            <a:r>
              <a:rPr lang="en-US" dirty="0"/>
              <a:t>Mutual Exclusion:</a:t>
            </a:r>
          </a:p>
          <a:p>
            <a:pPr lvl="1"/>
            <a:r>
              <a:rPr lang="en-US" dirty="0"/>
              <a:t>Only one thread in critical section at a time</a:t>
            </a:r>
          </a:p>
          <a:p>
            <a:r>
              <a:rPr lang="en-US" dirty="0"/>
              <a:t>Progress (deadlock-free):</a:t>
            </a:r>
          </a:p>
          <a:p>
            <a:pPr lvl="1"/>
            <a:r>
              <a:rPr lang="en-US" dirty="0"/>
              <a:t>If several simultaneous requests, must allow one to proceed</a:t>
            </a:r>
          </a:p>
          <a:p>
            <a:r>
              <a:rPr lang="en-US" dirty="0"/>
              <a:t>Bounded Wait (starvation-free):</a:t>
            </a:r>
          </a:p>
          <a:p>
            <a:pPr lvl="1"/>
            <a:r>
              <a:rPr lang="en-US" dirty="0"/>
              <a:t>Must eventually allow every waiting thread to proceed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Additional goals</a:t>
            </a:r>
          </a:p>
          <a:p>
            <a:r>
              <a:rPr lang="en-US" dirty="0"/>
              <a:t>Fairness – each thread waits for the same amount of time</a:t>
            </a:r>
          </a:p>
          <a:p>
            <a:r>
              <a:rPr lang="en-US" dirty="0"/>
              <a:t>Performance – do the above in minimal execution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957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- Correctness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7413" cy="5029200"/>
          </a:xfrm>
        </p:spPr>
        <p:txBody>
          <a:bodyPr>
            <a:normAutofit/>
          </a:bodyPr>
          <a:lstStyle/>
          <a:p>
            <a:r>
              <a:rPr lang="en-US" dirty="0"/>
              <a:t>Mutual Exclusion and Progress </a:t>
            </a:r>
            <a:r>
              <a:rPr lang="en-US" b="1" dirty="0"/>
              <a:t>Yes</a:t>
            </a:r>
            <a:endParaRPr lang="en-US" dirty="0"/>
          </a:p>
          <a:p>
            <a:r>
              <a:rPr lang="en-US" dirty="0"/>
              <a:t>Bounded Wait </a:t>
            </a:r>
            <a:r>
              <a:rPr lang="en-US" b="1" dirty="0"/>
              <a:t>No</a:t>
            </a:r>
          </a:p>
          <a:p>
            <a:pPr lvl="1"/>
            <a:r>
              <a:rPr lang="en-US" dirty="0"/>
              <a:t>No guarantee that a thread will eventually get its turn </a:t>
            </a:r>
            <a:r>
              <a:rPr lang="en-US" sz="1800" dirty="0"/>
              <a:t>(assume an infinite system)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CD63AE-D3E8-4777-BC90-E63B97FB4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844" y="2924176"/>
            <a:ext cx="10274300" cy="33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694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C90E-D545-4AEB-BCDC-9867B4D30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Spinlock evaluation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D2423-5953-4731-8064-AB1C37EDF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Doesn’t even guarantee no starvation</a:t>
            </a:r>
          </a:p>
          <a:p>
            <a:pPr lvl="1"/>
            <a:r>
              <a:rPr lang="en-US" dirty="0"/>
              <a:t>No control at all over whether each thread waits an even amount</a:t>
            </a:r>
          </a:p>
          <a:p>
            <a:endParaRPr lang="en-US" dirty="0"/>
          </a:p>
          <a:p>
            <a:r>
              <a:rPr lang="en-US" dirty="0"/>
              <a:t>Performance (uniprocessor)</a:t>
            </a:r>
          </a:p>
          <a:p>
            <a:pPr lvl="1"/>
            <a:r>
              <a:rPr lang="en-US" dirty="0"/>
              <a:t>Process “spin”, repeatedly checking a variable that will not change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must expire before another thread is given a chance to unlock</a:t>
            </a:r>
          </a:p>
          <a:p>
            <a:pPr lvl="1"/>
            <a:r>
              <a:rPr lang="en-US" dirty="0"/>
              <a:t>If N threads want the lock, then N </a:t>
            </a:r>
            <a:r>
              <a:rPr lang="en-US" dirty="0" err="1"/>
              <a:t>timeslices</a:t>
            </a:r>
            <a:r>
              <a:rPr lang="en-US" dirty="0"/>
              <a:t> are wasted spinning</a:t>
            </a:r>
          </a:p>
          <a:p>
            <a:pPr lvl="1"/>
            <a:endParaRPr lang="en-US" dirty="0"/>
          </a:p>
          <a:p>
            <a:r>
              <a:rPr lang="en-US" dirty="0"/>
              <a:t>Performance (multiprocessor)</a:t>
            </a:r>
          </a:p>
          <a:p>
            <a:pPr lvl="1"/>
            <a:r>
              <a:rPr lang="en-US" dirty="0"/>
              <a:t>Doesn’t waste entire </a:t>
            </a:r>
            <a:r>
              <a:rPr lang="en-US" dirty="0" err="1"/>
              <a:t>timeslice</a:t>
            </a:r>
            <a:r>
              <a:rPr lang="en-US" dirty="0"/>
              <a:t> anymore</a:t>
            </a:r>
          </a:p>
          <a:p>
            <a:pPr lvl="1"/>
            <a:r>
              <a:rPr lang="en-US" dirty="0"/>
              <a:t>No calls to OS means process gets the lock as soon as it is free. So fast!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FF9F5-C550-49D4-865B-E2B89232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4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34F5-2D0C-4F75-B4D5-A35E6C60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else does concurrency come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C1311-62C2-4009-84FF-82BE1CF51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Processors introduce it for performance reasons by running multiple processes and threads</a:t>
            </a:r>
          </a:p>
          <a:p>
            <a:endParaRPr lang="en-US" dirty="0"/>
          </a:p>
          <a:p>
            <a:r>
              <a:rPr lang="en-US" dirty="0"/>
              <a:t>Interactions with the outside world introduce it because events occur whenever they feel like it</a:t>
            </a:r>
          </a:p>
          <a:p>
            <a:pPr lvl="1"/>
            <a:r>
              <a:rPr lang="en-US" dirty="0"/>
              <a:t>Network request arriving</a:t>
            </a:r>
          </a:p>
          <a:p>
            <a:pPr lvl="1"/>
            <a:r>
              <a:rPr lang="en-US" dirty="0"/>
              <a:t>User presses a key</a:t>
            </a:r>
          </a:p>
          <a:p>
            <a:pPr lvl="1"/>
            <a:r>
              <a:rPr lang="en-US" dirty="0"/>
              <a:t>Motion sensor triggers</a:t>
            </a:r>
          </a:p>
          <a:p>
            <a:pPr lvl="1"/>
            <a:endParaRPr lang="en-US" dirty="0"/>
          </a:p>
          <a:p>
            <a:r>
              <a:rPr lang="en-US" dirty="0"/>
              <a:t>Also, we need some way to deal with errors the occur when executing instructions</a:t>
            </a:r>
          </a:p>
          <a:p>
            <a:pPr lvl="1"/>
            <a:r>
              <a:rPr lang="en-US" dirty="0"/>
              <a:t>No pathway for returning an error from an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7D4D8-85C2-4034-8BB8-46535A38C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93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bounded wait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way to track “whose turn it is” to take the lock</a:t>
            </a:r>
          </a:p>
          <a:p>
            <a:r>
              <a:rPr lang="en-US" dirty="0"/>
              <a:t>You can have the lock when not held AND it’s no one else’s turn</a:t>
            </a:r>
          </a:p>
          <a:p>
            <a:endParaRPr lang="en-US" dirty="0"/>
          </a:p>
          <a:p>
            <a:r>
              <a:rPr lang="en-US" dirty="0"/>
              <a:t>Idea: hand out numbered tickets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6096A-8ED6-48D5-90AA-72EB3FE58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69462" y="2375115"/>
            <a:ext cx="2898538" cy="3797085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30804512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94070-3F8B-47B8-AF55-C7C5B7EE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Instruction: Fetch and Add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FA489-CBF2-495C-9CDC-D6D5C1C91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Example </a:t>
            </a:r>
            <a:r>
              <a:rPr lang="en-US" dirty="0" err="1"/>
              <a:t>atomic_fetch_and_add</a:t>
            </a:r>
            <a:r>
              <a:rPr lang="en-US" dirty="0"/>
              <a:t> (remember, in hardware </a:t>
            </a:r>
            <a:r>
              <a:rPr lang="en-US" b="1" dirty="0"/>
              <a:t>not C</a:t>
            </a:r>
            <a:r>
              <a:rPr lang="en-US" dirty="0"/>
              <a:t>)</a:t>
            </a:r>
            <a:br>
              <a:rPr lang="en-US" dirty="0"/>
            </a:br>
            <a:endParaRPr lang="en-US" sz="1400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atomic_fetch_and_add</a:t>
            </a:r>
            <a:r>
              <a:rPr lang="en-US" dirty="0">
                <a:latin typeface="Consolas" panose="020B0609020204030204" pitchFamily="49" charset="0"/>
              </a:rPr>
              <a:t>(int* pointer, int increment)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int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= *pointer;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*pointer =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 + increment;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return </a:t>
            </a:r>
            <a:r>
              <a:rPr lang="en-US" dirty="0" err="1">
                <a:latin typeface="Consolas" panose="020B0609020204030204" pitchFamily="49" charset="0"/>
              </a:rPr>
              <a:t>old_value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 err="1"/>
              <a:t>atomic_fetch_and_add</a:t>
            </a:r>
            <a:r>
              <a:rPr lang="en-US" dirty="0"/>
              <a:t>(</a:t>
            </a:r>
            <a:r>
              <a:rPr lang="en-US" dirty="0" err="1"/>
              <a:t>destptr</a:t>
            </a:r>
            <a:r>
              <a:rPr lang="en-US" dirty="0"/>
              <a:t>, </a:t>
            </a:r>
            <a:r>
              <a:rPr lang="en-US" dirty="0" err="1"/>
              <a:t>incr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a new value to the current value in memory, and return the old one</a:t>
            </a:r>
          </a:p>
          <a:p>
            <a:pPr lvl="1"/>
            <a:r>
              <a:rPr lang="en-US" dirty="0"/>
              <a:t>x86-64 instruction:</a:t>
            </a:r>
            <a:r>
              <a:rPr lang="en-US" dirty="0">
                <a:latin typeface="Consolas" panose="020B0609020204030204" pitchFamily="49" charset="0"/>
              </a:rPr>
              <a:t> lock; </a:t>
            </a:r>
            <a:r>
              <a:rPr lang="en-US" dirty="0" err="1">
                <a:latin typeface="Consolas" panose="020B0609020204030204" pitchFamily="49" charset="0"/>
              </a:rPr>
              <a:t>xadd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sz="1100" dirty="0">
              <a:latin typeface="Consolas" panose="020B0609020204030204" pitchFamily="49" charset="0"/>
            </a:endParaRPr>
          </a:p>
          <a:p>
            <a:r>
              <a:rPr lang="en-US" dirty="0"/>
              <a:t>List of C wrappers available here:</a:t>
            </a:r>
            <a:br>
              <a:rPr lang="en-US" dirty="0"/>
            </a:br>
            <a:r>
              <a:rPr lang="en-US" dirty="0">
                <a:hlinkClick r:id="rId2"/>
              </a:rPr>
              <a:t>https://gcc.gnu.org/onlinedocs/gcc/_005f_005fatomic-Builtins.html</a:t>
            </a:r>
            <a:endParaRPr lang="en-US" dirty="0"/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098C1-BCD3-477C-ACEF-9F4F80E5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291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typedef struct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int ticket; // current available ticket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int turn;   // which ticket gets to proceed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 </a:t>
            </a:r>
            <a:r>
              <a:rPr lang="en-US" sz="1600" dirty="0" err="1">
                <a:latin typeface="Consolas" panose="020B0609020204030204" pitchFamily="49" charset="0"/>
              </a:rPr>
              <a:t>lock_t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900" dirty="0">
                <a:latin typeface="Consolas" panose="020B06090202040302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mutex_init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lock_t</a:t>
            </a:r>
            <a:r>
              <a:rPr lang="en-US" sz="16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mutex-&gt;ticket = 0; mutex-&gt;turn = 0;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mutex_lock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lock_t</a:t>
            </a:r>
            <a:r>
              <a:rPr lang="en-US" sz="16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latin typeface="Consolas" panose="020B0609020204030204" pitchFamily="49" charset="0"/>
              </a:rPr>
              <a:t>myturn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while (mutex-&gt;turn != </a:t>
            </a:r>
            <a:r>
              <a:rPr lang="en-US" sz="1600" dirty="0" err="1">
                <a:latin typeface="Consolas" panose="020B0609020204030204" pitchFamily="49" charset="0"/>
              </a:rPr>
              <a:t>myturn</a:t>
            </a:r>
            <a:r>
              <a:rPr lang="en-US" sz="1600" dirty="0">
                <a:latin typeface="Consolas" panose="020B0609020204030204" pitchFamily="49" charset="0"/>
              </a:rPr>
              <a:t>); // spin-wait until available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mutex_unlock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lock_t</a:t>
            </a:r>
            <a:r>
              <a:rPr lang="en-US" sz="1600" dirty="0">
                <a:latin typeface="Consolas" panose="020B0609020204030204" pitchFamily="49" charset="0"/>
              </a:rPr>
              <a:t>* mutex) 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latin typeface="Consolas" panose="020B0609020204030204" pitchFamily="49" charset="0"/>
              </a:rPr>
              <a:t>(&amp;(mutex-&gt;turn), 1); // next turn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BE550-D318-4F5A-9994-D5233516529C}"/>
              </a:ext>
            </a:extLst>
          </p:cNvPr>
          <p:cNvSpPr txBox="1"/>
          <p:nvPr/>
        </p:nvSpPr>
        <p:spPr>
          <a:xfrm>
            <a:off x="7154698" y="542798"/>
            <a:ext cx="4425696" cy="341632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thread atomically reserves its turn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Unique turn numbers prevent 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Fails with 2^32 threads!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finished, set to next turn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EA9A92-EDC9-4CA1-86CF-4C2B000EF9E4}"/>
              </a:ext>
            </a:extLst>
          </p:cNvPr>
          <p:cNvSpPr txBox="1"/>
          <p:nvPr/>
        </p:nvSpPr>
        <p:spPr>
          <a:xfrm>
            <a:off x="7368058" y="5299501"/>
            <a:ext cx="4425696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Prevents starvation with FIFO ordering of access!</a:t>
            </a:r>
          </a:p>
        </p:txBody>
      </p:sp>
    </p:spTree>
    <p:extLst>
      <p:ext uri="{BB962C8B-B14F-4D97-AF65-F5344CB8AC3E}">
        <p14:creationId xmlns:p14="http://schemas.microsoft.com/office/powerpoint/2010/main" val="13882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696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648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637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A lock(): Ticket 0, Turn 0</a:t>
            </a:r>
          </a:p>
          <a:p>
            <a:pPr marL="0" indent="0">
              <a:buNone/>
            </a:pPr>
            <a:r>
              <a:rPr lang="en-US" sz="2400" dirty="0"/>
              <a:t>B lock(): Ticket 1, Turn 0</a:t>
            </a:r>
          </a:p>
          <a:p>
            <a:pPr marL="0" indent="0">
              <a:buNone/>
            </a:pPr>
            <a:r>
              <a:rPr lang="en-US" sz="2400" dirty="0"/>
              <a:t>C lock(): Ticket 2, Turn 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A unlock(): Turn 1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n-US" sz="2400" dirty="0"/>
              <a:t>A lock(): Ticket 3, Turn 1</a:t>
            </a:r>
          </a:p>
          <a:p>
            <a:pPr marL="0" indent="0">
              <a:buNone/>
            </a:pPr>
            <a:r>
              <a:rPr lang="en-US" sz="2400" dirty="0"/>
              <a:t>B unlock(): Turn 2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 unlock(): Turn 3</a:t>
            </a:r>
          </a:p>
          <a:p>
            <a:pPr marL="0" indent="0">
              <a:buNone/>
            </a:pPr>
            <a:r>
              <a:rPr lang="en-US" sz="2400" dirty="0"/>
              <a:t>A unlock(): Turn 4 </a:t>
            </a:r>
            <a:r>
              <a:rPr lang="en-US" sz="2000" dirty="0"/>
              <a:t>(Available ticket is turn 4 too, so next request goes immediately)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539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8A7F2FC-E442-4585-984E-14416BBB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765B04-81DB-40D9-983C-3E3B7F30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Correctness: Mutual Exclusion, Progress, Bounded Wait </a:t>
            </a:r>
            <a:r>
              <a:rPr lang="en-US" b="1" dirty="0"/>
              <a:t>Yes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Goals</a:t>
            </a:r>
          </a:p>
          <a:p>
            <a:r>
              <a:rPr lang="en-US" dirty="0"/>
              <a:t>Fairness </a:t>
            </a:r>
            <a:r>
              <a:rPr lang="en-US" b="1" dirty="0"/>
              <a:t>Yes</a:t>
            </a:r>
            <a:endParaRPr lang="en-US" dirty="0"/>
          </a:p>
          <a:p>
            <a:pPr lvl="1"/>
            <a:r>
              <a:rPr lang="en-US" dirty="0"/>
              <a:t>FIFO ordering of threads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Similar positives and negatives as original spinlock</a:t>
            </a:r>
          </a:p>
          <a:p>
            <a:pPr lvl="1"/>
            <a:r>
              <a:rPr lang="en-US" dirty="0"/>
              <a:t>One downside: on a </a:t>
            </a:r>
            <a:r>
              <a:rPr lang="en-US" b="1" dirty="0"/>
              <a:t>release</a:t>
            </a:r>
            <a:r>
              <a:rPr lang="en-US" dirty="0"/>
              <a:t>() all threads must check if it is their 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E6E2C-AC8C-499F-B7B3-70A134269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75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still wastes time spinning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6093C-43D5-47CE-A1FD-D621E3728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B, C, and D are “busy waiting”</a:t>
            </a:r>
          </a:p>
          <a:p>
            <a:pPr lvl="1"/>
            <a:r>
              <a:rPr lang="en-US" dirty="0"/>
              <a:t>Might be occupying an entire core in multicore</a:t>
            </a:r>
          </a:p>
          <a:p>
            <a:r>
              <a:rPr lang="en-US" dirty="0"/>
              <a:t>Scheduler is fairly scheduling all threads, but ignorant of locks</a:t>
            </a:r>
          </a:p>
          <a:p>
            <a:r>
              <a:rPr lang="en-US" dirty="0"/>
              <a:t>Idea: can we skip threads that are waiting on a lock?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3DC0F-46EC-47B5-B99F-C5924E68D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D7FB85-C648-43CE-8C18-AE1552135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20" y="3463614"/>
            <a:ext cx="9779347" cy="258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134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54DE8A-7C47-4ACC-A7E1-E24397C3F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timeslice</a:t>
            </a:r>
            <a:r>
              <a:rPr lang="en-US" dirty="0"/>
              <a:t> when not yet ready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24E4C1-C29A-441F-8AE1-DA8C0CA7D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Yield </a:t>
            </a:r>
            <a:r>
              <a:rPr lang="en-US" dirty="0" err="1"/>
              <a:t>syscall</a:t>
            </a:r>
            <a:r>
              <a:rPr lang="en-US" dirty="0"/>
              <a:t> </a:t>
            </a:r>
            <a:r>
              <a:rPr lang="en-US" dirty="0" err="1"/>
              <a:t>unschedules</a:t>
            </a:r>
            <a:r>
              <a:rPr lang="en-US" dirty="0"/>
              <a:t> the current thread</a:t>
            </a:r>
          </a:p>
          <a:p>
            <a:pPr lvl="1"/>
            <a:r>
              <a:rPr lang="en-US" dirty="0" err="1"/>
              <a:t>sched_yield</a:t>
            </a:r>
            <a:r>
              <a:rPr lang="en-US" dirty="0"/>
              <a:t>() in POSIX API</a:t>
            </a:r>
          </a:p>
          <a:p>
            <a:pPr lvl="1"/>
            <a:r>
              <a:rPr lang="en-US" dirty="0"/>
              <a:t>Gives the user process </a:t>
            </a:r>
            <a:r>
              <a:rPr lang="en-US" i="1" dirty="0"/>
              <a:t>just a little </a:t>
            </a:r>
            <a:r>
              <a:rPr lang="en-US" dirty="0"/>
              <a:t>control over the scheduler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0DBB4-7676-4592-AE33-FF7A062A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7E3C4C-956A-4F89-AACE-7373CED572A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 acquire(), yield after checking condition</a:t>
            </a:r>
          </a:p>
          <a:p>
            <a:r>
              <a:rPr lang="en-US" dirty="0"/>
              <a:t>Might delay thread response time in multicore scenario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99D657-B4FC-4643-8438-0AEEBBC0F79D}"/>
              </a:ext>
            </a:extLst>
          </p:cNvPr>
          <p:cNvSpPr txBox="1">
            <a:spLocks/>
          </p:cNvSpPr>
          <p:nvPr/>
        </p:nvSpPr>
        <p:spPr>
          <a:xfrm>
            <a:off x="873810" y="3767328"/>
            <a:ext cx="10706584" cy="2429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mutex_lock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lock_t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* mutex)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atomic_fetch_and_add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(&amp;(mutex-&gt;ticket), 1); // take a ticket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while (mutex-&gt;turn !=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myturn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sched_yield</a:t>
            </a: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(); // not ready yet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1400"/>
              </a:spcBef>
              <a:buFont typeface="Arial" panose="020B0604020202020204" pitchFamily="34" charset="0"/>
              <a:buNone/>
              <a:defRPr/>
            </a:pPr>
            <a:r>
              <a:rPr lang="en-US" sz="1600" dirty="0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16F4A241-09EB-4A36-ABF6-6A60106F30C1}"/>
              </a:ext>
            </a:extLst>
          </p:cNvPr>
          <p:cNvSpPr/>
          <p:nvPr/>
        </p:nvSpPr>
        <p:spPr>
          <a:xfrm flipH="1" flipV="1">
            <a:off x="869796" y="4994146"/>
            <a:ext cx="4604412" cy="384629"/>
          </a:xfrm>
          <a:prstGeom prst="roundRect">
            <a:avLst>
              <a:gd name="adj" fmla="val 4727"/>
            </a:avLst>
          </a:prstGeom>
          <a:solidFill>
            <a:schemeClr val="accent1">
              <a:lumMod val="60000"/>
              <a:lumOff val="4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4186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way for the CPU to be, well, </a:t>
            </a:r>
            <a:r>
              <a:rPr lang="en-US" i="1" dirty="0"/>
              <a:t>interrupted</a:t>
            </a:r>
            <a:r>
              <a:rPr lang="en-US" dirty="0"/>
              <a:t>.</a:t>
            </a:r>
          </a:p>
          <a:p>
            <a:r>
              <a:rPr lang="en-US" dirty="0"/>
              <a:t>CPU hardware switches to privileged mode</a:t>
            </a:r>
          </a:p>
          <a:p>
            <a:pPr lvl="1"/>
            <a:r>
              <a:rPr lang="en-US" dirty="0"/>
              <a:t>Now any instruction can be executed, including privileged ones.</a:t>
            </a:r>
          </a:p>
          <a:p>
            <a:r>
              <a:rPr lang="en-US" dirty="0"/>
              <a:t>Execution jumps to a predefined location</a:t>
            </a:r>
          </a:p>
          <a:p>
            <a:pPr lvl="1"/>
            <a:r>
              <a:rPr lang="en-US" dirty="0"/>
              <a:t>Handler specified in the CPU’s interrupt vector table</a:t>
            </a:r>
          </a:p>
          <a:p>
            <a:pPr lvl="1"/>
            <a:r>
              <a:rPr lang="en-US" dirty="0"/>
              <a:t>Lets the kernel deal with whatever the event was</a:t>
            </a:r>
          </a:p>
          <a:p>
            <a:r>
              <a:rPr lang="en-US" dirty="0"/>
              <a:t>Used to support asynchronous I/O</a:t>
            </a:r>
          </a:p>
          <a:p>
            <a:pPr lvl="1"/>
            <a:r>
              <a:rPr lang="en-US" dirty="0"/>
              <a:t>Lets a hardware device tell the CPU that some data is ready</a:t>
            </a:r>
          </a:p>
          <a:p>
            <a:pPr lvl="1"/>
            <a:r>
              <a:rPr lang="en-US" dirty="0"/>
              <a:t>Remember that a disk operation is millions of times slower than an </a:t>
            </a:r>
            <a:r>
              <a:rPr lang="en-US" i="1" dirty="0"/>
              <a:t>add</a:t>
            </a:r>
            <a:r>
              <a:rPr lang="en-US" dirty="0"/>
              <a:t>.</a:t>
            </a:r>
          </a:p>
          <a:p>
            <a:r>
              <a:rPr lang="en-US" dirty="0"/>
              <a:t>CPU has electrical pin(s) for hardware interrupts.</a:t>
            </a:r>
          </a:p>
          <a:p>
            <a:r>
              <a:rPr lang="en-US" dirty="0"/>
              <a:t>There is also an instruction for </a:t>
            </a:r>
            <a:r>
              <a:rPr lang="en-US" i="1" dirty="0"/>
              <a:t>software</a:t>
            </a:r>
            <a:r>
              <a:rPr lang="en-US" dirty="0"/>
              <a:t> interrupts (like traps!)</a:t>
            </a:r>
          </a:p>
        </p:txBody>
      </p:sp>
    </p:spTree>
    <p:extLst>
      <p:ext uri="{BB962C8B-B14F-4D97-AF65-F5344CB8AC3E}">
        <p14:creationId xmlns:p14="http://schemas.microsoft.com/office/powerpoint/2010/main" val="5209783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B102-213F-4E47-BDC6-397B38DB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Yielding reduces busy-waiting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4A0536-48EC-4F37-AD27-C18836B3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29" y="914400"/>
            <a:ext cx="11492329" cy="5595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382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9CEA-327D-481A-99FA-5134AE50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does yielding improve things?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FED1-1687-4DF4-BF73-10FE5D51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better with yield(), but still doing a lot of unnecessary context switches</a:t>
            </a:r>
          </a:p>
          <a:p>
            <a:endParaRPr lang="en-US" dirty="0"/>
          </a:p>
          <a:p>
            <a:r>
              <a:rPr lang="en-US" dirty="0"/>
              <a:t>Wasted CPU cycles</a:t>
            </a:r>
          </a:p>
          <a:p>
            <a:pPr lvl="1"/>
            <a:r>
              <a:rPr lang="en-US" dirty="0"/>
              <a:t>Without yield(): O(threads*</a:t>
            </a:r>
            <a:r>
              <a:rPr lang="en-US" dirty="0" err="1"/>
              <a:t>timeslice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With yield(): O(threads*</a:t>
            </a:r>
            <a:r>
              <a:rPr lang="en-US" dirty="0" err="1"/>
              <a:t>context_switch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Timeslice</a:t>
            </a:r>
            <a:r>
              <a:rPr lang="en-US" dirty="0"/>
              <a:t> ~1 </a:t>
            </a:r>
            <a:r>
              <a:rPr lang="en-US" dirty="0" err="1"/>
              <a:t>ms</a:t>
            </a:r>
            <a:r>
              <a:rPr lang="en-US" dirty="0"/>
              <a:t>, Context switch: ~1 </a:t>
            </a:r>
            <a:r>
              <a:rPr lang="en-US" i="0" dirty="0">
                <a:solidFill>
                  <a:srgbClr val="222222"/>
                </a:solidFill>
                <a:effectLst/>
                <a:latin typeface="Roboto"/>
              </a:rPr>
              <a:t>µ</a:t>
            </a:r>
            <a:r>
              <a:rPr lang="en-US" dirty="0"/>
              <a:t>s</a:t>
            </a:r>
          </a:p>
          <a:p>
            <a:pPr lvl="1"/>
            <a:endParaRPr lang="en-US" dirty="0"/>
          </a:p>
          <a:p>
            <a:r>
              <a:rPr lang="en-US" dirty="0"/>
              <a:t>Still expensive if we expect many threads to be contending over the 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3289C-1BA9-43D5-A6CA-EA365685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1BE96-AE99-48AA-90BC-3B99D82F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7024" y="1751631"/>
            <a:ext cx="4483370" cy="230197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0578962-C6DF-45A0-96A1-B7909A509223}"/>
              </a:ext>
            </a:extLst>
          </p:cNvPr>
          <p:cNvSpPr/>
          <p:nvPr/>
        </p:nvSpPr>
        <p:spPr>
          <a:xfrm>
            <a:off x="8024648" y="2065283"/>
            <a:ext cx="1087821" cy="1828800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899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4D67-E598-4E1A-8468-2298C187C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blocking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942D2-4EE3-49A6-9E42-111DE9FF3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30837" cy="5029200"/>
          </a:xfrm>
        </p:spPr>
        <p:txBody>
          <a:bodyPr/>
          <a:lstStyle/>
          <a:p>
            <a:r>
              <a:rPr lang="en-US" dirty="0"/>
              <a:t>A more performant solution requires cooperation between thread’s locks and the OS scheduler to block threads</a:t>
            </a:r>
          </a:p>
          <a:p>
            <a:endParaRPr lang="en-US" dirty="0"/>
          </a:p>
          <a:p>
            <a:r>
              <a:rPr lang="en-US" dirty="0"/>
              <a:t>Some OSes (Solaris) have system calls to do so</a:t>
            </a:r>
          </a:p>
          <a:p>
            <a:pPr lvl="1"/>
            <a:r>
              <a:rPr lang="en-US" dirty="0"/>
              <a:t>park() – blocks the current thread</a:t>
            </a:r>
          </a:p>
          <a:p>
            <a:pPr lvl="1"/>
            <a:r>
              <a:rPr lang="en-US" dirty="0"/>
              <a:t>unpark(</a:t>
            </a:r>
            <a:r>
              <a:rPr lang="en-US" dirty="0" err="1"/>
              <a:t>thread_id</a:t>
            </a:r>
            <a:r>
              <a:rPr lang="en-US" dirty="0"/>
              <a:t>) – unblocks another thread, specified by thread ID</a:t>
            </a:r>
          </a:p>
          <a:p>
            <a:pPr lvl="1"/>
            <a:endParaRPr lang="en-US" dirty="0"/>
          </a:p>
          <a:p>
            <a:r>
              <a:rPr lang="en-US" dirty="0"/>
              <a:t>Building locks on park/unpark</a:t>
            </a:r>
          </a:p>
          <a:p>
            <a:pPr lvl="1"/>
            <a:r>
              <a:rPr lang="en-US" dirty="0"/>
              <a:t>If lock </a:t>
            </a:r>
            <a:r>
              <a:rPr lang="en-US" b="1" dirty="0"/>
              <a:t>acquire</a:t>
            </a:r>
            <a:r>
              <a:rPr lang="en-US" dirty="0"/>
              <a:t> fails, add own thread ID to waiting thread queue and park()</a:t>
            </a:r>
          </a:p>
          <a:p>
            <a:pPr lvl="1"/>
            <a:r>
              <a:rPr lang="en-US" b="1" dirty="0"/>
              <a:t>Release</a:t>
            </a:r>
            <a:r>
              <a:rPr lang="en-US" dirty="0"/>
              <a:t> dequeues the next waiting thread ID and calls unpark() on it</a:t>
            </a:r>
          </a:p>
          <a:p>
            <a:pPr lvl="1"/>
            <a:r>
              <a:rPr lang="en-US" dirty="0"/>
              <a:t>Fairness: unlocking thread effectively decides which thread goes next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08577-2FA6-4AD5-B84C-9D79C1F0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783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520E-BDBD-4219-9DAD-EF9E02F0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Futex</a:t>
            </a:r>
            <a:r>
              <a:rPr lang="en-US" dirty="0"/>
              <a:t> (fast </a:t>
            </a:r>
            <a:r>
              <a:rPr lang="en-US" dirty="0" err="1"/>
              <a:t>userspace</a:t>
            </a:r>
            <a:r>
              <a:rPr lang="en-US" dirty="0"/>
              <a:t> mutex)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B934-B48A-4F9B-A557-97A9AB7B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Similar to park/unpark, but the queue is in the kernel</a:t>
            </a:r>
          </a:p>
          <a:p>
            <a:r>
              <a:rPr lang="en-US" dirty="0"/>
              <a:t>Key idea: only makes the kernel calls when you actually need to wait or wake a sleeping thread</a:t>
            </a:r>
          </a:p>
          <a:p>
            <a:endParaRPr lang="en-US" sz="600" dirty="0"/>
          </a:p>
          <a:p>
            <a:r>
              <a:rPr lang="en-US" dirty="0" err="1"/>
              <a:t>futex_wait</a:t>
            </a:r>
            <a:r>
              <a:rPr lang="en-US" dirty="0"/>
              <a:t>(int* pointer, int expected)</a:t>
            </a:r>
          </a:p>
          <a:p>
            <a:pPr lvl="1"/>
            <a:r>
              <a:rPr lang="en-US" dirty="0"/>
              <a:t>Put thread to sleep if the value at address equals “expected”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acquire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 err="1"/>
              <a:t>futex_wake</a:t>
            </a:r>
            <a:r>
              <a:rPr lang="en-US" dirty="0"/>
              <a:t>(int* pointer)</a:t>
            </a:r>
          </a:p>
          <a:p>
            <a:pPr lvl="1"/>
            <a:r>
              <a:rPr lang="en-US" dirty="0"/>
              <a:t>Unblock one thread waiting on “pointer”</a:t>
            </a:r>
          </a:p>
          <a:p>
            <a:pPr lvl="1"/>
            <a:r>
              <a:rPr lang="en-US" dirty="0"/>
              <a:t>Used to build </a:t>
            </a:r>
            <a:r>
              <a:rPr lang="en-US" b="1" dirty="0"/>
              <a:t>release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https://eli.thegreenplace.net/2018/basics-of-futexes/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87CAD-9A17-49CB-85FA-32F848C4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785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1697-C81C-422E-9B71-F439AB72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Spinning versus Blocking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DDA18-6C76-4E42-98AC-65374665E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approach is better under different circumstances</a:t>
            </a:r>
          </a:p>
          <a:p>
            <a:pPr lvl="1"/>
            <a:endParaRPr lang="en-US" dirty="0"/>
          </a:p>
          <a:p>
            <a:r>
              <a:rPr lang="en-US" dirty="0"/>
              <a:t>Single core systems</a:t>
            </a:r>
          </a:p>
          <a:p>
            <a:pPr lvl="1"/>
            <a:r>
              <a:rPr lang="en-US" dirty="0"/>
              <a:t>If waiting process is scheduled, then process holding lock is not</a:t>
            </a:r>
          </a:p>
          <a:p>
            <a:pPr lvl="1"/>
            <a:r>
              <a:rPr lang="en-US" dirty="0"/>
              <a:t>Waiting process should </a:t>
            </a:r>
            <a:r>
              <a:rPr lang="en-US" i="1" dirty="0"/>
              <a:t>always</a:t>
            </a:r>
            <a:r>
              <a:rPr lang="en-US" dirty="0"/>
              <a:t> yield its time</a:t>
            </a:r>
          </a:p>
          <a:p>
            <a:pPr lvl="1"/>
            <a:endParaRPr lang="en-US" dirty="0"/>
          </a:p>
          <a:p>
            <a:r>
              <a:rPr lang="en-US" dirty="0"/>
              <a:t>Multicore systems</a:t>
            </a:r>
          </a:p>
          <a:p>
            <a:pPr lvl="1"/>
            <a:r>
              <a:rPr lang="en-US" dirty="0"/>
              <a:t>If waiting process is scheduled, then process holding lock could also be</a:t>
            </a:r>
          </a:p>
          <a:p>
            <a:pPr lvl="1"/>
            <a:r>
              <a:rPr lang="en-US" dirty="0"/>
              <a:t>Spin or block depends how long until the lock is released</a:t>
            </a:r>
          </a:p>
          <a:p>
            <a:pPr lvl="2"/>
            <a:r>
              <a:rPr lang="en-US" dirty="0"/>
              <a:t>If the lock is released quickly, spin wait</a:t>
            </a:r>
          </a:p>
          <a:p>
            <a:pPr lvl="2"/>
            <a:r>
              <a:rPr lang="en-US" dirty="0"/>
              <a:t>If the lock is released slowly, block</a:t>
            </a:r>
          </a:p>
          <a:p>
            <a:pPr lvl="2"/>
            <a:r>
              <a:rPr lang="en-US" dirty="0"/>
              <a:t>Where quick and slow are relative to context-switch 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31108-E108-4A0D-8892-7A884903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8385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6755A-2E57-4113-AACC-014E275B5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Two-phase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ED03-F2FF-492A-9628-F10A7833D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we can’t always know how long the wait will be</a:t>
            </a:r>
          </a:p>
          <a:p>
            <a:pPr lvl="1"/>
            <a:r>
              <a:rPr lang="en-US" dirty="0"/>
              <a:t>Programmer might know…</a:t>
            </a:r>
          </a:p>
          <a:p>
            <a:pPr lvl="1"/>
            <a:r>
              <a:rPr lang="en-US" dirty="0"/>
              <a:t>Library definitely can’t know</a:t>
            </a:r>
          </a:p>
          <a:p>
            <a:endParaRPr lang="en-US" dirty="0"/>
          </a:p>
          <a:p>
            <a:r>
              <a:rPr lang="en-US" dirty="0"/>
              <a:t>Idea:</a:t>
            </a:r>
          </a:p>
          <a:p>
            <a:pPr lvl="1"/>
            <a:r>
              <a:rPr lang="en-US" dirty="0"/>
              <a:t>Spin lock for a little while, and then give up and block</a:t>
            </a:r>
          </a:p>
          <a:p>
            <a:pPr lvl="1"/>
            <a:r>
              <a:rPr lang="en-US" dirty="0"/>
              <a:t>Example: Linux Native POSIX Thread Library (NPTL)</a:t>
            </a:r>
          </a:p>
          <a:p>
            <a:pPr lvl="2"/>
            <a:r>
              <a:rPr lang="en-US" dirty="0"/>
              <a:t>Check the lock at least three times before blocking with </a:t>
            </a:r>
            <a:r>
              <a:rPr lang="en-US" dirty="0" err="1"/>
              <a:t>Futex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F5972-7EB9-4908-B375-AA6C9F5A3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371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D1EE-89ED-4401-A4D2-31D41068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lock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5AB7-FF88-41B1-880B-83CC276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Spinlocks</a:t>
            </a:r>
          </a:p>
          <a:p>
            <a:r>
              <a:rPr lang="en-US" dirty="0"/>
              <a:t>Ticket locks</a:t>
            </a:r>
          </a:p>
          <a:p>
            <a:r>
              <a:rPr lang="en-US" dirty="0"/>
              <a:t>Yielding locks</a:t>
            </a:r>
          </a:p>
          <a:p>
            <a:r>
              <a:rPr lang="en-US" dirty="0"/>
              <a:t>Queueing locks</a:t>
            </a:r>
          </a:p>
          <a:p>
            <a:pPr lvl="1"/>
            <a:r>
              <a:rPr lang="en-US" dirty="0" err="1"/>
              <a:t>Futex</a:t>
            </a:r>
            <a:r>
              <a:rPr lang="en-US" dirty="0"/>
              <a:t> on Linux</a:t>
            </a:r>
          </a:p>
          <a:p>
            <a:pPr lvl="1"/>
            <a:endParaRPr lang="en-US" dirty="0"/>
          </a:p>
          <a:p>
            <a:r>
              <a:rPr lang="en-US" dirty="0"/>
              <a:t>Sophisticated locks are more fair and do not waste processor time “busy waiting”</a:t>
            </a:r>
          </a:p>
          <a:p>
            <a:r>
              <a:rPr lang="en-US" dirty="0"/>
              <a:t>But also have unnecessary context-switch overhead if the lock is only briefly and rarely held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E39D-7A92-41C0-ACE0-39D01323A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980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Race Conditions</a:t>
            </a:r>
          </a:p>
          <a:p>
            <a:pPr lvl="1"/>
            <a:endParaRPr lang="en-US" dirty="0"/>
          </a:p>
          <a:p>
            <a:r>
              <a:rPr lang="en-US" dirty="0"/>
              <a:t>Lock Design</a:t>
            </a:r>
          </a:p>
          <a:p>
            <a:pPr lvl="1"/>
            <a:endParaRPr lang="en-US" dirty="0"/>
          </a:p>
          <a:p>
            <a:r>
              <a:rPr lang="en-US" dirty="0"/>
              <a:t>Basic Lock Implementation</a:t>
            </a:r>
          </a:p>
          <a:p>
            <a:pPr lvl="1"/>
            <a:endParaRPr lang="en-US" dirty="0"/>
          </a:p>
          <a:p>
            <a:r>
              <a:rPr lang="en-US" dirty="0"/>
              <a:t>Lock Optimizations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5171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</p:spTree>
    <p:extLst>
      <p:ext uri="{BB962C8B-B14F-4D97-AF65-F5344CB8AC3E}">
        <p14:creationId xmlns:p14="http://schemas.microsoft.com/office/powerpoint/2010/main" val="72409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4129AB-BBBA-4A98-8191-EF69D767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Interrupt Vector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580DB-F707-4EA1-B540-624B1A112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6" y="914400"/>
            <a:ext cx="7404014" cy="544195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7F5AE-3B96-4864-8975-249628F40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66B8D-BDE1-4BF3-A229-3BC355E61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171" y="2313709"/>
            <a:ext cx="3229087" cy="37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488614-6E8F-45B1-AB91-824388BA4A6F}"/>
              </a:ext>
            </a:extLst>
          </p:cNvPr>
          <p:cNvSpPr txBox="1"/>
          <p:nvPr/>
        </p:nvSpPr>
        <p:spPr>
          <a:xfrm>
            <a:off x="8224537" y="1013890"/>
            <a:ext cx="3180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actually lives in memory somewhere, with function pointers for each vector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10999C-BC3B-4FE0-BAE9-830D993EE38C}"/>
              </a:ext>
            </a:extLst>
          </p:cNvPr>
          <p:cNvSpPr txBox="1"/>
          <p:nvPr/>
        </p:nvSpPr>
        <p:spPr>
          <a:xfrm>
            <a:off x="8515847" y="6019137"/>
            <a:ext cx="2687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from Tock for SAM4L chip (in Rust)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A6B01F-FDDA-4570-811A-E22CB3115BE5}"/>
              </a:ext>
            </a:extLst>
          </p:cNvPr>
          <p:cNvSpPr/>
          <p:nvPr/>
        </p:nvSpPr>
        <p:spPr>
          <a:xfrm>
            <a:off x="988612" y="6019137"/>
            <a:ext cx="7034254" cy="337213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0496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2699</TotalTime>
  <Words>6683</Words>
  <Application>Microsoft Office PowerPoint</Application>
  <PresentationFormat>Widescreen</PresentationFormat>
  <Paragraphs>1079</Paragraphs>
  <Slides>77</Slides>
  <Notes>2</Notes>
  <HiddenSlides>8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Calibri</vt:lpstr>
      <vt:lpstr>Consolas</vt:lpstr>
      <vt:lpstr>Courier</vt:lpstr>
      <vt:lpstr>Courier New</vt:lpstr>
      <vt:lpstr>Garamond</vt:lpstr>
      <vt:lpstr>Roboto</vt:lpstr>
      <vt:lpstr>Tahoma</vt:lpstr>
      <vt:lpstr>Class Slides</vt:lpstr>
      <vt:lpstr>Lecture 04: Concurrency Control</vt:lpstr>
      <vt:lpstr>Today’s Goals</vt:lpstr>
      <vt:lpstr>Reminder on performance (SPEC benchmark)</vt:lpstr>
      <vt:lpstr>Review: modern hardware capabilities</vt:lpstr>
      <vt:lpstr>Outline</vt:lpstr>
      <vt:lpstr>Where else does concurrency come from?</vt:lpstr>
      <vt:lpstr>Interrupts</vt:lpstr>
      <vt:lpstr>Interrupt Vector Table</vt:lpstr>
      <vt:lpstr>Interrupt Vector Table</vt:lpstr>
      <vt:lpstr>Differences from traps</vt:lpstr>
      <vt:lpstr>Interrupt handlers</vt:lpstr>
      <vt:lpstr>Why are interrupts important to the kernel?</vt:lpstr>
      <vt:lpstr>Outline</vt:lpstr>
      <vt:lpstr>Concurrency can create tricky problems</vt:lpstr>
      <vt:lpstr>Concurrency can create tricky problems</vt:lpstr>
      <vt:lpstr>Live example – data race</vt:lpstr>
      <vt:lpstr>What’s the problem?</vt:lpstr>
      <vt:lpstr>Incrementing a number in assembly</vt:lpstr>
      <vt:lpstr>The increment failure in detail:  50 + 1 + 1 = 51!</vt:lpstr>
      <vt:lpstr>The process scheduler creates concurrency</vt:lpstr>
      <vt:lpstr>Assume the scheduler is evil</vt:lpstr>
      <vt:lpstr>Live example – data races when executing for less time</vt:lpstr>
      <vt:lpstr>Race Condition</vt:lpstr>
      <vt:lpstr>Critical Section</vt:lpstr>
      <vt:lpstr>Critical section occurs when shared memory is accessed</vt:lpstr>
      <vt:lpstr>When do critical sections occur?</vt:lpstr>
      <vt:lpstr>Check your understanding. Where is the critical section?</vt:lpstr>
      <vt:lpstr>Buggy concurrent swap. What can go wrong?</vt:lpstr>
      <vt:lpstr>Buggy concurrent swap. What can go wrong?</vt:lpstr>
      <vt:lpstr>Check your understanding. Is there a problem here?</vt:lpstr>
      <vt:lpstr>Check your understanding. Is there a problem here?</vt:lpstr>
      <vt:lpstr>Outline</vt:lpstr>
      <vt:lpstr>Solution Requirements</vt:lpstr>
      <vt:lpstr>Locks (also known as a mutex)</vt:lpstr>
      <vt:lpstr>Two different metaphors &amp; etymology</vt:lpstr>
      <vt:lpstr>Locks prevent data races</vt:lpstr>
      <vt:lpstr>Live example – locking critical sections</vt:lpstr>
      <vt:lpstr>Guidelines for implementing locks</vt:lpstr>
      <vt:lpstr>Outline</vt:lpstr>
      <vt:lpstr>1. Approach for single-core machines: disable interrupts</vt:lpstr>
      <vt:lpstr>2. Straightforward approach: lock variable with loads/stores</vt:lpstr>
      <vt:lpstr>Race condition on lock variable</vt:lpstr>
      <vt:lpstr>Race condition on lock variable</vt:lpstr>
      <vt:lpstr>Race condition on lock variable</vt:lpstr>
      <vt:lpstr>2. Straightforward approach: lock variable with loads/stores</vt:lpstr>
      <vt:lpstr>2. Straightforward approach: lock variable with loads/stores</vt:lpstr>
      <vt:lpstr>2. Algorithmic approach: Peterson’s Algorithm</vt:lpstr>
      <vt:lpstr>3. Hardware approach: atomic instructions</vt:lpstr>
      <vt:lpstr>Atomic Instruction: Exchange</vt:lpstr>
      <vt:lpstr>Atomic Instruction: Compare And Swap</vt:lpstr>
      <vt:lpstr>Sequential memory consistency</vt:lpstr>
      <vt:lpstr>Spinlock implementation</vt:lpstr>
      <vt:lpstr>Approaches</vt:lpstr>
      <vt:lpstr>Break + Question: did we need atomics?</vt:lpstr>
      <vt:lpstr>Break + Question: did we need atomics?</vt:lpstr>
      <vt:lpstr>Outline</vt:lpstr>
      <vt:lpstr>Evaluating a lock</vt:lpstr>
      <vt:lpstr>Spinlock evaluation - Correctness</vt:lpstr>
      <vt:lpstr>Spinlock evaluation – Goals</vt:lpstr>
      <vt:lpstr>Addressing the bounded wait problem</vt:lpstr>
      <vt:lpstr>Atomic Instruction: Fetch and Add</vt:lpstr>
      <vt:lpstr>Ticket lock implementation</vt:lpstr>
      <vt:lpstr>Ticket Lock Example</vt:lpstr>
      <vt:lpstr>Ticket Lock Example</vt:lpstr>
      <vt:lpstr>Ticket Lock Example</vt:lpstr>
      <vt:lpstr>Ticket Lock Example</vt:lpstr>
      <vt:lpstr>Ticket Lock Evaluation</vt:lpstr>
      <vt:lpstr>Ticket lock still wastes time spinning</vt:lpstr>
      <vt:lpstr>Yield timeslice when not yet ready</vt:lpstr>
      <vt:lpstr>Yielding reduces busy-waiting</vt:lpstr>
      <vt:lpstr>How much does yielding improve things?</vt:lpstr>
      <vt:lpstr>Building a blocking lock</vt:lpstr>
      <vt:lpstr>Linux Futex (fast userspace mutex) syscalls</vt:lpstr>
      <vt:lpstr>Spinning versus Blocking</vt:lpstr>
      <vt:lpstr>Two-phase waiting</vt:lpstr>
      <vt:lpstr>Summary on lock implementations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04: Basic Concurrency Control</dc:title>
  <dc:creator>Branden Ghena</dc:creator>
  <cp:lastModifiedBy>Branden Ghena</cp:lastModifiedBy>
  <cp:revision>93</cp:revision>
  <dcterms:created xsi:type="dcterms:W3CDTF">2020-09-25T16:08:01Z</dcterms:created>
  <dcterms:modified xsi:type="dcterms:W3CDTF">2022-04-12T14:10:19Z</dcterms:modified>
</cp:coreProperties>
</file>