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264" r:id="rId3"/>
    <p:sldId id="445" r:id="rId4"/>
    <p:sldId id="486" r:id="rId5"/>
    <p:sldId id="402" r:id="rId6"/>
    <p:sldId id="407" r:id="rId7"/>
    <p:sldId id="448" r:id="rId8"/>
    <p:sldId id="451" r:id="rId9"/>
    <p:sldId id="452" r:id="rId10"/>
    <p:sldId id="449" r:id="rId11"/>
    <p:sldId id="453" r:id="rId12"/>
    <p:sldId id="455" r:id="rId13"/>
    <p:sldId id="450" r:id="rId14"/>
    <p:sldId id="487" r:id="rId15"/>
    <p:sldId id="446" r:id="rId16"/>
    <p:sldId id="457" r:id="rId17"/>
    <p:sldId id="461" r:id="rId18"/>
    <p:sldId id="466" r:id="rId19"/>
    <p:sldId id="463" r:id="rId20"/>
    <p:sldId id="465" r:id="rId21"/>
    <p:sldId id="464" r:id="rId22"/>
    <p:sldId id="462" r:id="rId23"/>
    <p:sldId id="467" r:id="rId24"/>
    <p:sldId id="492" r:id="rId25"/>
    <p:sldId id="491" r:id="rId26"/>
    <p:sldId id="265" r:id="rId27"/>
    <p:sldId id="494" r:id="rId28"/>
    <p:sldId id="501" r:id="rId29"/>
    <p:sldId id="502" r:id="rId30"/>
    <p:sldId id="488" r:id="rId31"/>
    <p:sldId id="266" r:id="rId32"/>
    <p:sldId id="386" r:id="rId33"/>
    <p:sldId id="469" r:id="rId34"/>
    <p:sldId id="269" r:id="rId35"/>
    <p:sldId id="272" r:id="rId36"/>
    <p:sldId id="504" r:id="rId37"/>
    <p:sldId id="503" r:id="rId38"/>
    <p:sldId id="273" r:id="rId39"/>
    <p:sldId id="473" r:id="rId40"/>
    <p:sldId id="275" r:id="rId41"/>
    <p:sldId id="274" r:id="rId42"/>
    <p:sldId id="277" r:id="rId43"/>
    <p:sldId id="278" r:id="rId44"/>
    <p:sldId id="495" r:id="rId45"/>
    <p:sldId id="497" r:id="rId46"/>
    <p:sldId id="496" r:id="rId47"/>
    <p:sldId id="279" r:id="rId48"/>
    <p:sldId id="281" r:id="rId49"/>
    <p:sldId id="499" r:id="rId50"/>
    <p:sldId id="489" r:id="rId51"/>
    <p:sldId id="388" r:id="rId52"/>
    <p:sldId id="474" r:id="rId53"/>
    <p:sldId id="479" r:id="rId54"/>
    <p:sldId id="475" r:id="rId55"/>
    <p:sldId id="480" r:id="rId56"/>
    <p:sldId id="481" r:id="rId57"/>
    <p:sldId id="482" r:id="rId58"/>
    <p:sldId id="280" r:id="rId59"/>
    <p:sldId id="483" r:id="rId60"/>
    <p:sldId id="485" r:id="rId61"/>
    <p:sldId id="500" r:id="rId62"/>
    <p:sldId id="49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45"/>
          </p14:sldIdLst>
        </p14:section>
        <p14:section name="Applying Locks" id="{B55B8E8C-5EAB-4A1E-A4E9-AE5E896E46FA}">
          <p14:sldIdLst>
            <p14:sldId id="486"/>
            <p14:sldId id="402"/>
            <p14:sldId id="407"/>
            <p14:sldId id="448"/>
            <p14:sldId id="451"/>
            <p14:sldId id="452"/>
            <p14:sldId id="449"/>
            <p14:sldId id="453"/>
            <p14:sldId id="455"/>
            <p14:sldId id="450"/>
          </p14:sldIdLst>
        </p14:section>
        <p14:section name="Concurrent Data Structures" id="{6ED41541-B980-41CC-B88F-1A2A982C9EF1}">
          <p14:sldIdLst>
            <p14:sldId id="487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  <p14:sldId id="494"/>
            <p14:sldId id="501"/>
            <p14:sldId id="502"/>
          </p14:sldIdLst>
        </p14:section>
        <p14:section name="Ordering with Condition Variables" id="{7C066287-FDE3-4197-BA52-E9ED1AEF9616}">
          <p14:sldIdLst>
            <p14:sldId id="488"/>
            <p14:sldId id="266"/>
            <p14:sldId id="386"/>
            <p14:sldId id="469"/>
            <p14:sldId id="269"/>
            <p14:sldId id="272"/>
            <p14:sldId id="504"/>
            <p14:sldId id="503"/>
            <p14:sldId id="273"/>
            <p14:sldId id="473"/>
            <p14:sldId id="275"/>
            <p14:sldId id="274"/>
            <p14:sldId id="277"/>
            <p14:sldId id="278"/>
            <p14:sldId id="495"/>
            <p14:sldId id="497"/>
            <p14:sldId id="496"/>
            <p14:sldId id="279"/>
            <p14:sldId id="281"/>
            <p14:sldId id="499"/>
          </p14:sldIdLst>
        </p14:section>
        <p14:section name="Semaphores" id="{A4941098-DFCB-47B4-A084-FD4F0F89E97C}">
          <p14:sldIdLst>
            <p14:sldId id="489"/>
            <p14:sldId id="388"/>
            <p14:sldId id="474"/>
            <p14:sldId id="479"/>
            <p14:sldId id="475"/>
            <p14:sldId id="480"/>
            <p14:sldId id="481"/>
            <p14:sldId id="482"/>
            <p14:sldId id="280"/>
            <p14:sldId id="483"/>
            <p14:sldId id="485"/>
            <p14:sldId id="500"/>
          </p14:sldIdLst>
        </p14:section>
        <p14:section name="Wrapup" id="{29A7F866-9DA9-446B-8359-CE426CB89C7A}">
          <p14:sldIdLst>
            <p14:sldId id="4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19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4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n7.org/linux/man-pages/man3/malloc.3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il.io/docs/cpp/atomic_danger" TargetMode="External"/><Relationship Id="rId2" Type="http://schemas.openxmlformats.org/officeDocument/2006/relationships/hyperlink" Target="https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Edsger_W._Dijkstr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eaders%E2%80%93writers_problem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05:</a:t>
            </a:r>
            <a:br>
              <a:rPr lang="en-US" dirty="0"/>
            </a:br>
            <a:r>
              <a:rPr lang="en-US" dirty="0"/>
              <a:t>Advanced 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Shivaram Venkataraman (Wisconsin)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80208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119C2-A65B-483D-A28D-5DBEF6D5F7FB}"/>
              </a:ext>
            </a:extLst>
          </p:cNvPr>
          <p:cNvSpPr txBox="1"/>
          <p:nvPr/>
        </p:nvSpPr>
        <p:spPr>
          <a:xfrm>
            <a:off x="607595" y="3694176"/>
            <a:ext cx="109727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Big lock technique basically returned us to single-threaded execution time (and single-threaded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is the no-lock multithreaded version so slow?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Not 100% certain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Likely something to do with hardware memory/cache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23104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B3AF-0F69-4720-9A6F-086093AE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lock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24F7-FB0F-46A3-B792-61DC2AC3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enable parallelism, but deal with less lock overhead</a:t>
            </a:r>
          </a:p>
          <a:p>
            <a:pPr lvl="1"/>
            <a:r>
              <a:rPr lang="en-US" dirty="0"/>
              <a:t>Need to increase the amount of work done when not locked</a:t>
            </a:r>
          </a:p>
          <a:p>
            <a:pPr lvl="1"/>
            <a:r>
              <a:rPr lang="en-US" dirty="0"/>
              <a:t>Goal: lots of parallel work per lock/unlock event</a:t>
            </a:r>
          </a:p>
          <a:p>
            <a:pPr lvl="1"/>
            <a:endParaRPr lang="en-US" b="1" dirty="0"/>
          </a:p>
          <a:p>
            <a:r>
              <a:rPr lang="en-US" dirty="0"/>
              <a:t>“Sloppy” updates to global state</a:t>
            </a:r>
          </a:p>
          <a:p>
            <a:pPr lvl="1"/>
            <a:r>
              <a:rPr lang="en-US" dirty="0"/>
              <a:t>Keep local state that is operated on</a:t>
            </a:r>
          </a:p>
          <a:p>
            <a:pPr lvl="1"/>
            <a:r>
              <a:rPr lang="en-US" dirty="0"/>
              <a:t>Occasionally synchronize global state with current local state</a:t>
            </a:r>
          </a:p>
          <a:p>
            <a:pPr lvl="1"/>
            <a:endParaRPr lang="en-US" dirty="0"/>
          </a:p>
          <a:p>
            <a:r>
              <a:rPr lang="en-US" dirty="0"/>
              <a:t>Counter example</a:t>
            </a:r>
          </a:p>
          <a:p>
            <a:pPr lvl="1"/>
            <a:r>
              <a:rPr lang="en-US" dirty="0"/>
              <a:t>Keep a local counter for each thread (not shared memory)</a:t>
            </a:r>
          </a:p>
          <a:p>
            <a:pPr lvl="1"/>
            <a:r>
              <a:rPr lang="en-US" dirty="0"/>
              <a:t>Add local counter to global counter periodically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2A2-722E-4F9D-BCB4-010F5570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i%1000 == 0)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sloppy_count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88" y="4409898"/>
            <a:ext cx="4539689" cy="214250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0" y="3465624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5350761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A6589-85F8-44BA-B5E9-79C828C7294B}"/>
              </a:ext>
            </a:extLst>
          </p:cNvPr>
          <p:cNvSpPr txBox="1"/>
          <p:nvPr/>
        </p:nvSpPr>
        <p:spPr>
          <a:xfrm>
            <a:off x="5766816" y="5849034"/>
            <a:ext cx="524055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Offscreen Tail condition: don’t forget to update “counter” again when the for loop is complete!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EE4141-692D-4EB1-B061-FE8871208AD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328928" y="6172200"/>
            <a:ext cx="4437888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2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323072"/>
              </p:ext>
            </p:extLst>
          </p:nvPr>
        </p:nvGraphicFramePr>
        <p:xfrm>
          <a:off x="608013" y="1143000"/>
          <a:ext cx="109728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7731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4485069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Multi-threaded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Big 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3.895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2.150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1.472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1000000):</a:t>
                      </a:r>
                    </a:p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Sloppy lock (synchronize every 1000000000):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1.478 seconds</a:t>
                      </a:r>
                    </a:p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1.500 seconds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5139-3A3F-44E4-A3DA-445F2B0F33E0}"/>
              </a:ext>
            </a:extLst>
          </p:cNvPr>
          <p:cNvSpPr txBox="1"/>
          <p:nvPr/>
        </p:nvSpPr>
        <p:spPr>
          <a:xfrm>
            <a:off x="607595" y="5681472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Optimal for this counter example will be synchronizing once, when entirely finished with the local sum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3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b="1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5132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947434" y="3081528"/>
            <a:ext cx="91748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we can apply locks to gain correctness and maintain performance</a:t>
            </a:r>
          </a:p>
          <a:p>
            <a:pPr lvl="1"/>
            <a:r>
              <a:rPr lang="en-US" dirty="0"/>
              <a:t>Counter</a:t>
            </a:r>
          </a:p>
          <a:p>
            <a:pPr lvl="1"/>
            <a:r>
              <a:rPr lang="en-US" dirty="0"/>
              <a:t>Data Structures</a:t>
            </a:r>
          </a:p>
          <a:p>
            <a:endParaRPr lang="en-US" dirty="0"/>
          </a:p>
          <a:p>
            <a:r>
              <a:rPr lang="en-US" dirty="0"/>
              <a:t>Signaling between threads to enforce ordering</a:t>
            </a:r>
          </a:p>
          <a:p>
            <a:pPr lvl="1"/>
            <a:r>
              <a:rPr lang="en-US" dirty="0"/>
              <a:t>Condition Variables</a:t>
            </a:r>
          </a:p>
          <a:p>
            <a:pPr lvl="1"/>
            <a:r>
              <a:rPr lang="en-US" dirty="0"/>
              <a:t>Semaphores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58" y="2897362"/>
            <a:ext cx="545858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ideal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1C69-1AA5-47AA-95C5-88EBE45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7EDA-6171-4AF6-8205-C66B7E08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original example, we put a lock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have instead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atomic_fetch_and_add</a:t>
            </a:r>
            <a:r>
              <a:rPr lang="en-US" dirty="0">
                <a:cs typeface="Courier New" panose="02070309020205020404" pitchFamily="49" charset="0"/>
              </a:rPr>
              <a:t> to update counter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Lock-free and </a:t>
            </a:r>
            <a:r>
              <a:rPr lang="en-US" i="1" dirty="0">
                <a:cs typeface="Courier New" panose="02070309020205020404" pitchFamily="49" charset="0"/>
              </a:rPr>
              <a:t>still</a:t>
            </a:r>
            <a:r>
              <a:rPr lang="en-US" dirty="0">
                <a:cs typeface="Courier New" panose="02070309020205020404" pitchFamily="49" charset="0"/>
              </a:rPr>
              <a:t> atomic!!</a:t>
            </a:r>
          </a:p>
          <a:p>
            <a:pPr lvl="1"/>
            <a:endParaRPr lang="en-US" dirty="0"/>
          </a:p>
          <a:p>
            <a:r>
              <a:rPr lang="en-US" dirty="0"/>
              <a:t>This is possible with more complex data structures as well</a:t>
            </a:r>
          </a:p>
          <a:p>
            <a:pPr lvl="1"/>
            <a:r>
              <a:rPr lang="en-US" dirty="0"/>
              <a:t>Often based on a compare-and-swap (CAS) approach</a:t>
            </a:r>
          </a:p>
          <a:p>
            <a:pPr lvl="1"/>
            <a:r>
              <a:rPr lang="en-US" dirty="0">
                <a:hlinkClick r:id="rId2"/>
              </a:rPr>
              <a:t>https://www.cs.cmu.edu/~410-s05/lectures/L31_LockFree.pdf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Warning: these are not to be taken lightly</a:t>
            </a:r>
          </a:p>
          <a:p>
            <a:pPr lvl="1"/>
            <a:r>
              <a:rPr lang="en-US" dirty="0"/>
              <a:t>Atomic instructions have performance costs on processors</a:t>
            </a:r>
          </a:p>
          <a:p>
            <a:pPr lvl="1"/>
            <a:r>
              <a:rPr lang="en-US" dirty="0"/>
              <a:t>Getting this correct involves really understanding hardware</a:t>
            </a:r>
          </a:p>
          <a:p>
            <a:pPr lvl="1"/>
            <a:r>
              <a:rPr lang="en-US" dirty="0">
                <a:hlinkClick r:id="rId3"/>
              </a:rPr>
              <a:t>https://abseil.io/docs/cpp/atomic_danger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C7E7-0468-4E67-9A90-E306BEB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A2C3DB4-5C27-41AA-87EA-801E822B01C0}"/>
              </a:ext>
            </a:extLst>
          </p:cNvPr>
          <p:cNvSpPr/>
          <p:nvPr/>
        </p:nvSpPr>
        <p:spPr>
          <a:xfrm flipH="1" flipV="1">
            <a:off x="953207" y="3811468"/>
            <a:ext cx="9483144" cy="174808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882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Locks/Mutexes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mutual exclusion primitive</a:t>
            </a:r>
          </a:p>
          <a:p>
            <a:endParaRPr lang="en-US" dirty="0"/>
          </a:p>
          <a:p>
            <a:r>
              <a:rPr lang="en-US" dirty="0"/>
              <a:t>Init(), Acquire(), Release()</a:t>
            </a:r>
          </a:p>
          <a:p>
            <a:endParaRPr lang="en-US" dirty="0"/>
          </a:p>
          <a:p>
            <a:r>
              <a:rPr lang="en-US" dirty="0"/>
              <a:t>Implementations trade complexity, fairness, and performance</a:t>
            </a:r>
          </a:p>
          <a:p>
            <a:pPr lvl="1"/>
            <a:r>
              <a:rPr lang="en-US" dirty="0"/>
              <a:t>Spinlocks</a:t>
            </a:r>
          </a:p>
          <a:p>
            <a:pPr lvl="1"/>
            <a:r>
              <a:rPr lang="en-US" dirty="0"/>
              <a:t>Ticket locks</a:t>
            </a:r>
          </a:p>
          <a:p>
            <a:pPr lvl="1"/>
            <a:r>
              <a:rPr lang="en-US" dirty="0"/>
              <a:t>Yielding locks</a:t>
            </a:r>
          </a:p>
          <a:p>
            <a:pPr lvl="1"/>
            <a:r>
              <a:rPr lang="en-US" dirty="0"/>
              <a:t>Queueing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b="1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52853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sensible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</a:t>
            </a:r>
            <a:endParaRPr lang="en-US" dirty="0"/>
          </a:p>
          <a:p>
            <a:pPr lvl="1"/>
            <a:r>
              <a:rPr lang="en-US" dirty="0"/>
              <a:t>Prevents corruption of data manipulated in critical sections</a:t>
            </a:r>
          </a:p>
          <a:p>
            <a:pPr lvl="1"/>
            <a:r>
              <a:rPr lang="en-US" dirty="0"/>
              <a:t>Atomic instructions </a:t>
            </a:r>
            <a:r>
              <a:rPr lang="is-IS" dirty="0"/>
              <a:t>→</a:t>
            </a:r>
            <a:r>
              <a:rPr lang="en-US" dirty="0"/>
              <a:t> Locks </a:t>
            </a:r>
            <a:r>
              <a:rPr lang="is-IS" dirty="0"/>
              <a:t>→</a:t>
            </a:r>
            <a:r>
              <a:rPr lang="en-US" dirty="0"/>
              <a:t> Concurrent data structures</a:t>
            </a:r>
          </a:p>
          <a:p>
            <a:pPr lvl="1"/>
            <a:endParaRPr lang="en-US" dirty="0"/>
          </a:p>
          <a:p>
            <a:r>
              <a:rPr lang="en-US" b="1" dirty="0"/>
              <a:t>Ordering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(B runs after A)</a:t>
            </a:r>
          </a:p>
          <a:p>
            <a:pPr lvl="1"/>
            <a:r>
              <a:rPr lang="en-US" dirty="0"/>
              <a:t>By default, concurrency leads to a lack of control over ordering</a:t>
            </a:r>
          </a:p>
          <a:p>
            <a:pPr lvl="1"/>
            <a:r>
              <a:rPr lang="en-US" dirty="0"/>
              <a:t>We can use </a:t>
            </a:r>
            <a:r>
              <a:rPr lang="en-US" dirty="0" err="1"/>
              <a:t>mutex’d</a:t>
            </a:r>
            <a:r>
              <a:rPr lang="en-US" dirty="0"/>
              <a:t> variables to control ordering, but it’s inefficient: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while(!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myTurn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) sleep(1);</a:t>
            </a:r>
          </a:p>
          <a:p>
            <a:pPr lvl="2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We would like cooperating threads to be able to signal each other.</a:t>
            </a:r>
          </a:p>
          <a:p>
            <a:pPr lvl="2"/>
            <a:r>
              <a:rPr lang="en-US" dirty="0"/>
              <a:t>Park/unpark and </a:t>
            </a:r>
            <a:r>
              <a:rPr lang="en-US" dirty="0" err="1"/>
              <a:t>futex</a:t>
            </a:r>
            <a:r>
              <a:rPr lang="en-US" dirty="0"/>
              <a:t> could be used solve this problem</a:t>
            </a:r>
          </a:p>
          <a:p>
            <a:pPr lvl="2"/>
            <a:r>
              <a:rPr lang="en-US" dirty="0"/>
              <a:t>But we want a higher-level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1121E-5185-4657-8306-268C6F92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3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for all-or-nothing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Barriers create synchronization points in the program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threads must reach barrier before </a:t>
            </a:r>
            <a:r>
              <a:rPr lang="en-US" b="1" dirty="0"/>
              <a:t>any</a:t>
            </a:r>
            <a:r>
              <a:rPr lang="en-US" dirty="0"/>
              <a:t> thread continues</a:t>
            </a:r>
          </a:p>
          <a:p>
            <a:pPr lvl="1"/>
            <a:endParaRPr lang="en-US" dirty="0"/>
          </a:p>
          <a:p>
            <a:r>
              <a:rPr lang="en-US" dirty="0" err="1"/>
              <a:t>pthread_barrier_init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r>
              <a:rPr lang="en-US" dirty="0" err="1"/>
              <a:t>pthread_barrier_wait</a:t>
            </a:r>
            <a:r>
              <a:rPr lang="en-US" dirty="0"/>
              <a:t>(</a:t>
            </a:r>
            <a:r>
              <a:rPr lang="en-US" dirty="0" err="1"/>
              <a:t>barrier_t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Use case: neural network processing</a:t>
            </a:r>
          </a:p>
          <a:p>
            <a:pPr lvl="1"/>
            <a:r>
              <a:rPr lang="en-US" dirty="0"/>
              <a:t>Spawn a pool of threads</a:t>
            </a:r>
          </a:p>
          <a:p>
            <a:pPr lvl="1"/>
            <a:r>
              <a:rPr lang="en-US" dirty="0"/>
              <a:t>Each thread handles a portion of the input data</a:t>
            </a:r>
          </a:p>
          <a:p>
            <a:pPr lvl="1"/>
            <a:r>
              <a:rPr lang="en-US" dirty="0"/>
              <a:t>Collect results from all threads at the end of the layer</a:t>
            </a:r>
          </a:p>
          <a:p>
            <a:pPr lvl="1"/>
            <a:r>
              <a:rPr lang="en-US" dirty="0"/>
              <a:t>Distribute results to appropriate threads for next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8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C37-7C98-48FC-9006-3DFD92D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Signaling with Condition Variable (</a:t>
            </a:r>
            <a:r>
              <a:rPr lang="en-US" dirty="0" err="1"/>
              <a:t>condvar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8D4F1-17EF-47F4-A7AC-D6ECFCFC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of waiting threads</a:t>
            </a:r>
          </a:p>
          <a:p>
            <a:pPr lvl="1"/>
            <a:r>
              <a:rPr lang="en-US" dirty="0"/>
              <a:t>Combine with a </a:t>
            </a:r>
            <a:r>
              <a:rPr lang="en-US" b="1" dirty="0"/>
              <a:t>flag</a:t>
            </a:r>
            <a:r>
              <a:rPr lang="en-US" dirty="0"/>
              <a:t> and a </a:t>
            </a:r>
            <a:r>
              <a:rPr lang="en-US" b="1" dirty="0"/>
              <a:t>mutex</a:t>
            </a:r>
            <a:r>
              <a:rPr lang="en-US" dirty="0"/>
              <a:t> to synchronize threads</a:t>
            </a:r>
          </a:p>
          <a:p>
            <a:endParaRPr lang="en-US" dirty="0"/>
          </a:p>
          <a:p>
            <a:r>
              <a:rPr lang="en-US" dirty="0"/>
              <a:t>wait(</a:t>
            </a:r>
            <a:r>
              <a:rPr lang="en-US" dirty="0" err="1"/>
              <a:t>condvar_t</a:t>
            </a:r>
            <a:r>
              <a:rPr lang="en-US" dirty="0"/>
              <a:t>, </a:t>
            </a:r>
            <a:r>
              <a:rPr lang="en-US" dirty="0" err="1"/>
              <a:t>lock_t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Lock must be held when wait() is called</a:t>
            </a:r>
          </a:p>
          <a:p>
            <a:pPr lvl="1"/>
            <a:r>
              <a:rPr lang="en-US" dirty="0"/>
              <a:t>Puts the caller to sleep and releases lock (atomically)</a:t>
            </a:r>
          </a:p>
          <a:p>
            <a:pPr lvl="1"/>
            <a:r>
              <a:rPr lang="en-US" dirty="0"/>
              <a:t>When awoken, reacquires lock before returning</a:t>
            </a:r>
          </a:p>
          <a:p>
            <a:pPr lvl="1"/>
            <a:endParaRPr lang="en-US" dirty="0"/>
          </a:p>
          <a:p>
            <a:r>
              <a:rPr lang="en-US" dirty="0"/>
              <a:t>signal(</a:t>
            </a:r>
            <a:r>
              <a:rPr lang="en-US" dirty="0" err="1"/>
              <a:t>condvar_t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Wake a single waiting thread (if any are waiting)</a:t>
            </a:r>
          </a:p>
          <a:p>
            <a:pPr lvl="1"/>
            <a:r>
              <a:rPr lang="en-US" dirty="0"/>
              <a:t>Do nothing if there are no waiting threads</a:t>
            </a:r>
          </a:p>
          <a:p>
            <a:pPr lvl="1"/>
            <a:r>
              <a:rPr lang="en-US" dirty="0"/>
              <a:t>Called while holding the lock; takes the action after lock is released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FC1AD-76E7-4EF6-A963-4266E84A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2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for a thread to finish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pthread_t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p1, p2;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create child threads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(&amp;p1,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"A");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(&amp;p2, NULL, 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mythread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"B");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// join waits for the child threads to finish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(p1, NULL);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thr_join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(p2, NULL); 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return 0;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084" y="4727078"/>
            <a:ext cx="3727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How to implement join?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404755" y="4433104"/>
            <a:ext cx="1678329" cy="555584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EBA5C-CEE3-403C-BF2C-99398EA0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27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20277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C6BF4FC5-B1CB-41B1-91A6-0B1370CBE2EA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46767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for child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720053" cy="5029200"/>
          </a:xfrm>
        </p:spPr>
        <p:txBody>
          <a:bodyPr/>
          <a:lstStyle/>
          <a:p>
            <a:r>
              <a:rPr lang="en-US" dirty="0"/>
              <a:t>Must use mutex to protect “done” flag and </a:t>
            </a:r>
            <a:r>
              <a:rPr lang="en-US" dirty="0" err="1"/>
              <a:t>condvar</a:t>
            </a:r>
            <a:endParaRPr lang="en-US" dirty="0"/>
          </a:p>
          <a:p>
            <a:endParaRPr lang="en-US" i="1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Parent</a:t>
            </a:r>
            <a:r>
              <a:rPr lang="en-US" dirty="0"/>
              <a:t> calls </a:t>
            </a:r>
            <a:r>
              <a:rPr lang="en-US" dirty="0" err="1"/>
              <a:t>thr_join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wait()’s until done==1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Child</a:t>
            </a:r>
            <a:r>
              <a:rPr lang="en-US" dirty="0"/>
              <a:t> calls </a:t>
            </a:r>
            <a:r>
              <a:rPr lang="en-US" dirty="0" err="1"/>
              <a:t>thr_exit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sets done to 1</a:t>
            </a:r>
          </a:p>
          <a:p>
            <a:pPr lvl="1"/>
            <a:r>
              <a:rPr lang="en-US" dirty="0"/>
              <a:t>calls signal()</a:t>
            </a:r>
          </a:p>
          <a:p>
            <a:pPr lvl="1"/>
            <a:r>
              <a:rPr lang="en-US" dirty="0"/>
              <a:t>unlocks mutex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477635" y="136525"/>
            <a:ext cx="5470525" cy="6554788"/>
          </a:xfr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7C1BB0-C0AC-4F86-92AC-DF444E4C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C03C1262-B709-4A05-8652-6EB477D6F4D6}"/>
              </a:ext>
            </a:extLst>
          </p:cNvPr>
          <p:cNvSpPr/>
          <p:nvPr/>
        </p:nvSpPr>
        <p:spPr>
          <a:xfrm flipH="1" flipV="1">
            <a:off x="7060591" y="1142999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55FD466-6088-40D9-8E6C-D5D69CFC5D64}"/>
              </a:ext>
            </a:extLst>
          </p:cNvPr>
          <p:cNvSpPr/>
          <p:nvPr/>
        </p:nvSpPr>
        <p:spPr>
          <a:xfrm flipH="1" flipV="1">
            <a:off x="7060591" y="3788662"/>
            <a:ext cx="3960977" cy="893064"/>
          </a:xfrm>
          <a:prstGeom prst="roundRect">
            <a:avLst>
              <a:gd name="adj" fmla="val 4727"/>
            </a:avLst>
          </a:prstGeom>
          <a:solidFill>
            <a:schemeClr val="accent4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2FE78249-ECDC-4423-942C-896AACBFE9B1}"/>
              </a:ext>
            </a:extLst>
          </p:cNvPr>
          <p:cNvSpPr/>
          <p:nvPr/>
        </p:nvSpPr>
        <p:spPr>
          <a:xfrm flipH="1" flipV="1">
            <a:off x="6902094" y="106361"/>
            <a:ext cx="5196052" cy="808038"/>
          </a:xfrm>
          <a:prstGeom prst="roundRect">
            <a:avLst>
              <a:gd name="adj" fmla="val 4727"/>
            </a:avLst>
          </a:prstGeom>
          <a:solidFill>
            <a:schemeClr val="accent5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48446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flag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51115" y="1330271"/>
            <a:ext cx="5257800" cy="3092450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771714" y="2533936"/>
            <a:ext cx="285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1) Without </a:t>
            </a:r>
            <a:r>
              <a:rPr lang="en-US" sz="2800" i="1" dirty="0"/>
              <a:t>done</a:t>
            </a:r>
            <a:r>
              <a:rPr lang="en-US" sz="2800" dirty="0"/>
              <a:t> variable, the child could run first and signal before </a:t>
            </a:r>
            <a:br>
              <a:rPr lang="en-US" sz="2800" dirty="0"/>
            </a:br>
            <a:r>
              <a:rPr lang="en-US" sz="2800" dirty="0"/>
              <a:t>    the parent starts waiting for the child.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50EF71CC-3F88-44CE-B4D1-5F2C5FF5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87BDE-9B3E-495D-B133-6DE19074833D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</p:spTree>
    <p:extLst>
      <p:ext uri="{BB962C8B-B14F-4D97-AF65-F5344CB8AC3E}">
        <p14:creationId xmlns:p14="http://schemas.microsoft.com/office/powerpoint/2010/main" val="142293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attempts to wait for a child, no mutex</a:t>
            </a:r>
          </a:p>
        </p:txBody>
      </p:sp>
      <p:pic>
        <p:nvPicPr>
          <p:cNvPr id="12" name="Content Placeholder 7">
            <a:extLst>
              <a:ext uri="{FF2B5EF4-FFF2-40B4-BE49-F238E27FC236}">
                <a16:creationId xmlns:a16="http://schemas.microsoft.com/office/drawing/2014/main" id="{72E49C24-9B88-4D7D-A5E4-3FD33902786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53028" y="1687414"/>
            <a:ext cx="4746625" cy="2335212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-654453" y="2416675"/>
            <a:ext cx="261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163" y="4838593"/>
            <a:ext cx="11088545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dirty="0"/>
              <a:t>2) Without a lock, the parent could see done==0,</a:t>
            </a:r>
            <a:br>
              <a:rPr lang="en-US" sz="2800" dirty="0"/>
            </a:br>
            <a:r>
              <a:rPr lang="en-US" sz="2800" dirty="0"/>
              <a:t>    then the child could finish and signal,</a:t>
            </a:r>
            <a:br>
              <a:rPr lang="en-US" sz="2800" dirty="0"/>
            </a:br>
            <a:r>
              <a:rPr lang="en-US" sz="2800" dirty="0"/>
              <a:t>    then the parent would start waiting (after missing the signal).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2852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46" y="1307636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46" y="2855020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6888480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 Code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8D092E-72CC-458F-BBA2-7AFF488DC4BE}"/>
              </a:ext>
            </a:extLst>
          </p:cNvPr>
          <p:cNvSpPr txBox="1"/>
          <p:nvPr/>
        </p:nvSpPr>
        <p:spPr>
          <a:xfrm>
            <a:off x="1688592" y="865632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Incorrect Code</a:t>
            </a:r>
          </a:p>
        </p:txBody>
      </p:sp>
    </p:spTree>
    <p:extLst>
      <p:ext uri="{BB962C8B-B14F-4D97-AF65-F5344CB8AC3E}">
        <p14:creationId xmlns:p14="http://schemas.microsoft.com/office/powerpoint/2010/main" val="60250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452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(fake) wakeups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606539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Pthreads</a:t>
            </a:r>
            <a:r>
              <a:rPr lang="en-US" dirty="0"/>
              <a:t> allows wakeup to return not just when a signaled, but also when a </a:t>
            </a:r>
            <a:r>
              <a:rPr lang="en-US" b="1" i="1" dirty="0"/>
              <a:t>timer expires </a:t>
            </a:r>
            <a:r>
              <a:rPr lang="en-US" dirty="0"/>
              <a:t>or for </a:t>
            </a:r>
            <a:r>
              <a:rPr lang="en-US" b="1" i="1" dirty="0"/>
              <a:t>no reason at all!</a:t>
            </a:r>
          </a:p>
          <a:p>
            <a:r>
              <a:rPr lang="en-US" dirty="0"/>
              <a:t>Spurious wakeups were included in the specification because they may allow some implementations be more efficient.</a:t>
            </a:r>
          </a:p>
          <a:p>
            <a:r>
              <a:rPr lang="en-US" dirty="0"/>
              <a:t>There is no guarantee that the condition you’ve been waiting for is true when you are awoken</a:t>
            </a:r>
          </a:p>
          <a:p>
            <a:r>
              <a:rPr lang="en-US" dirty="0"/>
              <a:t>So, we must also use a “predicate loop.” (</a:t>
            </a:r>
            <a:r>
              <a:rPr lang="en-US" i="1" dirty="0"/>
              <a:t>while</a:t>
            </a:r>
            <a:r>
              <a:rPr lang="en-US" dirty="0"/>
              <a:t>, not </a:t>
            </a:r>
            <a:r>
              <a:rPr lang="en-US" i="1" dirty="0"/>
              <a:t>if</a:t>
            </a:r>
            <a:r>
              <a:rPr lang="en-US" dirty="0"/>
              <a:t>)</a:t>
            </a:r>
          </a:p>
        </p:txBody>
      </p:sp>
      <p:pic>
        <p:nvPicPr>
          <p:cNvPr id="7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610096" y="179387"/>
            <a:ext cx="5424487" cy="6499225"/>
          </a:xfrm>
        </p:spPr>
      </p:pic>
      <p:sp>
        <p:nvSpPr>
          <p:cNvPr id="10" name="Rounded Rectangle 9"/>
          <p:cNvSpPr/>
          <p:nvPr/>
        </p:nvSpPr>
        <p:spPr>
          <a:xfrm flipH="1" flipV="1">
            <a:off x="7502323" y="4040257"/>
            <a:ext cx="1850020" cy="217991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Freeform 10"/>
          <p:cNvSpPr/>
          <p:nvPr/>
        </p:nvSpPr>
        <p:spPr>
          <a:xfrm>
            <a:off x="3962400" y="4178461"/>
            <a:ext cx="3445396" cy="1536539"/>
          </a:xfrm>
          <a:custGeom>
            <a:avLst/>
            <a:gdLst>
              <a:gd name="connsiteX0" fmla="*/ 0 w 3565002"/>
              <a:gd name="connsiteY0" fmla="*/ 1516284 h 1564945"/>
              <a:gd name="connsiteX1" fmla="*/ 2338086 w 3565002"/>
              <a:gd name="connsiteY1" fmla="*/ 1412112 h 1564945"/>
              <a:gd name="connsiteX2" fmla="*/ 2986268 w 3565002"/>
              <a:gd name="connsiteY2" fmla="*/ 243069 h 1564945"/>
              <a:gd name="connsiteX3" fmla="*/ 3565002 w 3565002"/>
              <a:gd name="connsiteY3" fmla="*/ 0 h 156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5002" h="1564945">
                <a:moveTo>
                  <a:pt x="0" y="1516284"/>
                </a:moveTo>
                <a:cubicBezTo>
                  <a:pt x="920187" y="1570299"/>
                  <a:pt x="1840375" y="1624315"/>
                  <a:pt x="2338086" y="1412112"/>
                </a:cubicBezTo>
                <a:cubicBezTo>
                  <a:pt x="2835797" y="1199909"/>
                  <a:pt x="2781782" y="478421"/>
                  <a:pt x="2986268" y="243069"/>
                </a:cubicBezTo>
                <a:cubicBezTo>
                  <a:pt x="3190754" y="7717"/>
                  <a:pt x="3565002" y="0"/>
                  <a:pt x="3565002" y="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8A7BFC8-8046-4317-A06F-5852131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0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Produce/Consumer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multiple producers and multiple consumers that communicate with a shared queue (FIFO buffer).</a:t>
            </a:r>
          </a:p>
          <a:p>
            <a:pPr lvl="1"/>
            <a:r>
              <a:rPr lang="en-US" dirty="0"/>
              <a:t>Concurrent queue allows work to happen asynchronously.</a:t>
            </a:r>
          </a:p>
          <a:p>
            <a:pPr lvl="1"/>
            <a:r>
              <a:rPr lang="en-US" dirty="0"/>
              <a:t>Buffer has finite size (does not dynamically expand)</a:t>
            </a:r>
          </a:p>
          <a:p>
            <a:pPr lvl="1"/>
            <a:endParaRPr lang="en-US" dirty="0"/>
          </a:p>
          <a:p>
            <a:r>
              <a:rPr lang="en-US" dirty="0"/>
              <a:t>Two operations: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Put</a:t>
            </a:r>
            <a:r>
              <a:rPr lang="en-US" dirty="0"/>
              <a:t>, which should block (wait) if the buffer is </a:t>
            </a:r>
            <a:r>
              <a:rPr lang="en-US" b="1" dirty="0"/>
              <a:t>full</a:t>
            </a:r>
            <a:r>
              <a:rPr lang="en-US" dirty="0"/>
              <a:t>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Get</a:t>
            </a:r>
            <a:r>
              <a:rPr lang="en-US" dirty="0"/>
              <a:t>, which should block (wait) if the buffer is </a:t>
            </a:r>
            <a:r>
              <a:rPr lang="en-US" b="1" dirty="0"/>
              <a:t>empty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This is more complex than a (linked-list-based) concurrent queue because of the finite size and waiting.</a:t>
            </a:r>
          </a:p>
          <a:p>
            <a:r>
              <a:rPr lang="en-US" dirty="0"/>
              <a:t>Example scenario: request queue in a multi-threaded web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9682B-925F-44F2-9DD0-88D29EA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buffer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085" y="1930097"/>
            <a:ext cx="4164214" cy="412143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486400" y="1145628"/>
            <a:ext cx="6416298" cy="5565137"/>
          </a:xfrm>
        </p:spPr>
        <p:txBody>
          <a:bodyPr>
            <a:normAutofit/>
          </a:bodyPr>
          <a:lstStyle/>
          <a:p>
            <a:r>
              <a:rPr lang="en-US" dirty="0"/>
              <a:t>A simple implementation of a circular buffer that stores data in a fixed-size array.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fill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tail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use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is the index of the head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count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=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fill – use) % MAX</a:t>
            </a:r>
          </a:p>
          <a:p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This simple implementation assumes:</a:t>
            </a:r>
          </a:p>
          <a:p>
            <a:r>
              <a:rPr lang="en-US" dirty="0"/>
              <a:t>Concurrency is managed elsewhere</a:t>
            </a:r>
          </a:p>
          <a:p>
            <a:r>
              <a:rPr lang="en-US" dirty="0"/>
              <a:t>It will overwrite data if we try to put more than MAX elements.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E4A131-EDC7-4464-A808-83F6AD54033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38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45B742B-D78E-4005-BED1-11A7126FB1B0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FF842EE-A2A2-4420-83F7-F9B0B39310FB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5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A2FD51C-AC26-49DF-BF9E-08EC9D7D4422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07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the concurrency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302" y="1193935"/>
            <a:ext cx="5391066" cy="5438774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22066" y="609600"/>
            <a:ext cx="6080632" cy="5559552"/>
          </a:xfrm>
        </p:spPr>
        <p:txBody>
          <a:bodyPr>
            <a:noAutofit/>
          </a:bodyPr>
          <a:lstStyle/>
          <a:p>
            <a:r>
              <a:rPr lang="en-US" sz="2400" dirty="0"/>
              <a:t>Always acquire </a:t>
            </a:r>
            <a:r>
              <a:rPr lang="en-US" sz="2400" b="1" i="1" dirty="0" err="1">
                <a:solidFill>
                  <a:schemeClr val="accent4"/>
                </a:solidFill>
              </a:rPr>
              <a:t>mutex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r>
              <a:rPr lang="en-US" sz="2000" dirty="0"/>
              <a:t>Must use same </a:t>
            </a:r>
            <a:r>
              <a:rPr lang="en-US" sz="2000" dirty="0" err="1"/>
              <a:t>mutex</a:t>
            </a:r>
            <a:r>
              <a:rPr lang="en-US" sz="2000" dirty="0"/>
              <a:t> in both functions</a:t>
            </a:r>
          </a:p>
          <a:p>
            <a:r>
              <a:rPr lang="en-US" sz="2400" dirty="0"/>
              <a:t>Use </a:t>
            </a:r>
            <a:r>
              <a:rPr lang="en-US" sz="2400" b="1" i="1" dirty="0">
                <a:solidFill>
                  <a:schemeClr val="accent4"/>
                </a:solidFill>
              </a:rPr>
              <a:t>two </a:t>
            </a:r>
            <a:r>
              <a:rPr lang="en-US" sz="2400" b="1" i="1" dirty="0" err="1">
                <a:solidFill>
                  <a:schemeClr val="accent4"/>
                </a:solidFill>
              </a:rPr>
              <a:t>condvars</a:t>
            </a:r>
            <a:endParaRPr lang="en-US" sz="2400" b="1" i="1" dirty="0">
              <a:solidFill>
                <a:schemeClr val="accent4"/>
              </a:solidFill>
            </a:endParaRPr>
          </a:p>
          <a:p>
            <a:pPr lvl="1"/>
            <a:endParaRPr lang="en-US" sz="2000" b="1" i="1" dirty="0">
              <a:solidFill>
                <a:schemeClr val="accent4"/>
              </a:solidFill>
            </a:endParaRPr>
          </a:p>
          <a:p>
            <a:r>
              <a:rPr lang="en-US" sz="2400" dirty="0"/>
              <a:t>Producer waits on </a:t>
            </a:r>
            <a:r>
              <a:rPr lang="en-US" sz="2400" b="1" dirty="0"/>
              <a:t>empty</a:t>
            </a:r>
            <a:r>
              <a:rPr lang="en-US" sz="2400" dirty="0"/>
              <a:t> while the buffer is full</a:t>
            </a:r>
          </a:p>
          <a:p>
            <a:pPr lvl="1"/>
            <a:r>
              <a:rPr lang="en-US" sz="2000" dirty="0"/>
              <a:t>Producer signals </a:t>
            </a:r>
            <a:r>
              <a:rPr lang="en-US" sz="2000" b="1" dirty="0"/>
              <a:t>fill</a:t>
            </a:r>
            <a:r>
              <a:rPr lang="en-US" sz="2000" b="1" i="1" dirty="0"/>
              <a:t> </a:t>
            </a:r>
            <a:r>
              <a:rPr lang="en-US" sz="2000" dirty="0"/>
              <a:t>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  <a:p>
            <a:pPr lvl="1"/>
            <a:endParaRPr lang="en-US" sz="2000" dirty="0"/>
          </a:p>
          <a:p>
            <a:r>
              <a:rPr lang="en-US" sz="2400" dirty="0"/>
              <a:t>Consumer waits on </a:t>
            </a:r>
            <a:r>
              <a:rPr lang="en-US" sz="2400" b="1" dirty="0"/>
              <a:t>fill</a:t>
            </a:r>
            <a:r>
              <a:rPr lang="en-US" sz="2400" dirty="0"/>
              <a:t> while the buffer is empty</a:t>
            </a:r>
          </a:p>
          <a:p>
            <a:pPr lvl="1"/>
            <a:r>
              <a:rPr lang="en-US" sz="2000" dirty="0"/>
              <a:t>Consumer signals empty after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lvl="1"/>
            <a:endParaRPr lang="en-US" sz="2000" dirty="0"/>
          </a:p>
          <a:p>
            <a:r>
              <a:rPr lang="en-US" sz="2400" dirty="0"/>
              <a:t>Loops re-check count condition after breaking out of wait, to handle spurious wakeups.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C3293-57EC-46E5-AC8E-6CE4DD99507E}"/>
              </a:ext>
            </a:extLst>
          </p:cNvPr>
          <p:cNvSpPr/>
          <p:nvPr/>
        </p:nvSpPr>
        <p:spPr>
          <a:xfrm>
            <a:off x="1565753" y="2404997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F6714-59BF-4FF5-B604-3943D2E78680}"/>
              </a:ext>
            </a:extLst>
          </p:cNvPr>
          <p:cNvSpPr/>
          <p:nvPr/>
        </p:nvSpPr>
        <p:spPr>
          <a:xfrm>
            <a:off x="1565753" y="3194137"/>
            <a:ext cx="4114615" cy="38830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6A9B3-42FD-44B0-BA90-0456AC6B7819}"/>
              </a:ext>
            </a:extLst>
          </p:cNvPr>
          <p:cNvSpPr/>
          <p:nvPr/>
        </p:nvSpPr>
        <p:spPr>
          <a:xfrm>
            <a:off x="1565753" y="4806951"/>
            <a:ext cx="4114615" cy="601250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72F93-254D-4070-87EE-4540D04EFE65}"/>
              </a:ext>
            </a:extLst>
          </p:cNvPr>
          <p:cNvSpPr/>
          <p:nvPr/>
        </p:nvSpPr>
        <p:spPr>
          <a:xfrm>
            <a:off x="1580367" y="5601222"/>
            <a:ext cx="4114615" cy="42379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96461F6-F8FE-484F-8E4F-61F5B1C63BFD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4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makes more complex conditions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</a:t>
            </a:r>
            <a:r>
              <a:rPr lang="en-US" i="1" dirty="0"/>
              <a:t>signal</a:t>
            </a:r>
            <a:r>
              <a:rPr lang="en-US" dirty="0"/>
              <a:t> wakes one waiting thread (FIFO)</a:t>
            </a:r>
          </a:p>
          <a:p>
            <a:pPr lvl="1"/>
            <a:r>
              <a:rPr lang="en-US" dirty="0"/>
              <a:t>But there are times when threads are not all equivalent</a:t>
            </a:r>
          </a:p>
          <a:p>
            <a:pPr lvl="1"/>
            <a:r>
              <a:rPr lang="en-US" dirty="0"/>
              <a:t>The signal may not be serviceable by any of the threads</a:t>
            </a:r>
          </a:p>
          <a:p>
            <a:pPr lvl="1"/>
            <a:endParaRPr lang="en-US" dirty="0"/>
          </a:p>
          <a:p>
            <a:r>
              <a:rPr lang="en-US" dirty="0"/>
              <a:t>For example, consider memory allocation/free requests</a:t>
            </a:r>
          </a:p>
          <a:p>
            <a:pPr lvl="1"/>
            <a:r>
              <a:rPr lang="en-US" dirty="0"/>
              <a:t>An allocation can only be serviced by free of &gt;= size</a:t>
            </a:r>
          </a:p>
          <a:p>
            <a:pPr lvl="1"/>
            <a:endParaRPr lang="en-US" dirty="0"/>
          </a:p>
          <a:p>
            <a:r>
              <a:rPr lang="en-US" sz="2800" b="1" dirty="0" err="1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pthread_cond_broadcast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wakes all threads</a:t>
            </a:r>
          </a:p>
          <a:p>
            <a:pPr lvl="1"/>
            <a:r>
              <a:rPr lang="en-US" dirty="0"/>
              <a:t>This approach may be inefficient, but it may be necessary to ensure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B917D-D962-46DA-A40E-2CD6739E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4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Variable: rules of thumb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Shared state determines if condition is true or not </a:t>
            </a:r>
          </a:p>
          <a:p>
            <a:pPr lvl="1"/>
            <a:r>
              <a:rPr lang="en-US" dirty="0"/>
              <a:t>Check the state in a while loop before waiting on </a:t>
            </a:r>
            <a:r>
              <a:rPr lang="en-US" dirty="0" err="1"/>
              <a:t>condvar</a:t>
            </a:r>
            <a:br>
              <a:rPr lang="en-US" dirty="0"/>
            </a:br>
            <a:endParaRPr lang="en-US" sz="3200" dirty="0"/>
          </a:p>
          <a:p>
            <a:r>
              <a:rPr lang="en-US" dirty="0"/>
              <a:t>Use a mutex to protect:</a:t>
            </a:r>
          </a:p>
          <a:p>
            <a:pPr lvl="1"/>
            <a:r>
              <a:rPr lang="en-US" dirty="0"/>
              <a:t>The shared state on which condition is based, and</a:t>
            </a:r>
            <a:endParaRPr lang="en-US" sz="3200" dirty="0"/>
          </a:p>
          <a:p>
            <a:pPr lvl="1"/>
            <a:r>
              <a:rPr lang="en-US" dirty="0"/>
              <a:t>Operations on the </a:t>
            </a:r>
            <a:r>
              <a:rPr lang="en-US" dirty="0" err="1"/>
              <a:t>condvar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to acquire the mutex before calling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</a:p>
          <a:p>
            <a:pPr lvl="1"/>
            <a:endParaRPr lang="en-US" sz="20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/>
              <a:t>Use different </a:t>
            </a:r>
            <a:r>
              <a:rPr lang="en-US" dirty="0" err="1"/>
              <a:t>condvars</a:t>
            </a:r>
            <a:r>
              <a:rPr lang="en-US" dirty="0"/>
              <a:t> for different conditions </a:t>
            </a:r>
          </a:p>
          <a:p>
            <a:pPr lvl="1"/>
            <a:r>
              <a:rPr lang="en-US" dirty="0"/>
              <a:t>Sometimes,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cond_broadcast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r>
              <a:rPr lang="en-US" dirty="0"/>
              <a:t>helps if you can’t find an elegant solution using </a:t>
            </a:r>
            <a:r>
              <a:rPr lang="en-US" sz="20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cond_signal</a:t>
            </a:r>
            <a:r>
              <a:rPr lang="en-US" sz="20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 </a:t>
            </a:r>
            <a:endParaRPr lang="en-US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1E85A-4B27-4294-92B2-063C7DFF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1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BFC-52A8-4A36-9484-AE679A51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8C1-FECC-45A3-AF15-AD599D8B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on </a:t>
            </a:r>
            <a:r>
              <a:rPr lang="en-US" dirty="0" err="1"/>
              <a:t>PCLab</a:t>
            </a:r>
            <a:endParaRPr lang="en-US" dirty="0"/>
          </a:p>
          <a:p>
            <a:pPr lvl="1"/>
            <a:r>
              <a:rPr lang="en-US" dirty="0"/>
              <a:t>Hard part isn’t the implementation, but the </a:t>
            </a:r>
            <a:r>
              <a:rPr lang="en-US" i="1" dirty="0"/>
              <a:t>debugging</a:t>
            </a:r>
          </a:p>
          <a:p>
            <a:pPr lvl="1"/>
            <a:r>
              <a:rPr lang="en-US" dirty="0" err="1"/>
              <a:t>PCLab</a:t>
            </a:r>
            <a:r>
              <a:rPr lang="en-US" dirty="0"/>
              <a:t> discussion on Friday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Midterm exam is coming soon!</a:t>
            </a:r>
          </a:p>
          <a:p>
            <a:pPr lvl="1"/>
            <a:r>
              <a:rPr lang="en-US" dirty="0"/>
              <a:t>Two weeks from now</a:t>
            </a:r>
          </a:p>
          <a:p>
            <a:pPr lvl="1"/>
            <a:r>
              <a:rPr lang="en-US" dirty="0"/>
              <a:t>We’ll have a review session during discussion next week Friday</a:t>
            </a:r>
          </a:p>
          <a:p>
            <a:pPr lvl="1"/>
            <a:r>
              <a:rPr lang="en-US" dirty="0"/>
              <a:t>I’ll distribute a practice exam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14A62-90CE-41BC-84A9-6CD0AB73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2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Need to enforce mutual exclusion on critical sections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26964" y="378097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b="1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9449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A34B-F853-4A20-9A71-F808588B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8341-4563-4EFB-84E3-E0708247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Condvars</a:t>
            </a:r>
            <a:r>
              <a:rPr lang="en-US" dirty="0"/>
              <a:t> have no state or lock, just a waiting queue</a:t>
            </a:r>
          </a:p>
          <a:p>
            <a:pPr lvl="1"/>
            <a:r>
              <a:rPr lang="en-US" dirty="0"/>
              <a:t>The rest is handled by the programmer</a:t>
            </a:r>
          </a:p>
          <a:p>
            <a:pPr lvl="1"/>
            <a:endParaRPr lang="en-US" dirty="0"/>
          </a:p>
          <a:p>
            <a:r>
              <a:rPr lang="en-US" dirty="0"/>
              <a:t>Semaphores are a generalization of </a:t>
            </a:r>
            <a:r>
              <a:rPr lang="en-US" dirty="0" err="1"/>
              <a:t>condvars</a:t>
            </a:r>
            <a:r>
              <a:rPr lang="en-US" dirty="0"/>
              <a:t> and locks</a:t>
            </a:r>
          </a:p>
          <a:p>
            <a:pPr lvl="1"/>
            <a:r>
              <a:rPr lang="en-US" dirty="0"/>
              <a:t>Includes internal (locked) state</a:t>
            </a:r>
          </a:p>
          <a:p>
            <a:pPr lvl="1"/>
            <a:r>
              <a:rPr lang="en-US" dirty="0"/>
              <a:t>A little harder to understand and use, but can do everything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CCF9A-9104-4FA3-A7A9-CD62C89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79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9E8E-F2C6-4DB0-867F-E0693503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(by </a:t>
            </a:r>
            <a:r>
              <a:rPr lang="en-US" dirty="0" err="1"/>
              <a:t>Edsger</a:t>
            </a:r>
            <a:r>
              <a:rPr lang="en-US" dirty="0"/>
              <a:t> Dijkstra, 1965)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2B2E-8A7B-4780-A1E6-C23407B9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Keeps an internal integer value that determines</a:t>
            </a:r>
            <a:br>
              <a:rPr lang="en-US" dirty="0"/>
            </a:br>
            <a:r>
              <a:rPr lang="en-US" dirty="0"/>
              <a:t>what happens to a calling thread</a:t>
            </a:r>
          </a:p>
          <a:p>
            <a:endParaRPr lang="en-US" dirty="0"/>
          </a:p>
          <a:p>
            <a:r>
              <a:rPr lang="en-US" dirty="0"/>
              <a:t>Init(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Set the initial internal value</a:t>
            </a:r>
          </a:p>
          <a:p>
            <a:pPr lvl="1"/>
            <a:r>
              <a:rPr lang="en-US" dirty="0"/>
              <a:t>Value cannot otherwise be directly modified</a:t>
            </a:r>
          </a:p>
          <a:p>
            <a:endParaRPr lang="en-US" dirty="0"/>
          </a:p>
          <a:p>
            <a:r>
              <a:rPr lang="en-US" dirty="0"/>
              <a:t>Up/Signal/Post/V() (from Dutch </a:t>
            </a:r>
            <a:r>
              <a:rPr lang="en-US" i="1" dirty="0" err="1"/>
              <a:t>verhogen</a:t>
            </a:r>
            <a:r>
              <a:rPr lang="en-US" dirty="0"/>
              <a:t> “increase”)</a:t>
            </a:r>
          </a:p>
          <a:p>
            <a:pPr lvl="1"/>
            <a:r>
              <a:rPr lang="en-US" dirty="0"/>
              <a:t>Increase the value. If there is a waiting thread, wake one.</a:t>
            </a:r>
          </a:p>
          <a:p>
            <a:endParaRPr lang="en-US" dirty="0"/>
          </a:p>
          <a:p>
            <a:r>
              <a:rPr lang="en-US" dirty="0"/>
              <a:t>Down/Wait/Test/P() (from Dutch </a:t>
            </a:r>
            <a:r>
              <a:rPr lang="en-US" i="1" dirty="0" err="1"/>
              <a:t>proberen</a:t>
            </a:r>
            <a:r>
              <a:rPr lang="en-US" dirty="0"/>
              <a:t> “to try”)</a:t>
            </a:r>
          </a:p>
          <a:p>
            <a:pPr lvl="1"/>
            <a:r>
              <a:rPr lang="en-US" dirty="0"/>
              <a:t>Decrease the value. Wait if the value is negative.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19AE1-EBFE-4CC4-8B14-08A9CF86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7614-EE5F-423D-BBC7-47ABF29DB132}"/>
              </a:ext>
            </a:extLst>
          </p:cNvPr>
          <p:cNvSpPr txBox="1"/>
          <p:nvPr/>
        </p:nvSpPr>
        <p:spPr>
          <a:xfrm>
            <a:off x="9030264" y="3676590"/>
            <a:ext cx="2855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invented Dijkstra’s Algorithm!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 Semaphores and the entire field of Concurrent Programming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https://en.wikipedia.org/wiki/Edsger_W._Dijkstra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85E6-D72A-4581-85FC-2E9FA770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401" y="127318"/>
            <a:ext cx="3817599" cy="318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32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vs Condition Variables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7594" y="1144588"/>
            <a:ext cx="5158205" cy="528637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07594" y="1795463"/>
            <a:ext cx="5158206" cy="233680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Up/Post</a:t>
            </a:r>
            <a:r>
              <a:rPr lang="en-US" dirty="0"/>
              <a:t>: increase value and wake one waiting thread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Down/Wait</a:t>
            </a:r>
            <a:r>
              <a:rPr lang="en-US" dirty="0"/>
              <a:t>: decrease value and wait if it’s negative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383338" y="1144588"/>
            <a:ext cx="5808662" cy="528637"/>
          </a:xfrm>
        </p:spPr>
        <p:txBody>
          <a:bodyPr/>
          <a:lstStyle/>
          <a:p>
            <a:r>
              <a:rPr lang="en-US" dirty="0"/>
              <a:t>Condition Variables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383338" y="1795463"/>
            <a:ext cx="5808662" cy="2216150"/>
          </a:xfrm>
        </p:spPr>
        <p:txBody>
          <a:bodyPr/>
          <a:lstStyle/>
          <a:p>
            <a:r>
              <a:rPr lang="en-US" b="1" i="1" dirty="0">
                <a:solidFill>
                  <a:schemeClr val="accent4"/>
                </a:solidFill>
              </a:rPr>
              <a:t>Signal</a:t>
            </a:r>
            <a:r>
              <a:rPr lang="en-US" dirty="0"/>
              <a:t>: wake one waiting thread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Wait</a:t>
            </a:r>
            <a:r>
              <a:rPr lang="en-US" dirty="0"/>
              <a:t>: wait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491" y="3863938"/>
            <a:ext cx="115572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Compared to CVs, Semaphores add an integer value that controls when waiting is necessary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Value counts the quantity of a shared resource currently available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1" dirty="0"/>
              <a:t>Up</a:t>
            </a:r>
            <a:r>
              <a:rPr lang="en-US" sz="2800" dirty="0"/>
              <a:t> makes a resource available, </a:t>
            </a:r>
            <a:r>
              <a:rPr lang="en-US" sz="2800" i="1" dirty="0"/>
              <a:t>down</a:t>
            </a:r>
            <a:r>
              <a:rPr lang="en-US" sz="2800" dirty="0"/>
              <a:t> reserves a resource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Negative value </a:t>
            </a:r>
            <a:r>
              <a:rPr lang="en-US" sz="2800" b="1" dirty="0"/>
              <a:t>-X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dirty="0"/>
              <a:t>means that </a:t>
            </a:r>
            <a:r>
              <a:rPr lang="en-US" sz="2800" b="1" dirty="0"/>
              <a:t>X</a:t>
            </a:r>
            <a:r>
              <a:rPr lang="en-US" sz="2800" dirty="0"/>
              <a:t> threads are waiting for the resource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A51C9DC-5033-4788-B64D-60C0DA90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6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12286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6CE-6977-4853-A5A6-7665BAF7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A753-4FC6-4A88-A89D-178E31FAD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would we build a mutex out of a semaphore?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typdef</a:t>
            </a:r>
            <a:r>
              <a:rPr lang="en-US" dirty="0">
                <a:latin typeface="Consolas" panose="020B0609020204030204" pitchFamily="49" charset="0"/>
              </a:rPr>
              <a:t> struct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), 1);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acquire(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release(</a:t>
            </a:r>
            <a:r>
              <a:rPr lang="en-US" dirty="0" err="1">
                <a:latin typeface="Consolas" panose="020B0609020204030204" pitchFamily="49" charset="0"/>
              </a:rPr>
              <a:t>lock_t</a:t>
            </a:r>
            <a:r>
              <a:rPr lang="en-US" dirty="0">
                <a:latin typeface="Consolas" panose="020B0609020204030204" pitchFamily="49" charset="0"/>
              </a:rPr>
              <a:t>* lock)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(&amp;(lock-&gt;</a:t>
            </a:r>
            <a:r>
              <a:rPr lang="en-US" dirty="0" err="1">
                <a:latin typeface="Consolas" panose="020B0609020204030204" pitchFamily="49" charset="0"/>
              </a:rPr>
              <a:t>sem</a:t>
            </a:r>
            <a:r>
              <a:rPr lang="en-US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6ADC4-39F3-47F9-A266-8C3D87F0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B370-A8A2-4187-A9B1-217FC296CB01}"/>
              </a:ext>
            </a:extLst>
          </p:cNvPr>
          <p:cNvSpPr txBox="1"/>
          <p:nvPr/>
        </p:nvSpPr>
        <p:spPr>
          <a:xfrm>
            <a:off x="6447562" y="1797784"/>
            <a:ext cx="5132832" cy="163121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de-DE" sz="2000" b="0" i="0" u="none" strike="noStrike" baseline="0" dirty="0">
                <a:latin typeface="Consolas" panose="020B0609020204030204" pitchFamily="49" charset="0"/>
              </a:rPr>
              <a:t>sem_init(sem_t*, int initial)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sem_wait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Decrement, wait until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value &gt;= 0</a:t>
            </a:r>
          </a:p>
          <a:p>
            <a:pPr algn="l"/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sem_post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sem_t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*)</a:t>
            </a:r>
            <a:r>
              <a:rPr lang="en-US" sz="2000" b="0" i="0" u="none" strike="noStrike" baseline="0" dirty="0"/>
              <a:t>:</a:t>
            </a:r>
            <a:r>
              <a:rPr lang="en-US" sz="2000" dirty="0"/>
              <a:t> </a:t>
            </a:r>
            <a:r>
              <a:rPr lang="en-US" sz="2000" b="0" i="0" u="none" strike="noStrike" baseline="0" dirty="0"/>
              <a:t>Increment value then</a:t>
            </a:r>
            <a:br>
              <a:rPr lang="en-US" sz="2000" b="0" i="0" u="none" strike="noStrike" baseline="0" dirty="0"/>
            </a:br>
            <a:r>
              <a:rPr lang="en-US" sz="2000" b="0" i="0" u="none" strike="noStrike" baseline="0" dirty="0"/>
              <a:t>                               wake a single waiter</a:t>
            </a:r>
            <a:endParaRPr lang="en-US" sz="2000" dirty="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DEC2176-3F6E-484C-932E-5E0A058703F5}"/>
              </a:ext>
            </a:extLst>
          </p:cNvPr>
          <p:cNvSpPr/>
          <p:nvPr/>
        </p:nvSpPr>
        <p:spPr>
          <a:xfrm flipH="1" flipV="1">
            <a:off x="1166420" y="3105329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11B1D1-2980-4423-B872-02898764F179}"/>
              </a:ext>
            </a:extLst>
          </p:cNvPr>
          <p:cNvSpPr/>
          <p:nvPr/>
        </p:nvSpPr>
        <p:spPr>
          <a:xfrm flipH="1" flipV="1">
            <a:off x="1164414" y="4171838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0F3FEAB2-3CC1-49DF-B939-BB8F116BFA47}"/>
              </a:ext>
            </a:extLst>
          </p:cNvPr>
          <p:cNvSpPr/>
          <p:nvPr/>
        </p:nvSpPr>
        <p:spPr>
          <a:xfrm flipH="1" flipV="1">
            <a:off x="1164414" y="5296842"/>
            <a:ext cx="4929580" cy="418158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2533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lock with a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an appropriate initial value for the semaphore</a:t>
            </a:r>
          </a:p>
          <a:p>
            <a:r>
              <a:rPr lang="en-US" dirty="0"/>
              <a:t>To implement a </a:t>
            </a:r>
            <a:r>
              <a:rPr lang="en-US" b="1" i="1" dirty="0"/>
              <a:t>Lock</a:t>
            </a:r>
            <a:r>
              <a:rPr lang="en-US" i="1" dirty="0"/>
              <a:t>:</a:t>
            </a:r>
          </a:p>
          <a:p>
            <a:pPr lvl="1"/>
            <a:r>
              <a:rPr lang="en-US" dirty="0"/>
              <a:t>Initialize to 1 (access to the critical section is the one shared resource)</a:t>
            </a:r>
          </a:p>
          <a:p>
            <a:pPr lvl="1"/>
            <a:r>
              <a:rPr lang="en-US" b="1" dirty="0"/>
              <a:t>Lock </a:t>
            </a:r>
            <a:r>
              <a:rPr lang="is-IS" b="1" dirty="0"/>
              <a:t>→ Down</a:t>
            </a:r>
            <a:r>
              <a:rPr lang="is-IS" dirty="0"/>
              <a:t>: (decreases the value and waits if negative)</a:t>
            </a:r>
          </a:p>
          <a:p>
            <a:pPr lvl="2"/>
            <a:r>
              <a:rPr lang="is-IS" dirty="0"/>
              <a:t>Will decrease the value to 0 if it lock </a:t>
            </a:r>
            <a:r>
              <a:rPr lang="is-IS" i="1" dirty="0"/>
              <a:t>is not </a:t>
            </a:r>
            <a:r>
              <a:rPr lang="is-IS" dirty="0"/>
              <a:t>already taken</a:t>
            </a:r>
          </a:p>
          <a:p>
            <a:pPr lvl="2"/>
            <a:r>
              <a:rPr lang="is-IS" dirty="0"/>
              <a:t>Will decrease the value to -1 and wait if the lock </a:t>
            </a:r>
            <a:r>
              <a:rPr lang="is-IS" i="1" dirty="0"/>
              <a:t>is </a:t>
            </a:r>
            <a:r>
              <a:rPr lang="is-IS" dirty="0"/>
              <a:t>taken</a:t>
            </a:r>
            <a:r>
              <a:rPr lang="is-IS" i="1" dirty="0"/>
              <a:t> </a:t>
            </a:r>
            <a:r>
              <a:rPr lang="is-IS" dirty="0"/>
              <a:t>(value was 0)</a:t>
            </a:r>
          </a:p>
          <a:p>
            <a:pPr lvl="1"/>
            <a:r>
              <a:rPr lang="is-IS" b="1" dirty="0"/>
              <a:t>Unlock → Up</a:t>
            </a:r>
            <a:r>
              <a:rPr lang="is-IS" dirty="0"/>
              <a:t>: (increases the value and wakes one waiting thread)</a:t>
            </a:r>
          </a:p>
          <a:p>
            <a:pPr lvl="2"/>
            <a:r>
              <a:rPr lang="is-IS" dirty="0"/>
              <a:t>If value was 0, then no thread was waiting, and no thread is woken</a:t>
            </a:r>
          </a:p>
          <a:p>
            <a:pPr lvl="2"/>
            <a:r>
              <a:rPr lang="is-IS" dirty="0"/>
              <a:t>If value was -1, then one thread was waiting, and it is woken</a:t>
            </a:r>
          </a:p>
          <a:p>
            <a:pPr lvl="2"/>
            <a:r>
              <a:rPr lang="is-IS" dirty="0"/>
              <a:t>If value was -x, then x threads are waiting, one is woken, value becomes -(x-1).</a:t>
            </a:r>
          </a:p>
          <a:p>
            <a:pPr lvl="1"/>
            <a:r>
              <a:rPr lang="is-IS" dirty="0"/>
              <a:t>If value is already 1, </a:t>
            </a:r>
            <a:r>
              <a:rPr lang="is-IS" i="1" dirty="0"/>
              <a:t>Up</a:t>
            </a:r>
            <a:r>
              <a:rPr lang="is-IS" dirty="0"/>
              <a:t> should not be called. (Unlock before lock?!)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69F3B65-34DB-4D02-A537-0FE029F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43824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52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reduce effort for numerical conditions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715414" y="2477636"/>
            <a:ext cx="274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Parent          Child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595" y="4993759"/>
            <a:ext cx="11088545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Want parent to wait immediately so initialize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child thread finishes first, semaphore increments to 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97E385-257F-684F-B5BD-5A2770729447}"/>
              </a:ext>
            </a:extLst>
          </p:cNvPr>
          <p:cNvCxnSpPr>
            <a:cxnSpLocks/>
          </p:cNvCxnSpPr>
          <p:nvPr/>
        </p:nvCxnSpPr>
        <p:spPr>
          <a:xfrm>
            <a:off x="6008915" y="1307638"/>
            <a:ext cx="0" cy="313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C634D97-2A50-408F-8C8B-77D52BA71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96" y="1380308"/>
            <a:ext cx="4564781" cy="1547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C70D2-7D5D-4F2C-8778-1DA7E81B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6" y="2927692"/>
            <a:ext cx="4614440" cy="138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41AD7D-0097-46A0-B72A-18A7BBE73FBC}"/>
              </a:ext>
            </a:extLst>
          </p:cNvPr>
          <p:cNvSpPr txBox="1"/>
          <p:nvPr/>
        </p:nvSpPr>
        <p:spPr>
          <a:xfrm>
            <a:off x="1323330" y="938304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 Variable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B50E8E3F-7F32-4E6C-805E-1F701F85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3AAB7-2FD7-43EF-84D2-AD752BC66F14}"/>
              </a:ext>
            </a:extLst>
          </p:cNvPr>
          <p:cNvSpPr txBox="1"/>
          <p:nvPr/>
        </p:nvSpPr>
        <p:spPr>
          <a:xfrm>
            <a:off x="6588883" y="943920"/>
            <a:ext cx="282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Semaphore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98E4-63B0-4571-8E87-9C122BCDB247}"/>
              </a:ext>
            </a:extLst>
          </p:cNvPr>
          <p:cNvSpPr txBox="1"/>
          <p:nvPr/>
        </p:nvSpPr>
        <p:spPr>
          <a:xfrm>
            <a:off x="6327648" y="1307636"/>
            <a:ext cx="50096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thr_exit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sem_post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thr_join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sem_wait</a:t>
            </a:r>
            <a:r>
              <a:rPr lang="en-US" dirty="0">
                <a:latin typeface="Consolas" panose="020B0609020204030204" pitchFamily="49" charset="0"/>
              </a:rPr>
              <a:t>(&amp;s);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sem_init</a:t>
            </a:r>
            <a:r>
              <a:rPr lang="en-US" dirty="0">
                <a:latin typeface="Consolas" panose="020B0609020204030204" pitchFamily="49" charset="0"/>
              </a:rPr>
              <a:t>(&amp;s, 0);</a:t>
            </a:r>
          </a:p>
        </p:txBody>
      </p:sp>
    </p:spTree>
    <p:extLst>
      <p:ext uri="{BB962C8B-B14F-4D97-AF65-F5344CB8AC3E}">
        <p14:creationId xmlns:p14="http://schemas.microsoft.com/office/powerpoint/2010/main" val="573606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resources don’t need strict mutual exclusion, especially if they have many </a:t>
            </a:r>
            <a:r>
              <a:rPr lang="en-US" b="1" i="1" dirty="0">
                <a:solidFill>
                  <a:schemeClr val="accent4"/>
                </a:solidFill>
              </a:rPr>
              <a:t>read-only</a:t>
            </a:r>
            <a:r>
              <a:rPr lang="en-US" dirty="0"/>
              <a:t> accesses.  (</a:t>
            </a:r>
            <a:r>
              <a:rPr lang="en-US" dirty="0" err="1"/>
              <a:t>eg</a:t>
            </a:r>
            <a:r>
              <a:rPr lang="en-US" dirty="0"/>
              <a:t>., a linked list)</a:t>
            </a:r>
          </a:p>
          <a:p>
            <a:endParaRPr lang="en-US" dirty="0"/>
          </a:p>
          <a:p>
            <a:r>
              <a:rPr lang="en-US" dirty="0"/>
              <a:t>Any number of readers can be active simultaneously, but </a:t>
            </a:r>
          </a:p>
          <a:p>
            <a:r>
              <a:rPr lang="en-US" dirty="0"/>
              <a:t>Writes must be mutually exclusive AND cannot happen during read</a:t>
            </a:r>
          </a:p>
          <a:p>
            <a:endParaRPr lang="en-US" dirty="0"/>
          </a:p>
          <a:p>
            <a:r>
              <a:rPr lang="en-US" dirty="0"/>
              <a:t>API: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release_read_lock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pPr lvl="1"/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acquire_write_lock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(), </a:t>
            </a: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release_write_lock</a:t>
            </a: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A18AD12-8ECC-42D7-9AC7-0DB4B2D4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95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“lock” semaphore used as a mutex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500" y="25240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500" y="2562784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1EC4C8AA-596E-4C13-80A9-54C8116EB8B6}"/>
              </a:ext>
            </a:extLst>
          </p:cNvPr>
          <p:cNvSpPr/>
          <p:nvPr/>
        </p:nvSpPr>
        <p:spPr>
          <a:xfrm flipH="1" flipV="1">
            <a:off x="5616500" y="3311360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32CA9D41-2D4B-4B46-994D-DD73983DDCCC}"/>
              </a:ext>
            </a:extLst>
          </p:cNvPr>
          <p:cNvSpPr/>
          <p:nvPr/>
        </p:nvSpPr>
        <p:spPr>
          <a:xfrm flipH="1" flipV="1">
            <a:off x="5616500" y="4071888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09C11C96-02CA-4B0D-947E-4CF48DC82189}"/>
              </a:ext>
            </a:extLst>
          </p:cNvPr>
          <p:cNvSpPr/>
          <p:nvPr/>
        </p:nvSpPr>
        <p:spPr>
          <a:xfrm flipH="1" flipV="1">
            <a:off x="5616500" y="4826199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59494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02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Naively locked counter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1" y="407106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91" y="4716467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Reader-writer 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63471" y="1270862"/>
            <a:ext cx="4621045" cy="543990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writelock</a:t>
            </a:r>
            <a:r>
              <a:rPr lang="en-US" dirty="0"/>
              <a:t>” must be held during read to block writes or during write to block reads.</a:t>
            </a:r>
          </a:p>
          <a:p>
            <a:endParaRPr lang="en-US" dirty="0"/>
          </a:p>
          <a:p>
            <a:r>
              <a:rPr lang="en-US" dirty="0"/>
              <a:t>During reads</a:t>
            </a:r>
          </a:p>
          <a:p>
            <a:pPr lvl="1"/>
            <a:r>
              <a:rPr lang="en-US" dirty="0"/>
              <a:t>Number of active readers is counted.</a:t>
            </a:r>
          </a:p>
          <a:p>
            <a:pPr lvl="1"/>
            <a:r>
              <a:rPr lang="en-US" dirty="0"/>
              <a:t>First/last reader handles acquiring/releasing </a:t>
            </a:r>
            <a:r>
              <a:rPr lang="en-US" dirty="0" err="1"/>
              <a:t>writelock</a:t>
            </a:r>
            <a:r>
              <a:rPr lang="en-US" dirty="0"/>
              <a:t>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2971" y="96124"/>
            <a:ext cx="7099580" cy="6704003"/>
          </a:xfrm>
          <a:ln>
            <a:solidFill>
              <a:schemeClr val="accent4"/>
            </a:solidFill>
          </a:ln>
        </p:spPr>
      </p:pic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37E7E375-38E5-4802-8F8D-9CCC2F256F78}"/>
              </a:ext>
            </a:extLst>
          </p:cNvPr>
          <p:cNvSpPr/>
          <p:nvPr/>
        </p:nvSpPr>
        <p:spPr>
          <a:xfrm flipH="1" flipV="1">
            <a:off x="5616499" y="440299"/>
            <a:ext cx="6506051" cy="42207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0779797-A28A-4025-9AFC-11AE6B253189}"/>
              </a:ext>
            </a:extLst>
          </p:cNvPr>
          <p:cNvSpPr/>
          <p:nvPr/>
        </p:nvSpPr>
        <p:spPr>
          <a:xfrm flipH="1" flipV="1">
            <a:off x="5616498" y="2775905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C784D069-4ACB-4C66-B776-4866E4CBEB90}"/>
              </a:ext>
            </a:extLst>
          </p:cNvPr>
          <p:cNvSpPr/>
          <p:nvPr/>
        </p:nvSpPr>
        <p:spPr>
          <a:xfrm flipH="1" flipV="1">
            <a:off x="5616500" y="144858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5016A3ED-0724-41BD-8DD8-5E39373064A7}"/>
              </a:ext>
            </a:extLst>
          </p:cNvPr>
          <p:cNvSpPr/>
          <p:nvPr/>
        </p:nvSpPr>
        <p:spPr>
          <a:xfrm flipH="1" flipV="1">
            <a:off x="5616499" y="1796522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E6F14435-32C3-417B-959A-2EA9F0AC93E8}"/>
              </a:ext>
            </a:extLst>
          </p:cNvPr>
          <p:cNvSpPr/>
          <p:nvPr/>
        </p:nvSpPr>
        <p:spPr>
          <a:xfrm flipH="1" flipV="1">
            <a:off x="5616498" y="4301950"/>
            <a:ext cx="6506051" cy="573017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64CA2E-2CA6-42F8-80AF-1F80BFA017BD}"/>
              </a:ext>
            </a:extLst>
          </p:cNvPr>
          <p:cNvSpPr/>
          <p:nvPr/>
        </p:nvSpPr>
        <p:spPr>
          <a:xfrm flipH="1" flipV="1">
            <a:off x="5616498" y="5602267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5D47CB6E-6CC1-43E1-9A44-DCBEF8389D9C}"/>
              </a:ext>
            </a:extLst>
          </p:cNvPr>
          <p:cNvSpPr/>
          <p:nvPr/>
        </p:nvSpPr>
        <p:spPr>
          <a:xfrm flipH="1" flipV="1">
            <a:off x="5616498" y="6417701"/>
            <a:ext cx="4978348" cy="23527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544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DAF854-34C7-438F-915B-C8227879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concurrency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D8BE-212D-4A2A-9C3D-29EA0F6B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975" cy="5029200"/>
          </a:xfrm>
        </p:spPr>
        <p:txBody>
          <a:bodyPr/>
          <a:lstStyle/>
          <a:p>
            <a:r>
              <a:rPr lang="en-US" dirty="0"/>
              <a:t>Note that this solution could starve writers</a:t>
            </a:r>
          </a:p>
          <a:p>
            <a:pPr lvl="1"/>
            <a:r>
              <a:rPr lang="en-US" dirty="0"/>
              <a:t>There might always be readers in the critical section</a:t>
            </a:r>
          </a:p>
          <a:p>
            <a:endParaRPr lang="en-US" dirty="0"/>
          </a:p>
          <a:p>
            <a:r>
              <a:rPr lang="en-US" dirty="0"/>
              <a:t>Full solution to readers-writers problem with progress guarantee</a:t>
            </a:r>
          </a:p>
          <a:p>
            <a:pPr lvl="1"/>
            <a:r>
              <a:rPr lang="en-US" dirty="0">
                <a:hlinkClick r:id="rId2"/>
              </a:rPr>
              <a:t>https://en.wikipedia.org/wiki/Readers%E2%80%93writers_problem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try to map your problem to one of these solved problems</a:t>
            </a:r>
          </a:p>
          <a:p>
            <a:pPr lvl="1"/>
            <a:r>
              <a:rPr lang="en-US" dirty="0"/>
              <a:t>Producers/Consumers</a:t>
            </a:r>
          </a:p>
          <a:p>
            <a:pPr lvl="1"/>
            <a:r>
              <a:rPr lang="en-US" dirty="0"/>
              <a:t>Readers/Writers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B98C7439-F236-42CF-86E8-D176151D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60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Locks</a:t>
            </a:r>
          </a:p>
          <a:p>
            <a:endParaRPr lang="en-US" dirty="0"/>
          </a:p>
          <a:p>
            <a:r>
              <a:rPr lang="en-US" dirty="0"/>
              <a:t>Concurrent Data Structures</a:t>
            </a:r>
          </a:p>
          <a:p>
            <a:endParaRPr lang="en-US" dirty="0"/>
          </a:p>
          <a:p>
            <a:r>
              <a:rPr lang="en-US" dirty="0"/>
              <a:t>Ordering with Condition Variables</a:t>
            </a:r>
          </a:p>
          <a:p>
            <a:endParaRPr lang="en-US" dirty="0"/>
          </a:p>
          <a:p>
            <a:r>
              <a:rPr lang="en-US" dirty="0"/>
              <a:t>Semaphores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7983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8EB56A-3B65-488D-9ED0-7284B999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locking overhead decreases performance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B48ABD0-410C-4085-B818-7FCEAAFF7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134625"/>
              </p:ext>
            </p:extLst>
          </p:nvPr>
        </p:nvGraphicFramePr>
        <p:xfrm>
          <a:off x="608013" y="1143000"/>
          <a:ext cx="10972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8020">
                  <a:extLst>
                    <a:ext uri="{9D8B030D-6E8A-4147-A177-3AD203B41FA5}">
                      <a16:colId xmlns:a16="http://schemas.microsoft.com/office/drawing/2014/main" val="2907332831"/>
                    </a:ext>
                  </a:extLst>
                </a:gridCol>
                <a:gridCol w="3864780">
                  <a:extLst>
                    <a:ext uri="{9D8B030D-6E8A-4147-A177-3AD203B41FA5}">
                      <a16:colId xmlns:a16="http://schemas.microsoft.com/office/drawing/2014/main" val="787242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Single-threaded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3.850 seconds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Multithreaded no-lock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4.700 seconds (Broken!)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40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Naïve-locked counter: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80.000 seconds (Correct…)</a:t>
                      </a: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7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8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4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2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02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0144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E2D7E-04CE-4F25-8A68-26EE460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A0206-865C-4ABE-9B80-B21331F7A345}"/>
              </a:ext>
            </a:extLst>
          </p:cNvPr>
          <p:cNvSpPr txBox="1"/>
          <p:nvPr/>
        </p:nvSpPr>
        <p:spPr>
          <a:xfrm>
            <a:off x="607595" y="3072384"/>
            <a:ext cx="109727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Formerly loop contained 3 instructions (mov, add, mov)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it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Two function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instructions inside of those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Possibly even interaction with the OS…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3 instructions -&gt; 60 instructions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A17D9-8695-4BFE-B020-B65C3D38D89D}"/>
              </a:ext>
            </a:extLst>
          </p:cNvPr>
          <p:cNvSpPr txBox="1"/>
          <p:nvPr/>
        </p:nvSpPr>
        <p:spPr>
          <a:xfrm>
            <a:off x="607595" y="1154795"/>
            <a:ext cx="2649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iterating one billion times:</a:t>
            </a:r>
          </a:p>
        </p:txBody>
      </p:sp>
    </p:spTree>
    <p:extLst>
      <p:ext uri="{BB962C8B-B14F-4D97-AF65-F5344CB8AC3E}">
        <p14:creationId xmlns:p14="http://schemas.microsoft.com/office/powerpoint/2010/main" val="288314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573C-1179-4F1E-A8FF-F954080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 exclusion: one big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E1049-67D9-4B5C-B4C0-016A6EE6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solution “one big lock”</a:t>
            </a:r>
          </a:p>
          <a:p>
            <a:pPr lvl="1"/>
            <a:r>
              <a:rPr lang="en-US" dirty="0"/>
              <a:t>Find all the function calls that interact with shared memory</a:t>
            </a:r>
          </a:p>
          <a:p>
            <a:pPr lvl="1"/>
            <a:r>
              <a:rPr lang="en-US" dirty="0"/>
              <a:t>Lock at the start of each function call and unlock at the end</a:t>
            </a:r>
          </a:p>
          <a:p>
            <a:pPr lvl="1"/>
            <a:endParaRPr lang="en-US" dirty="0"/>
          </a:p>
          <a:p>
            <a:r>
              <a:rPr lang="en-US" dirty="0"/>
              <a:t>Essentially, no concurrent access</a:t>
            </a:r>
          </a:p>
          <a:p>
            <a:pPr lvl="1"/>
            <a:r>
              <a:rPr lang="en-US" dirty="0"/>
              <a:t>Correct but poor performance</a:t>
            </a:r>
          </a:p>
          <a:p>
            <a:pPr lvl="1"/>
            <a:r>
              <a:rPr lang="en-US" dirty="0"/>
              <a:t>If you’ve forgotten all of this years from now, “one big lock” will still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9502-8836-4E78-B6D2-D0C960E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example with big lock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1e9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88" y="34774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88" y="525201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0095540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2043</TotalTime>
  <Words>4914</Words>
  <Application>Microsoft Office PowerPoint</Application>
  <PresentationFormat>Widescreen</PresentationFormat>
  <Paragraphs>728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Andale Mono</vt:lpstr>
      <vt:lpstr>Arial</vt:lpstr>
      <vt:lpstr>Calibri</vt:lpstr>
      <vt:lpstr>Consolas</vt:lpstr>
      <vt:lpstr>Courier New</vt:lpstr>
      <vt:lpstr>Garamond</vt:lpstr>
      <vt:lpstr>Tahoma</vt:lpstr>
      <vt:lpstr>Class Slides</vt:lpstr>
      <vt:lpstr>Lecture 05: Advanced Concurrency Control</vt:lpstr>
      <vt:lpstr>Today’s Goals</vt:lpstr>
      <vt:lpstr>Review: Locks/Mutexes</vt:lpstr>
      <vt:lpstr>Outline</vt:lpstr>
      <vt:lpstr>Review: Need to enforce mutual exclusion on critical sections</vt:lpstr>
      <vt:lpstr>Naively locked counter example</vt:lpstr>
      <vt:lpstr>Problem: locking overhead decreases performance</vt:lpstr>
      <vt:lpstr>Simple mutual exclusion: one big lock</vt:lpstr>
      <vt:lpstr>Counter example with big lock technique</vt:lpstr>
      <vt:lpstr>Problem: locking decreases performance</vt:lpstr>
      <vt:lpstr>Reducing lock overhead</vt:lpstr>
      <vt:lpstr>Sloppy counter example</vt:lpstr>
      <vt:lpstr>Problem: locking decreases performance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Lock-free data structures</vt:lpstr>
      <vt:lpstr>Break + Question: Where is the critical section for vector?</vt:lpstr>
      <vt:lpstr>Break + Question: Where is the critical section for vector?</vt:lpstr>
      <vt:lpstr>Outline</vt:lpstr>
      <vt:lpstr>Requirements for sensible concurrency</vt:lpstr>
      <vt:lpstr>Barriers for all-or-nothing synchronization</vt:lpstr>
      <vt:lpstr>Basic Signaling with Condition Variable (condvar)</vt:lpstr>
      <vt:lpstr>Waiting for a thread to finish</vt:lpstr>
      <vt:lpstr>CV for child wait</vt:lpstr>
      <vt:lpstr>CV for child wait</vt:lpstr>
      <vt:lpstr>CV for child wait</vt:lpstr>
      <vt:lpstr>Buggy attempts to wait for a child, no flag</vt:lpstr>
      <vt:lpstr>Buggy attempts to wait for a child, no mutex</vt:lpstr>
      <vt:lpstr>Spurious (fake) wakeups</vt:lpstr>
      <vt:lpstr>Another Example: Produce/Consumer Problem</vt:lpstr>
      <vt:lpstr>Managing the buffer</vt:lpstr>
      <vt:lpstr>Managing the concurrency</vt:lpstr>
      <vt:lpstr>Managing the concurrency</vt:lpstr>
      <vt:lpstr>Managing the concurrency</vt:lpstr>
      <vt:lpstr>Managing the concurrency</vt:lpstr>
      <vt:lpstr>Broadcast makes more complex conditions possible</vt:lpstr>
      <vt:lpstr>Condition Variable: rules of thumb</vt:lpstr>
      <vt:lpstr>Break + Administrivia</vt:lpstr>
      <vt:lpstr>Outline</vt:lpstr>
      <vt:lpstr>Generalizing Synchronization</vt:lpstr>
      <vt:lpstr>Semaphores (by Edsger Dijkstra, 1965)</vt:lpstr>
      <vt:lpstr>Semaphores vs Condition Variables</vt:lpstr>
      <vt:lpstr>Check your understanding</vt:lpstr>
      <vt:lpstr>Check your understanding</vt:lpstr>
      <vt:lpstr>Implementing a lock with a semaphore</vt:lpstr>
      <vt:lpstr>Semaphores reduce effort for numerical conditions</vt:lpstr>
      <vt:lpstr>Readers-Writers Problem</vt:lpstr>
      <vt:lpstr>Reader-writer Lock</vt:lpstr>
      <vt:lpstr>Reader-writer Lock</vt:lpstr>
      <vt:lpstr>Classical concurrency problems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Advanced Concurrency Control</dc:title>
  <dc:creator>Branden Ghena</dc:creator>
  <cp:lastModifiedBy>Branden Ghena</cp:lastModifiedBy>
  <cp:revision>89</cp:revision>
  <dcterms:created xsi:type="dcterms:W3CDTF">2020-09-28T18:12:56Z</dcterms:created>
  <dcterms:modified xsi:type="dcterms:W3CDTF">2022-04-14T22:08:03Z</dcterms:modified>
</cp:coreProperties>
</file>