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264" r:id="rId3"/>
    <p:sldId id="385" r:id="rId4"/>
    <p:sldId id="386" r:id="rId5"/>
    <p:sldId id="284" r:id="rId6"/>
    <p:sldId id="285" r:id="rId7"/>
    <p:sldId id="286" r:id="rId8"/>
    <p:sldId id="287" r:id="rId9"/>
    <p:sldId id="893" r:id="rId10"/>
    <p:sldId id="384" r:id="rId11"/>
    <p:sldId id="288" r:id="rId12"/>
    <p:sldId id="831" r:id="rId13"/>
    <p:sldId id="291" r:id="rId14"/>
    <p:sldId id="289" r:id="rId15"/>
    <p:sldId id="898" r:id="rId16"/>
    <p:sldId id="899" r:id="rId17"/>
    <p:sldId id="900" r:id="rId18"/>
    <p:sldId id="901" r:id="rId19"/>
    <p:sldId id="395" r:id="rId20"/>
    <p:sldId id="835" r:id="rId21"/>
    <p:sldId id="836" r:id="rId22"/>
    <p:sldId id="832" r:id="rId23"/>
    <p:sldId id="837" r:id="rId24"/>
    <p:sldId id="874" r:id="rId25"/>
    <p:sldId id="878" r:id="rId26"/>
    <p:sldId id="875" r:id="rId27"/>
    <p:sldId id="880" r:id="rId28"/>
    <p:sldId id="894" r:id="rId29"/>
    <p:sldId id="852" r:id="rId30"/>
    <p:sldId id="870" r:id="rId31"/>
    <p:sldId id="872" r:id="rId32"/>
    <p:sldId id="871" r:id="rId33"/>
    <p:sldId id="294" r:id="rId34"/>
    <p:sldId id="873" r:id="rId35"/>
    <p:sldId id="879" r:id="rId36"/>
    <p:sldId id="297" r:id="rId37"/>
    <p:sldId id="833" r:id="rId38"/>
    <p:sldId id="295" r:id="rId39"/>
    <p:sldId id="296" r:id="rId40"/>
    <p:sldId id="882" r:id="rId41"/>
    <p:sldId id="883" r:id="rId42"/>
    <p:sldId id="867" r:id="rId43"/>
    <p:sldId id="866" r:id="rId44"/>
    <p:sldId id="838" r:id="rId45"/>
    <p:sldId id="884" r:id="rId46"/>
    <p:sldId id="885" r:id="rId47"/>
    <p:sldId id="886" r:id="rId48"/>
    <p:sldId id="895" r:id="rId49"/>
    <p:sldId id="868" r:id="rId50"/>
    <p:sldId id="393" r:id="rId51"/>
    <p:sldId id="839" r:id="rId52"/>
    <p:sldId id="394" r:id="rId53"/>
    <p:sldId id="298" r:id="rId54"/>
    <p:sldId id="300" r:id="rId55"/>
    <p:sldId id="896" r:id="rId56"/>
    <p:sldId id="876" r:id="rId57"/>
    <p:sldId id="877" r:id="rId58"/>
    <p:sldId id="887" r:id="rId59"/>
    <p:sldId id="268" r:id="rId60"/>
    <p:sldId id="888" r:id="rId61"/>
    <p:sldId id="392" r:id="rId62"/>
    <p:sldId id="897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ynchronization Bugs" id="{B55B8E8C-5EAB-4A1E-A4E9-AE5E896E46FA}">
          <p14:sldIdLst>
            <p14:sldId id="385"/>
            <p14:sldId id="386"/>
            <p14:sldId id="284"/>
            <p14:sldId id="285"/>
            <p14:sldId id="286"/>
            <p14:sldId id="287"/>
          </p14:sldIdLst>
        </p14:section>
        <p14:section name="Deadlock" id="{CDECF94A-544D-4A51-8B8A-1C3CD0D4741A}">
          <p14:sldIdLst>
            <p14:sldId id="893"/>
            <p14:sldId id="384"/>
            <p14:sldId id="288"/>
            <p14:sldId id="831"/>
            <p14:sldId id="291"/>
            <p14:sldId id="289"/>
            <p14:sldId id="898"/>
            <p14:sldId id="899"/>
            <p14:sldId id="900"/>
            <p14:sldId id="901"/>
            <p14:sldId id="395"/>
            <p14:sldId id="835"/>
            <p14:sldId id="836"/>
            <p14:sldId id="832"/>
            <p14:sldId id="837"/>
            <p14:sldId id="874"/>
            <p14:sldId id="878"/>
            <p14:sldId id="875"/>
            <p14:sldId id="880"/>
          </p14:sldIdLst>
        </p14:section>
        <p14:section name="Dealing with Deadlock" id="{0541303D-2CBC-42BB-B0E2-67250CDE8470}">
          <p14:sldIdLst>
            <p14:sldId id="894"/>
            <p14:sldId id="852"/>
            <p14:sldId id="870"/>
            <p14:sldId id="872"/>
            <p14:sldId id="871"/>
            <p14:sldId id="294"/>
            <p14:sldId id="873"/>
            <p14:sldId id="879"/>
            <p14:sldId id="297"/>
            <p14:sldId id="833"/>
            <p14:sldId id="295"/>
            <p14:sldId id="296"/>
            <p14:sldId id="882"/>
            <p14:sldId id="883"/>
            <p14:sldId id="867"/>
            <p14:sldId id="866"/>
            <p14:sldId id="838"/>
            <p14:sldId id="884"/>
            <p14:sldId id="885"/>
            <p14:sldId id="886"/>
          </p14:sldIdLst>
        </p14:section>
        <p14:section name="Livelock" id="{B6CC591A-2BBC-41FB-9E8C-31F7E3F4B761}">
          <p14:sldIdLst>
            <p14:sldId id="895"/>
            <p14:sldId id="868"/>
            <p14:sldId id="393"/>
            <p14:sldId id="839"/>
            <p14:sldId id="394"/>
            <p14:sldId id="298"/>
            <p14:sldId id="300"/>
          </p14:sldIdLst>
        </p14:section>
        <p14:section name="Other Languages" id="{7AE92F62-192D-4E53-AA26-7E727587835E}">
          <p14:sldIdLst>
            <p14:sldId id="896"/>
            <p14:sldId id="876"/>
            <p14:sldId id="877"/>
            <p14:sldId id="887"/>
            <p14:sldId id="268"/>
            <p14:sldId id="888"/>
          </p14:sldIdLst>
        </p14:section>
        <p14:section name="Wrapup" id="{29A7F866-9DA9-446B-8359-CE426CB89C7A}">
          <p14:sldIdLst>
            <p14:sldId id="392"/>
            <p14:sldId id="8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1854"/>
      </p:cViewPr>
      <p:guideLst/>
    </p:cSldViewPr>
  </p:slideViewPr>
  <p:outlineViewPr>
    <p:cViewPr>
      <p:scale>
        <a:sx n="33" d="100"/>
        <a:sy n="33" d="100"/>
      </p:scale>
      <p:origin x="0" y="-8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61C4F76-CF07-4335-8CF8-D1B9F001B034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AE5D3-1BD9-43E2-9400-3EBA8D8037E6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6DDFD-260D-46C4-AB00-A9D8E96AC2F1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5E63F2-308F-49F5-BBD0-33EB06A57360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78694-A6FD-44A2-B44F-6CF6C88FC5B1}" type="datetime1">
              <a:rPr lang="en-US" smtClean="0"/>
              <a:t>4/19/2022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0C3092-E3A5-4031-8534-96E3B7B05F99}" type="datetime1">
              <a:rPr lang="en-US" smtClean="0"/>
              <a:t>4/19/2022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471" y="154984"/>
            <a:ext cx="11639227" cy="80591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471" y="1084881"/>
            <a:ext cx="5756329" cy="5625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84882"/>
            <a:ext cx="5730498" cy="56258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6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D01792E4-9E67-4014-A726-5F630623A837}" type="datetime1">
              <a:rPr lang="en-US" smtClean="0"/>
              <a:t>4/19/2022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  <p:sldLayoutId id="2147483701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://valgrind.org/docs/manual/hg-manual.html" TargetMode="Externa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docs.python.org/3/library/concurrency.html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https://hackernoon.com/concurrent-programming-in-python-is-not-what-you-think-it-is-b6439c3f3e6a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ust-lang.org/2015/04/10/Fearless-Concurrency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06:</a:t>
            </a:r>
            <a:br>
              <a:rPr lang="en-US" dirty="0"/>
            </a:br>
            <a:r>
              <a:rPr lang="en-US" dirty="0"/>
              <a:t>Concurrency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Spring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Some slides borrowed from:</a:t>
            </a:r>
            <a:br>
              <a:rPr lang="en-US" sz="1400" dirty="0"/>
            </a:br>
            <a:r>
              <a:rPr lang="en-US" sz="1400" dirty="0"/>
              <a:t>Stephen </a:t>
            </a:r>
            <a:r>
              <a:rPr lang="en-US" sz="1400" dirty="0" err="1"/>
              <a:t>Tarzia</a:t>
            </a:r>
            <a:r>
              <a:rPr lang="en-US" sz="1400" dirty="0"/>
              <a:t> (Northwestern), Harsha </a:t>
            </a:r>
            <a:r>
              <a:rPr lang="en-US" sz="1400" dirty="0" err="1"/>
              <a:t>Madhyastha</a:t>
            </a:r>
            <a:r>
              <a:rPr lang="en-US" sz="1400" dirty="0"/>
              <a:t> (Michigan), Shivaram Venkataraman (Wisconsin),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2" descr="\\life\pmchen\class\482\11.fall\lectures\deadlock.jpg">
            <a:extLst>
              <a:ext uri="{FF2B5EF4-FFF2-40B4-BE49-F238E27FC236}">
                <a16:creationId xmlns:a16="http://schemas.microsoft.com/office/drawing/2014/main" id="{E85E8346-DE8F-4322-989D-92579F405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614" y="229960"/>
            <a:ext cx="8530772" cy="639807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499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concurrency bug arising when:</a:t>
            </a:r>
          </a:p>
          <a:p>
            <a:pPr lvl="1"/>
            <a:r>
              <a:rPr lang="en-US" dirty="0"/>
              <a:t>Two threads are each waiting for the other to release a resource.</a:t>
            </a:r>
          </a:p>
          <a:p>
            <a:pPr lvl="1"/>
            <a:r>
              <a:rPr lang="en-US" dirty="0"/>
              <a:t>While waiting, the threads cannot release the resource already held.</a:t>
            </a:r>
          </a:p>
          <a:p>
            <a:pPr lvl="2"/>
            <a:r>
              <a:rPr lang="en-US" dirty="0"/>
              <a:t>Or at least </a:t>
            </a:r>
            <a:r>
              <a:rPr lang="en-US" i="1" dirty="0"/>
              <a:t>do not</a:t>
            </a:r>
            <a:r>
              <a:rPr lang="en-US" dirty="0"/>
              <a:t> release it</a:t>
            </a:r>
          </a:p>
          <a:p>
            <a:pPr lvl="1"/>
            <a:r>
              <a:rPr lang="en-US" dirty="0"/>
              <a:t>So the two threads </a:t>
            </a:r>
            <a:r>
              <a:rPr lang="en-US" b="1" i="1" dirty="0"/>
              <a:t>wait forever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r>
              <a:rPr lang="en-US" dirty="0"/>
              <a:t>Can arise when </a:t>
            </a:r>
            <a:r>
              <a:rPr lang="en-US" b="1" i="1" dirty="0"/>
              <a:t>multiple</a:t>
            </a:r>
            <a:r>
              <a:rPr lang="en-US" dirty="0"/>
              <a:t> shared resources are used.</a:t>
            </a:r>
          </a:p>
          <a:p>
            <a:pPr lvl="1"/>
            <a:r>
              <a:rPr lang="en-US" dirty="0"/>
              <a:t>For example, acquiring two or more locks.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551DB-7D4C-4384-B5DD-D361A8E2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948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0143-2722-40E0-88B9-96E5CD5DA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versus starvation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09795-C947-43B5-8AFA-E5774EA68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Each segment of road can be viewed as a resource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Car must own the segment under them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Must acquire segment that they are moving into</a:t>
            </a:r>
          </a:p>
          <a:p>
            <a:pPr lvl="1">
              <a:lnSpc>
                <a:spcPct val="80000"/>
              </a:lnSpc>
            </a:pPr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b="1" dirty="0"/>
              <a:t>Deadlock:</a:t>
            </a:r>
            <a:r>
              <a:rPr lang="en-US" dirty="0"/>
              <a:t> Two cars in opposite directions meet in middle</a:t>
            </a:r>
          </a:p>
          <a:p>
            <a:r>
              <a:rPr lang="en-US" b="1" dirty="0"/>
              <a:t>Starvation</a:t>
            </a:r>
            <a:r>
              <a:rPr lang="en-US" dirty="0"/>
              <a:t> (not deadlock): Eastbound traffic doesn’t stop for westbound traffic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15581-AB04-45CF-A5F9-0656770F2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12</a:t>
            </a:fld>
            <a:endParaRPr lang="en-US"/>
          </a:p>
        </p:txBody>
      </p:sp>
      <p:grpSp>
        <p:nvGrpSpPr>
          <p:cNvPr id="7" name="Group 461">
            <a:extLst>
              <a:ext uri="{FF2B5EF4-FFF2-40B4-BE49-F238E27FC236}">
                <a16:creationId xmlns:a16="http://schemas.microsoft.com/office/drawing/2014/main" id="{DAD9152E-89D6-4655-AED6-091FBAD37EB8}"/>
              </a:ext>
            </a:extLst>
          </p:cNvPr>
          <p:cNvGrpSpPr>
            <a:grpSpLocks/>
          </p:cNvGrpSpPr>
          <p:nvPr/>
        </p:nvGrpSpPr>
        <p:grpSpPr bwMode="auto">
          <a:xfrm>
            <a:off x="2870338" y="1390374"/>
            <a:ext cx="6276975" cy="1484313"/>
            <a:chOff x="808" y="400"/>
            <a:chExt cx="3954" cy="935"/>
          </a:xfrm>
        </p:grpSpPr>
        <p:grpSp>
          <p:nvGrpSpPr>
            <p:cNvPr id="8" name="Group 454">
              <a:extLst>
                <a:ext uri="{FF2B5EF4-FFF2-40B4-BE49-F238E27FC236}">
                  <a16:creationId xmlns:a16="http://schemas.microsoft.com/office/drawing/2014/main" id="{0DF5611A-9AD9-4AA9-9B85-0C57BAA033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08" y="471"/>
              <a:ext cx="3954" cy="864"/>
              <a:chOff x="816" y="432"/>
              <a:chExt cx="3954" cy="864"/>
            </a:xfrm>
          </p:grpSpPr>
          <p:grpSp>
            <p:nvGrpSpPr>
              <p:cNvPr id="14" name="Group 5">
                <a:extLst>
                  <a:ext uri="{FF2B5EF4-FFF2-40B4-BE49-F238E27FC236}">
                    <a16:creationId xmlns:a16="http://schemas.microsoft.com/office/drawing/2014/main" id="{32B6731E-B2FE-4FA7-B29C-3D339EE4BE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4" y="432"/>
                <a:ext cx="3936" cy="240"/>
                <a:chOff x="672" y="1008"/>
                <a:chExt cx="3936" cy="240"/>
              </a:xfrm>
            </p:grpSpPr>
            <p:sp>
              <p:nvSpPr>
                <p:cNvPr id="267" name="Line 6">
                  <a:extLst>
                    <a:ext uri="{FF2B5EF4-FFF2-40B4-BE49-F238E27FC236}">
                      <a16:creationId xmlns:a16="http://schemas.microsoft.com/office/drawing/2014/main" id="{CE04F835-50D2-4489-B74D-7A108804FA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Line 7">
                  <a:extLst>
                    <a:ext uri="{FF2B5EF4-FFF2-40B4-BE49-F238E27FC236}">
                      <a16:creationId xmlns:a16="http://schemas.microsoft.com/office/drawing/2014/main" id="{E099199A-5784-4F35-84EB-7F2DF71E78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Line 8">
                  <a:extLst>
                    <a:ext uri="{FF2B5EF4-FFF2-40B4-BE49-F238E27FC236}">
                      <a16:creationId xmlns:a16="http://schemas.microsoft.com/office/drawing/2014/main" id="{38A5753D-5019-421F-BBD9-3F4E3A9587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9">
                  <a:extLst>
                    <a:ext uri="{FF2B5EF4-FFF2-40B4-BE49-F238E27FC236}">
                      <a16:creationId xmlns:a16="http://schemas.microsoft.com/office/drawing/2014/main" id="{11114985-6E7E-4620-9B1E-9E28B840CC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1" name="Line 10">
                  <a:extLst>
                    <a:ext uri="{FF2B5EF4-FFF2-40B4-BE49-F238E27FC236}">
                      <a16:creationId xmlns:a16="http://schemas.microsoft.com/office/drawing/2014/main" id="{D1437567-8FA1-4581-8E11-A4C823449E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11">
                <a:extLst>
                  <a:ext uri="{FF2B5EF4-FFF2-40B4-BE49-F238E27FC236}">
                    <a16:creationId xmlns:a16="http://schemas.microsoft.com/office/drawing/2014/main" id="{C22E598B-0530-4A17-B6C1-1E144CBE1F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V="1">
                <a:off x="834" y="1056"/>
                <a:ext cx="3936" cy="240"/>
                <a:chOff x="672" y="1008"/>
                <a:chExt cx="3936" cy="240"/>
              </a:xfrm>
            </p:grpSpPr>
            <p:sp>
              <p:nvSpPr>
                <p:cNvPr id="262" name="Line 12">
                  <a:extLst>
                    <a:ext uri="{FF2B5EF4-FFF2-40B4-BE49-F238E27FC236}">
                      <a16:creationId xmlns:a16="http://schemas.microsoft.com/office/drawing/2014/main" id="{BC8BE31E-8400-44FA-A059-D7E2FFA87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2" y="1008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3" name="Line 13">
                  <a:extLst>
                    <a:ext uri="{FF2B5EF4-FFF2-40B4-BE49-F238E27FC236}">
                      <a16:creationId xmlns:a16="http://schemas.microsoft.com/office/drawing/2014/main" id="{D2A52ECD-1A45-4354-9086-448F39F13D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24" y="1008"/>
                  <a:ext cx="384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4" name="Line 14">
                  <a:extLst>
                    <a:ext uri="{FF2B5EF4-FFF2-40B4-BE49-F238E27FC236}">
                      <a16:creationId xmlns:a16="http://schemas.microsoft.com/office/drawing/2014/main" id="{36337ECC-5B47-4734-BB84-593B6C4B4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8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5" name="Line 15">
                  <a:extLst>
                    <a:ext uri="{FF2B5EF4-FFF2-40B4-BE49-F238E27FC236}">
                      <a16:creationId xmlns:a16="http://schemas.microsoft.com/office/drawing/2014/main" id="{A226683D-4831-4755-853B-5C21D29E49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072" y="1026"/>
                  <a:ext cx="384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6" name="Line 16">
                  <a:extLst>
                    <a:ext uri="{FF2B5EF4-FFF2-40B4-BE49-F238E27FC236}">
                      <a16:creationId xmlns:a16="http://schemas.microsoft.com/office/drawing/2014/main" id="{6F4D999C-EACE-462C-B75D-099E76A092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56" y="1020"/>
                  <a:ext cx="115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6" name="Line 20">
                <a:extLst>
                  <a:ext uri="{FF2B5EF4-FFF2-40B4-BE49-F238E27FC236}">
                    <a16:creationId xmlns:a16="http://schemas.microsoft.com/office/drawing/2014/main" id="{F37F0D17-6AFA-4A7F-889D-14458277B2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16" y="852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21">
                <a:extLst>
                  <a:ext uri="{FF2B5EF4-FFF2-40B4-BE49-F238E27FC236}">
                    <a16:creationId xmlns:a16="http://schemas.microsoft.com/office/drawing/2014/main" id="{7E80A4A2-D557-4E43-82CD-5D652BF5A9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62" y="846"/>
                <a:ext cx="12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pic>
            <p:nvPicPr>
              <p:cNvPr id="18" name="Picture 64" descr="j0212957">
                <a:extLst>
                  <a:ext uri="{FF2B5EF4-FFF2-40B4-BE49-F238E27FC236}">
                    <a16:creationId xmlns:a16="http://schemas.microsoft.com/office/drawing/2014/main" id="{D7397567-3BAA-4950-85B5-095E1A4094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720"/>
                <a:ext cx="480" cy="3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" name="Picture 65" descr="MCj03914140000[1]">
                <a:extLst>
                  <a:ext uri="{FF2B5EF4-FFF2-40B4-BE49-F238E27FC236}">
                    <a16:creationId xmlns:a16="http://schemas.microsoft.com/office/drawing/2014/main" id="{AB30DE0A-D484-4FBF-A611-C96262FA04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56" y="576"/>
                <a:ext cx="480" cy="4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20" name="Group 224">
                <a:extLst>
                  <a:ext uri="{FF2B5EF4-FFF2-40B4-BE49-F238E27FC236}">
                    <a16:creationId xmlns:a16="http://schemas.microsoft.com/office/drawing/2014/main" id="{47027879-454F-4BDA-9643-A774F0EA8C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56" y="528"/>
                <a:ext cx="520" cy="303"/>
                <a:chOff x="4464" y="1825"/>
                <a:chExt cx="520" cy="303"/>
              </a:xfrm>
            </p:grpSpPr>
            <p:sp>
              <p:nvSpPr>
                <p:cNvPr id="228" name="Freeform 188">
                  <a:extLst>
                    <a:ext uri="{FF2B5EF4-FFF2-40B4-BE49-F238E27FC236}">
                      <a16:creationId xmlns:a16="http://schemas.microsoft.com/office/drawing/2014/main" id="{DAEB3213-7902-4515-A816-4D55D3C2FA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4" y="1825"/>
                  <a:ext cx="520" cy="303"/>
                </a:xfrm>
                <a:custGeom>
                  <a:avLst/>
                  <a:gdLst>
                    <a:gd name="T0" fmla="*/ 236 w 1141"/>
                    <a:gd name="T1" fmla="*/ 86 h 663"/>
                    <a:gd name="T2" fmla="*/ 234 w 1141"/>
                    <a:gd name="T3" fmla="*/ 82 h 663"/>
                    <a:gd name="T4" fmla="*/ 230 w 1141"/>
                    <a:gd name="T5" fmla="*/ 78 h 663"/>
                    <a:gd name="T6" fmla="*/ 230 w 1141"/>
                    <a:gd name="T7" fmla="*/ 51 h 663"/>
                    <a:gd name="T8" fmla="*/ 220 w 1141"/>
                    <a:gd name="T9" fmla="*/ 14 h 663"/>
                    <a:gd name="T10" fmla="*/ 216 w 1141"/>
                    <a:gd name="T11" fmla="*/ 6 h 663"/>
                    <a:gd name="T12" fmla="*/ 209 w 1141"/>
                    <a:gd name="T13" fmla="*/ 1 h 663"/>
                    <a:gd name="T14" fmla="*/ 201 w 1141"/>
                    <a:gd name="T15" fmla="*/ 0 h 663"/>
                    <a:gd name="T16" fmla="*/ 186 w 1141"/>
                    <a:gd name="T17" fmla="*/ 0 h 663"/>
                    <a:gd name="T18" fmla="*/ 160 w 1141"/>
                    <a:gd name="T19" fmla="*/ 0 h 663"/>
                    <a:gd name="T20" fmla="*/ 131 w 1141"/>
                    <a:gd name="T21" fmla="*/ 0 h 663"/>
                    <a:gd name="T22" fmla="*/ 108 w 1141"/>
                    <a:gd name="T23" fmla="*/ 0 h 663"/>
                    <a:gd name="T24" fmla="*/ 98 w 1141"/>
                    <a:gd name="T25" fmla="*/ 0 h 663"/>
                    <a:gd name="T26" fmla="*/ 85 w 1141"/>
                    <a:gd name="T27" fmla="*/ 3 h 663"/>
                    <a:gd name="T28" fmla="*/ 77 w 1141"/>
                    <a:gd name="T29" fmla="*/ 7 h 663"/>
                    <a:gd name="T30" fmla="*/ 76 w 1141"/>
                    <a:gd name="T31" fmla="*/ 10 h 663"/>
                    <a:gd name="T32" fmla="*/ 76 w 1141"/>
                    <a:gd name="T33" fmla="*/ 10 h 663"/>
                    <a:gd name="T34" fmla="*/ 75 w 1141"/>
                    <a:gd name="T35" fmla="*/ 10 h 663"/>
                    <a:gd name="T36" fmla="*/ 71 w 1141"/>
                    <a:gd name="T37" fmla="*/ 15 h 663"/>
                    <a:gd name="T38" fmla="*/ 58 w 1141"/>
                    <a:gd name="T39" fmla="*/ 27 h 663"/>
                    <a:gd name="T40" fmla="*/ 50 w 1141"/>
                    <a:gd name="T41" fmla="*/ 37 h 663"/>
                    <a:gd name="T42" fmla="*/ 40 w 1141"/>
                    <a:gd name="T43" fmla="*/ 40 h 663"/>
                    <a:gd name="T44" fmla="*/ 27 w 1141"/>
                    <a:gd name="T45" fmla="*/ 44 h 663"/>
                    <a:gd name="T46" fmla="*/ 23 w 1141"/>
                    <a:gd name="T47" fmla="*/ 46 h 663"/>
                    <a:gd name="T48" fmla="*/ 13 w 1141"/>
                    <a:gd name="T49" fmla="*/ 53 h 663"/>
                    <a:gd name="T50" fmla="*/ 8 w 1141"/>
                    <a:gd name="T51" fmla="*/ 64 h 663"/>
                    <a:gd name="T52" fmla="*/ 8 w 1141"/>
                    <a:gd name="T53" fmla="*/ 70 h 663"/>
                    <a:gd name="T54" fmla="*/ 8 w 1141"/>
                    <a:gd name="T55" fmla="*/ 71 h 663"/>
                    <a:gd name="T56" fmla="*/ 8 w 1141"/>
                    <a:gd name="T57" fmla="*/ 74 h 663"/>
                    <a:gd name="T58" fmla="*/ 5 w 1141"/>
                    <a:gd name="T59" fmla="*/ 79 h 663"/>
                    <a:gd name="T60" fmla="*/ 2 w 1141"/>
                    <a:gd name="T61" fmla="*/ 83 h 663"/>
                    <a:gd name="T62" fmla="*/ 0 w 1141"/>
                    <a:gd name="T63" fmla="*/ 87 h 663"/>
                    <a:gd name="T64" fmla="*/ 0 w 1141"/>
                    <a:gd name="T65" fmla="*/ 88 h 663"/>
                    <a:gd name="T66" fmla="*/ 0 w 1141"/>
                    <a:gd name="T67" fmla="*/ 101 h 663"/>
                    <a:gd name="T68" fmla="*/ 3 w 1141"/>
                    <a:gd name="T69" fmla="*/ 111 h 663"/>
                    <a:gd name="T70" fmla="*/ 10 w 1141"/>
                    <a:gd name="T71" fmla="*/ 117 h 663"/>
                    <a:gd name="T72" fmla="*/ 15 w 1141"/>
                    <a:gd name="T73" fmla="*/ 119 h 663"/>
                    <a:gd name="T74" fmla="*/ 16 w 1141"/>
                    <a:gd name="T75" fmla="*/ 119 h 663"/>
                    <a:gd name="T76" fmla="*/ 21 w 1141"/>
                    <a:gd name="T77" fmla="*/ 121 h 663"/>
                    <a:gd name="T78" fmla="*/ 26 w 1141"/>
                    <a:gd name="T79" fmla="*/ 122 h 663"/>
                    <a:gd name="T80" fmla="*/ 35 w 1141"/>
                    <a:gd name="T81" fmla="*/ 131 h 663"/>
                    <a:gd name="T82" fmla="*/ 46 w 1141"/>
                    <a:gd name="T83" fmla="*/ 137 h 663"/>
                    <a:gd name="T84" fmla="*/ 59 w 1141"/>
                    <a:gd name="T85" fmla="*/ 138 h 663"/>
                    <a:gd name="T86" fmla="*/ 71 w 1141"/>
                    <a:gd name="T87" fmla="*/ 134 h 663"/>
                    <a:gd name="T88" fmla="*/ 80 w 1141"/>
                    <a:gd name="T89" fmla="*/ 127 h 663"/>
                    <a:gd name="T90" fmla="*/ 87 w 1141"/>
                    <a:gd name="T91" fmla="*/ 123 h 663"/>
                    <a:gd name="T92" fmla="*/ 99 w 1141"/>
                    <a:gd name="T93" fmla="*/ 123 h 663"/>
                    <a:gd name="T94" fmla="*/ 117 w 1141"/>
                    <a:gd name="T95" fmla="*/ 123 h 663"/>
                    <a:gd name="T96" fmla="*/ 134 w 1141"/>
                    <a:gd name="T97" fmla="*/ 123 h 663"/>
                    <a:gd name="T98" fmla="*/ 146 w 1141"/>
                    <a:gd name="T99" fmla="*/ 123 h 663"/>
                    <a:gd name="T100" fmla="*/ 153 w 1141"/>
                    <a:gd name="T101" fmla="*/ 127 h 663"/>
                    <a:gd name="T102" fmla="*/ 162 w 1141"/>
                    <a:gd name="T103" fmla="*/ 134 h 663"/>
                    <a:gd name="T104" fmla="*/ 174 w 1141"/>
                    <a:gd name="T105" fmla="*/ 138 h 663"/>
                    <a:gd name="T106" fmla="*/ 187 w 1141"/>
                    <a:gd name="T107" fmla="*/ 137 h 663"/>
                    <a:gd name="T108" fmla="*/ 198 w 1141"/>
                    <a:gd name="T109" fmla="*/ 131 h 663"/>
                    <a:gd name="T110" fmla="*/ 206 w 1141"/>
                    <a:gd name="T111" fmla="*/ 121 h 663"/>
                    <a:gd name="T112" fmla="*/ 214 w 1141"/>
                    <a:gd name="T113" fmla="*/ 120 h 663"/>
                    <a:gd name="T114" fmla="*/ 222 w 1141"/>
                    <a:gd name="T115" fmla="*/ 119 h 663"/>
                    <a:gd name="T116" fmla="*/ 226 w 1141"/>
                    <a:gd name="T117" fmla="*/ 118 h 663"/>
                    <a:gd name="T118" fmla="*/ 232 w 1141"/>
                    <a:gd name="T119" fmla="*/ 114 h 663"/>
                    <a:gd name="T120" fmla="*/ 237 w 1141"/>
                    <a:gd name="T121" fmla="*/ 106 h 663"/>
                    <a:gd name="T122" fmla="*/ 237 w 1141"/>
                    <a:gd name="T123" fmla="*/ 89 h 663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</a:gdLst>
                  <a:ahLst/>
                  <a:cxnLst>
                    <a:cxn ang="T124">
                      <a:pos x="T0" y="T1"/>
                    </a:cxn>
                    <a:cxn ang="T125">
                      <a:pos x="T2" y="T3"/>
                    </a:cxn>
                    <a:cxn ang="T126">
                      <a:pos x="T4" y="T5"/>
                    </a:cxn>
                    <a:cxn ang="T127">
                      <a:pos x="T6" y="T7"/>
                    </a:cxn>
                    <a:cxn ang="T128">
                      <a:pos x="T8" y="T9"/>
                    </a:cxn>
                    <a:cxn ang="T129">
                      <a:pos x="T10" y="T11"/>
                    </a:cxn>
                    <a:cxn ang="T130">
                      <a:pos x="T12" y="T13"/>
                    </a:cxn>
                    <a:cxn ang="T131">
                      <a:pos x="T14" y="T15"/>
                    </a:cxn>
                    <a:cxn ang="T132">
                      <a:pos x="T16" y="T17"/>
                    </a:cxn>
                    <a:cxn ang="T133">
                      <a:pos x="T18" y="T19"/>
                    </a:cxn>
                    <a:cxn ang="T134">
                      <a:pos x="T20" y="T21"/>
                    </a:cxn>
                    <a:cxn ang="T135">
                      <a:pos x="T22" y="T23"/>
                    </a:cxn>
                    <a:cxn ang="T136">
                      <a:pos x="T24" y="T25"/>
                    </a:cxn>
                    <a:cxn ang="T137">
                      <a:pos x="T26" y="T27"/>
                    </a:cxn>
                    <a:cxn ang="T138">
                      <a:pos x="T28" y="T29"/>
                    </a:cxn>
                    <a:cxn ang="T139">
                      <a:pos x="T30" y="T31"/>
                    </a:cxn>
                    <a:cxn ang="T140">
                      <a:pos x="T32" y="T33"/>
                    </a:cxn>
                    <a:cxn ang="T141">
                      <a:pos x="T34" y="T35"/>
                    </a:cxn>
                    <a:cxn ang="T142">
                      <a:pos x="T36" y="T37"/>
                    </a:cxn>
                    <a:cxn ang="T143">
                      <a:pos x="T38" y="T39"/>
                    </a:cxn>
                    <a:cxn ang="T144">
                      <a:pos x="T40" y="T41"/>
                    </a:cxn>
                    <a:cxn ang="T145">
                      <a:pos x="T42" y="T43"/>
                    </a:cxn>
                    <a:cxn ang="T146">
                      <a:pos x="T44" y="T45"/>
                    </a:cxn>
                    <a:cxn ang="T147">
                      <a:pos x="T46" y="T47"/>
                    </a:cxn>
                    <a:cxn ang="T148">
                      <a:pos x="T48" y="T49"/>
                    </a:cxn>
                    <a:cxn ang="T149">
                      <a:pos x="T50" y="T51"/>
                    </a:cxn>
                    <a:cxn ang="T150">
                      <a:pos x="T52" y="T53"/>
                    </a:cxn>
                    <a:cxn ang="T151">
                      <a:pos x="T54" y="T55"/>
                    </a:cxn>
                    <a:cxn ang="T152">
                      <a:pos x="T56" y="T57"/>
                    </a:cxn>
                    <a:cxn ang="T153">
                      <a:pos x="T58" y="T59"/>
                    </a:cxn>
                    <a:cxn ang="T154">
                      <a:pos x="T60" y="T61"/>
                    </a:cxn>
                    <a:cxn ang="T155">
                      <a:pos x="T62" y="T63"/>
                    </a:cxn>
                    <a:cxn ang="T156">
                      <a:pos x="T64" y="T65"/>
                    </a:cxn>
                    <a:cxn ang="T157">
                      <a:pos x="T66" y="T67"/>
                    </a:cxn>
                    <a:cxn ang="T158">
                      <a:pos x="T68" y="T69"/>
                    </a:cxn>
                    <a:cxn ang="T159">
                      <a:pos x="T70" y="T71"/>
                    </a:cxn>
                    <a:cxn ang="T160">
                      <a:pos x="T72" y="T73"/>
                    </a:cxn>
                    <a:cxn ang="T161">
                      <a:pos x="T74" y="T75"/>
                    </a:cxn>
                    <a:cxn ang="T162">
                      <a:pos x="T76" y="T77"/>
                    </a:cxn>
                    <a:cxn ang="T163">
                      <a:pos x="T78" y="T79"/>
                    </a:cxn>
                    <a:cxn ang="T164">
                      <a:pos x="T80" y="T81"/>
                    </a:cxn>
                    <a:cxn ang="T165">
                      <a:pos x="T82" y="T83"/>
                    </a:cxn>
                    <a:cxn ang="T166">
                      <a:pos x="T84" y="T85"/>
                    </a:cxn>
                    <a:cxn ang="T167">
                      <a:pos x="T86" y="T87"/>
                    </a:cxn>
                    <a:cxn ang="T168">
                      <a:pos x="T88" y="T89"/>
                    </a:cxn>
                    <a:cxn ang="T169">
                      <a:pos x="T90" y="T91"/>
                    </a:cxn>
                    <a:cxn ang="T170">
                      <a:pos x="T92" y="T93"/>
                    </a:cxn>
                    <a:cxn ang="T171">
                      <a:pos x="T94" y="T95"/>
                    </a:cxn>
                    <a:cxn ang="T172">
                      <a:pos x="T96" y="T97"/>
                    </a:cxn>
                    <a:cxn ang="T173">
                      <a:pos x="T98" y="T99"/>
                    </a:cxn>
                    <a:cxn ang="T174">
                      <a:pos x="T100" y="T101"/>
                    </a:cxn>
                    <a:cxn ang="T175">
                      <a:pos x="T102" y="T103"/>
                    </a:cxn>
                    <a:cxn ang="T176">
                      <a:pos x="T104" y="T105"/>
                    </a:cxn>
                    <a:cxn ang="T177">
                      <a:pos x="T106" y="T107"/>
                    </a:cxn>
                    <a:cxn ang="T178">
                      <a:pos x="T108" y="T109"/>
                    </a:cxn>
                    <a:cxn ang="T179">
                      <a:pos x="T110" y="T111"/>
                    </a:cxn>
                    <a:cxn ang="T180">
                      <a:pos x="T112" y="T113"/>
                    </a:cxn>
                    <a:cxn ang="T181">
                      <a:pos x="T114" y="T115"/>
                    </a:cxn>
                    <a:cxn ang="T182">
                      <a:pos x="T116" y="T117"/>
                    </a:cxn>
                    <a:cxn ang="T183">
                      <a:pos x="T118" y="T119"/>
                    </a:cxn>
                    <a:cxn ang="T184">
                      <a:pos x="T120" y="T121"/>
                    </a:cxn>
                    <a:cxn ang="T185">
                      <a:pos x="T122" y="T123"/>
                    </a:cxn>
                  </a:cxnLst>
                  <a:rect l="0" t="0" r="r" b="b"/>
                  <a:pathLst>
                    <a:path w="1141" h="663">
                      <a:moveTo>
                        <a:pt x="1140" y="427"/>
                      </a:moveTo>
                      <a:lnTo>
                        <a:pt x="1138" y="420"/>
                      </a:lnTo>
                      <a:lnTo>
                        <a:pt x="1136" y="413"/>
                      </a:lnTo>
                      <a:lnTo>
                        <a:pt x="1133" y="406"/>
                      </a:lnTo>
                      <a:lnTo>
                        <a:pt x="1129" y="400"/>
                      </a:lnTo>
                      <a:lnTo>
                        <a:pt x="1125" y="393"/>
                      </a:lnTo>
                      <a:lnTo>
                        <a:pt x="1119" y="386"/>
                      </a:lnTo>
                      <a:lnTo>
                        <a:pt x="1112" y="379"/>
                      </a:lnTo>
                      <a:lnTo>
                        <a:pt x="1105" y="373"/>
                      </a:lnTo>
                      <a:lnTo>
                        <a:pt x="1105" y="338"/>
                      </a:lnTo>
                      <a:lnTo>
                        <a:pt x="1105" y="289"/>
                      </a:lnTo>
                      <a:lnTo>
                        <a:pt x="1105" y="245"/>
                      </a:lnTo>
                      <a:lnTo>
                        <a:pt x="1105" y="227"/>
                      </a:lnTo>
                      <a:lnTo>
                        <a:pt x="1059" y="67"/>
                      </a:lnTo>
                      <a:lnTo>
                        <a:pt x="1054" y="54"/>
                      </a:lnTo>
                      <a:lnTo>
                        <a:pt x="1047" y="41"/>
                      </a:lnTo>
                      <a:lnTo>
                        <a:pt x="1039" y="30"/>
                      </a:lnTo>
                      <a:lnTo>
                        <a:pt x="1029" y="19"/>
                      </a:lnTo>
                      <a:lnTo>
                        <a:pt x="1016" y="11"/>
                      </a:lnTo>
                      <a:lnTo>
                        <a:pt x="1004" y="5"/>
                      </a:lnTo>
                      <a:lnTo>
                        <a:pt x="989" y="1"/>
                      </a:lnTo>
                      <a:lnTo>
                        <a:pt x="972" y="0"/>
                      </a:lnTo>
                      <a:lnTo>
                        <a:pt x="967" y="0"/>
                      </a:lnTo>
                      <a:lnTo>
                        <a:pt x="951" y="0"/>
                      </a:lnTo>
                      <a:lnTo>
                        <a:pt x="926" y="0"/>
                      </a:lnTo>
                      <a:lnTo>
                        <a:pt x="895" y="0"/>
                      </a:lnTo>
                      <a:lnTo>
                        <a:pt x="857" y="0"/>
                      </a:lnTo>
                      <a:lnTo>
                        <a:pt x="815" y="0"/>
                      </a:lnTo>
                      <a:lnTo>
                        <a:pt x="770" y="0"/>
                      </a:lnTo>
                      <a:lnTo>
                        <a:pt x="724" y="0"/>
                      </a:lnTo>
                      <a:lnTo>
                        <a:pt x="678" y="0"/>
                      </a:lnTo>
                      <a:lnTo>
                        <a:pt x="633" y="0"/>
                      </a:lnTo>
                      <a:lnTo>
                        <a:pt x="590" y="0"/>
                      </a:lnTo>
                      <a:lnTo>
                        <a:pt x="553" y="0"/>
                      </a:lnTo>
                      <a:lnTo>
                        <a:pt x="521" y="0"/>
                      </a:lnTo>
                      <a:lnTo>
                        <a:pt x="497" y="0"/>
                      </a:lnTo>
                      <a:lnTo>
                        <a:pt x="480" y="0"/>
                      </a:lnTo>
                      <a:lnTo>
                        <a:pt x="475" y="0"/>
                      </a:lnTo>
                      <a:lnTo>
                        <a:pt x="451" y="1"/>
                      </a:lnTo>
                      <a:lnTo>
                        <a:pt x="430" y="6"/>
                      </a:lnTo>
                      <a:lnTo>
                        <a:pt x="411" y="13"/>
                      </a:lnTo>
                      <a:lnTo>
                        <a:pt x="396" y="21"/>
                      </a:lnTo>
                      <a:lnTo>
                        <a:pt x="384" y="29"/>
                      </a:lnTo>
                      <a:lnTo>
                        <a:pt x="374" y="36"/>
                      </a:lnTo>
                      <a:lnTo>
                        <a:pt x="368" y="41"/>
                      </a:lnTo>
                      <a:lnTo>
                        <a:pt x="364" y="45"/>
                      </a:lnTo>
                      <a:lnTo>
                        <a:pt x="365" y="45"/>
                      </a:lnTo>
                      <a:lnTo>
                        <a:pt x="364" y="46"/>
                      </a:lnTo>
                      <a:lnTo>
                        <a:pt x="362" y="47"/>
                      </a:lnTo>
                      <a:lnTo>
                        <a:pt x="361" y="49"/>
                      </a:lnTo>
                      <a:lnTo>
                        <a:pt x="358" y="51"/>
                      </a:lnTo>
                      <a:lnTo>
                        <a:pt x="354" y="55"/>
                      </a:lnTo>
                      <a:lnTo>
                        <a:pt x="341" y="69"/>
                      </a:lnTo>
                      <a:lnTo>
                        <a:pt x="323" y="87"/>
                      </a:lnTo>
                      <a:lnTo>
                        <a:pt x="302" y="110"/>
                      </a:lnTo>
                      <a:lnTo>
                        <a:pt x="280" y="132"/>
                      </a:lnTo>
                      <a:lnTo>
                        <a:pt x="262" y="153"/>
                      </a:lnTo>
                      <a:lnTo>
                        <a:pt x="247" y="169"/>
                      </a:lnTo>
                      <a:lnTo>
                        <a:pt x="239" y="177"/>
                      </a:lnTo>
                      <a:lnTo>
                        <a:pt x="229" y="181"/>
                      </a:lnTo>
                      <a:lnTo>
                        <a:pt x="213" y="185"/>
                      </a:lnTo>
                      <a:lnTo>
                        <a:pt x="194" y="192"/>
                      </a:lnTo>
                      <a:lnTo>
                        <a:pt x="172" y="199"/>
                      </a:lnTo>
                      <a:lnTo>
                        <a:pt x="150" y="206"/>
                      </a:lnTo>
                      <a:lnTo>
                        <a:pt x="131" y="212"/>
                      </a:lnTo>
                      <a:lnTo>
                        <a:pt x="119" y="216"/>
                      </a:lnTo>
                      <a:lnTo>
                        <a:pt x="114" y="218"/>
                      </a:lnTo>
                      <a:lnTo>
                        <a:pt x="112" y="219"/>
                      </a:lnTo>
                      <a:lnTo>
                        <a:pt x="92" y="229"/>
                      </a:lnTo>
                      <a:lnTo>
                        <a:pt x="77" y="242"/>
                      </a:lnTo>
                      <a:lnTo>
                        <a:pt x="63" y="257"/>
                      </a:lnTo>
                      <a:lnTo>
                        <a:pt x="54" y="272"/>
                      </a:lnTo>
                      <a:lnTo>
                        <a:pt x="46" y="288"/>
                      </a:lnTo>
                      <a:lnTo>
                        <a:pt x="40" y="305"/>
                      </a:lnTo>
                      <a:lnTo>
                        <a:pt x="38" y="321"/>
                      </a:lnTo>
                      <a:lnTo>
                        <a:pt x="37" y="337"/>
                      </a:lnTo>
                      <a:lnTo>
                        <a:pt x="37" y="338"/>
                      </a:lnTo>
                      <a:lnTo>
                        <a:pt x="37" y="340"/>
                      </a:lnTo>
                      <a:lnTo>
                        <a:pt x="37" y="342"/>
                      </a:lnTo>
                      <a:lnTo>
                        <a:pt x="37" y="348"/>
                      </a:lnTo>
                      <a:lnTo>
                        <a:pt x="37" y="356"/>
                      </a:lnTo>
                      <a:lnTo>
                        <a:pt x="37" y="366"/>
                      </a:lnTo>
                      <a:lnTo>
                        <a:pt x="29" y="371"/>
                      </a:lnTo>
                      <a:lnTo>
                        <a:pt x="22" y="376"/>
                      </a:lnTo>
                      <a:lnTo>
                        <a:pt x="16" y="383"/>
                      </a:lnTo>
                      <a:lnTo>
                        <a:pt x="12" y="390"/>
                      </a:lnTo>
                      <a:lnTo>
                        <a:pt x="8" y="397"/>
                      </a:lnTo>
                      <a:lnTo>
                        <a:pt x="5" y="404"/>
                      </a:lnTo>
                      <a:lnTo>
                        <a:pt x="2" y="411"/>
                      </a:lnTo>
                      <a:lnTo>
                        <a:pt x="1" y="418"/>
                      </a:lnTo>
                      <a:lnTo>
                        <a:pt x="1" y="419"/>
                      </a:lnTo>
                      <a:lnTo>
                        <a:pt x="0" y="421"/>
                      </a:lnTo>
                      <a:lnTo>
                        <a:pt x="0" y="485"/>
                      </a:lnTo>
                      <a:lnTo>
                        <a:pt x="0" y="486"/>
                      </a:lnTo>
                      <a:lnTo>
                        <a:pt x="2" y="502"/>
                      </a:lnTo>
                      <a:lnTo>
                        <a:pt x="7" y="517"/>
                      </a:lnTo>
                      <a:lnTo>
                        <a:pt x="14" y="530"/>
                      </a:lnTo>
                      <a:lnTo>
                        <a:pt x="23" y="541"/>
                      </a:lnTo>
                      <a:lnTo>
                        <a:pt x="33" y="552"/>
                      </a:lnTo>
                      <a:lnTo>
                        <a:pt x="45" y="560"/>
                      </a:lnTo>
                      <a:lnTo>
                        <a:pt x="56" y="565"/>
                      </a:lnTo>
                      <a:lnTo>
                        <a:pt x="69" y="570"/>
                      </a:lnTo>
                      <a:lnTo>
                        <a:pt x="70" y="570"/>
                      </a:lnTo>
                      <a:lnTo>
                        <a:pt x="71" y="571"/>
                      </a:lnTo>
                      <a:lnTo>
                        <a:pt x="73" y="571"/>
                      </a:lnTo>
                      <a:lnTo>
                        <a:pt x="77" y="572"/>
                      </a:lnTo>
                      <a:lnTo>
                        <a:pt x="84" y="573"/>
                      </a:lnTo>
                      <a:lnTo>
                        <a:pt x="92" y="575"/>
                      </a:lnTo>
                      <a:lnTo>
                        <a:pt x="101" y="577"/>
                      </a:lnTo>
                      <a:lnTo>
                        <a:pt x="111" y="578"/>
                      </a:lnTo>
                      <a:lnTo>
                        <a:pt x="120" y="580"/>
                      </a:lnTo>
                      <a:lnTo>
                        <a:pt x="128" y="581"/>
                      </a:lnTo>
                      <a:lnTo>
                        <a:pt x="139" y="599"/>
                      </a:lnTo>
                      <a:lnTo>
                        <a:pt x="153" y="615"/>
                      </a:lnTo>
                      <a:lnTo>
                        <a:pt x="168" y="629"/>
                      </a:lnTo>
                      <a:lnTo>
                        <a:pt x="184" y="641"/>
                      </a:lnTo>
                      <a:lnTo>
                        <a:pt x="203" y="651"/>
                      </a:lnTo>
                      <a:lnTo>
                        <a:pt x="222" y="657"/>
                      </a:lnTo>
                      <a:lnTo>
                        <a:pt x="243" y="662"/>
                      </a:lnTo>
                      <a:lnTo>
                        <a:pt x="265" y="663"/>
                      </a:lnTo>
                      <a:lnTo>
                        <a:pt x="285" y="662"/>
                      </a:lnTo>
                      <a:lnTo>
                        <a:pt x="304" y="659"/>
                      </a:lnTo>
                      <a:lnTo>
                        <a:pt x="323" y="652"/>
                      </a:lnTo>
                      <a:lnTo>
                        <a:pt x="340" y="644"/>
                      </a:lnTo>
                      <a:lnTo>
                        <a:pt x="356" y="633"/>
                      </a:lnTo>
                      <a:lnTo>
                        <a:pt x="371" y="621"/>
                      </a:lnTo>
                      <a:lnTo>
                        <a:pt x="384" y="607"/>
                      </a:lnTo>
                      <a:lnTo>
                        <a:pt x="395" y="591"/>
                      </a:lnTo>
                      <a:lnTo>
                        <a:pt x="404" y="591"/>
                      </a:lnTo>
                      <a:lnTo>
                        <a:pt x="417" y="591"/>
                      </a:lnTo>
                      <a:lnTo>
                        <a:pt x="434" y="591"/>
                      </a:lnTo>
                      <a:lnTo>
                        <a:pt x="456" y="591"/>
                      </a:lnTo>
                      <a:lnTo>
                        <a:pt x="479" y="591"/>
                      </a:lnTo>
                      <a:lnTo>
                        <a:pt x="506" y="591"/>
                      </a:lnTo>
                      <a:lnTo>
                        <a:pt x="532" y="591"/>
                      </a:lnTo>
                      <a:lnTo>
                        <a:pt x="561" y="591"/>
                      </a:lnTo>
                      <a:lnTo>
                        <a:pt x="589" y="591"/>
                      </a:lnTo>
                      <a:lnTo>
                        <a:pt x="615" y="591"/>
                      </a:lnTo>
                      <a:lnTo>
                        <a:pt x="642" y="591"/>
                      </a:lnTo>
                      <a:lnTo>
                        <a:pt x="665" y="591"/>
                      </a:lnTo>
                      <a:lnTo>
                        <a:pt x="687" y="591"/>
                      </a:lnTo>
                      <a:lnTo>
                        <a:pt x="704" y="591"/>
                      </a:lnTo>
                      <a:lnTo>
                        <a:pt x="717" y="591"/>
                      </a:lnTo>
                      <a:lnTo>
                        <a:pt x="726" y="591"/>
                      </a:lnTo>
                      <a:lnTo>
                        <a:pt x="737" y="607"/>
                      </a:lnTo>
                      <a:lnTo>
                        <a:pt x="750" y="621"/>
                      </a:lnTo>
                      <a:lnTo>
                        <a:pt x="765" y="633"/>
                      </a:lnTo>
                      <a:lnTo>
                        <a:pt x="781" y="644"/>
                      </a:lnTo>
                      <a:lnTo>
                        <a:pt x="800" y="652"/>
                      </a:lnTo>
                      <a:lnTo>
                        <a:pt x="818" y="659"/>
                      </a:lnTo>
                      <a:lnTo>
                        <a:pt x="838" y="662"/>
                      </a:lnTo>
                      <a:lnTo>
                        <a:pt x="857" y="663"/>
                      </a:lnTo>
                      <a:lnTo>
                        <a:pt x="878" y="662"/>
                      </a:lnTo>
                      <a:lnTo>
                        <a:pt x="899" y="657"/>
                      </a:lnTo>
                      <a:lnTo>
                        <a:pt x="918" y="651"/>
                      </a:lnTo>
                      <a:lnTo>
                        <a:pt x="937" y="640"/>
                      </a:lnTo>
                      <a:lnTo>
                        <a:pt x="954" y="629"/>
                      </a:lnTo>
                      <a:lnTo>
                        <a:pt x="969" y="614"/>
                      </a:lnTo>
                      <a:lnTo>
                        <a:pt x="983" y="598"/>
                      </a:lnTo>
                      <a:lnTo>
                        <a:pt x="994" y="580"/>
                      </a:lnTo>
                      <a:lnTo>
                        <a:pt x="1005" y="579"/>
                      </a:lnTo>
                      <a:lnTo>
                        <a:pt x="1017" y="577"/>
                      </a:lnTo>
                      <a:lnTo>
                        <a:pt x="1031" y="575"/>
                      </a:lnTo>
                      <a:lnTo>
                        <a:pt x="1045" y="572"/>
                      </a:lnTo>
                      <a:lnTo>
                        <a:pt x="1057" y="571"/>
                      </a:lnTo>
                      <a:lnTo>
                        <a:pt x="1068" y="569"/>
                      </a:lnTo>
                      <a:lnTo>
                        <a:pt x="1075" y="568"/>
                      </a:lnTo>
                      <a:lnTo>
                        <a:pt x="1077" y="568"/>
                      </a:lnTo>
                      <a:lnTo>
                        <a:pt x="1089" y="565"/>
                      </a:lnTo>
                      <a:lnTo>
                        <a:pt x="1100" y="560"/>
                      </a:lnTo>
                      <a:lnTo>
                        <a:pt x="1111" y="554"/>
                      </a:lnTo>
                      <a:lnTo>
                        <a:pt x="1120" y="545"/>
                      </a:lnTo>
                      <a:lnTo>
                        <a:pt x="1128" y="534"/>
                      </a:lnTo>
                      <a:lnTo>
                        <a:pt x="1135" y="522"/>
                      </a:lnTo>
                      <a:lnTo>
                        <a:pt x="1138" y="508"/>
                      </a:lnTo>
                      <a:lnTo>
                        <a:pt x="1141" y="492"/>
                      </a:lnTo>
                      <a:lnTo>
                        <a:pt x="1141" y="432"/>
                      </a:lnTo>
                      <a:lnTo>
                        <a:pt x="1140" y="42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190">
                  <a:extLst>
                    <a:ext uri="{FF2B5EF4-FFF2-40B4-BE49-F238E27FC236}">
                      <a16:creationId xmlns:a16="http://schemas.microsoft.com/office/drawing/2014/main" id="{9EA20662-56C9-4A55-BE43-B88316DD0B5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479" y="1839"/>
                  <a:ext cx="490" cy="274"/>
                </a:xfrm>
                <a:custGeom>
                  <a:avLst/>
                  <a:gdLst>
                    <a:gd name="T0" fmla="*/ 220 w 1076"/>
                    <a:gd name="T1" fmla="*/ 78 h 599"/>
                    <a:gd name="T2" fmla="*/ 216 w 1076"/>
                    <a:gd name="T3" fmla="*/ 46 h 599"/>
                    <a:gd name="T4" fmla="*/ 203 w 1076"/>
                    <a:gd name="T5" fmla="*/ 3 h 599"/>
                    <a:gd name="T6" fmla="*/ 88 w 1076"/>
                    <a:gd name="T7" fmla="*/ 0 h 599"/>
                    <a:gd name="T8" fmla="*/ 74 w 1076"/>
                    <a:gd name="T9" fmla="*/ 7 h 599"/>
                    <a:gd name="T10" fmla="*/ 56 w 1076"/>
                    <a:gd name="T11" fmla="*/ 25 h 599"/>
                    <a:gd name="T12" fmla="*/ 37 w 1076"/>
                    <a:gd name="T13" fmla="*/ 39 h 599"/>
                    <a:gd name="T14" fmla="*/ 20 w 1076"/>
                    <a:gd name="T15" fmla="*/ 45 h 599"/>
                    <a:gd name="T16" fmla="*/ 8 w 1076"/>
                    <a:gd name="T17" fmla="*/ 60 h 599"/>
                    <a:gd name="T18" fmla="*/ 7 w 1076"/>
                    <a:gd name="T19" fmla="*/ 64 h 599"/>
                    <a:gd name="T20" fmla="*/ 5 w 1076"/>
                    <a:gd name="T21" fmla="*/ 76 h 599"/>
                    <a:gd name="T22" fmla="*/ 0 w 1076"/>
                    <a:gd name="T23" fmla="*/ 82 h 599"/>
                    <a:gd name="T24" fmla="*/ 4 w 1076"/>
                    <a:gd name="T25" fmla="*/ 103 h 599"/>
                    <a:gd name="T26" fmla="*/ 25 w 1076"/>
                    <a:gd name="T27" fmla="*/ 109 h 599"/>
                    <a:gd name="T28" fmla="*/ 41 w 1076"/>
                    <a:gd name="T29" fmla="*/ 124 h 599"/>
                    <a:gd name="T30" fmla="*/ 62 w 1076"/>
                    <a:gd name="T31" fmla="*/ 121 h 599"/>
                    <a:gd name="T32" fmla="*/ 149 w 1076"/>
                    <a:gd name="T33" fmla="*/ 113 h 599"/>
                    <a:gd name="T34" fmla="*/ 168 w 1076"/>
                    <a:gd name="T35" fmla="*/ 125 h 599"/>
                    <a:gd name="T36" fmla="*/ 189 w 1076"/>
                    <a:gd name="T37" fmla="*/ 118 h 599"/>
                    <a:gd name="T38" fmla="*/ 218 w 1076"/>
                    <a:gd name="T39" fmla="*/ 105 h 599"/>
                    <a:gd name="T40" fmla="*/ 223 w 1076"/>
                    <a:gd name="T41" fmla="*/ 96 h 599"/>
                    <a:gd name="T42" fmla="*/ 14 w 1076"/>
                    <a:gd name="T43" fmla="*/ 64 h 599"/>
                    <a:gd name="T44" fmla="*/ 16 w 1076"/>
                    <a:gd name="T45" fmla="*/ 56 h 599"/>
                    <a:gd name="T46" fmla="*/ 31 w 1076"/>
                    <a:gd name="T47" fmla="*/ 48 h 599"/>
                    <a:gd name="T48" fmla="*/ 79 w 1076"/>
                    <a:gd name="T49" fmla="*/ 12 h 599"/>
                    <a:gd name="T50" fmla="*/ 86 w 1076"/>
                    <a:gd name="T51" fmla="*/ 7 h 599"/>
                    <a:gd name="T52" fmla="*/ 200 w 1076"/>
                    <a:gd name="T53" fmla="*/ 11 h 599"/>
                    <a:gd name="T54" fmla="*/ 206 w 1076"/>
                    <a:gd name="T55" fmla="*/ 31 h 599"/>
                    <a:gd name="T56" fmla="*/ 209 w 1076"/>
                    <a:gd name="T57" fmla="*/ 68 h 599"/>
                    <a:gd name="T58" fmla="*/ 178 w 1076"/>
                    <a:gd name="T59" fmla="*/ 75 h 599"/>
                    <a:gd name="T60" fmla="*/ 168 w 1076"/>
                    <a:gd name="T61" fmla="*/ 74 h 599"/>
                    <a:gd name="T62" fmla="*/ 158 w 1076"/>
                    <a:gd name="T63" fmla="*/ 77 h 599"/>
                    <a:gd name="T64" fmla="*/ 53 w 1076"/>
                    <a:gd name="T65" fmla="*/ 74 h 599"/>
                    <a:gd name="T66" fmla="*/ 43 w 1076"/>
                    <a:gd name="T67" fmla="*/ 74 h 599"/>
                    <a:gd name="T68" fmla="*/ 14 w 1076"/>
                    <a:gd name="T69" fmla="*/ 77 h 599"/>
                    <a:gd name="T70" fmla="*/ 17 w 1076"/>
                    <a:gd name="T71" fmla="*/ 101 h 599"/>
                    <a:gd name="T72" fmla="*/ 10 w 1076"/>
                    <a:gd name="T73" fmla="*/ 99 h 599"/>
                    <a:gd name="T74" fmla="*/ 7 w 1076"/>
                    <a:gd name="T75" fmla="*/ 85 h 599"/>
                    <a:gd name="T76" fmla="*/ 12 w 1076"/>
                    <a:gd name="T77" fmla="*/ 81 h 599"/>
                    <a:gd name="T78" fmla="*/ 25 w 1076"/>
                    <a:gd name="T79" fmla="*/ 89 h 599"/>
                    <a:gd name="T80" fmla="*/ 23 w 1076"/>
                    <a:gd name="T81" fmla="*/ 101 h 599"/>
                    <a:gd name="T82" fmla="*/ 37 w 1076"/>
                    <a:gd name="T83" fmla="*/ 115 h 599"/>
                    <a:gd name="T84" fmla="*/ 30 w 1076"/>
                    <a:gd name="T85" fmla="*/ 96 h 599"/>
                    <a:gd name="T86" fmla="*/ 42 w 1076"/>
                    <a:gd name="T87" fmla="*/ 81 h 599"/>
                    <a:gd name="T88" fmla="*/ 62 w 1076"/>
                    <a:gd name="T89" fmla="*/ 86 h 599"/>
                    <a:gd name="T90" fmla="*/ 66 w 1076"/>
                    <a:gd name="T91" fmla="*/ 107 h 599"/>
                    <a:gd name="T92" fmla="*/ 48 w 1076"/>
                    <a:gd name="T93" fmla="*/ 118 h 599"/>
                    <a:gd name="T94" fmla="*/ 74 w 1076"/>
                    <a:gd name="T95" fmla="*/ 99 h 599"/>
                    <a:gd name="T96" fmla="*/ 69 w 1076"/>
                    <a:gd name="T97" fmla="*/ 84 h 599"/>
                    <a:gd name="T98" fmla="*/ 149 w 1076"/>
                    <a:gd name="T99" fmla="*/ 86 h 599"/>
                    <a:gd name="T100" fmla="*/ 145 w 1076"/>
                    <a:gd name="T101" fmla="*/ 100 h 599"/>
                    <a:gd name="T102" fmla="*/ 164 w 1076"/>
                    <a:gd name="T103" fmla="*/ 117 h 599"/>
                    <a:gd name="T104" fmla="*/ 152 w 1076"/>
                    <a:gd name="T105" fmla="*/ 99 h 599"/>
                    <a:gd name="T106" fmla="*/ 162 w 1076"/>
                    <a:gd name="T107" fmla="*/ 82 h 599"/>
                    <a:gd name="T108" fmla="*/ 183 w 1076"/>
                    <a:gd name="T109" fmla="*/ 84 h 599"/>
                    <a:gd name="T110" fmla="*/ 189 w 1076"/>
                    <a:gd name="T111" fmla="*/ 103 h 599"/>
                    <a:gd name="T112" fmla="*/ 175 w 1076"/>
                    <a:gd name="T113" fmla="*/ 118 h 599"/>
                    <a:gd name="T114" fmla="*/ 215 w 1076"/>
                    <a:gd name="T115" fmla="*/ 99 h 599"/>
                    <a:gd name="T116" fmla="*/ 202 w 1076"/>
                    <a:gd name="T117" fmla="*/ 101 h 599"/>
                    <a:gd name="T118" fmla="*/ 197 w 1076"/>
                    <a:gd name="T119" fmla="*/ 99 h 599"/>
                    <a:gd name="T120" fmla="*/ 192 w 1076"/>
                    <a:gd name="T121" fmla="*/ 84 h 599"/>
                    <a:gd name="T122" fmla="*/ 216 w 1076"/>
                    <a:gd name="T123" fmla="*/ 83 h 599"/>
                    <a:gd name="T124" fmla="*/ 216 w 1076"/>
                    <a:gd name="T125" fmla="*/ 96 h 599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60000 65536"/>
                    <a:gd name="T181" fmla="*/ 0 60000 65536"/>
                    <a:gd name="T182" fmla="*/ 0 60000 65536"/>
                    <a:gd name="T183" fmla="*/ 0 60000 65536"/>
                    <a:gd name="T184" fmla="*/ 0 60000 65536"/>
                    <a:gd name="T185" fmla="*/ 0 60000 65536"/>
                    <a:gd name="T186" fmla="*/ 0 60000 65536"/>
                    <a:gd name="T187" fmla="*/ 0 60000 65536"/>
                    <a:gd name="T188" fmla="*/ 0 60000 65536"/>
                  </a:gdLst>
                  <a:ahLst/>
                  <a:cxnLst>
                    <a:cxn ang="T126">
                      <a:pos x="T0" y="T1"/>
                    </a:cxn>
                    <a:cxn ang="T127">
                      <a:pos x="T2" y="T3"/>
                    </a:cxn>
                    <a:cxn ang="T128">
                      <a:pos x="T4" y="T5"/>
                    </a:cxn>
                    <a:cxn ang="T129">
                      <a:pos x="T6" y="T7"/>
                    </a:cxn>
                    <a:cxn ang="T130">
                      <a:pos x="T8" y="T9"/>
                    </a:cxn>
                    <a:cxn ang="T131">
                      <a:pos x="T10" y="T11"/>
                    </a:cxn>
                    <a:cxn ang="T132">
                      <a:pos x="T12" y="T13"/>
                    </a:cxn>
                    <a:cxn ang="T133">
                      <a:pos x="T14" y="T15"/>
                    </a:cxn>
                    <a:cxn ang="T134">
                      <a:pos x="T16" y="T17"/>
                    </a:cxn>
                    <a:cxn ang="T135">
                      <a:pos x="T18" y="T19"/>
                    </a:cxn>
                    <a:cxn ang="T136">
                      <a:pos x="T20" y="T21"/>
                    </a:cxn>
                    <a:cxn ang="T137">
                      <a:pos x="T22" y="T23"/>
                    </a:cxn>
                    <a:cxn ang="T138">
                      <a:pos x="T24" y="T25"/>
                    </a:cxn>
                    <a:cxn ang="T139">
                      <a:pos x="T26" y="T27"/>
                    </a:cxn>
                    <a:cxn ang="T140">
                      <a:pos x="T28" y="T29"/>
                    </a:cxn>
                    <a:cxn ang="T141">
                      <a:pos x="T30" y="T31"/>
                    </a:cxn>
                    <a:cxn ang="T142">
                      <a:pos x="T32" y="T33"/>
                    </a:cxn>
                    <a:cxn ang="T143">
                      <a:pos x="T34" y="T35"/>
                    </a:cxn>
                    <a:cxn ang="T144">
                      <a:pos x="T36" y="T37"/>
                    </a:cxn>
                    <a:cxn ang="T145">
                      <a:pos x="T38" y="T39"/>
                    </a:cxn>
                    <a:cxn ang="T146">
                      <a:pos x="T40" y="T41"/>
                    </a:cxn>
                    <a:cxn ang="T147">
                      <a:pos x="T42" y="T43"/>
                    </a:cxn>
                    <a:cxn ang="T148">
                      <a:pos x="T44" y="T45"/>
                    </a:cxn>
                    <a:cxn ang="T149">
                      <a:pos x="T46" y="T47"/>
                    </a:cxn>
                    <a:cxn ang="T150">
                      <a:pos x="T48" y="T49"/>
                    </a:cxn>
                    <a:cxn ang="T151">
                      <a:pos x="T50" y="T51"/>
                    </a:cxn>
                    <a:cxn ang="T152">
                      <a:pos x="T52" y="T53"/>
                    </a:cxn>
                    <a:cxn ang="T153">
                      <a:pos x="T54" y="T55"/>
                    </a:cxn>
                    <a:cxn ang="T154">
                      <a:pos x="T56" y="T57"/>
                    </a:cxn>
                    <a:cxn ang="T155">
                      <a:pos x="T58" y="T59"/>
                    </a:cxn>
                    <a:cxn ang="T156">
                      <a:pos x="T60" y="T61"/>
                    </a:cxn>
                    <a:cxn ang="T157">
                      <a:pos x="T62" y="T63"/>
                    </a:cxn>
                    <a:cxn ang="T158">
                      <a:pos x="T64" y="T65"/>
                    </a:cxn>
                    <a:cxn ang="T159">
                      <a:pos x="T66" y="T67"/>
                    </a:cxn>
                    <a:cxn ang="T160">
                      <a:pos x="T68" y="T69"/>
                    </a:cxn>
                    <a:cxn ang="T161">
                      <a:pos x="T70" y="T71"/>
                    </a:cxn>
                    <a:cxn ang="T162">
                      <a:pos x="T72" y="T73"/>
                    </a:cxn>
                    <a:cxn ang="T163">
                      <a:pos x="T74" y="T75"/>
                    </a:cxn>
                    <a:cxn ang="T164">
                      <a:pos x="T76" y="T77"/>
                    </a:cxn>
                    <a:cxn ang="T165">
                      <a:pos x="T78" y="T79"/>
                    </a:cxn>
                    <a:cxn ang="T166">
                      <a:pos x="T80" y="T81"/>
                    </a:cxn>
                    <a:cxn ang="T167">
                      <a:pos x="T82" y="T83"/>
                    </a:cxn>
                    <a:cxn ang="T168">
                      <a:pos x="T84" y="T85"/>
                    </a:cxn>
                    <a:cxn ang="T169">
                      <a:pos x="T86" y="T87"/>
                    </a:cxn>
                    <a:cxn ang="T170">
                      <a:pos x="T88" y="T89"/>
                    </a:cxn>
                    <a:cxn ang="T171">
                      <a:pos x="T90" y="T91"/>
                    </a:cxn>
                    <a:cxn ang="T172">
                      <a:pos x="T92" y="T93"/>
                    </a:cxn>
                    <a:cxn ang="T173">
                      <a:pos x="T94" y="T95"/>
                    </a:cxn>
                    <a:cxn ang="T174">
                      <a:pos x="T96" y="T97"/>
                    </a:cxn>
                    <a:cxn ang="T175">
                      <a:pos x="T98" y="T99"/>
                    </a:cxn>
                    <a:cxn ang="T176">
                      <a:pos x="T100" y="T101"/>
                    </a:cxn>
                    <a:cxn ang="T177">
                      <a:pos x="T102" y="T103"/>
                    </a:cxn>
                    <a:cxn ang="T178">
                      <a:pos x="T104" y="T105"/>
                    </a:cxn>
                    <a:cxn ang="T179">
                      <a:pos x="T106" y="T107"/>
                    </a:cxn>
                    <a:cxn ang="T180">
                      <a:pos x="T108" y="T109"/>
                    </a:cxn>
                    <a:cxn ang="T181">
                      <a:pos x="T110" y="T111"/>
                    </a:cxn>
                    <a:cxn ang="T182">
                      <a:pos x="T112" y="T113"/>
                    </a:cxn>
                    <a:cxn ang="T183">
                      <a:pos x="T114" y="T115"/>
                    </a:cxn>
                    <a:cxn ang="T184">
                      <a:pos x="T116" y="T117"/>
                    </a:cxn>
                    <a:cxn ang="T185">
                      <a:pos x="T118" y="T119"/>
                    </a:cxn>
                    <a:cxn ang="T186">
                      <a:pos x="T120" y="T121"/>
                    </a:cxn>
                    <a:cxn ang="T187">
                      <a:pos x="T122" y="T123"/>
                    </a:cxn>
                    <a:cxn ang="T188">
                      <a:pos x="T124" y="T125"/>
                    </a:cxn>
                  </a:cxnLst>
                  <a:rect l="0" t="0" r="r" b="b"/>
                  <a:pathLst>
                    <a:path w="1076" h="599">
                      <a:moveTo>
                        <a:pt x="1076" y="401"/>
                      </a:moveTo>
                      <a:lnTo>
                        <a:pt x="1075" y="396"/>
                      </a:lnTo>
                      <a:lnTo>
                        <a:pt x="1073" y="391"/>
                      </a:lnTo>
                      <a:lnTo>
                        <a:pt x="1071" y="386"/>
                      </a:lnTo>
                      <a:lnTo>
                        <a:pt x="1066" y="380"/>
                      </a:lnTo>
                      <a:lnTo>
                        <a:pt x="1061" y="374"/>
                      </a:lnTo>
                      <a:lnTo>
                        <a:pt x="1056" y="369"/>
                      </a:lnTo>
                      <a:lnTo>
                        <a:pt x="1049" y="364"/>
                      </a:lnTo>
                      <a:lnTo>
                        <a:pt x="1041" y="359"/>
                      </a:lnTo>
                      <a:lnTo>
                        <a:pt x="1041" y="326"/>
                      </a:lnTo>
                      <a:lnTo>
                        <a:pt x="1041" y="272"/>
                      </a:lnTo>
                      <a:lnTo>
                        <a:pt x="1041" y="221"/>
                      </a:lnTo>
                      <a:lnTo>
                        <a:pt x="1041" y="199"/>
                      </a:lnTo>
                      <a:lnTo>
                        <a:pt x="997" y="44"/>
                      </a:lnTo>
                      <a:lnTo>
                        <a:pt x="995" y="37"/>
                      </a:lnTo>
                      <a:lnTo>
                        <a:pt x="990" y="30"/>
                      </a:lnTo>
                      <a:lnTo>
                        <a:pt x="985" y="22"/>
                      </a:lnTo>
                      <a:lnTo>
                        <a:pt x="980" y="15"/>
                      </a:lnTo>
                      <a:lnTo>
                        <a:pt x="972" y="9"/>
                      </a:lnTo>
                      <a:lnTo>
                        <a:pt x="962" y="4"/>
                      </a:lnTo>
                      <a:lnTo>
                        <a:pt x="952" y="1"/>
                      </a:lnTo>
                      <a:lnTo>
                        <a:pt x="940" y="0"/>
                      </a:lnTo>
                      <a:lnTo>
                        <a:pt x="443" y="0"/>
                      </a:lnTo>
                      <a:lnTo>
                        <a:pt x="423" y="1"/>
                      </a:lnTo>
                      <a:lnTo>
                        <a:pt x="407" y="5"/>
                      </a:lnTo>
                      <a:lnTo>
                        <a:pt x="392" y="11"/>
                      </a:lnTo>
                      <a:lnTo>
                        <a:pt x="379" y="16"/>
                      </a:lnTo>
                      <a:lnTo>
                        <a:pt x="370" y="22"/>
                      </a:lnTo>
                      <a:lnTo>
                        <a:pt x="362" y="28"/>
                      </a:lnTo>
                      <a:lnTo>
                        <a:pt x="357" y="32"/>
                      </a:lnTo>
                      <a:lnTo>
                        <a:pt x="355" y="35"/>
                      </a:lnTo>
                      <a:lnTo>
                        <a:pt x="351" y="39"/>
                      </a:lnTo>
                      <a:lnTo>
                        <a:pt x="338" y="53"/>
                      </a:lnTo>
                      <a:lnTo>
                        <a:pt x="319" y="73"/>
                      </a:lnTo>
                      <a:lnTo>
                        <a:pt x="296" y="96"/>
                      </a:lnTo>
                      <a:lnTo>
                        <a:pt x="273" y="120"/>
                      </a:lnTo>
                      <a:lnTo>
                        <a:pt x="253" y="143"/>
                      </a:lnTo>
                      <a:lnTo>
                        <a:pt x="235" y="161"/>
                      </a:lnTo>
                      <a:lnTo>
                        <a:pt x="224" y="173"/>
                      </a:lnTo>
                      <a:lnTo>
                        <a:pt x="216" y="175"/>
                      </a:lnTo>
                      <a:lnTo>
                        <a:pt x="201" y="181"/>
                      </a:lnTo>
                      <a:lnTo>
                        <a:pt x="180" y="188"/>
                      </a:lnTo>
                      <a:lnTo>
                        <a:pt x="156" y="195"/>
                      </a:lnTo>
                      <a:lnTo>
                        <a:pt x="133" y="203"/>
                      </a:lnTo>
                      <a:lnTo>
                        <a:pt x="113" y="209"/>
                      </a:lnTo>
                      <a:lnTo>
                        <a:pt x="99" y="213"/>
                      </a:lnTo>
                      <a:lnTo>
                        <a:pt x="94" y="216"/>
                      </a:lnTo>
                      <a:lnTo>
                        <a:pt x="76" y="226"/>
                      </a:lnTo>
                      <a:lnTo>
                        <a:pt x="62" y="237"/>
                      </a:lnTo>
                      <a:lnTo>
                        <a:pt x="52" y="251"/>
                      </a:lnTo>
                      <a:lnTo>
                        <a:pt x="45" y="264"/>
                      </a:lnTo>
                      <a:lnTo>
                        <a:pt x="41" y="278"/>
                      </a:lnTo>
                      <a:lnTo>
                        <a:pt x="37" y="289"/>
                      </a:lnTo>
                      <a:lnTo>
                        <a:pt x="36" y="298"/>
                      </a:lnTo>
                      <a:lnTo>
                        <a:pt x="36" y="305"/>
                      </a:lnTo>
                      <a:lnTo>
                        <a:pt x="36" y="306"/>
                      </a:lnTo>
                      <a:lnTo>
                        <a:pt x="36" y="308"/>
                      </a:lnTo>
                      <a:lnTo>
                        <a:pt x="36" y="315"/>
                      </a:lnTo>
                      <a:lnTo>
                        <a:pt x="36" y="326"/>
                      </a:lnTo>
                      <a:lnTo>
                        <a:pt x="36" y="341"/>
                      </a:lnTo>
                      <a:lnTo>
                        <a:pt x="36" y="355"/>
                      </a:lnTo>
                      <a:lnTo>
                        <a:pt x="28" y="357"/>
                      </a:lnTo>
                      <a:lnTo>
                        <a:pt x="21" y="362"/>
                      </a:lnTo>
                      <a:lnTo>
                        <a:pt x="14" y="366"/>
                      </a:lnTo>
                      <a:lnTo>
                        <a:pt x="9" y="371"/>
                      </a:lnTo>
                      <a:lnTo>
                        <a:pt x="6" y="377"/>
                      </a:lnTo>
                      <a:lnTo>
                        <a:pt x="4" y="381"/>
                      </a:lnTo>
                      <a:lnTo>
                        <a:pt x="1" y="386"/>
                      </a:lnTo>
                      <a:lnTo>
                        <a:pt x="0" y="391"/>
                      </a:lnTo>
                      <a:lnTo>
                        <a:pt x="0" y="392"/>
                      </a:lnTo>
                      <a:lnTo>
                        <a:pt x="0" y="453"/>
                      </a:lnTo>
                      <a:lnTo>
                        <a:pt x="1" y="464"/>
                      </a:lnTo>
                      <a:lnTo>
                        <a:pt x="6" y="475"/>
                      </a:lnTo>
                      <a:lnTo>
                        <a:pt x="11" y="484"/>
                      </a:lnTo>
                      <a:lnTo>
                        <a:pt x="18" y="491"/>
                      </a:lnTo>
                      <a:lnTo>
                        <a:pt x="24" y="497"/>
                      </a:lnTo>
                      <a:lnTo>
                        <a:pt x="31" y="501"/>
                      </a:lnTo>
                      <a:lnTo>
                        <a:pt x="38" y="505"/>
                      </a:lnTo>
                      <a:lnTo>
                        <a:pt x="45" y="507"/>
                      </a:lnTo>
                      <a:lnTo>
                        <a:pt x="46" y="508"/>
                      </a:lnTo>
                      <a:lnTo>
                        <a:pt x="118" y="521"/>
                      </a:lnTo>
                      <a:lnTo>
                        <a:pt x="126" y="537"/>
                      </a:lnTo>
                      <a:lnTo>
                        <a:pt x="136" y="552"/>
                      </a:lnTo>
                      <a:lnTo>
                        <a:pt x="149" y="566"/>
                      </a:lnTo>
                      <a:lnTo>
                        <a:pt x="163" y="577"/>
                      </a:lnTo>
                      <a:lnTo>
                        <a:pt x="178" y="586"/>
                      </a:lnTo>
                      <a:lnTo>
                        <a:pt x="195" y="593"/>
                      </a:lnTo>
                      <a:lnTo>
                        <a:pt x="213" y="598"/>
                      </a:lnTo>
                      <a:lnTo>
                        <a:pt x="233" y="599"/>
                      </a:lnTo>
                      <a:lnTo>
                        <a:pt x="251" y="598"/>
                      </a:lnTo>
                      <a:lnTo>
                        <a:pt x="269" y="593"/>
                      </a:lnTo>
                      <a:lnTo>
                        <a:pt x="285" y="587"/>
                      </a:lnTo>
                      <a:lnTo>
                        <a:pt x="300" y="578"/>
                      </a:lnTo>
                      <a:lnTo>
                        <a:pt x="314" y="568"/>
                      </a:lnTo>
                      <a:lnTo>
                        <a:pt x="326" y="555"/>
                      </a:lnTo>
                      <a:lnTo>
                        <a:pt x="337" y="541"/>
                      </a:lnTo>
                      <a:lnTo>
                        <a:pt x="345" y="526"/>
                      </a:lnTo>
                      <a:lnTo>
                        <a:pt x="712" y="526"/>
                      </a:lnTo>
                      <a:lnTo>
                        <a:pt x="720" y="541"/>
                      </a:lnTo>
                      <a:lnTo>
                        <a:pt x="731" y="555"/>
                      </a:lnTo>
                      <a:lnTo>
                        <a:pt x="743" y="568"/>
                      </a:lnTo>
                      <a:lnTo>
                        <a:pt x="757" y="578"/>
                      </a:lnTo>
                      <a:lnTo>
                        <a:pt x="772" y="587"/>
                      </a:lnTo>
                      <a:lnTo>
                        <a:pt x="790" y="593"/>
                      </a:lnTo>
                      <a:lnTo>
                        <a:pt x="807" y="598"/>
                      </a:lnTo>
                      <a:lnTo>
                        <a:pt x="825" y="599"/>
                      </a:lnTo>
                      <a:lnTo>
                        <a:pt x="845" y="598"/>
                      </a:lnTo>
                      <a:lnTo>
                        <a:pt x="863" y="593"/>
                      </a:lnTo>
                      <a:lnTo>
                        <a:pt x="879" y="586"/>
                      </a:lnTo>
                      <a:lnTo>
                        <a:pt x="896" y="576"/>
                      </a:lnTo>
                      <a:lnTo>
                        <a:pt x="911" y="564"/>
                      </a:lnTo>
                      <a:lnTo>
                        <a:pt x="922" y="551"/>
                      </a:lnTo>
                      <a:lnTo>
                        <a:pt x="932" y="536"/>
                      </a:lnTo>
                      <a:lnTo>
                        <a:pt x="940" y="518"/>
                      </a:lnTo>
                      <a:lnTo>
                        <a:pt x="1041" y="505"/>
                      </a:lnTo>
                      <a:lnTo>
                        <a:pt x="1045" y="503"/>
                      </a:lnTo>
                      <a:lnTo>
                        <a:pt x="1051" y="501"/>
                      </a:lnTo>
                      <a:lnTo>
                        <a:pt x="1058" y="498"/>
                      </a:lnTo>
                      <a:lnTo>
                        <a:pt x="1064" y="493"/>
                      </a:lnTo>
                      <a:lnTo>
                        <a:pt x="1068" y="487"/>
                      </a:lnTo>
                      <a:lnTo>
                        <a:pt x="1073" y="479"/>
                      </a:lnTo>
                      <a:lnTo>
                        <a:pt x="1075" y="470"/>
                      </a:lnTo>
                      <a:lnTo>
                        <a:pt x="1076" y="460"/>
                      </a:lnTo>
                      <a:lnTo>
                        <a:pt x="1076" y="402"/>
                      </a:lnTo>
                      <a:lnTo>
                        <a:pt x="1076" y="401"/>
                      </a:lnTo>
                      <a:close/>
                      <a:moveTo>
                        <a:pt x="68" y="306"/>
                      </a:moveTo>
                      <a:lnTo>
                        <a:pt x="68" y="306"/>
                      </a:lnTo>
                      <a:lnTo>
                        <a:pt x="68" y="305"/>
                      </a:lnTo>
                      <a:lnTo>
                        <a:pt x="68" y="304"/>
                      </a:lnTo>
                      <a:lnTo>
                        <a:pt x="68" y="300"/>
                      </a:lnTo>
                      <a:lnTo>
                        <a:pt x="69" y="294"/>
                      </a:lnTo>
                      <a:lnTo>
                        <a:pt x="71" y="286"/>
                      </a:lnTo>
                      <a:lnTo>
                        <a:pt x="74" y="278"/>
                      </a:lnTo>
                      <a:lnTo>
                        <a:pt x="79" y="268"/>
                      </a:lnTo>
                      <a:lnTo>
                        <a:pt x="86" y="259"/>
                      </a:lnTo>
                      <a:lnTo>
                        <a:pt x="95" y="251"/>
                      </a:lnTo>
                      <a:lnTo>
                        <a:pt x="106" y="244"/>
                      </a:lnTo>
                      <a:lnTo>
                        <a:pt x="113" y="242"/>
                      </a:lnTo>
                      <a:lnTo>
                        <a:pt x="128" y="237"/>
                      </a:lnTo>
                      <a:lnTo>
                        <a:pt x="150" y="230"/>
                      </a:lnTo>
                      <a:lnTo>
                        <a:pt x="174" y="222"/>
                      </a:lnTo>
                      <a:lnTo>
                        <a:pt x="200" y="214"/>
                      </a:lnTo>
                      <a:lnTo>
                        <a:pt x="220" y="207"/>
                      </a:lnTo>
                      <a:lnTo>
                        <a:pt x="235" y="203"/>
                      </a:lnTo>
                      <a:lnTo>
                        <a:pt x="241" y="201"/>
                      </a:lnTo>
                      <a:lnTo>
                        <a:pt x="379" y="57"/>
                      </a:lnTo>
                      <a:lnTo>
                        <a:pt x="381" y="55"/>
                      </a:lnTo>
                      <a:lnTo>
                        <a:pt x="384" y="52"/>
                      </a:lnTo>
                      <a:lnTo>
                        <a:pt x="390" y="49"/>
                      </a:lnTo>
                      <a:lnTo>
                        <a:pt x="397" y="44"/>
                      </a:lnTo>
                      <a:lnTo>
                        <a:pt x="406" y="39"/>
                      </a:lnTo>
                      <a:lnTo>
                        <a:pt x="416" y="36"/>
                      </a:lnTo>
                      <a:lnTo>
                        <a:pt x="429" y="34"/>
                      </a:lnTo>
                      <a:lnTo>
                        <a:pt x="443" y="32"/>
                      </a:lnTo>
                      <a:lnTo>
                        <a:pt x="942" y="32"/>
                      </a:lnTo>
                      <a:lnTo>
                        <a:pt x="953" y="35"/>
                      </a:lnTo>
                      <a:lnTo>
                        <a:pt x="960" y="43"/>
                      </a:lnTo>
                      <a:lnTo>
                        <a:pt x="965" y="50"/>
                      </a:lnTo>
                      <a:lnTo>
                        <a:pt x="966" y="53"/>
                      </a:lnTo>
                      <a:lnTo>
                        <a:pt x="967" y="59"/>
                      </a:lnTo>
                      <a:lnTo>
                        <a:pt x="972" y="74"/>
                      </a:lnTo>
                      <a:lnTo>
                        <a:pt x="979" y="96"/>
                      </a:lnTo>
                      <a:lnTo>
                        <a:pt x="985" y="121"/>
                      </a:lnTo>
                      <a:lnTo>
                        <a:pt x="993" y="149"/>
                      </a:lnTo>
                      <a:lnTo>
                        <a:pt x="1000" y="173"/>
                      </a:lnTo>
                      <a:lnTo>
                        <a:pt x="1005" y="192"/>
                      </a:lnTo>
                      <a:lnTo>
                        <a:pt x="1008" y="204"/>
                      </a:lnTo>
                      <a:lnTo>
                        <a:pt x="1008" y="225"/>
                      </a:lnTo>
                      <a:lnTo>
                        <a:pt x="1008" y="272"/>
                      </a:lnTo>
                      <a:lnTo>
                        <a:pt x="1008" y="325"/>
                      </a:lnTo>
                      <a:lnTo>
                        <a:pt x="1008" y="368"/>
                      </a:lnTo>
                      <a:lnTo>
                        <a:pt x="886" y="368"/>
                      </a:lnTo>
                      <a:lnTo>
                        <a:pt x="879" y="364"/>
                      </a:lnTo>
                      <a:lnTo>
                        <a:pt x="873" y="361"/>
                      </a:lnTo>
                      <a:lnTo>
                        <a:pt x="866" y="358"/>
                      </a:lnTo>
                      <a:lnTo>
                        <a:pt x="858" y="356"/>
                      </a:lnTo>
                      <a:lnTo>
                        <a:pt x="849" y="354"/>
                      </a:lnTo>
                      <a:lnTo>
                        <a:pt x="841" y="353"/>
                      </a:lnTo>
                      <a:lnTo>
                        <a:pt x="833" y="351"/>
                      </a:lnTo>
                      <a:lnTo>
                        <a:pt x="825" y="351"/>
                      </a:lnTo>
                      <a:lnTo>
                        <a:pt x="817" y="351"/>
                      </a:lnTo>
                      <a:lnTo>
                        <a:pt x="808" y="353"/>
                      </a:lnTo>
                      <a:lnTo>
                        <a:pt x="800" y="354"/>
                      </a:lnTo>
                      <a:lnTo>
                        <a:pt x="792" y="356"/>
                      </a:lnTo>
                      <a:lnTo>
                        <a:pt x="784" y="358"/>
                      </a:lnTo>
                      <a:lnTo>
                        <a:pt x="777" y="361"/>
                      </a:lnTo>
                      <a:lnTo>
                        <a:pt x="770" y="364"/>
                      </a:lnTo>
                      <a:lnTo>
                        <a:pt x="763" y="368"/>
                      </a:lnTo>
                      <a:lnTo>
                        <a:pt x="294" y="368"/>
                      </a:lnTo>
                      <a:lnTo>
                        <a:pt x="287" y="364"/>
                      </a:lnTo>
                      <a:lnTo>
                        <a:pt x="280" y="361"/>
                      </a:lnTo>
                      <a:lnTo>
                        <a:pt x="273" y="358"/>
                      </a:lnTo>
                      <a:lnTo>
                        <a:pt x="265" y="356"/>
                      </a:lnTo>
                      <a:lnTo>
                        <a:pt x="257" y="354"/>
                      </a:lnTo>
                      <a:lnTo>
                        <a:pt x="249" y="353"/>
                      </a:lnTo>
                      <a:lnTo>
                        <a:pt x="241" y="351"/>
                      </a:lnTo>
                      <a:lnTo>
                        <a:pt x="233" y="351"/>
                      </a:lnTo>
                      <a:lnTo>
                        <a:pt x="225" y="351"/>
                      </a:lnTo>
                      <a:lnTo>
                        <a:pt x="216" y="353"/>
                      </a:lnTo>
                      <a:lnTo>
                        <a:pt x="208" y="354"/>
                      </a:lnTo>
                      <a:lnTo>
                        <a:pt x="200" y="356"/>
                      </a:lnTo>
                      <a:lnTo>
                        <a:pt x="192" y="358"/>
                      </a:lnTo>
                      <a:lnTo>
                        <a:pt x="185" y="361"/>
                      </a:lnTo>
                      <a:lnTo>
                        <a:pt x="178" y="364"/>
                      </a:lnTo>
                      <a:lnTo>
                        <a:pt x="171" y="368"/>
                      </a:lnTo>
                      <a:lnTo>
                        <a:pt x="68" y="368"/>
                      </a:lnTo>
                      <a:lnTo>
                        <a:pt x="68" y="306"/>
                      </a:lnTo>
                      <a:close/>
                      <a:moveTo>
                        <a:pt x="109" y="487"/>
                      </a:moveTo>
                      <a:lnTo>
                        <a:pt x="101" y="485"/>
                      </a:lnTo>
                      <a:lnTo>
                        <a:pt x="91" y="484"/>
                      </a:lnTo>
                      <a:lnTo>
                        <a:pt x="82" y="482"/>
                      </a:lnTo>
                      <a:lnTo>
                        <a:pt x="74" y="480"/>
                      </a:lnTo>
                      <a:lnTo>
                        <a:pt x="66" y="479"/>
                      </a:lnTo>
                      <a:lnTo>
                        <a:pt x="59" y="477"/>
                      </a:lnTo>
                      <a:lnTo>
                        <a:pt x="56" y="477"/>
                      </a:lnTo>
                      <a:lnTo>
                        <a:pt x="53" y="476"/>
                      </a:lnTo>
                      <a:lnTo>
                        <a:pt x="49" y="475"/>
                      </a:lnTo>
                      <a:lnTo>
                        <a:pt x="42" y="470"/>
                      </a:lnTo>
                      <a:lnTo>
                        <a:pt x="36" y="463"/>
                      </a:lnTo>
                      <a:lnTo>
                        <a:pt x="33" y="452"/>
                      </a:lnTo>
                      <a:lnTo>
                        <a:pt x="33" y="444"/>
                      </a:lnTo>
                      <a:lnTo>
                        <a:pt x="33" y="425"/>
                      </a:lnTo>
                      <a:lnTo>
                        <a:pt x="33" y="406"/>
                      </a:lnTo>
                      <a:lnTo>
                        <a:pt x="33" y="395"/>
                      </a:lnTo>
                      <a:lnTo>
                        <a:pt x="34" y="392"/>
                      </a:lnTo>
                      <a:lnTo>
                        <a:pt x="37" y="388"/>
                      </a:lnTo>
                      <a:lnTo>
                        <a:pt x="43" y="386"/>
                      </a:lnTo>
                      <a:lnTo>
                        <a:pt x="53" y="384"/>
                      </a:lnTo>
                      <a:lnTo>
                        <a:pt x="58" y="384"/>
                      </a:lnTo>
                      <a:lnTo>
                        <a:pt x="149" y="384"/>
                      </a:lnTo>
                      <a:lnTo>
                        <a:pt x="140" y="393"/>
                      </a:lnTo>
                      <a:lnTo>
                        <a:pt x="132" y="402"/>
                      </a:lnTo>
                      <a:lnTo>
                        <a:pt x="125" y="414"/>
                      </a:lnTo>
                      <a:lnTo>
                        <a:pt x="119" y="424"/>
                      </a:lnTo>
                      <a:lnTo>
                        <a:pt x="114" y="437"/>
                      </a:lnTo>
                      <a:lnTo>
                        <a:pt x="111" y="448"/>
                      </a:lnTo>
                      <a:lnTo>
                        <a:pt x="110" y="462"/>
                      </a:lnTo>
                      <a:lnTo>
                        <a:pt x="109" y="475"/>
                      </a:lnTo>
                      <a:lnTo>
                        <a:pt x="109" y="478"/>
                      </a:lnTo>
                      <a:lnTo>
                        <a:pt x="109" y="480"/>
                      </a:lnTo>
                      <a:lnTo>
                        <a:pt x="109" y="484"/>
                      </a:lnTo>
                      <a:lnTo>
                        <a:pt x="109" y="487"/>
                      </a:lnTo>
                      <a:close/>
                      <a:moveTo>
                        <a:pt x="233" y="567"/>
                      </a:moveTo>
                      <a:lnTo>
                        <a:pt x="215" y="564"/>
                      </a:lnTo>
                      <a:lnTo>
                        <a:pt x="197" y="560"/>
                      </a:lnTo>
                      <a:lnTo>
                        <a:pt x="181" y="551"/>
                      </a:lnTo>
                      <a:lnTo>
                        <a:pt x="167" y="539"/>
                      </a:lnTo>
                      <a:lnTo>
                        <a:pt x="156" y="526"/>
                      </a:lnTo>
                      <a:lnTo>
                        <a:pt x="148" y="510"/>
                      </a:lnTo>
                      <a:lnTo>
                        <a:pt x="143" y="493"/>
                      </a:lnTo>
                      <a:lnTo>
                        <a:pt x="141" y="475"/>
                      </a:lnTo>
                      <a:lnTo>
                        <a:pt x="142" y="457"/>
                      </a:lnTo>
                      <a:lnTo>
                        <a:pt x="147" y="441"/>
                      </a:lnTo>
                      <a:lnTo>
                        <a:pt x="155" y="427"/>
                      </a:lnTo>
                      <a:lnTo>
                        <a:pt x="164" y="414"/>
                      </a:lnTo>
                      <a:lnTo>
                        <a:pt x="175" y="403"/>
                      </a:lnTo>
                      <a:lnTo>
                        <a:pt x="189" y="394"/>
                      </a:lnTo>
                      <a:lnTo>
                        <a:pt x="204" y="387"/>
                      </a:lnTo>
                      <a:lnTo>
                        <a:pt x="220" y="384"/>
                      </a:lnTo>
                      <a:lnTo>
                        <a:pt x="245" y="384"/>
                      </a:lnTo>
                      <a:lnTo>
                        <a:pt x="261" y="387"/>
                      </a:lnTo>
                      <a:lnTo>
                        <a:pt x="276" y="394"/>
                      </a:lnTo>
                      <a:lnTo>
                        <a:pt x="289" y="403"/>
                      </a:lnTo>
                      <a:lnTo>
                        <a:pt x="301" y="414"/>
                      </a:lnTo>
                      <a:lnTo>
                        <a:pt x="310" y="427"/>
                      </a:lnTo>
                      <a:lnTo>
                        <a:pt x="318" y="441"/>
                      </a:lnTo>
                      <a:lnTo>
                        <a:pt x="323" y="457"/>
                      </a:lnTo>
                      <a:lnTo>
                        <a:pt x="324" y="475"/>
                      </a:lnTo>
                      <a:lnTo>
                        <a:pt x="322" y="493"/>
                      </a:lnTo>
                      <a:lnTo>
                        <a:pt x="317" y="510"/>
                      </a:lnTo>
                      <a:lnTo>
                        <a:pt x="309" y="526"/>
                      </a:lnTo>
                      <a:lnTo>
                        <a:pt x="298" y="539"/>
                      </a:lnTo>
                      <a:lnTo>
                        <a:pt x="284" y="551"/>
                      </a:lnTo>
                      <a:lnTo>
                        <a:pt x="269" y="560"/>
                      </a:lnTo>
                      <a:lnTo>
                        <a:pt x="251" y="564"/>
                      </a:lnTo>
                      <a:lnTo>
                        <a:pt x="233" y="567"/>
                      </a:lnTo>
                      <a:close/>
                      <a:moveTo>
                        <a:pt x="702" y="495"/>
                      </a:moveTo>
                      <a:lnTo>
                        <a:pt x="355" y="495"/>
                      </a:lnTo>
                      <a:lnTo>
                        <a:pt x="356" y="490"/>
                      </a:lnTo>
                      <a:lnTo>
                        <a:pt x="356" y="485"/>
                      </a:lnTo>
                      <a:lnTo>
                        <a:pt x="356" y="479"/>
                      </a:lnTo>
                      <a:lnTo>
                        <a:pt x="356" y="475"/>
                      </a:lnTo>
                      <a:lnTo>
                        <a:pt x="355" y="462"/>
                      </a:lnTo>
                      <a:lnTo>
                        <a:pt x="354" y="448"/>
                      </a:lnTo>
                      <a:lnTo>
                        <a:pt x="351" y="437"/>
                      </a:lnTo>
                      <a:lnTo>
                        <a:pt x="346" y="424"/>
                      </a:lnTo>
                      <a:lnTo>
                        <a:pt x="340" y="414"/>
                      </a:lnTo>
                      <a:lnTo>
                        <a:pt x="333" y="402"/>
                      </a:lnTo>
                      <a:lnTo>
                        <a:pt x="325" y="393"/>
                      </a:lnTo>
                      <a:lnTo>
                        <a:pt x="316" y="384"/>
                      </a:lnTo>
                      <a:lnTo>
                        <a:pt x="741" y="384"/>
                      </a:lnTo>
                      <a:lnTo>
                        <a:pt x="732" y="393"/>
                      </a:lnTo>
                      <a:lnTo>
                        <a:pt x="724" y="402"/>
                      </a:lnTo>
                      <a:lnTo>
                        <a:pt x="717" y="414"/>
                      </a:lnTo>
                      <a:lnTo>
                        <a:pt x="711" y="424"/>
                      </a:lnTo>
                      <a:lnTo>
                        <a:pt x="707" y="437"/>
                      </a:lnTo>
                      <a:lnTo>
                        <a:pt x="703" y="448"/>
                      </a:lnTo>
                      <a:lnTo>
                        <a:pt x="702" y="462"/>
                      </a:lnTo>
                      <a:lnTo>
                        <a:pt x="701" y="475"/>
                      </a:lnTo>
                      <a:lnTo>
                        <a:pt x="701" y="479"/>
                      </a:lnTo>
                      <a:lnTo>
                        <a:pt x="701" y="485"/>
                      </a:lnTo>
                      <a:lnTo>
                        <a:pt x="701" y="490"/>
                      </a:lnTo>
                      <a:lnTo>
                        <a:pt x="702" y="495"/>
                      </a:lnTo>
                      <a:close/>
                      <a:moveTo>
                        <a:pt x="825" y="567"/>
                      </a:moveTo>
                      <a:lnTo>
                        <a:pt x="807" y="564"/>
                      </a:lnTo>
                      <a:lnTo>
                        <a:pt x="790" y="560"/>
                      </a:lnTo>
                      <a:lnTo>
                        <a:pt x="773" y="551"/>
                      </a:lnTo>
                      <a:lnTo>
                        <a:pt x="760" y="539"/>
                      </a:lnTo>
                      <a:lnTo>
                        <a:pt x="748" y="526"/>
                      </a:lnTo>
                      <a:lnTo>
                        <a:pt x="740" y="510"/>
                      </a:lnTo>
                      <a:lnTo>
                        <a:pt x="735" y="493"/>
                      </a:lnTo>
                      <a:lnTo>
                        <a:pt x="733" y="475"/>
                      </a:lnTo>
                      <a:lnTo>
                        <a:pt x="734" y="457"/>
                      </a:lnTo>
                      <a:lnTo>
                        <a:pt x="739" y="441"/>
                      </a:lnTo>
                      <a:lnTo>
                        <a:pt x="747" y="427"/>
                      </a:lnTo>
                      <a:lnTo>
                        <a:pt x="756" y="414"/>
                      </a:lnTo>
                      <a:lnTo>
                        <a:pt x="768" y="403"/>
                      </a:lnTo>
                      <a:lnTo>
                        <a:pt x="781" y="394"/>
                      </a:lnTo>
                      <a:lnTo>
                        <a:pt x="796" y="387"/>
                      </a:lnTo>
                      <a:lnTo>
                        <a:pt x="813" y="384"/>
                      </a:lnTo>
                      <a:lnTo>
                        <a:pt x="837" y="384"/>
                      </a:lnTo>
                      <a:lnTo>
                        <a:pt x="853" y="387"/>
                      </a:lnTo>
                      <a:lnTo>
                        <a:pt x="868" y="394"/>
                      </a:lnTo>
                      <a:lnTo>
                        <a:pt x="882" y="403"/>
                      </a:lnTo>
                      <a:lnTo>
                        <a:pt x="893" y="414"/>
                      </a:lnTo>
                      <a:lnTo>
                        <a:pt x="902" y="427"/>
                      </a:lnTo>
                      <a:lnTo>
                        <a:pt x="911" y="441"/>
                      </a:lnTo>
                      <a:lnTo>
                        <a:pt x="915" y="457"/>
                      </a:lnTo>
                      <a:lnTo>
                        <a:pt x="916" y="475"/>
                      </a:lnTo>
                      <a:lnTo>
                        <a:pt x="914" y="493"/>
                      </a:lnTo>
                      <a:lnTo>
                        <a:pt x="909" y="510"/>
                      </a:lnTo>
                      <a:lnTo>
                        <a:pt x="901" y="526"/>
                      </a:lnTo>
                      <a:lnTo>
                        <a:pt x="890" y="539"/>
                      </a:lnTo>
                      <a:lnTo>
                        <a:pt x="876" y="551"/>
                      </a:lnTo>
                      <a:lnTo>
                        <a:pt x="861" y="560"/>
                      </a:lnTo>
                      <a:lnTo>
                        <a:pt x="844" y="564"/>
                      </a:lnTo>
                      <a:lnTo>
                        <a:pt x="825" y="567"/>
                      </a:lnTo>
                      <a:close/>
                      <a:moveTo>
                        <a:pt x="1044" y="460"/>
                      </a:moveTo>
                      <a:lnTo>
                        <a:pt x="1043" y="465"/>
                      </a:lnTo>
                      <a:lnTo>
                        <a:pt x="1042" y="469"/>
                      </a:lnTo>
                      <a:lnTo>
                        <a:pt x="1038" y="471"/>
                      </a:lnTo>
                      <a:lnTo>
                        <a:pt x="1036" y="472"/>
                      </a:lnTo>
                      <a:lnTo>
                        <a:pt x="1034" y="472"/>
                      </a:lnTo>
                      <a:lnTo>
                        <a:pt x="1027" y="473"/>
                      </a:lnTo>
                      <a:lnTo>
                        <a:pt x="1017" y="475"/>
                      </a:lnTo>
                      <a:lnTo>
                        <a:pt x="1004" y="477"/>
                      </a:lnTo>
                      <a:lnTo>
                        <a:pt x="990" y="479"/>
                      </a:lnTo>
                      <a:lnTo>
                        <a:pt x="975" y="482"/>
                      </a:lnTo>
                      <a:lnTo>
                        <a:pt x="961" y="483"/>
                      </a:lnTo>
                      <a:lnTo>
                        <a:pt x="949" y="485"/>
                      </a:lnTo>
                      <a:lnTo>
                        <a:pt x="949" y="483"/>
                      </a:lnTo>
                      <a:lnTo>
                        <a:pt x="949" y="479"/>
                      </a:lnTo>
                      <a:lnTo>
                        <a:pt x="949" y="477"/>
                      </a:lnTo>
                      <a:lnTo>
                        <a:pt x="949" y="475"/>
                      </a:lnTo>
                      <a:lnTo>
                        <a:pt x="947" y="462"/>
                      </a:lnTo>
                      <a:lnTo>
                        <a:pt x="946" y="448"/>
                      </a:lnTo>
                      <a:lnTo>
                        <a:pt x="943" y="437"/>
                      </a:lnTo>
                      <a:lnTo>
                        <a:pt x="938" y="424"/>
                      </a:lnTo>
                      <a:lnTo>
                        <a:pt x="932" y="414"/>
                      </a:lnTo>
                      <a:lnTo>
                        <a:pt x="926" y="402"/>
                      </a:lnTo>
                      <a:lnTo>
                        <a:pt x="917" y="393"/>
                      </a:lnTo>
                      <a:lnTo>
                        <a:pt x="908" y="384"/>
                      </a:lnTo>
                      <a:lnTo>
                        <a:pt x="1013" y="384"/>
                      </a:lnTo>
                      <a:lnTo>
                        <a:pt x="1021" y="386"/>
                      </a:lnTo>
                      <a:lnTo>
                        <a:pt x="1033" y="391"/>
                      </a:lnTo>
                      <a:lnTo>
                        <a:pt x="1040" y="396"/>
                      </a:lnTo>
                      <a:lnTo>
                        <a:pt x="1043" y="402"/>
                      </a:lnTo>
                      <a:lnTo>
                        <a:pt x="1044" y="407"/>
                      </a:lnTo>
                      <a:lnTo>
                        <a:pt x="1044" y="416"/>
                      </a:lnTo>
                      <a:lnTo>
                        <a:pt x="1044" y="434"/>
                      </a:lnTo>
                      <a:lnTo>
                        <a:pt x="1044" y="452"/>
                      </a:lnTo>
                      <a:lnTo>
                        <a:pt x="1044" y="46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191">
                  <a:extLst>
                    <a:ext uri="{FF2B5EF4-FFF2-40B4-BE49-F238E27FC236}">
                      <a16:creationId xmlns:a16="http://schemas.microsoft.com/office/drawing/2014/main" id="{29EA79A5-FC37-4DEA-AE1F-2528A15AB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42" y="2014"/>
                  <a:ext cx="84" cy="83"/>
                </a:xfrm>
                <a:custGeom>
                  <a:avLst/>
                  <a:gdLst>
                    <a:gd name="T0" fmla="*/ 22 w 183"/>
                    <a:gd name="T1" fmla="*/ 0 h 183"/>
                    <a:gd name="T2" fmla="*/ 17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6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6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7 w 183"/>
                    <a:gd name="T39" fmla="*/ 36 h 183"/>
                    <a:gd name="T40" fmla="*/ 30 w 183"/>
                    <a:gd name="T41" fmla="*/ 34 h 183"/>
                    <a:gd name="T42" fmla="*/ 33 w 183"/>
                    <a:gd name="T43" fmla="*/ 32 h 183"/>
                    <a:gd name="T44" fmla="*/ 35 w 183"/>
                    <a:gd name="T45" fmla="*/ 29 h 183"/>
                    <a:gd name="T46" fmla="*/ 37 w 183"/>
                    <a:gd name="T47" fmla="*/ 26 h 183"/>
                    <a:gd name="T48" fmla="*/ 38 w 183"/>
                    <a:gd name="T49" fmla="*/ 22 h 183"/>
                    <a:gd name="T50" fmla="*/ 39 w 183"/>
                    <a:gd name="T51" fmla="*/ 19 h 183"/>
                    <a:gd name="T52" fmla="*/ 39 w 183"/>
                    <a:gd name="T53" fmla="*/ 15 h 183"/>
                    <a:gd name="T54" fmla="*/ 37 w 183"/>
                    <a:gd name="T55" fmla="*/ 12 h 183"/>
                    <a:gd name="T56" fmla="*/ 36 w 183"/>
                    <a:gd name="T57" fmla="*/ 9 h 183"/>
                    <a:gd name="T58" fmla="*/ 34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5 w 183"/>
                    <a:gd name="T65" fmla="*/ 0 h 183"/>
                    <a:gd name="T66" fmla="*/ 22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79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4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6" y="155"/>
                      </a:lnTo>
                      <a:lnTo>
                        <a:pt x="40" y="167"/>
                      </a:lnTo>
                      <a:lnTo>
                        <a:pt x="56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0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7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8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192">
                  <a:extLst>
                    <a:ext uri="{FF2B5EF4-FFF2-40B4-BE49-F238E27FC236}">
                      <a16:creationId xmlns:a16="http://schemas.microsoft.com/office/drawing/2014/main" id="{4031E491-C2E2-4AA9-AFD0-14EFBA4417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14"/>
                  <a:ext cx="53" cy="48"/>
                </a:xfrm>
                <a:custGeom>
                  <a:avLst/>
                  <a:gdLst>
                    <a:gd name="T0" fmla="*/ 5 w 116"/>
                    <a:gd name="T1" fmla="*/ 0 h 103"/>
                    <a:gd name="T2" fmla="*/ 5 w 116"/>
                    <a:gd name="T3" fmla="*/ 0 h 103"/>
                    <a:gd name="T4" fmla="*/ 4 w 116"/>
                    <a:gd name="T5" fmla="*/ 0 h 103"/>
                    <a:gd name="T6" fmla="*/ 2 w 116"/>
                    <a:gd name="T7" fmla="*/ 0 h 103"/>
                    <a:gd name="T8" fmla="*/ 1 w 116"/>
                    <a:gd name="T9" fmla="*/ 1 h 103"/>
                    <a:gd name="T10" fmla="*/ 0 w 116"/>
                    <a:gd name="T11" fmla="*/ 2 h 103"/>
                    <a:gd name="T12" fmla="*/ 0 w 116"/>
                    <a:gd name="T13" fmla="*/ 2 h 103"/>
                    <a:gd name="T14" fmla="*/ 0 w 116"/>
                    <a:gd name="T15" fmla="*/ 5 h 103"/>
                    <a:gd name="T16" fmla="*/ 0 w 116"/>
                    <a:gd name="T17" fmla="*/ 9 h 103"/>
                    <a:gd name="T18" fmla="*/ 0 w 116"/>
                    <a:gd name="T19" fmla="*/ 13 h 103"/>
                    <a:gd name="T20" fmla="*/ 0 w 116"/>
                    <a:gd name="T21" fmla="*/ 15 h 103"/>
                    <a:gd name="T22" fmla="*/ 0 w 116"/>
                    <a:gd name="T23" fmla="*/ 17 h 103"/>
                    <a:gd name="T24" fmla="*/ 2 w 116"/>
                    <a:gd name="T25" fmla="*/ 19 h 103"/>
                    <a:gd name="T26" fmla="*/ 3 w 116"/>
                    <a:gd name="T27" fmla="*/ 20 h 103"/>
                    <a:gd name="T28" fmla="*/ 4 w 116"/>
                    <a:gd name="T29" fmla="*/ 20 h 103"/>
                    <a:gd name="T30" fmla="*/ 5 w 116"/>
                    <a:gd name="T31" fmla="*/ 20 h 103"/>
                    <a:gd name="T32" fmla="*/ 5 w 116"/>
                    <a:gd name="T33" fmla="*/ 20 h 103"/>
                    <a:gd name="T34" fmla="*/ 7 w 116"/>
                    <a:gd name="T35" fmla="*/ 21 h 103"/>
                    <a:gd name="T36" fmla="*/ 9 w 116"/>
                    <a:gd name="T37" fmla="*/ 21 h 103"/>
                    <a:gd name="T38" fmla="*/ 10 w 116"/>
                    <a:gd name="T39" fmla="*/ 21 h 103"/>
                    <a:gd name="T40" fmla="*/ 12 w 116"/>
                    <a:gd name="T41" fmla="*/ 22 h 103"/>
                    <a:gd name="T42" fmla="*/ 14 w 116"/>
                    <a:gd name="T43" fmla="*/ 22 h 103"/>
                    <a:gd name="T44" fmla="*/ 16 w 116"/>
                    <a:gd name="T45" fmla="*/ 22 h 103"/>
                    <a:gd name="T46" fmla="*/ 16 w 116"/>
                    <a:gd name="T47" fmla="*/ 22 h 103"/>
                    <a:gd name="T48" fmla="*/ 16 w 116"/>
                    <a:gd name="T49" fmla="*/ 21 h 103"/>
                    <a:gd name="T50" fmla="*/ 16 w 116"/>
                    <a:gd name="T51" fmla="*/ 21 h 103"/>
                    <a:gd name="T52" fmla="*/ 16 w 116"/>
                    <a:gd name="T53" fmla="*/ 20 h 103"/>
                    <a:gd name="T54" fmla="*/ 16 w 116"/>
                    <a:gd name="T55" fmla="*/ 17 h 103"/>
                    <a:gd name="T56" fmla="*/ 16 w 116"/>
                    <a:gd name="T57" fmla="*/ 14 h 103"/>
                    <a:gd name="T58" fmla="*/ 17 w 116"/>
                    <a:gd name="T59" fmla="*/ 12 h 103"/>
                    <a:gd name="T60" fmla="*/ 18 w 116"/>
                    <a:gd name="T61" fmla="*/ 9 h 103"/>
                    <a:gd name="T62" fmla="*/ 19 w 116"/>
                    <a:gd name="T63" fmla="*/ 7 h 103"/>
                    <a:gd name="T64" fmla="*/ 21 w 116"/>
                    <a:gd name="T65" fmla="*/ 4 h 103"/>
                    <a:gd name="T66" fmla="*/ 22 w 116"/>
                    <a:gd name="T67" fmla="*/ 2 h 103"/>
                    <a:gd name="T68" fmla="*/ 24 w 116"/>
                    <a:gd name="T69" fmla="*/ 0 h 103"/>
                    <a:gd name="T70" fmla="*/ 5 w 116"/>
                    <a:gd name="T71" fmla="*/ 0 h 10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116" h="103">
                      <a:moveTo>
                        <a:pt x="25" y="0"/>
                      </a:moveTo>
                      <a:lnTo>
                        <a:pt x="25" y="0"/>
                      </a:lnTo>
                      <a:lnTo>
                        <a:pt x="20" y="0"/>
                      </a:lnTo>
                      <a:lnTo>
                        <a:pt x="10" y="2"/>
                      </a:lnTo>
                      <a:lnTo>
                        <a:pt x="4" y="4"/>
                      </a:lnTo>
                      <a:lnTo>
                        <a:pt x="1" y="8"/>
                      </a:lnTo>
                      <a:lnTo>
                        <a:pt x="0" y="11"/>
                      </a:lnTo>
                      <a:lnTo>
                        <a:pt x="0" y="22"/>
                      </a:lnTo>
                      <a:lnTo>
                        <a:pt x="0" y="41"/>
                      </a:lnTo>
                      <a:lnTo>
                        <a:pt x="0" y="60"/>
                      </a:lnTo>
                      <a:lnTo>
                        <a:pt x="0" y="68"/>
                      </a:lnTo>
                      <a:lnTo>
                        <a:pt x="3" y="79"/>
                      </a:lnTo>
                      <a:lnTo>
                        <a:pt x="9" y="86"/>
                      </a:lnTo>
                      <a:lnTo>
                        <a:pt x="16" y="91"/>
                      </a:lnTo>
                      <a:lnTo>
                        <a:pt x="20" y="92"/>
                      </a:lnTo>
                      <a:lnTo>
                        <a:pt x="23" y="93"/>
                      </a:lnTo>
                      <a:lnTo>
                        <a:pt x="26" y="93"/>
                      </a:lnTo>
                      <a:lnTo>
                        <a:pt x="33" y="95"/>
                      </a:lnTo>
                      <a:lnTo>
                        <a:pt x="41" y="96"/>
                      </a:lnTo>
                      <a:lnTo>
                        <a:pt x="49" y="98"/>
                      </a:lnTo>
                      <a:lnTo>
                        <a:pt x="58" y="100"/>
                      </a:lnTo>
                      <a:lnTo>
                        <a:pt x="68" y="101"/>
                      </a:lnTo>
                      <a:lnTo>
                        <a:pt x="76" y="103"/>
                      </a:lnTo>
                      <a:lnTo>
                        <a:pt x="76" y="100"/>
                      </a:lnTo>
                      <a:lnTo>
                        <a:pt x="76" y="96"/>
                      </a:lnTo>
                      <a:lnTo>
                        <a:pt x="76" y="94"/>
                      </a:lnTo>
                      <a:lnTo>
                        <a:pt x="76" y="91"/>
                      </a:lnTo>
                      <a:lnTo>
                        <a:pt x="77" y="78"/>
                      </a:lnTo>
                      <a:lnTo>
                        <a:pt x="78" y="64"/>
                      </a:lnTo>
                      <a:lnTo>
                        <a:pt x="81" y="53"/>
                      </a:lnTo>
                      <a:lnTo>
                        <a:pt x="86" y="40"/>
                      </a:lnTo>
                      <a:lnTo>
                        <a:pt x="92" y="30"/>
                      </a:lnTo>
                      <a:lnTo>
                        <a:pt x="99" y="18"/>
                      </a:lnTo>
                      <a:lnTo>
                        <a:pt x="107" y="9"/>
                      </a:lnTo>
                      <a:lnTo>
                        <a:pt x="116" y="0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193">
                  <a:extLst>
                    <a:ext uri="{FF2B5EF4-FFF2-40B4-BE49-F238E27FC236}">
                      <a16:creationId xmlns:a16="http://schemas.microsoft.com/office/drawing/2014/main" id="{6EF227DE-51AA-46F8-976E-0D46896F0B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0" y="1854"/>
                  <a:ext cx="428" cy="153"/>
                </a:xfrm>
                <a:custGeom>
                  <a:avLst/>
                  <a:gdLst>
                    <a:gd name="T0" fmla="*/ 23 w 940"/>
                    <a:gd name="T1" fmla="*/ 69 h 336"/>
                    <a:gd name="T2" fmla="*/ 25 w 940"/>
                    <a:gd name="T3" fmla="*/ 67 h 336"/>
                    <a:gd name="T4" fmla="*/ 29 w 940"/>
                    <a:gd name="T5" fmla="*/ 67 h 336"/>
                    <a:gd name="T6" fmla="*/ 32 w 940"/>
                    <a:gd name="T7" fmla="*/ 66 h 336"/>
                    <a:gd name="T8" fmla="*/ 36 w 940"/>
                    <a:gd name="T9" fmla="*/ 66 h 336"/>
                    <a:gd name="T10" fmla="*/ 39 w 940"/>
                    <a:gd name="T11" fmla="*/ 67 h 336"/>
                    <a:gd name="T12" fmla="*/ 42 w 940"/>
                    <a:gd name="T13" fmla="*/ 67 h 336"/>
                    <a:gd name="T14" fmla="*/ 46 w 940"/>
                    <a:gd name="T15" fmla="*/ 69 h 336"/>
                    <a:gd name="T16" fmla="*/ 144 w 940"/>
                    <a:gd name="T17" fmla="*/ 70 h 336"/>
                    <a:gd name="T18" fmla="*/ 147 w 940"/>
                    <a:gd name="T19" fmla="*/ 68 h 336"/>
                    <a:gd name="T20" fmla="*/ 150 w 940"/>
                    <a:gd name="T21" fmla="*/ 67 h 336"/>
                    <a:gd name="T22" fmla="*/ 153 w 940"/>
                    <a:gd name="T23" fmla="*/ 66 h 336"/>
                    <a:gd name="T24" fmla="*/ 157 w 940"/>
                    <a:gd name="T25" fmla="*/ 66 h 336"/>
                    <a:gd name="T26" fmla="*/ 160 w 940"/>
                    <a:gd name="T27" fmla="*/ 66 h 336"/>
                    <a:gd name="T28" fmla="*/ 164 w 940"/>
                    <a:gd name="T29" fmla="*/ 67 h 336"/>
                    <a:gd name="T30" fmla="*/ 167 w 940"/>
                    <a:gd name="T31" fmla="*/ 68 h 336"/>
                    <a:gd name="T32" fmla="*/ 169 w 940"/>
                    <a:gd name="T33" fmla="*/ 70 h 336"/>
                    <a:gd name="T34" fmla="*/ 195 w 940"/>
                    <a:gd name="T35" fmla="*/ 61 h 336"/>
                    <a:gd name="T36" fmla="*/ 195 w 940"/>
                    <a:gd name="T37" fmla="*/ 40 h 336"/>
                    <a:gd name="T38" fmla="*/ 194 w 940"/>
                    <a:gd name="T39" fmla="*/ 33 h 336"/>
                    <a:gd name="T40" fmla="*/ 192 w 940"/>
                    <a:gd name="T41" fmla="*/ 24 h 336"/>
                    <a:gd name="T42" fmla="*/ 189 w 940"/>
                    <a:gd name="T43" fmla="*/ 13 h 336"/>
                    <a:gd name="T44" fmla="*/ 186 w 940"/>
                    <a:gd name="T45" fmla="*/ 5 h 336"/>
                    <a:gd name="T46" fmla="*/ 186 w 940"/>
                    <a:gd name="T47" fmla="*/ 4 h 336"/>
                    <a:gd name="T48" fmla="*/ 183 w 940"/>
                    <a:gd name="T49" fmla="*/ 0 h 336"/>
                    <a:gd name="T50" fmla="*/ 78 w 940"/>
                    <a:gd name="T51" fmla="*/ 0 h 336"/>
                    <a:gd name="T52" fmla="*/ 72 w 940"/>
                    <a:gd name="T53" fmla="*/ 1 h 336"/>
                    <a:gd name="T54" fmla="*/ 68 w 940"/>
                    <a:gd name="T55" fmla="*/ 2 h 336"/>
                    <a:gd name="T56" fmla="*/ 66 w 940"/>
                    <a:gd name="T57" fmla="*/ 4 h 336"/>
                    <a:gd name="T58" fmla="*/ 65 w 940"/>
                    <a:gd name="T59" fmla="*/ 5 h 336"/>
                    <a:gd name="T60" fmla="*/ 35 w 940"/>
                    <a:gd name="T61" fmla="*/ 36 h 336"/>
                    <a:gd name="T62" fmla="*/ 27 w 940"/>
                    <a:gd name="T63" fmla="*/ 38 h 336"/>
                    <a:gd name="T64" fmla="*/ 17 w 940"/>
                    <a:gd name="T65" fmla="*/ 41 h 336"/>
                    <a:gd name="T66" fmla="*/ 9 w 940"/>
                    <a:gd name="T67" fmla="*/ 44 h 336"/>
                    <a:gd name="T68" fmla="*/ 5 w 940"/>
                    <a:gd name="T69" fmla="*/ 46 h 336"/>
                    <a:gd name="T70" fmla="*/ 2 w 940"/>
                    <a:gd name="T71" fmla="*/ 49 h 336"/>
                    <a:gd name="T72" fmla="*/ 0 w 940"/>
                    <a:gd name="T73" fmla="*/ 53 h 336"/>
                    <a:gd name="T74" fmla="*/ 0 w 940"/>
                    <a:gd name="T75" fmla="*/ 56 h 336"/>
                    <a:gd name="T76" fmla="*/ 0 w 940"/>
                    <a:gd name="T77" fmla="*/ 56 h 336"/>
                    <a:gd name="T78" fmla="*/ 0 w 940"/>
                    <a:gd name="T79" fmla="*/ 57 h 336"/>
                    <a:gd name="T80" fmla="*/ 0 w 940"/>
                    <a:gd name="T81" fmla="*/ 57 h 336"/>
                    <a:gd name="T82" fmla="*/ 21 w 940"/>
                    <a:gd name="T83" fmla="*/ 70 h 3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0" t="0" r="r" b="b"/>
                  <a:pathLst>
                    <a:path w="940" h="336">
                      <a:moveTo>
                        <a:pt x="103" y="336"/>
                      </a:moveTo>
                      <a:lnTo>
                        <a:pt x="110" y="332"/>
                      </a:lnTo>
                      <a:lnTo>
                        <a:pt x="117" y="329"/>
                      </a:lnTo>
                      <a:lnTo>
                        <a:pt x="124" y="326"/>
                      </a:lnTo>
                      <a:lnTo>
                        <a:pt x="132" y="324"/>
                      </a:lnTo>
                      <a:lnTo>
                        <a:pt x="140" y="322"/>
                      </a:lnTo>
                      <a:lnTo>
                        <a:pt x="148" y="321"/>
                      </a:lnTo>
                      <a:lnTo>
                        <a:pt x="157" y="319"/>
                      </a:lnTo>
                      <a:lnTo>
                        <a:pt x="165" y="319"/>
                      </a:lnTo>
                      <a:lnTo>
                        <a:pt x="173" y="319"/>
                      </a:lnTo>
                      <a:lnTo>
                        <a:pt x="181" y="321"/>
                      </a:lnTo>
                      <a:lnTo>
                        <a:pt x="189" y="322"/>
                      </a:lnTo>
                      <a:lnTo>
                        <a:pt x="197" y="324"/>
                      </a:lnTo>
                      <a:lnTo>
                        <a:pt x="205" y="326"/>
                      </a:lnTo>
                      <a:lnTo>
                        <a:pt x="212" y="329"/>
                      </a:lnTo>
                      <a:lnTo>
                        <a:pt x="219" y="332"/>
                      </a:lnTo>
                      <a:lnTo>
                        <a:pt x="226" y="336"/>
                      </a:lnTo>
                      <a:lnTo>
                        <a:pt x="695" y="336"/>
                      </a:lnTo>
                      <a:lnTo>
                        <a:pt x="702" y="332"/>
                      </a:lnTo>
                      <a:lnTo>
                        <a:pt x="709" y="329"/>
                      </a:lnTo>
                      <a:lnTo>
                        <a:pt x="716" y="326"/>
                      </a:lnTo>
                      <a:lnTo>
                        <a:pt x="724" y="324"/>
                      </a:lnTo>
                      <a:lnTo>
                        <a:pt x="732" y="322"/>
                      </a:lnTo>
                      <a:lnTo>
                        <a:pt x="740" y="321"/>
                      </a:lnTo>
                      <a:lnTo>
                        <a:pt x="749" y="319"/>
                      </a:lnTo>
                      <a:lnTo>
                        <a:pt x="757" y="319"/>
                      </a:lnTo>
                      <a:lnTo>
                        <a:pt x="765" y="319"/>
                      </a:lnTo>
                      <a:lnTo>
                        <a:pt x="773" y="321"/>
                      </a:lnTo>
                      <a:lnTo>
                        <a:pt x="781" y="322"/>
                      </a:lnTo>
                      <a:lnTo>
                        <a:pt x="790" y="324"/>
                      </a:lnTo>
                      <a:lnTo>
                        <a:pt x="798" y="326"/>
                      </a:lnTo>
                      <a:lnTo>
                        <a:pt x="805" y="329"/>
                      </a:lnTo>
                      <a:lnTo>
                        <a:pt x="811" y="332"/>
                      </a:lnTo>
                      <a:lnTo>
                        <a:pt x="818" y="336"/>
                      </a:lnTo>
                      <a:lnTo>
                        <a:pt x="940" y="336"/>
                      </a:lnTo>
                      <a:lnTo>
                        <a:pt x="940" y="293"/>
                      </a:lnTo>
                      <a:lnTo>
                        <a:pt x="940" y="240"/>
                      </a:lnTo>
                      <a:lnTo>
                        <a:pt x="940" y="193"/>
                      </a:lnTo>
                      <a:lnTo>
                        <a:pt x="940" y="172"/>
                      </a:lnTo>
                      <a:lnTo>
                        <a:pt x="937" y="160"/>
                      </a:lnTo>
                      <a:lnTo>
                        <a:pt x="932" y="141"/>
                      </a:lnTo>
                      <a:lnTo>
                        <a:pt x="925" y="117"/>
                      </a:lnTo>
                      <a:lnTo>
                        <a:pt x="917" y="89"/>
                      </a:lnTo>
                      <a:lnTo>
                        <a:pt x="911" y="64"/>
                      </a:lnTo>
                      <a:lnTo>
                        <a:pt x="904" y="42"/>
                      </a:lnTo>
                      <a:lnTo>
                        <a:pt x="899" y="27"/>
                      </a:lnTo>
                      <a:lnTo>
                        <a:pt x="898" y="21"/>
                      </a:lnTo>
                      <a:lnTo>
                        <a:pt x="897" y="18"/>
                      </a:lnTo>
                      <a:lnTo>
                        <a:pt x="892" y="11"/>
                      </a:lnTo>
                      <a:lnTo>
                        <a:pt x="885" y="3"/>
                      </a:lnTo>
                      <a:lnTo>
                        <a:pt x="874" y="0"/>
                      </a:lnTo>
                      <a:lnTo>
                        <a:pt x="375" y="0"/>
                      </a:lnTo>
                      <a:lnTo>
                        <a:pt x="361" y="2"/>
                      </a:lnTo>
                      <a:lnTo>
                        <a:pt x="348" y="4"/>
                      </a:lnTo>
                      <a:lnTo>
                        <a:pt x="338" y="7"/>
                      </a:lnTo>
                      <a:lnTo>
                        <a:pt x="329" y="12"/>
                      </a:lnTo>
                      <a:lnTo>
                        <a:pt x="322" y="17"/>
                      </a:lnTo>
                      <a:lnTo>
                        <a:pt x="316" y="20"/>
                      </a:lnTo>
                      <a:lnTo>
                        <a:pt x="313" y="23"/>
                      </a:lnTo>
                      <a:lnTo>
                        <a:pt x="311" y="25"/>
                      </a:lnTo>
                      <a:lnTo>
                        <a:pt x="173" y="169"/>
                      </a:lnTo>
                      <a:lnTo>
                        <a:pt x="167" y="171"/>
                      </a:lnTo>
                      <a:lnTo>
                        <a:pt x="152" y="175"/>
                      </a:lnTo>
                      <a:lnTo>
                        <a:pt x="132" y="182"/>
                      </a:lnTo>
                      <a:lnTo>
                        <a:pt x="106" y="190"/>
                      </a:lnTo>
                      <a:lnTo>
                        <a:pt x="82" y="198"/>
                      </a:lnTo>
                      <a:lnTo>
                        <a:pt x="60" y="205"/>
                      </a:lnTo>
                      <a:lnTo>
                        <a:pt x="45" y="210"/>
                      </a:lnTo>
                      <a:lnTo>
                        <a:pt x="38" y="212"/>
                      </a:lnTo>
                      <a:lnTo>
                        <a:pt x="27" y="219"/>
                      </a:lnTo>
                      <a:lnTo>
                        <a:pt x="18" y="227"/>
                      </a:lnTo>
                      <a:lnTo>
                        <a:pt x="11" y="236"/>
                      </a:lnTo>
                      <a:lnTo>
                        <a:pt x="6" y="246"/>
                      </a:lnTo>
                      <a:lnTo>
                        <a:pt x="3" y="254"/>
                      </a:lnTo>
                      <a:lnTo>
                        <a:pt x="1" y="262"/>
                      </a:lnTo>
                      <a:lnTo>
                        <a:pt x="0" y="268"/>
                      </a:lnTo>
                      <a:lnTo>
                        <a:pt x="0" y="272"/>
                      </a:lnTo>
                      <a:lnTo>
                        <a:pt x="0" y="273"/>
                      </a:lnTo>
                      <a:lnTo>
                        <a:pt x="0" y="274"/>
                      </a:lnTo>
                      <a:lnTo>
                        <a:pt x="0" y="336"/>
                      </a:lnTo>
                      <a:lnTo>
                        <a:pt x="103" y="336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194">
                  <a:extLst>
                    <a:ext uri="{FF2B5EF4-FFF2-40B4-BE49-F238E27FC236}">
                      <a16:creationId xmlns:a16="http://schemas.microsoft.com/office/drawing/2014/main" id="{96D632AC-1DB0-46F5-8505-8DAF5DEF47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3" y="2014"/>
                  <a:ext cx="194" cy="52"/>
                </a:xfrm>
                <a:custGeom>
                  <a:avLst/>
                  <a:gdLst>
                    <a:gd name="T0" fmla="*/ 0 w 425"/>
                    <a:gd name="T1" fmla="*/ 0 h 111"/>
                    <a:gd name="T2" fmla="*/ 2 w 425"/>
                    <a:gd name="T3" fmla="*/ 2 h 111"/>
                    <a:gd name="T4" fmla="*/ 4 w 425"/>
                    <a:gd name="T5" fmla="*/ 4 h 111"/>
                    <a:gd name="T6" fmla="*/ 5 w 425"/>
                    <a:gd name="T7" fmla="*/ 7 h 111"/>
                    <a:gd name="T8" fmla="*/ 6 w 425"/>
                    <a:gd name="T9" fmla="*/ 9 h 111"/>
                    <a:gd name="T10" fmla="*/ 7 w 425"/>
                    <a:gd name="T11" fmla="*/ 12 h 111"/>
                    <a:gd name="T12" fmla="*/ 8 w 425"/>
                    <a:gd name="T13" fmla="*/ 14 h 111"/>
                    <a:gd name="T14" fmla="*/ 8 w 425"/>
                    <a:gd name="T15" fmla="*/ 17 h 111"/>
                    <a:gd name="T16" fmla="*/ 8 w 425"/>
                    <a:gd name="T17" fmla="*/ 20 h 111"/>
                    <a:gd name="T18" fmla="*/ 8 w 425"/>
                    <a:gd name="T19" fmla="*/ 21 h 111"/>
                    <a:gd name="T20" fmla="*/ 8 w 425"/>
                    <a:gd name="T21" fmla="*/ 22 h 111"/>
                    <a:gd name="T22" fmla="*/ 8 w 425"/>
                    <a:gd name="T23" fmla="*/ 23 h 111"/>
                    <a:gd name="T24" fmla="*/ 8 w 425"/>
                    <a:gd name="T25" fmla="*/ 24 h 111"/>
                    <a:gd name="T26" fmla="*/ 80 w 425"/>
                    <a:gd name="T27" fmla="*/ 24 h 111"/>
                    <a:gd name="T28" fmla="*/ 80 w 425"/>
                    <a:gd name="T29" fmla="*/ 23 h 111"/>
                    <a:gd name="T30" fmla="*/ 80 w 425"/>
                    <a:gd name="T31" fmla="*/ 22 h 111"/>
                    <a:gd name="T32" fmla="*/ 80 w 425"/>
                    <a:gd name="T33" fmla="*/ 21 h 111"/>
                    <a:gd name="T34" fmla="*/ 80 w 425"/>
                    <a:gd name="T35" fmla="*/ 20 h 111"/>
                    <a:gd name="T36" fmla="*/ 80 w 425"/>
                    <a:gd name="T37" fmla="*/ 17 h 111"/>
                    <a:gd name="T38" fmla="*/ 81 w 425"/>
                    <a:gd name="T39" fmla="*/ 14 h 111"/>
                    <a:gd name="T40" fmla="*/ 81 w 425"/>
                    <a:gd name="T41" fmla="*/ 12 h 111"/>
                    <a:gd name="T42" fmla="*/ 82 w 425"/>
                    <a:gd name="T43" fmla="*/ 9 h 111"/>
                    <a:gd name="T44" fmla="*/ 84 w 425"/>
                    <a:gd name="T45" fmla="*/ 7 h 111"/>
                    <a:gd name="T46" fmla="*/ 85 w 425"/>
                    <a:gd name="T47" fmla="*/ 4 h 111"/>
                    <a:gd name="T48" fmla="*/ 87 w 425"/>
                    <a:gd name="T49" fmla="*/ 2 h 111"/>
                    <a:gd name="T50" fmla="*/ 89 w 425"/>
                    <a:gd name="T51" fmla="*/ 0 h 111"/>
                    <a:gd name="T52" fmla="*/ 0 w 425"/>
                    <a:gd name="T53" fmla="*/ 0 h 111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</a:gdLst>
                  <a:ahLst/>
                  <a:cxnLst>
                    <a:cxn ang="T54">
                      <a:pos x="T0" y="T1"/>
                    </a:cxn>
                    <a:cxn ang="T55">
                      <a:pos x="T2" y="T3"/>
                    </a:cxn>
                    <a:cxn ang="T56">
                      <a:pos x="T4" y="T5"/>
                    </a:cxn>
                    <a:cxn ang="T57">
                      <a:pos x="T6" y="T7"/>
                    </a:cxn>
                    <a:cxn ang="T58">
                      <a:pos x="T8" y="T9"/>
                    </a:cxn>
                    <a:cxn ang="T59">
                      <a:pos x="T10" y="T11"/>
                    </a:cxn>
                    <a:cxn ang="T60">
                      <a:pos x="T12" y="T13"/>
                    </a:cxn>
                    <a:cxn ang="T61">
                      <a:pos x="T14" y="T15"/>
                    </a:cxn>
                    <a:cxn ang="T62">
                      <a:pos x="T16" y="T17"/>
                    </a:cxn>
                    <a:cxn ang="T63">
                      <a:pos x="T18" y="T19"/>
                    </a:cxn>
                    <a:cxn ang="T64">
                      <a:pos x="T20" y="T21"/>
                    </a:cxn>
                    <a:cxn ang="T65">
                      <a:pos x="T22" y="T23"/>
                    </a:cxn>
                    <a:cxn ang="T66">
                      <a:pos x="T24" y="T25"/>
                    </a:cxn>
                    <a:cxn ang="T67">
                      <a:pos x="T26" y="T27"/>
                    </a:cxn>
                    <a:cxn ang="T68">
                      <a:pos x="T28" y="T29"/>
                    </a:cxn>
                    <a:cxn ang="T69">
                      <a:pos x="T30" y="T31"/>
                    </a:cxn>
                    <a:cxn ang="T70">
                      <a:pos x="T32" y="T33"/>
                    </a:cxn>
                    <a:cxn ang="T71">
                      <a:pos x="T34" y="T35"/>
                    </a:cxn>
                    <a:cxn ang="T72">
                      <a:pos x="T36" y="T37"/>
                    </a:cxn>
                    <a:cxn ang="T73">
                      <a:pos x="T38" y="T39"/>
                    </a:cxn>
                    <a:cxn ang="T74">
                      <a:pos x="T40" y="T41"/>
                    </a:cxn>
                    <a:cxn ang="T75">
                      <a:pos x="T42" y="T43"/>
                    </a:cxn>
                    <a:cxn ang="T76">
                      <a:pos x="T44" y="T45"/>
                    </a:cxn>
                    <a:cxn ang="T77">
                      <a:pos x="T46" y="T47"/>
                    </a:cxn>
                    <a:cxn ang="T78">
                      <a:pos x="T48" y="T49"/>
                    </a:cxn>
                    <a:cxn ang="T79">
                      <a:pos x="T50" y="T51"/>
                    </a:cxn>
                    <a:cxn ang="T80">
                      <a:pos x="T52" y="T53"/>
                    </a:cxn>
                  </a:cxnLst>
                  <a:rect l="0" t="0" r="r" b="b"/>
                  <a:pathLst>
                    <a:path w="425" h="111">
                      <a:moveTo>
                        <a:pt x="0" y="0"/>
                      </a:moveTo>
                      <a:lnTo>
                        <a:pt x="9" y="9"/>
                      </a:lnTo>
                      <a:lnTo>
                        <a:pt x="17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0" y="91"/>
                      </a:lnTo>
                      <a:lnTo>
                        <a:pt x="40" y="95"/>
                      </a:lnTo>
                      <a:lnTo>
                        <a:pt x="40" y="101"/>
                      </a:lnTo>
                      <a:lnTo>
                        <a:pt x="40" y="106"/>
                      </a:lnTo>
                      <a:lnTo>
                        <a:pt x="39" y="111"/>
                      </a:lnTo>
                      <a:lnTo>
                        <a:pt x="386" y="111"/>
                      </a:lnTo>
                      <a:lnTo>
                        <a:pt x="385" y="106"/>
                      </a:lnTo>
                      <a:lnTo>
                        <a:pt x="385" y="101"/>
                      </a:lnTo>
                      <a:lnTo>
                        <a:pt x="385" y="95"/>
                      </a:lnTo>
                      <a:lnTo>
                        <a:pt x="385" y="91"/>
                      </a:lnTo>
                      <a:lnTo>
                        <a:pt x="386" y="78"/>
                      </a:lnTo>
                      <a:lnTo>
                        <a:pt x="387" y="64"/>
                      </a:lnTo>
                      <a:lnTo>
                        <a:pt x="391" y="53"/>
                      </a:lnTo>
                      <a:lnTo>
                        <a:pt x="395" y="40"/>
                      </a:lnTo>
                      <a:lnTo>
                        <a:pt x="401" y="30"/>
                      </a:lnTo>
                      <a:lnTo>
                        <a:pt x="408" y="18"/>
                      </a:lnTo>
                      <a:lnTo>
                        <a:pt x="416" y="9"/>
                      </a:lnTo>
                      <a:lnTo>
                        <a:pt x="42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195">
                  <a:extLst>
                    <a:ext uri="{FF2B5EF4-FFF2-40B4-BE49-F238E27FC236}">
                      <a16:creationId xmlns:a16="http://schemas.microsoft.com/office/drawing/2014/main" id="{A5B427BE-84B5-4DF5-9CDB-FA8A77A9F2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3" y="2014"/>
                  <a:ext cx="62" cy="46"/>
                </a:xfrm>
                <a:custGeom>
                  <a:avLst/>
                  <a:gdLst>
                    <a:gd name="T0" fmla="*/ 24 w 136"/>
                    <a:gd name="T1" fmla="*/ 0 h 101"/>
                    <a:gd name="T2" fmla="*/ 22 w 136"/>
                    <a:gd name="T3" fmla="*/ 0 h 101"/>
                    <a:gd name="T4" fmla="*/ 0 w 136"/>
                    <a:gd name="T5" fmla="*/ 0 h 101"/>
                    <a:gd name="T6" fmla="*/ 2 w 136"/>
                    <a:gd name="T7" fmla="*/ 2 h 101"/>
                    <a:gd name="T8" fmla="*/ 4 w 136"/>
                    <a:gd name="T9" fmla="*/ 4 h 101"/>
                    <a:gd name="T10" fmla="*/ 5 w 136"/>
                    <a:gd name="T11" fmla="*/ 6 h 101"/>
                    <a:gd name="T12" fmla="*/ 6 w 136"/>
                    <a:gd name="T13" fmla="*/ 8 h 101"/>
                    <a:gd name="T14" fmla="*/ 7 w 136"/>
                    <a:gd name="T15" fmla="*/ 11 h 101"/>
                    <a:gd name="T16" fmla="*/ 8 w 136"/>
                    <a:gd name="T17" fmla="*/ 13 h 101"/>
                    <a:gd name="T18" fmla="*/ 8 w 136"/>
                    <a:gd name="T19" fmla="*/ 16 h 101"/>
                    <a:gd name="T20" fmla="*/ 9 w 136"/>
                    <a:gd name="T21" fmla="*/ 19 h 101"/>
                    <a:gd name="T22" fmla="*/ 9 w 136"/>
                    <a:gd name="T23" fmla="*/ 19 h 101"/>
                    <a:gd name="T24" fmla="*/ 9 w 136"/>
                    <a:gd name="T25" fmla="*/ 20 h 101"/>
                    <a:gd name="T26" fmla="*/ 9 w 136"/>
                    <a:gd name="T27" fmla="*/ 20 h 101"/>
                    <a:gd name="T28" fmla="*/ 9 w 136"/>
                    <a:gd name="T29" fmla="*/ 21 h 101"/>
                    <a:gd name="T30" fmla="*/ 11 w 136"/>
                    <a:gd name="T31" fmla="*/ 20 h 101"/>
                    <a:gd name="T32" fmla="*/ 14 w 136"/>
                    <a:gd name="T33" fmla="*/ 20 h 101"/>
                    <a:gd name="T34" fmla="*/ 17 w 136"/>
                    <a:gd name="T35" fmla="*/ 20 h 101"/>
                    <a:gd name="T36" fmla="*/ 20 w 136"/>
                    <a:gd name="T37" fmla="*/ 19 h 101"/>
                    <a:gd name="T38" fmla="*/ 23 w 136"/>
                    <a:gd name="T39" fmla="*/ 19 h 101"/>
                    <a:gd name="T40" fmla="*/ 25 w 136"/>
                    <a:gd name="T41" fmla="*/ 19 h 101"/>
                    <a:gd name="T42" fmla="*/ 26 w 136"/>
                    <a:gd name="T43" fmla="*/ 18 h 101"/>
                    <a:gd name="T44" fmla="*/ 26 w 136"/>
                    <a:gd name="T45" fmla="*/ 18 h 101"/>
                    <a:gd name="T46" fmla="*/ 27 w 136"/>
                    <a:gd name="T47" fmla="*/ 18 h 101"/>
                    <a:gd name="T48" fmla="*/ 28 w 136"/>
                    <a:gd name="T49" fmla="*/ 18 h 101"/>
                    <a:gd name="T50" fmla="*/ 28 w 136"/>
                    <a:gd name="T51" fmla="*/ 17 h 101"/>
                    <a:gd name="T52" fmla="*/ 28 w 136"/>
                    <a:gd name="T53" fmla="*/ 16 h 101"/>
                    <a:gd name="T54" fmla="*/ 28 w 136"/>
                    <a:gd name="T55" fmla="*/ 14 h 101"/>
                    <a:gd name="T56" fmla="*/ 28 w 136"/>
                    <a:gd name="T57" fmla="*/ 10 h 101"/>
                    <a:gd name="T58" fmla="*/ 28 w 136"/>
                    <a:gd name="T59" fmla="*/ 7 h 101"/>
                    <a:gd name="T60" fmla="*/ 28 w 136"/>
                    <a:gd name="T61" fmla="*/ 5 h 101"/>
                    <a:gd name="T62" fmla="*/ 28 w 136"/>
                    <a:gd name="T63" fmla="*/ 4 h 101"/>
                    <a:gd name="T64" fmla="*/ 27 w 136"/>
                    <a:gd name="T65" fmla="*/ 2 h 101"/>
                    <a:gd name="T66" fmla="*/ 26 w 136"/>
                    <a:gd name="T67" fmla="*/ 1 h 101"/>
                    <a:gd name="T68" fmla="*/ 24 w 136"/>
                    <a:gd name="T69" fmla="*/ 0 h 10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136" h="101">
                      <a:moveTo>
                        <a:pt x="113" y="2"/>
                      </a:moveTo>
                      <a:lnTo>
                        <a:pt x="105" y="0"/>
                      </a:lnTo>
                      <a:lnTo>
                        <a:pt x="0" y="0"/>
                      </a:lnTo>
                      <a:lnTo>
                        <a:pt x="9" y="9"/>
                      </a:lnTo>
                      <a:lnTo>
                        <a:pt x="18" y="18"/>
                      </a:lnTo>
                      <a:lnTo>
                        <a:pt x="24" y="30"/>
                      </a:lnTo>
                      <a:lnTo>
                        <a:pt x="30" y="40"/>
                      </a:lnTo>
                      <a:lnTo>
                        <a:pt x="35" y="53"/>
                      </a:lnTo>
                      <a:lnTo>
                        <a:pt x="38" y="64"/>
                      </a:lnTo>
                      <a:lnTo>
                        <a:pt x="39" y="78"/>
                      </a:lnTo>
                      <a:lnTo>
                        <a:pt x="41" y="91"/>
                      </a:lnTo>
                      <a:lnTo>
                        <a:pt x="41" y="93"/>
                      </a:lnTo>
                      <a:lnTo>
                        <a:pt x="41" y="95"/>
                      </a:lnTo>
                      <a:lnTo>
                        <a:pt x="41" y="99"/>
                      </a:lnTo>
                      <a:lnTo>
                        <a:pt x="41" y="101"/>
                      </a:lnTo>
                      <a:lnTo>
                        <a:pt x="53" y="99"/>
                      </a:lnTo>
                      <a:lnTo>
                        <a:pt x="67" y="98"/>
                      </a:lnTo>
                      <a:lnTo>
                        <a:pt x="82" y="95"/>
                      </a:lnTo>
                      <a:lnTo>
                        <a:pt x="96" y="93"/>
                      </a:lnTo>
                      <a:lnTo>
                        <a:pt x="109" y="91"/>
                      </a:lnTo>
                      <a:lnTo>
                        <a:pt x="119" y="89"/>
                      </a:lnTo>
                      <a:lnTo>
                        <a:pt x="126" y="88"/>
                      </a:lnTo>
                      <a:lnTo>
                        <a:pt x="128" y="88"/>
                      </a:lnTo>
                      <a:lnTo>
                        <a:pt x="130" y="87"/>
                      </a:lnTo>
                      <a:lnTo>
                        <a:pt x="134" y="85"/>
                      </a:lnTo>
                      <a:lnTo>
                        <a:pt x="135" y="81"/>
                      </a:lnTo>
                      <a:lnTo>
                        <a:pt x="136" y="76"/>
                      </a:lnTo>
                      <a:lnTo>
                        <a:pt x="136" y="68"/>
                      </a:lnTo>
                      <a:lnTo>
                        <a:pt x="136" y="50"/>
                      </a:lnTo>
                      <a:lnTo>
                        <a:pt x="136" y="32"/>
                      </a:lnTo>
                      <a:lnTo>
                        <a:pt x="136" y="23"/>
                      </a:lnTo>
                      <a:lnTo>
                        <a:pt x="135" y="18"/>
                      </a:lnTo>
                      <a:lnTo>
                        <a:pt x="132" y="12"/>
                      </a:lnTo>
                      <a:lnTo>
                        <a:pt x="125" y="7"/>
                      </a:lnTo>
                      <a:lnTo>
                        <a:pt x="113" y="2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196">
                  <a:extLst>
                    <a:ext uri="{FF2B5EF4-FFF2-40B4-BE49-F238E27FC236}">
                      <a16:creationId xmlns:a16="http://schemas.microsoft.com/office/drawing/2014/main" id="{CA27D363-8E43-4C44-BE60-AAB24392C4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2014"/>
                  <a:ext cx="83" cy="83"/>
                </a:xfrm>
                <a:custGeom>
                  <a:avLst/>
                  <a:gdLst>
                    <a:gd name="T0" fmla="*/ 21 w 183"/>
                    <a:gd name="T1" fmla="*/ 0 h 183"/>
                    <a:gd name="T2" fmla="*/ 16 w 183"/>
                    <a:gd name="T3" fmla="*/ 0 h 183"/>
                    <a:gd name="T4" fmla="*/ 13 w 183"/>
                    <a:gd name="T5" fmla="*/ 0 h 183"/>
                    <a:gd name="T6" fmla="*/ 10 w 183"/>
                    <a:gd name="T7" fmla="*/ 2 h 183"/>
                    <a:gd name="T8" fmla="*/ 7 w 183"/>
                    <a:gd name="T9" fmla="*/ 4 h 183"/>
                    <a:gd name="T10" fmla="*/ 5 w 183"/>
                    <a:gd name="T11" fmla="*/ 6 h 183"/>
                    <a:gd name="T12" fmla="*/ 3 w 183"/>
                    <a:gd name="T13" fmla="*/ 9 h 183"/>
                    <a:gd name="T14" fmla="*/ 1 w 183"/>
                    <a:gd name="T15" fmla="*/ 12 h 183"/>
                    <a:gd name="T16" fmla="*/ 0 w 183"/>
                    <a:gd name="T17" fmla="*/ 15 h 183"/>
                    <a:gd name="T18" fmla="*/ 0 w 183"/>
                    <a:gd name="T19" fmla="*/ 19 h 183"/>
                    <a:gd name="T20" fmla="*/ 0 w 183"/>
                    <a:gd name="T21" fmla="*/ 22 h 183"/>
                    <a:gd name="T22" fmla="*/ 1 w 183"/>
                    <a:gd name="T23" fmla="*/ 26 h 183"/>
                    <a:gd name="T24" fmla="*/ 3 w 183"/>
                    <a:gd name="T25" fmla="*/ 29 h 183"/>
                    <a:gd name="T26" fmla="*/ 5 w 183"/>
                    <a:gd name="T27" fmla="*/ 32 h 183"/>
                    <a:gd name="T28" fmla="*/ 8 w 183"/>
                    <a:gd name="T29" fmla="*/ 34 h 183"/>
                    <a:gd name="T30" fmla="*/ 12 w 183"/>
                    <a:gd name="T31" fmla="*/ 36 h 183"/>
                    <a:gd name="T32" fmla="*/ 15 w 183"/>
                    <a:gd name="T33" fmla="*/ 37 h 183"/>
                    <a:gd name="T34" fmla="*/ 19 w 183"/>
                    <a:gd name="T35" fmla="*/ 38 h 183"/>
                    <a:gd name="T36" fmla="*/ 23 w 183"/>
                    <a:gd name="T37" fmla="*/ 37 h 183"/>
                    <a:gd name="T38" fmla="*/ 26 w 183"/>
                    <a:gd name="T39" fmla="*/ 36 h 183"/>
                    <a:gd name="T40" fmla="*/ 29 w 183"/>
                    <a:gd name="T41" fmla="*/ 34 h 183"/>
                    <a:gd name="T42" fmla="*/ 32 w 183"/>
                    <a:gd name="T43" fmla="*/ 32 h 183"/>
                    <a:gd name="T44" fmla="*/ 34 w 183"/>
                    <a:gd name="T45" fmla="*/ 29 h 183"/>
                    <a:gd name="T46" fmla="*/ 36 w 183"/>
                    <a:gd name="T47" fmla="*/ 26 h 183"/>
                    <a:gd name="T48" fmla="*/ 37 w 183"/>
                    <a:gd name="T49" fmla="*/ 22 h 183"/>
                    <a:gd name="T50" fmla="*/ 38 w 183"/>
                    <a:gd name="T51" fmla="*/ 19 h 183"/>
                    <a:gd name="T52" fmla="*/ 38 w 183"/>
                    <a:gd name="T53" fmla="*/ 15 h 183"/>
                    <a:gd name="T54" fmla="*/ 37 w 183"/>
                    <a:gd name="T55" fmla="*/ 12 h 183"/>
                    <a:gd name="T56" fmla="*/ 35 w 183"/>
                    <a:gd name="T57" fmla="*/ 9 h 183"/>
                    <a:gd name="T58" fmla="*/ 33 w 183"/>
                    <a:gd name="T59" fmla="*/ 6 h 183"/>
                    <a:gd name="T60" fmla="*/ 31 w 183"/>
                    <a:gd name="T61" fmla="*/ 4 h 183"/>
                    <a:gd name="T62" fmla="*/ 28 w 183"/>
                    <a:gd name="T63" fmla="*/ 2 h 183"/>
                    <a:gd name="T64" fmla="*/ 24 w 183"/>
                    <a:gd name="T65" fmla="*/ 0 h 183"/>
                    <a:gd name="T66" fmla="*/ 21 w 183"/>
                    <a:gd name="T67" fmla="*/ 0 h 18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83" h="183">
                      <a:moveTo>
                        <a:pt x="104" y="0"/>
                      </a:moveTo>
                      <a:lnTo>
                        <a:pt x="80" y="0"/>
                      </a:lnTo>
                      <a:lnTo>
                        <a:pt x="63" y="3"/>
                      </a:lnTo>
                      <a:lnTo>
                        <a:pt x="48" y="10"/>
                      </a:lnTo>
                      <a:lnTo>
                        <a:pt x="35" y="19"/>
                      </a:lnTo>
                      <a:lnTo>
                        <a:pt x="23" y="30"/>
                      </a:lnTo>
                      <a:lnTo>
                        <a:pt x="14" y="43"/>
                      </a:lnTo>
                      <a:lnTo>
                        <a:pt x="6" y="57"/>
                      </a:lnTo>
                      <a:lnTo>
                        <a:pt x="1" y="73"/>
                      </a:lnTo>
                      <a:lnTo>
                        <a:pt x="0" y="91"/>
                      </a:lnTo>
                      <a:lnTo>
                        <a:pt x="2" y="109"/>
                      </a:lnTo>
                      <a:lnTo>
                        <a:pt x="7" y="126"/>
                      </a:lnTo>
                      <a:lnTo>
                        <a:pt x="15" y="142"/>
                      </a:lnTo>
                      <a:lnTo>
                        <a:pt x="27" y="155"/>
                      </a:lnTo>
                      <a:lnTo>
                        <a:pt x="40" y="167"/>
                      </a:lnTo>
                      <a:lnTo>
                        <a:pt x="57" y="176"/>
                      </a:lnTo>
                      <a:lnTo>
                        <a:pt x="74" y="180"/>
                      </a:lnTo>
                      <a:lnTo>
                        <a:pt x="92" y="183"/>
                      </a:lnTo>
                      <a:lnTo>
                        <a:pt x="111" y="180"/>
                      </a:lnTo>
                      <a:lnTo>
                        <a:pt x="128" y="176"/>
                      </a:lnTo>
                      <a:lnTo>
                        <a:pt x="143" y="167"/>
                      </a:lnTo>
                      <a:lnTo>
                        <a:pt x="157" y="155"/>
                      </a:lnTo>
                      <a:lnTo>
                        <a:pt x="168" y="142"/>
                      </a:lnTo>
                      <a:lnTo>
                        <a:pt x="176" y="126"/>
                      </a:lnTo>
                      <a:lnTo>
                        <a:pt x="181" y="109"/>
                      </a:lnTo>
                      <a:lnTo>
                        <a:pt x="183" y="91"/>
                      </a:lnTo>
                      <a:lnTo>
                        <a:pt x="182" y="73"/>
                      </a:lnTo>
                      <a:lnTo>
                        <a:pt x="178" y="57"/>
                      </a:lnTo>
                      <a:lnTo>
                        <a:pt x="169" y="43"/>
                      </a:lnTo>
                      <a:lnTo>
                        <a:pt x="160" y="30"/>
                      </a:lnTo>
                      <a:lnTo>
                        <a:pt x="149" y="19"/>
                      </a:lnTo>
                      <a:lnTo>
                        <a:pt x="135" y="10"/>
                      </a:lnTo>
                      <a:lnTo>
                        <a:pt x="120" y="3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3F9E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197">
                  <a:extLst>
                    <a:ext uri="{FF2B5EF4-FFF2-40B4-BE49-F238E27FC236}">
                      <a16:creationId xmlns:a16="http://schemas.microsoft.com/office/drawing/2014/main" id="{DA6F7144-7060-464A-AF5D-6E6BF331BB9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548" y="2020"/>
                  <a:ext cx="73" cy="73"/>
                </a:xfrm>
                <a:custGeom>
                  <a:avLst/>
                  <a:gdLst>
                    <a:gd name="T0" fmla="*/ 0 w 161"/>
                    <a:gd name="T1" fmla="*/ 20 h 160"/>
                    <a:gd name="T2" fmla="*/ 3 w 161"/>
                    <a:gd name="T3" fmla="*/ 26 h 160"/>
                    <a:gd name="T4" fmla="*/ 7 w 161"/>
                    <a:gd name="T5" fmla="*/ 31 h 160"/>
                    <a:gd name="T6" fmla="*/ 13 w 161"/>
                    <a:gd name="T7" fmla="*/ 33 h 160"/>
                    <a:gd name="T8" fmla="*/ 20 w 161"/>
                    <a:gd name="T9" fmla="*/ 33 h 160"/>
                    <a:gd name="T10" fmla="*/ 26 w 161"/>
                    <a:gd name="T11" fmla="*/ 31 h 160"/>
                    <a:gd name="T12" fmla="*/ 30 w 161"/>
                    <a:gd name="T13" fmla="*/ 26 h 160"/>
                    <a:gd name="T14" fmla="*/ 33 w 161"/>
                    <a:gd name="T15" fmla="*/ 20 h 160"/>
                    <a:gd name="T16" fmla="*/ 33 w 161"/>
                    <a:gd name="T17" fmla="*/ 13 h 160"/>
                    <a:gd name="T18" fmla="*/ 30 w 161"/>
                    <a:gd name="T19" fmla="*/ 7 h 160"/>
                    <a:gd name="T20" fmla="*/ 26 w 161"/>
                    <a:gd name="T21" fmla="*/ 3 h 160"/>
                    <a:gd name="T22" fmla="*/ 20 w 161"/>
                    <a:gd name="T23" fmla="*/ 0 h 160"/>
                    <a:gd name="T24" fmla="*/ 13 w 161"/>
                    <a:gd name="T25" fmla="*/ 0 h 160"/>
                    <a:gd name="T26" fmla="*/ 7 w 161"/>
                    <a:gd name="T27" fmla="*/ 3 h 160"/>
                    <a:gd name="T28" fmla="*/ 3 w 161"/>
                    <a:gd name="T29" fmla="*/ 7 h 160"/>
                    <a:gd name="T30" fmla="*/ 0 w 161"/>
                    <a:gd name="T31" fmla="*/ 13 h 160"/>
                    <a:gd name="T32" fmla="*/ 3 w 161"/>
                    <a:gd name="T33" fmla="*/ 17 h 160"/>
                    <a:gd name="T34" fmla="*/ 5 w 161"/>
                    <a:gd name="T35" fmla="*/ 11 h 160"/>
                    <a:gd name="T36" fmla="*/ 7 w 161"/>
                    <a:gd name="T37" fmla="*/ 7 h 160"/>
                    <a:gd name="T38" fmla="*/ 11 w 161"/>
                    <a:gd name="T39" fmla="*/ 5 h 160"/>
                    <a:gd name="T40" fmla="*/ 17 w 161"/>
                    <a:gd name="T41" fmla="*/ 3 h 160"/>
                    <a:gd name="T42" fmla="*/ 22 w 161"/>
                    <a:gd name="T43" fmla="*/ 5 h 160"/>
                    <a:gd name="T44" fmla="*/ 26 w 161"/>
                    <a:gd name="T45" fmla="*/ 7 h 160"/>
                    <a:gd name="T46" fmla="*/ 29 w 161"/>
                    <a:gd name="T47" fmla="*/ 11 h 160"/>
                    <a:gd name="T48" fmla="*/ 29 w 161"/>
                    <a:gd name="T49" fmla="*/ 17 h 160"/>
                    <a:gd name="T50" fmla="*/ 29 w 161"/>
                    <a:gd name="T51" fmla="*/ 22 h 160"/>
                    <a:gd name="T52" fmla="*/ 26 w 161"/>
                    <a:gd name="T53" fmla="*/ 26 h 160"/>
                    <a:gd name="T54" fmla="*/ 22 w 161"/>
                    <a:gd name="T55" fmla="*/ 29 h 160"/>
                    <a:gd name="T56" fmla="*/ 17 w 161"/>
                    <a:gd name="T57" fmla="*/ 30 h 160"/>
                    <a:gd name="T58" fmla="*/ 11 w 161"/>
                    <a:gd name="T59" fmla="*/ 29 h 160"/>
                    <a:gd name="T60" fmla="*/ 7 w 161"/>
                    <a:gd name="T61" fmla="*/ 26 h 160"/>
                    <a:gd name="T62" fmla="*/ 5 w 161"/>
                    <a:gd name="T63" fmla="*/ 22 h 160"/>
                    <a:gd name="T64" fmla="*/ 3 w 161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1" h="160">
                      <a:moveTo>
                        <a:pt x="0" y="80"/>
                      </a:moveTo>
                      <a:lnTo>
                        <a:pt x="2" y="96"/>
                      </a:lnTo>
                      <a:lnTo>
                        <a:pt x="6" y="111"/>
                      </a:lnTo>
                      <a:lnTo>
                        <a:pt x="14" y="125"/>
                      </a:lnTo>
                      <a:lnTo>
                        <a:pt x="23" y="137"/>
                      </a:lnTo>
                      <a:lnTo>
                        <a:pt x="36" y="146"/>
                      </a:lnTo>
                      <a:lnTo>
                        <a:pt x="50" y="154"/>
                      </a:lnTo>
                      <a:lnTo>
                        <a:pt x="65" y="159"/>
                      </a:lnTo>
                      <a:lnTo>
                        <a:pt x="81" y="160"/>
                      </a:lnTo>
                      <a:lnTo>
                        <a:pt x="97" y="159"/>
                      </a:lnTo>
                      <a:lnTo>
                        <a:pt x="112" y="154"/>
                      </a:lnTo>
                      <a:lnTo>
                        <a:pt x="126" y="146"/>
                      </a:lnTo>
                      <a:lnTo>
                        <a:pt x="137" y="137"/>
                      </a:lnTo>
                      <a:lnTo>
                        <a:pt x="147" y="125"/>
                      </a:lnTo>
                      <a:lnTo>
                        <a:pt x="155" y="111"/>
                      </a:lnTo>
                      <a:lnTo>
                        <a:pt x="159" y="96"/>
                      </a:lnTo>
                      <a:lnTo>
                        <a:pt x="161" y="80"/>
                      </a:lnTo>
                      <a:lnTo>
                        <a:pt x="159" y="64"/>
                      </a:lnTo>
                      <a:lnTo>
                        <a:pt x="155" y="49"/>
                      </a:lnTo>
                      <a:lnTo>
                        <a:pt x="147" y="35"/>
                      </a:lnTo>
                      <a:lnTo>
                        <a:pt x="137" y="23"/>
                      </a:lnTo>
                      <a:lnTo>
                        <a:pt x="126" y="14"/>
                      </a:lnTo>
                      <a:lnTo>
                        <a:pt x="112" y="6"/>
                      </a:lnTo>
                      <a:lnTo>
                        <a:pt x="97" y="1"/>
                      </a:lnTo>
                      <a:lnTo>
                        <a:pt x="81" y="0"/>
                      </a:lnTo>
                      <a:lnTo>
                        <a:pt x="65" y="1"/>
                      </a:lnTo>
                      <a:lnTo>
                        <a:pt x="50" y="6"/>
                      </a:lnTo>
                      <a:lnTo>
                        <a:pt x="36" y="14"/>
                      </a:lnTo>
                      <a:lnTo>
                        <a:pt x="23" y="23"/>
                      </a:lnTo>
                      <a:lnTo>
                        <a:pt x="14" y="35"/>
                      </a:lnTo>
                      <a:lnTo>
                        <a:pt x="6" y="49"/>
                      </a:lnTo>
                      <a:lnTo>
                        <a:pt x="2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8" y="67"/>
                      </a:lnTo>
                      <a:lnTo>
                        <a:pt x="21" y="55"/>
                      </a:lnTo>
                      <a:lnTo>
                        <a:pt x="28" y="44"/>
                      </a:lnTo>
                      <a:lnTo>
                        <a:pt x="35" y="35"/>
                      </a:lnTo>
                      <a:lnTo>
                        <a:pt x="45" y="27"/>
                      </a:lnTo>
                      <a:lnTo>
                        <a:pt x="56" y="21"/>
                      </a:lnTo>
                      <a:lnTo>
                        <a:pt x="68" y="17"/>
                      </a:lnTo>
                      <a:lnTo>
                        <a:pt x="81" y="16"/>
                      </a:lnTo>
                      <a:lnTo>
                        <a:pt x="94" y="17"/>
                      </a:lnTo>
                      <a:lnTo>
                        <a:pt x="105" y="21"/>
                      </a:lnTo>
                      <a:lnTo>
                        <a:pt x="117" y="27"/>
                      </a:lnTo>
                      <a:lnTo>
                        <a:pt x="126" y="35"/>
                      </a:lnTo>
                      <a:lnTo>
                        <a:pt x="134" y="44"/>
                      </a:lnTo>
                      <a:lnTo>
                        <a:pt x="140" y="55"/>
                      </a:lnTo>
                      <a:lnTo>
                        <a:pt x="143" y="67"/>
                      </a:lnTo>
                      <a:lnTo>
                        <a:pt x="144" y="80"/>
                      </a:lnTo>
                      <a:lnTo>
                        <a:pt x="143" y="92"/>
                      </a:lnTo>
                      <a:lnTo>
                        <a:pt x="140" y="105"/>
                      </a:lnTo>
                      <a:lnTo>
                        <a:pt x="134" y="115"/>
                      </a:lnTo>
                      <a:lnTo>
                        <a:pt x="126" y="126"/>
                      </a:lnTo>
                      <a:lnTo>
                        <a:pt x="117" y="133"/>
                      </a:lnTo>
                      <a:lnTo>
                        <a:pt x="105" y="140"/>
                      </a:lnTo>
                      <a:lnTo>
                        <a:pt x="94" y="143"/>
                      </a:lnTo>
                      <a:lnTo>
                        <a:pt x="81" y="144"/>
                      </a:lnTo>
                      <a:lnTo>
                        <a:pt x="68" y="143"/>
                      </a:lnTo>
                      <a:lnTo>
                        <a:pt x="56" y="140"/>
                      </a:lnTo>
                      <a:lnTo>
                        <a:pt x="45" y="133"/>
                      </a:lnTo>
                      <a:lnTo>
                        <a:pt x="35" y="126"/>
                      </a:lnTo>
                      <a:lnTo>
                        <a:pt x="28" y="115"/>
                      </a:lnTo>
                      <a:lnTo>
                        <a:pt x="21" y="105"/>
                      </a:lnTo>
                      <a:lnTo>
                        <a:pt x="18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198">
                  <a:extLst>
                    <a:ext uri="{FF2B5EF4-FFF2-40B4-BE49-F238E27FC236}">
                      <a16:creationId xmlns:a16="http://schemas.microsoft.com/office/drawing/2014/main" id="{6CFDA2E5-F3F1-4480-B355-D2EFA8630AE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8" y="2020"/>
                  <a:ext cx="73" cy="73"/>
                </a:xfrm>
                <a:custGeom>
                  <a:avLst/>
                  <a:gdLst>
                    <a:gd name="T0" fmla="*/ 0 w 160"/>
                    <a:gd name="T1" fmla="*/ 20 h 160"/>
                    <a:gd name="T2" fmla="*/ 3 w 160"/>
                    <a:gd name="T3" fmla="*/ 26 h 160"/>
                    <a:gd name="T4" fmla="*/ 7 w 160"/>
                    <a:gd name="T5" fmla="*/ 31 h 160"/>
                    <a:gd name="T6" fmla="*/ 13 w 160"/>
                    <a:gd name="T7" fmla="*/ 33 h 160"/>
                    <a:gd name="T8" fmla="*/ 20 w 160"/>
                    <a:gd name="T9" fmla="*/ 33 h 160"/>
                    <a:gd name="T10" fmla="*/ 26 w 160"/>
                    <a:gd name="T11" fmla="*/ 31 h 160"/>
                    <a:gd name="T12" fmla="*/ 31 w 160"/>
                    <a:gd name="T13" fmla="*/ 26 h 160"/>
                    <a:gd name="T14" fmla="*/ 33 w 160"/>
                    <a:gd name="T15" fmla="*/ 20 h 160"/>
                    <a:gd name="T16" fmla="*/ 33 w 160"/>
                    <a:gd name="T17" fmla="*/ 13 h 160"/>
                    <a:gd name="T18" fmla="*/ 31 w 160"/>
                    <a:gd name="T19" fmla="*/ 7 h 160"/>
                    <a:gd name="T20" fmla="*/ 26 w 160"/>
                    <a:gd name="T21" fmla="*/ 3 h 160"/>
                    <a:gd name="T22" fmla="*/ 20 w 160"/>
                    <a:gd name="T23" fmla="*/ 0 h 160"/>
                    <a:gd name="T24" fmla="*/ 13 w 160"/>
                    <a:gd name="T25" fmla="*/ 0 h 160"/>
                    <a:gd name="T26" fmla="*/ 7 w 160"/>
                    <a:gd name="T27" fmla="*/ 3 h 160"/>
                    <a:gd name="T28" fmla="*/ 3 w 160"/>
                    <a:gd name="T29" fmla="*/ 7 h 160"/>
                    <a:gd name="T30" fmla="*/ 0 w 160"/>
                    <a:gd name="T31" fmla="*/ 13 h 160"/>
                    <a:gd name="T32" fmla="*/ 3 w 160"/>
                    <a:gd name="T33" fmla="*/ 17 h 160"/>
                    <a:gd name="T34" fmla="*/ 4 w 160"/>
                    <a:gd name="T35" fmla="*/ 11 h 160"/>
                    <a:gd name="T36" fmla="*/ 7 w 160"/>
                    <a:gd name="T37" fmla="*/ 7 h 160"/>
                    <a:gd name="T38" fmla="*/ 11 w 160"/>
                    <a:gd name="T39" fmla="*/ 5 h 160"/>
                    <a:gd name="T40" fmla="*/ 17 w 160"/>
                    <a:gd name="T41" fmla="*/ 3 h 160"/>
                    <a:gd name="T42" fmla="*/ 21 w 160"/>
                    <a:gd name="T43" fmla="*/ 5 h 160"/>
                    <a:gd name="T44" fmla="*/ 26 w 160"/>
                    <a:gd name="T45" fmla="*/ 7 h 160"/>
                    <a:gd name="T46" fmla="*/ 29 w 160"/>
                    <a:gd name="T47" fmla="*/ 11 h 160"/>
                    <a:gd name="T48" fmla="*/ 30 w 160"/>
                    <a:gd name="T49" fmla="*/ 17 h 160"/>
                    <a:gd name="T50" fmla="*/ 29 w 160"/>
                    <a:gd name="T51" fmla="*/ 22 h 160"/>
                    <a:gd name="T52" fmla="*/ 26 w 160"/>
                    <a:gd name="T53" fmla="*/ 26 h 160"/>
                    <a:gd name="T54" fmla="*/ 21 w 160"/>
                    <a:gd name="T55" fmla="*/ 29 h 160"/>
                    <a:gd name="T56" fmla="*/ 17 w 160"/>
                    <a:gd name="T57" fmla="*/ 30 h 160"/>
                    <a:gd name="T58" fmla="*/ 11 w 160"/>
                    <a:gd name="T59" fmla="*/ 29 h 160"/>
                    <a:gd name="T60" fmla="*/ 7 w 160"/>
                    <a:gd name="T61" fmla="*/ 26 h 160"/>
                    <a:gd name="T62" fmla="*/ 4 w 160"/>
                    <a:gd name="T63" fmla="*/ 22 h 160"/>
                    <a:gd name="T64" fmla="*/ 3 w 160"/>
                    <a:gd name="T65" fmla="*/ 17 h 160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60" h="160">
                      <a:moveTo>
                        <a:pt x="0" y="80"/>
                      </a:moveTo>
                      <a:lnTo>
                        <a:pt x="1" y="96"/>
                      </a:lnTo>
                      <a:lnTo>
                        <a:pt x="5" y="111"/>
                      </a:lnTo>
                      <a:lnTo>
                        <a:pt x="13" y="125"/>
                      </a:lnTo>
                      <a:lnTo>
                        <a:pt x="23" y="137"/>
                      </a:lnTo>
                      <a:lnTo>
                        <a:pt x="35" y="146"/>
                      </a:lnTo>
                      <a:lnTo>
                        <a:pt x="49" y="154"/>
                      </a:lnTo>
                      <a:lnTo>
                        <a:pt x="64" y="159"/>
                      </a:lnTo>
                      <a:lnTo>
                        <a:pt x="80" y="160"/>
                      </a:lnTo>
                      <a:lnTo>
                        <a:pt x="96" y="159"/>
                      </a:lnTo>
                      <a:lnTo>
                        <a:pt x="111" y="154"/>
                      </a:lnTo>
                      <a:lnTo>
                        <a:pt x="125" y="146"/>
                      </a:lnTo>
                      <a:lnTo>
                        <a:pt x="137" y="137"/>
                      </a:lnTo>
                      <a:lnTo>
                        <a:pt x="146" y="125"/>
                      </a:lnTo>
                      <a:lnTo>
                        <a:pt x="154" y="111"/>
                      </a:lnTo>
                      <a:lnTo>
                        <a:pt x="159" y="96"/>
                      </a:lnTo>
                      <a:lnTo>
                        <a:pt x="160" y="80"/>
                      </a:lnTo>
                      <a:lnTo>
                        <a:pt x="159" y="64"/>
                      </a:lnTo>
                      <a:lnTo>
                        <a:pt x="154" y="49"/>
                      </a:lnTo>
                      <a:lnTo>
                        <a:pt x="146" y="35"/>
                      </a:lnTo>
                      <a:lnTo>
                        <a:pt x="137" y="23"/>
                      </a:lnTo>
                      <a:lnTo>
                        <a:pt x="125" y="14"/>
                      </a:lnTo>
                      <a:lnTo>
                        <a:pt x="111" y="6"/>
                      </a:lnTo>
                      <a:lnTo>
                        <a:pt x="96" y="1"/>
                      </a:lnTo>
                      <a:lnTo>
                        <a:pt x="80" y="0"/>
                      </a:lnTo>
                      <a:lnTo>
                        <a:pt x="64" y="1"/>
                      </a:lnTo>
                      <a:lnTo>
                        <a:pt x="49" y="6"/>
                      </a:lnTo>
                      <a:lnTo>
                        <a:pt x="35" y="14"/>
                      </a:lnTo>
                      <a:lnTo>
                        <a:pt x="23" y="23"/>
                      </a:lnTo>
                      <a:lnTo>
                        <a:pt x="13" y="35"/>
                      </a:lnTo>
                      <a:lnTo>
                        <a:pt x="5" y="49"/>
                      </a:lnTo>
                      <a:lnTo>
                        <a:pt x="1" y="64"/>
                      </a:lnTo>
                      <a:lnTo>
                        <a:pt x="0" y="80"/>
                      </a:lnTo>
                      <a:close/>
                      <a:moveTo>
                        <a:pt x="16" y="80"/>
                      </a:moveTo>
                      <a:lnTo>
                        <a:pt x="17" y="67"/>
                      </a:lnTo>
                      <a:lnTo>
                        <a:pt x="20" y="55"/>
                      </a:lnTo>
                      <a:lnTo>
                        <a:pt x="27" y="44"/>
                      </a:lnTo>
                      <a:lnTo>
                        <a:pt x="34" y="35"/>
                      </a:lnTo>
                      <a:lnTo>
                        <a:pt x="45" y="27"/>
                      </a:lnTo>
                      <a:lnTo>
                        <a:pt x="55" y="21"/>
                      </a:lnTo>
                      <a:lnTo>
                        <a:pt x="68" y="17"/>
                      </a:lnTo>
                      <a:lnTo>
                        <a:pt x="80" y="16"/>
                      </a:lnTo>
                      <a:lnTo>
                        <a:pt x="93" y="17"/>
                      </a:lnTo>
                      <a:lnTo>
                        <a:pt x="104" y="21"/>
                      </a:lnTo>
                      <a:lnTo>
                        <a:pt x="116" y="27"/>
                      </a:lnTo>
                      <a:lnTo>
                        <a:pt x="125" y="35"/>
                      </a:lnTo>
                      <a:lnTo>
                        <a:pt x="133" y="44"/>
                      </a:lnTo>
                      <a:lnTo>
                        <a:pt x="139" y="55"/>
                      </a:lnTo>
                      <a:lnTo>
                        <a:pt x="142" y="67"/>
                      </a:lnTo>
                      <a:lnTo>
                        <a:pt x="144" y="80"/>
                      </a:lnTo>
                      <a:lnTo>
                        <a:pt x="142" y="92"/>
                      </a:lnTo>
                      <a:lnTo>
                        <a:pt x="139" y="105"/>
                      </a:lnTo>
                      <a:lnTo>
                        <a:pt x="133" y="115"/>
                      </a:lnTo>
                      <a:lnTo>
                        <a:pt x="125" y="126"/>
                      </a:lnTo>
                      <a:lnTo>
                        <a:pt x="116" y="133"/>
                      </a:lnTo>
                      <a:lnTo>
                        <a:pt x="104" y="140"/>
                      </a:lnTo>
                      <a:lnTo>
                        <a:pt x="93" y="143"/>
                      </a:lnTo>
                      <a:lnTo>
                        <a:pt x="80" y="144"/>
                      </a:lnTo>
                      <a:lnTo>
                        <a:pt x="68" y="143"/>
                      </a:lnTo>
                      <a:lnTo>
                        <a:pt x="55" y="140"/>
                      </a:lnTo>
                      <a:lnTo>
                        <a:pt x="45" y="133"/>
                      </a:lnTo>
                      <a:lnTo>
                        <a:pt x="34" y="126"/>
                      </a:lnTo>
                      <a:lnTo>
                        <a:pt x="27" y="115"/>
                      </a:lnTo>
                      <a:lnTo>
                        <a:pt x="20" y="105"/>
                      </a:lnTo>
                      <a:lnTo>
                        <a:pt x="17" y="92"/>
                      </a:lnTo>
                      <a:lnTo>
                        <a:pt x="16" y="8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199">
                  <a:extLst>
                    <a:ext uri="{FF2B5EF4-FFF2-40B4-BE49-F238E27FC236}">
                      <a16:creationId xmlns:a16="http://schemas.microsoft.com/office/drawing/2014/main" id="{379AD231-81A5-411D-A4B3-E9ACD8473A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5" y="2027"/>
                  <a:ext cx="59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3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4 w 128"/>
                    <a:gd name="T17" fmla="*/ 0 h 128"/>
                    <a:gd name="T18" fmla="*/ 17 w 128"/>
                    <a:gd name="T19" fmla="*/ 0 h 128"/>
                    <a:gd name="T20" fmla="*/ 19 w 128"/>
                    <a:gd name="T21" fmla="*/ 1 h 128"/>
                    <a:gd name="T22" fmla="*/ 22 w 128"/>
                    <a:gd name="T23" fmla="*/ 2 h 128"/>
                    <a:gd name="T24" fmla="*/ 24 w 128"/>
                    <a:gd name="T25" fmla="*/ 4 h 128"/>
                    <a:gd name="T26" fmla="*/ 25 w 128"/>
                    <a:gd name="T27" fmla="*/ 6 h 128"/>
                    <a:gd name="T28" fmla="*/ 26 w 128"/>
                    <a:gd name="T29" fmla="*/ 8 h 128"/>
                    <a:gd name="T30" fmla="*/ 27 w 128"/>
                    <a:gd name="T31" fmla="*/ 11 h 128"/>
                    <a:gd name="T32" fmla="*/ 27 w 128"/>
                    <a:gd name="T33" fmla="*/ 14 h 128"/>
                    <a:gd name="T34" fmla="*/ 27 w 128"/>
                    <a:gd name="T35" fmla="*/ 16 h 128"/>
                    <a:gd name="T36" fmla="*/ 26 w 128"/>
                    <a:gd name="T37" fmla="*/ 19 h 128"/>
                    <a:gd name="T38" fmla="*/ 25 w 128"/>
                    <a:gd name="T39" fmla="*/ 21 h 128"/>
                    <a:gd name="T40" fmla="*/ 24 w 128"/>
                    <a:gd name="T41" fmla="*/ 24 h 128"/>
                    <a:gd name="T42" fmla="*/ 22 w 128"/>
                    <a:gd name="T43" fmla="*/ 25 h 128"/>
                    <a:gd name="T44" fmla="*/ 19 w 128"/>
                    <a:gd name="T45" fmla="*/ 26 h 128"/>
                    <a:gd name="T46" fmla="*/ 17 w 128"/>
                    <a:gd name="T47" fmla="*/ 27 h 128"/>
                    <a:gd name="T48" fmla="*/ 14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3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2" y="51"/>
                      </a:lnTo>
                      <a:lnTo>
                        <a:pt x="5" y="39"/>
                      </a:lnTo>
                      <a:lnTo>
                        <a:pt x="12" y="28"/>
                      </a:lnTo>
                      <a:lnTo>
                        <a:pt x="19" y="19"/>
                      </a:lnTo>
                      <a:lnTo>
                        <a:pt x="29" y="11"/>
                      </a:lnTo>
                      <a:lnTo>
                        <a:pt x="40" y="5"/>
                      </a:lnTo>
                      <a:lnTo>
                        <a:pt x="52" y="1"/>
                      </a:lnTo>
                      <a:lnTo>
                        <a:pt x="65" y="0"/>
                      </a:lnTo>
                      <a:lnTo>
                        <a:pt x="78" y="1"/>
                      </a:lnTo>
                      <a:lnTo>
                        <a:pt x="89" y="5"/>
                      </a:lnTo>
                      <a:lnTo>
                        <a:pt x="101" y="11"/>
                      </a:lnTo>
                      <a:lnTo>
                        <a:pt x="110" y="19"/>
                      </a:lnTo>
                      <a:lnTo>
                        <a:pt x="118" y="28"/>
                      </a:lnTo>
                      <a:lnTo>
                        <a:pt x="124" y="39"/>
                      </a:lnTo>
                      <a:lnTo>
                        <a:pt x="127" y="51"/>
                      </a:lnTo>
                      <a:lnTo>
                        <a:pt x="128" y="64"/>
                      </a:lnTo>
                      <a:lnTo>
                        <a:pt x="127" y="76"/>
                      </a:lnTo>
                      <a:lnTo>
                        <a:pt x="124" y="89"/>
                      </a:lnTo>
                      <a:lnTo>
                        <a:pt x="118" y="99"/>
                      </a:lnTo>
                      <a:lnTo>
                        <a:pt x="110" y="110"/>
                      </a:lnTo>
                      <a:lnTo>
                        <a:pt x="101" y="117"/>
                      </a:lnTo>
                      <a:lnTo>
                        <a:pt x="89" y="124"/>
                      </a:lnTo>
                      <a:lnTo>
                        <a:pt x="78" y="127"/>
                      </a:lnTo>
                      <a:lnTo>
                        <a:pt x="65" y="128"/>
                      </a:lnTo>
                      <a:lnTo>
                        <a:pt x="52" y="127"/>
                      </a:lnTo>
                      <a:lnTo>
                        <a:pt x="40" y="124"/>
                      </a:lnTo>
                      <a:lnTo>
                        <a:pt x="29" y="117"/>
                      </a:lnTo>
                      <a:lnTo>
                        <a:pt x="19" y="110"/>
                      </a:lnTo>
                      <a:lnTo>
                        <a:pt x="12" y="99"/>
                      </a:lnTo>
                      <a:lnTo>
                        <a:pt x="5" y="89"/>
                      </a:lnTo>
                      <a:lnTo>
                        <a:pt x="2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9" name="Freeform 200">
                  <a:extLst>
                    <a:ext uri="{FF2B5EF4-FFF2-40B4-BE49-F238E27FC236}">
                      <a16:creationId xmlns:a16="http://schemas.microsoft.com/office/drawing/2014/main" id="{627F0771-840A-45CB-9B1E-E2FD24CB7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73" y="2034"/>
                  <a:ext cx="34" cy="43"/>
                </a:xfrm>
                <a:custGeom>
                  <a:avLst/>
                  <a:gdLst>
                    <a:gd name="T0" fmla="*/ 1 w 76"/>
                    <a:gd name="T1" fmla="*/ 1 h 96"/>
                    <a:gd name="T2" fmla="*/ 1 w 76"/>
                    <a:gd name="T3" fmla="*/ 1 h 96"/>
                    <a:gd name="T4" fmla="*/ 0 w 76"/>
                    <a:gd name="T5" fmla="*/ 1 h 96"/>
                    <a:gd name="T6" fmla="*/ 0 w 76"/>
                    <a:gd name="T7" fmla="*/ 1 h 96"/>
                    <a:gd name="T8" fmla="*/ 0 w 76"/>
                    <a:gd name="T9" fmla="*/ 2 h 96"/>
                    <a:gd name="T10" fmla="*/ 2 w 76"/>
                    <a:gd name="T11" fmla="*/ 1 h 96"/>
                    <a:gd name="T12" fmla="*/ 4 w 76"/>
                    <a:gd name="T13" fmla="*/ 1 h 96"/>
                    <a:gd name="T14" fmla="*/ 5 w 76"/>
                    <a:gd name="T15" fmla="*/ 1 h 96"/>
                    <a:gd name="T16" fmla="*/ 7 w 76"/>
                    <a:gd name="T17" fmla="*/ 2 h 96"/>
                    <a:gd name="T18" fmla="*/ 9 w 76"/>
                    <a:gd name="T19" fmla="*/ 3 h 96"/>
                    <a:gd name="T20" fmla="*/ 10 w 76"/>
                    <a:gd name="T21" fmla="*/ 4 h 96"/>
                    <a:gd name="T22" fmla="*/ 11 w 76"/>
                    <a:gd name="T23" fmla="*/ 5 h 96"/>
                    <a:gd name="T24" fmla="*/ 12 w 76"/>
                    <a:gd name="T25" fmla="*/ 7 h 96"/>
                    <a:gd name="T26" fmla="*/ 13 w 76"/>
                    <a:gd name="T27" fmla="*/ 10 h 96"/>
                    <a:gd name="T28" fmla="*/ 13 w 76"/>
                    <a:gd name="T29" fmla="*/ 13 h 96"/>
                    <a:gd name="T30" fmla="*/ 11 w 76"/>
                    <a:gd name="T31" fmla="*/ 17 h 96"/>
                    <a:gd name="T32" fmla="*/ 9 w 76"/>
                    <a:gd name="T33" fmla="*/ 19 h 96"/>
                    <a:gd name="T34" fmla="*/ 9 w 76"/>
                    <a:gd name="T35" fmla="*/ 19 h 96"/>
                    <a:gd name="T36" fmla="*/ 9 w 76"/>
                    <a:gd name="T37" fmla="*/ 19 h 96"/>
                    <a:gd name="T38" fmla="*/ 9 w 76"/>
                    <a:gd name="T39" fmla="*/ 19 h 96"/>
                    <a:gd name="T40" fmla="*/ 10 w 76"/>
                    <a:gd name="T41" fmla="*/ 19 h 96"/>
                    <a:gd name="T42" fmla="*/ 12 w 76"/>
                    <a:gd name="T43" fmla="*/ 18 h 96"/>
                    <a:gd name="T44" fmla="*/ 13 w 76"/>
                    <a:gd name="T45" fmla="*/ 17 h 96"/>
                    <a:gd name="T46" fmla="*/ 14 w 76"/>
                    <a:gd name="T47" fmla="*/ 15 h 96"/>
                    <a:gd name="T48" fmla="*/ 15 w 76"/>
                    <a:gd name="T49" fmla="*/ 13 h 96"/>
                    <a:gd name="T50" fmla="*/ 15 w 76"/>
                    <a:gd name="T51" fmla="*/ 12 h 96"/>
                    <a:gd name="T52" fmla="*/ 15 w 76"/>
                    <a:gd name="T53" fmla="*/ 9 h 96"/>
                    <a:gd name="T54" fmla="*/ 15 w 76"/>
                    <a:gd name="T55" fmla="*/ 8 h 96"/>
                    <a:gd name="T56" fmla="*/ 14 w 76"/>
                    <a:gd name="T57" fmla="*/ 6 h 96"/>
                    <a:gd name="T58" fmla="*/ 13 w 76"/>
                    <a:gd name="T59" fmla="*/ 4 h 96"/>
                    <a:gd name="T60" fmla="*/ 12 w 76"/>
                    <a:gd name="T61" fmla="*/ 3 h 96"/>
                    <a:gd name="T62" fmla="*/ 10 w 76"/>
                    <a:gd name="T63" fmla="*/ 1 h 96"/>
                    <a:gd name="T64" fmla="*/ 9 w 76"/>
                    <a:gd name="T65" fmla="*/ 0 h 96"/>
                    <a:gd name="T66" fmla="*/ 7 w 76"/>
                    <a:gd name="T67" fmla="*/ 0 h 96"/>
                    <a:gd name="T68" fmla="*/ 5 w 76"/>
                    <a:gd name="T69" fmla="*/ 0 h 96"/>
                    <a:gd name="T70" fmla="*/ 3 w 76"/>
                    <a:gd name="T71" fmla="*/ 0 h 96"/>
                    <a:gd name="T72" fmla="*/ 1 w 76"/>
                    <a:gd name="T73" fmla="*/ 1 h 9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76" h="96">
                      <a:moveTo>
                        <a:pt x="5" y="6"/>
                      </a:moveTo>
                      <a:lnTo>
                        <a:pt x="4" y="6"/>
                      </a:lnTo>
                      <a:lnTo>
                        <a:pt x="3" y="7"/>
                      </a:lnTo>
                      <a:lnTo>
                        <a:pt x="2" y="7"/>
                      </a:lnTo>
                      <a:lnTo>
                        <a:pt x="0" y="8"/>
                      </a:lnTo>
                      <a:lnTo>
                        <a:pt x="10" y="6"/>
                      </a:lnTo>
                      <a:lnTo>
                        <a:pt x="18" y="6"/>
                      </a:lnTo>
                      <a:lnTo>
                        <a:pt x="27" y="7"/>
                      </a:lnTo>
                      <a:lnTo>
                        <a:pt x="35" y="9"/>
                      </a:lnTo>
                      <a:lnTo>
                        <a:pt x="42" y="13"/>
                      </a:lnTo>
                      <a:lnTo>
                        <a:pt x="49" y="19"/>
                      </a:lnTo>
                      <a:lnTo>
                        <a:pt x="56" y="26"/>
                      </a:lnTo>
                      <a:lnTo>
                        <a:pt x="60" y="34"/>
                      </a:lnTo>
                      <a:lnTo>
                        <a:pt x="65" y="51"/>
                      </a:lnTo>
                      <a:lnTo>
                        <a:pt x="64" y="68"/>
                      </a:lnTo>
                      <a:lnTo>
                        <a:pt x="56" y="84"/>
                      </a:lnTo>
                      <a:lnTo>
                        <a:pt x="43" y="96"/>
                      </a:lnTo>
                      <a:lnTo>
                        <a:pt x="44" y="96"/>
                      </a:lnTo>
                      <a:lnTo>
                        <a:pt x="46" y="95"/>
                      </a:lnTo>
                      <a:lnTo>
                        <a:pt x="48" y="95"/>
                      </a:lnTo>
                      <a:lnTo>
                        <a:pt x="49" y="94"/>
                      </a:lnTo>
                      <a:lnTo>
                        <a:pt x="57" y="89"/>
                      </a:lnTo>
                      <a:lnTo>
                        <a:pt x="64" y="82"/>
                      </a:lnTo>
                      <a:lnTo>
                        <a:pt x="69" y="74"/>
                      </a:lnTo>
                      <a:lnTo>
                        <a:pt x="74" y="66"/>
                      </a:lnTo>
                      <a:lnTo>
                        <a:pt x="76" y="57"/>
                      </a:lnTo>
                      <a:lnTo>
                        <a:pt x="76" y="46"/>
                      </a:lnTo>
                      <a:lnTo>
                        <a:pt x="75" y="37"/>
                      </a:lnTo>
                      <a:lnTo>
                        <a:pt x="72" y="28"/>
                      </a:lnTo>
                      <a:lnTo>
                        <a:pt x="66" y="20"/>
                      </a:lnTo>
                      <a:lnTo>
                        <a:pt x="59" y="13"/>
                      </a:lnTo>
                      <a:lnTo>
                        <a:pt x="52" y="7"/>
                      </a:lnTo>
                      <a:lnTo>
                        <a:pt x="43" y="3"/>
                      </a:lnTo>
                      <a:lnTo>
                        <a:pt x="34" y="1"/>
                      </a:lnTo>
                      <a:lnTo>
                        <a:pt x="25" y="0"/>
                      </a:lnTo>
                      <a:lnTo>
                        <a:pt x="14" y="3"/>
                      </a:lnTo>
                      <a:lnTo>
                        <a:pt x="5" y="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Freeform 201">
                  <a:extLst>
                    <a:ext uri="{FF2B5EF4-FFF2-40B4-BE49-F238E27FC236}">
                      <a16:creationId xmlns:a16="http://schemas.microsoft.com/office/drawing/2014/main" id="{0C4CFDCA-701A-459D-9924-EBC6FEB9519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2027"/>
                  <a:ext cx="58" cy="59"/>
                </a:xfrm>
                <a:custGeom>
                  <a:avLst/>
                  <a:gdLst>
                    <a:gd name="T0" fmla="*/ 0 w 128"/>
                    <a:gd name="T1" fmla="*/ 14 h 128"/>
                    <a:gd name="T2" fmla="*/ 0 w 128"/>
                    <a:gd name="T3" fmla="*/ 11 h 128"/>
                    <a:gd name="T4" fmla="*/ 1 w 128"/>
                    <a:gd name="T5" fmla="*/ 8 h 128"/>
                    <a:gd name="T6" fmla="*/ 2 w 128"/>
                    <a:gd name="T7" fmla="*/ 6 h 128"/>
                    <a:gd name="T8" fmla="*/ 4 w 128"/>
                    <a:gd name="T9" fmla="*/ 4 h 128"/>
                    <a:gd name="T10" fmla="*/ 6 w 128"/>
                    <a:gd name="T11" fmla="*/ 2 h 128"/>
                    <a:gd name="T12" fmla="*/ 8 w 128"/>
                    <a:gd name="T13" fmla="*/ 1 h 128"/>
                    <a:gd name="T14" fmla="*/ 11 w 128"/>
                    <a:gd name="T15" fmla="*/ 0 h 128"/>
                    <a:gd name="T16" fmla="*/ 13 w 128"/>
                    <a:gd name="T17" fmla="*/ 0 h 128"/>
                    <a:gd name="T18" fmla="*/ 16 w 128"/>
                    <a:gd name="T19" fmla="*/ 0 h 128"/>
                    <a:gd name="T20" fmla="*/ 18 w 128"/>
                    <a:gd name="T21" fmla="*/ 1 h 128"/>
                    <a:gd name="T22" fmla="*/ 20 w 128"/>
                    <a:gd name="T23" fmla="*/ 2 h 128"/>
                    <a:gd name="T24" fmla="*/ 22 w 128"/>
                    <a:gd name="T25" fmla="*/ 4 h 128"/>
                    <a:gd name="T26" fmla="*/ 24 w 128"/>
                    <a:gd name="T27" fmla="*/ 6 h 128"/>
                    <a:gd name="T28" fmla="*/ 25 w 128"/>
                    <a:gd name="T29" fmla="*/ 8 h 128"/>
                    <a:gd name="T30" fmla="*/ 26 w 128"/>
                    <a:gd name="T31" fmla="*/ 11 h 128"/>
                    <a:gd name="T32" fmla="*/ 26 w 128"/>
                    <a:gd name="T33" fmla="*/ 14 h 128"/>
                    <a:gd name="T34" fmla="*/ 26 w 128"/>
                    <a:gd name="T35" fmla="*/ 16 h 128"/>
                    <a:gd name="T36" fmla="*/ 25 w 128"/>
                    <a:gd name="T37" fmla="*/ 19 h 128"/>
                    <a:gd name="T38" fmla="*/ 24 w 128"/>
                    <a:gd name="T39" fmla="*/ 21 h 128"/>
                    <a:gd name="T40" fmla="*/ 22 w 128"/>
                    <a:gd name="T41" fmla="*/ 24 h 128"/>
                    <a:gd name="T42" fmla="*/ 20 w 128"/>
                    <a:gd name="T43" fmla="*/ 25 h 128"/>
                    <a:gd name="T44" fmla="*/ 18 w 128"/>
                    <a:gd name="T45" fmla="*/ 26 h 128"/>
                    <a:gd name="T46" fmla="*/ 16 w 128"/>
                    <a:gd name="T47" fmla="*/ 27 h 128"/>
                    <a:gd name="T48" fmla="*/ 13 w 128"/>
                    <a:gd name="T49" fmla="*/ 27 h 128"/>
                    <a:gd name="T50" fmla="*/ 11 w 128"/>
                    <a:gd name="T51" fmla="*/ 27 h 128"/>
                    <a:gd name="T52" fmla="*/ 8 w 128"/>
                    <a:gd name="T53" fmla="*/ 26 h 128"/>
                    <a:gd name="T54" fmla="*/ 6 w 128"/>
                    <a:gd name="T55" fmla="*/ 25 h 128"/>
                    <a:gd name="T56" fmla="*/ 4 w 128"/>
                    <a:gd name="T57" fmla="*/ 24 h 128"/>
                    <a:gd name="T58" fmla="*/ 2 w 128"/>
                    <a:gd name="T59" fmla="*/ 21 h 128"/>
                    <a:gd name="T60" fmla="*/ 1 w 128"/>
                    <a:gd name="T61" fmla="*/ 19 h 128"/>
                    <a:gd name="T62" fmla="*/ 0 w 128"/>
                    <a:gd name="T63" fmla="*/ 16 h 128"/>
                    <a:gd name="T64" fmla="*/ 0 w 128"/>
                    <a:gd name="T65" fmla="*/ 14 h 128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128" h="128">
                      <a:moveTo>
                        <a:pt x="0" y="64"/>
                      </a:moveTo>
                      <a:lnTo>
                        <a:pt x="1" y="51"/>
                      </a:lnTo>
                      <a:lnTo>
                        <a:pt x="4" y="39"/>
                      </a:lnTo>
                      <a:lnTo>
                        <a:pt x="11" y="28"/>
                      </a:lnTo>
                      <a:lnTo>
                        <a:pt x="18" y="19"/>
                      </a:lnTo>
                      <a:lnTo>
                        <a:pt x="29" y="11"/>
                      </a:lnTo>
                      <a:lnTo>
                        <a:pt x="39" y="5"/>
                      </a:lnTo>
                      <a:lnTo>
                        <a:pt x="52" y="1"/>
                      </a:lnTo>
                      <a:lnTo>
                        <a:pt x="64" y="0"/>
                      </a:lnTo>
                      <a:lnTo>
                        <a:pt x="77" y="1"/>
                      </a:lnTo>
                      <a:lnTo>
                        <a:pt x="88" y="5"/>
                      </a:lnTo>
                      <a:lnTo>
                        <a:pt x="100" y="11"/>
                      </a:lnTo>
                      <a:lnTo>
                        <a:pt x="109" y="19"/>
                      </a:lnTo>
                      <a:lnTo>
                        <a:pt x="117" y="28"/>
                      </a:lnTo>
                      <a:lnTo>
                        <a:pt x="123" y="39"/>
                      </a:lnTo>
                      <a:lnTo>
                        <a:pt x="126" y="51"/>
                      </a:lnTo>
                      <a:lnTo>
                        <a:pt x="128" y="64"/>
                      </a:lnTo>
                      <a:lnTo>
                        <a:pt x="126" y="76"/>
                      </a:lnTo>
                      <a:lnTo>
                        <a:pt x="123" y="89"/>
                      </a:lnTo>
                      <a:lnTo>
                        <a:pt x="117" y="99"/>
                      </a:lnTo>
                      <a:lnTo>
                        <a:pt x="109" y="110"/>
                      </a:lnTo>
                      <a:lnTo>
                        <a:pt x="100" y="117"/>
                      </a:lnTo>
                      <a:lnTo>
                        <a:pt x="88" y="124"/>
                      </a:lnTo>
                      <a:lnTo>
                        <a:pt x="77" y="127"/>
                      </a:lnTo>
                      <a:lnTo>
                        <a:pt x="64" y="128"/>
                      </a:lnTo>
                      <a:lnTo>
                        <a:pt x="52" y="127"/>
                      </a:lnTo>
                      <a:lnTo>
                        <a:pt x="39" y="124"/>
                      </a:lnTo>
                      <a:lnTo>
                        <a:pt x="29" y="117"/>
                      </a:lnTo>
                      <a:lnTo>
                        <a:pt x="18" y="110"/>
                      </a:lnTo>
                      <a:lnTo>
                        <a:pt x="11" y="99"/>
                      </a:lnTo>
                      <a:lnTo>
                        <a:pt x="4" y="89"/>
                      </a:lnTo>
                      <a:lnTo>
                        <a:pt x="1" y="76"/>
                      </a:lnTo>
                      <a:lnTo>
                        <a:pt x="0" y="64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Freeform 202">
                  <a:extLst>
                    <a:ext uri="{FF2B5EF4-FFF2-40B4-BE49-F238E27FC236}">
                      <a16:creationId xmlns:a16="http://schemas.microsoft.com/office/drawing/2014/main" id="{91B33069-334E-44AC-8F7F-2923DCFA0BD6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604" y="1864"/>
                  <a:ext cx="115" cy="68"/>
                </a:xfrm>
                <a:custGeom>
                  <a:avLst/>
                  <a:gdLst>
                    <a:gd name="T0" fmla="*/ 24 w 252"/>
                    <a:gd name="T1" fmla="*/ 5 h 151"/>
                    <a:gd name="T2" fmla="*/ 18 w 252"/>
                    <a:gd name="T3" fmla="*/ 12 h 151"/>
                    <a:gd name="T4" fmla="*/ 10 w 252"/>
                    <a:gd name="T5" fmla="*/ 20 h 151"/>
                    <a:gd name="T6" fmla="*/ 4 w 252"/>
                    <a:gd name="T7" fmla="*/ 27 h 151"/>
                    <a:gd name="T8" fmla="*/ 0 w 252"/>
                    <a:gd name="T9" fmla="*/ 31 h 151"/>
                    <a:gd name="T10" fmla="*/ 52 w 252"/>
                    <a:gd name="T11" fmla="*/ 0 h 151"/>
                    <a:gd name="T12" fmla="*/ 36 w 252"/>
                    <a:gd name="T13" fmla="*/ 0 h 151"/>
                    <a:gd name="T14" fmla="*/ 34 w 252"/>
                    <a:gd name="T15" fmla="*/ 0 h 151"/>
                    <a:gd name="T16" fmla="*/ 31 w 252"/>
                    <a:gd name="T17" fmla="*/ 1 h 151"/>
                    <a:gd name="T18" fmla="*/ 27 w 252"/>
                    <a:gd name="T19" fmla="*/ 3 h 151"/>
                    <a:gd name="T20" fmla="*/ 27 w 252"/>
                    <a:gd name="T21" fmla="*/ 6 h 151"/>
                    <a:gd name="T22" fmla="*/ 31 w 252"/>
                    <a:gd name="T23" fmla="*/ 5 h 151"/>
                    <a:gd name="T24" fmla="*/ 33 w 252"/>
                    <a:gd name="T25" fmla="*/ 4 h 151"/>
                    <a:gd name="T26" fmla="*/ 35 w 252"/>
                    <a:gd name="T27" fmla="*/ 3 h 151"/>
                    <a:gd name="T28" fmla="*/ 36 w 252"/>
                    <a:gd name="T29" fmla="*/ 3 h 151"/>
                    <a:gd name="T30" fmla="*/ 37 w 252"/>
                    <a:gd name="T31" fmla="*/ 3 h 151"/>
                    <a:gd name="T32" fmla="*/ 42 w 252"/>
                    <a:gd name="T33" fmla="*/ 3 h 151"/>
                    <a:gd name="T34" fmla="*/ 46 w 252"/>
                    <a:gd name="T35" fmla="*/ 3 h 151"/>
                    <a:gd name="T36" fmla="*/ 49 w 252"/>
                    <a:gd name="T37" fmla="*/ 3 h 151"/>
                    <a:gd name="T38" fmla="*/ 49 w 252"/>
                    <a:gd name="T39" fmla="*/ 15 h 151"/>
                    <a:gd name="T40" fmla="*/ 49 w 252"/>
                    <a:gd name="T41" fmla="*/ 27 h 151"/>
                    <a:gd name="T42" fmla="*/ 47 w 252"/>
                    <a:gd name="T43" fmla="*/ 27 h 151"/>
                    <a:gd name="T44" fmla="*/ 42 w 252"/>
                    <a:gd name="T45" fmla="*/ 27 h 151"/>
                    <a:gd name="T46" fmla="*/ 37 w 252"/>
                    <a:gd name="T47" fmla="*/ 27 h 151"/>
                    <a:gd name="T48" fmla="*/ 30 w 252"/>
                    <a:gd name="T49" fmla="*/ 27 h 151"/>
                    <a:gd name="T50" fmla="*/ 23 w 252"/>
                    <a:gd name="T51" fmla="*/ 27 h 151"/>
                    <a:gd name="T52" fmla="*/ 16 w 252"/>
                    <a:gd name="T53" fmla="*/ 27 h 151"/>
                    <a:gd name="T54" fmla="*/ 11 w 252"/>
                    <a:gd name="T55" fmla="*/ 27 h 151"/>
                    <a:gd name="T56" fmla="*/ 8 w 252"/>
                    <a:gd name="T57" fmla="*/ 27 h 151"/>
                    <a:gd name="T58" fmla="*/ 12 w 252"/>
                    <a:gd name="T59" fmla="*/ 23 h 151"/>
                    <a:gd name="T60" fmla="*/ 19 w 252"/>
                    <a:gd name="T61" fmla="*/ 15 h 151"/>
                    <a:gd name="T62" fmla="*/ 25 w 252"/>
                    <a:gd name="T63" fmla="*/ 9 h 151"/>
                    <a:gd name="T64" fmla="*/ 27 w 252"/>
                    <a:gd name="T65" fmla="*/ 6 h 15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52" h="151">
                      <a:moveTo>
                        <a:pt x="121" y="21"/>
                      </a:moveTo>
                      <a:lnTo>
                        <a:pt x="116" y="27"/>
                      </a:lnTo>
                      <a:lnTo>
                        <a:pt x="103" y="39"/>
                      </a:lnTo>
                      <a:lnTo>
                        <a:pt x="86" y="58"/>
                      </a:lnTo>
                      <a:lnTo>
                        <a:pt x="66" y="80"/>
                      </a:lnTo>
                      <a:lnTo>
                        <a:pt x="46" y="100"/>
                      </a:lnTo>
                      <a:lnTo>
                        <a:pt x="30" y="119"/>
                      </a:lnTo>
                      <a:lnTo>
                        <a:pt x="17" y="133"/>
                      </a:lnTo>
                      <a:lnTo>
                        <a:pt x="12" y="137"/>
                      </a:lnTo>
                      <a:lnTo>
                        <a:pt x="0" y="151"/>
                      </a:lnTo>
                      <a:lnTo>
                        <a:pt x="252" y="151"/>
                      </a:lnTo>
                      <a:lnTo>
                        <a:pt x="252" y="0"/>
                      </a:lnTo>
                      <a:lnTo>
                        <a:pt x="171" y="0"/>
                      </a:lnTo>
                      <a:lnTo>
                        <a:pt x="170" y="0"/>
                      </a:lnTo>
                      <a:lnTo>
                        <a:pt x="167" y="0"/>
                      </a:lnTo>
                      <a:lnTo>
                        <a:pt x="162" y="1"/>
                      </a:lnTo>
                      <a:lnTo>
                        <a:pt x="155" y="2"/>
                      </a:lnTo>
                      <a:lnTo>
                        <a:pt x="148" y="5"/>
                      </a:lnTo>
                      <a:lnTo>
                        <a:pt x="139" y="8"/>
                      </a:lnTo>
                      <a:lnTo>
                        <a:pt x="130" y="14"/>
                      </a:lnTo>
                      <a:lnTo>
                        <a:pt x="121" y="21"/>
                      </a:lnTo>
                      <a:close/>
                      <a:moveTo>
                        <a:pt x="131" y="32"/>
                      </a:moveTo>
                      <a:lnTo>
                        <a:pt x="139" y="27"/>
                      </a:lnTo>
                      <a:lnTo>
                        <a:pt x="146" y="22"/>
                      </a:lnTo>
                      <a:lnTo>
                        <a:pt x="153" y="20"/>
                      </a:lnTo>
                      <a:lnTo>
                        <a:pt x="159" y="17"/>
                      </a:lnTo>
                      <a:lnTo>
                        <a:pt x="163" y="16"/>
                      </a:lnTo>
                      <a:lnTo>
                        <a:pt x="168" y="16"/>
                      </a:lnTo>
                      <a:lnTo>
                        <a:pt x="170" y="16"/>
                      </a:lnTo>
                      <a:lnTo>
                        <a:pt x="171" y="16"/>
                      </a:lnTo>
                      <a:lnTo>
                        <a:pt x="174" y="16"/>
                      </a:lnTo>
                      <a:lnTo>
                        <a:pt x="179" y="16"/>
                      </a:lnTo>
                      <a:lnTo>
                        <a:pt x="189" y="16"/>
                      </a:lnTo>
                      <a:lnTo>
                        <a:pt x="199" y="16"/>
                      </a:lnTo>
                      <a:lnTo>
                        <a:pt x="209" y="16"/>
                      </a:lnTo>
                      <a:lnTo>
                        <a:pt x="221" y="16"/>
                      </a:lnTo>
                      <a:lnTo>
                        <a:pt x="229" y="16"/>
                      </a:lnTo>
                      <a:lnTo>
                        <a:pt x="236" y="16"/>
                      </a:lnTo>
                      <a:lnTo>
                        <a:pt x="236" y="38"/>
                      </a:lnTo>
                      <a:lnTo>
                        <a:pt x="236" y="75"/>
                      </a:lnTo>
                      <a:lnTo>
                        <a:pt x="236" y="113"/>
                      </a:lnTo>
                      <a:lnTo>
                        <a:pt x="236" y="135"/>
                      </a:lnTo>
                      <a:lnTo>
                        <a:pt x="231" y="135"/>
                      </a:lnTo>
                      <a:lnTo>
                        <a:pt x="224" y="135"/>
                      </a:lnTo>
                      <a:lnTo>
                        <a:pt x="215" y="135"/>
                      </a:lnTo>
                      <a:lnTo>
                        <a:pt x="204" y="135"/>
                      </a:lnTo>
                      <a:lnTo>
                        <a:pt x="190" y="135"/>
                      </a:lnTo>
                      <a:lnTo>
                        <a:pt x="175" y="135"/>
                      </a:lnTo>
                      <a:lnTo>
                        <a:pt x="159" y="135"/>
                      </a:lnTo>
                      <a:lnTo>
                        <a:pt x="143" y="135"/>
                      </a:lnTo>
                      <a:lnTo>
                        <a:pt x="125" y="135"/>
                      </a:lnTo>
                      <a:lnTo>
                        <a:pt x="109" y="135"/>
                      </a:lnTo>
                      <a:lnTo>
                        <a:pt x="93" y="135"/>
                      </a:lnTo>
                      <a:lnTo>
                        <a:pt x="78" y="135"/>
                      </a:lnTo>
                      <a:lnTo>
                        <a:pt x="65" y="135"/>
                      </a:lnTo>
                      <a:lnTo>
                        <a:pt x="53" y="135"/>
                      </a:lnTo>
                      <a:lnTo>
                        <a:pt x="43" y="135"/>
                      </a:lnTo>
                      <a:lnTo>
                        <a:pt x="37" y="135"/>
                      </a:lnTo>
                      <a:lnTo>
                        <a:pt x="46" y="125"/>
                      </a:lnTo>
                      <a:lnTo>
                        <a:pt x="60" y="110"/>
                      </a:lnTo>
                      <a:lnTo>
                        <a:pt x="75" y="93"/>
                      </a:lnTo>
                      <a:lnTo>
                        <a:pt x="91" y="76"/>
                      </a:lnTo>
                      <a:lnTo>
                        <a:pt x="107" y="59"/>
                      </a:lnTo>
                      <a:lnTo>
                        <a:pt x="119" y="45"/>
                      </a:lnTo>
                      <a:lnTo>
                        <a:pt x="128" y="36"/>
                      </a:lnTo>
                      <a:lnTo>
                        <a:pt x="131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03">
                  <a:extLst>
                    <a:ext uri="{FF2B5EF4-FFF2-40B4-BE49-F238E27FC236}">
                      <a16:creationId xmlns:a16="http://schemas.microsoft.com/office/drawing/2014/main" id="{C8CEF72B-8BA1-4318-8B3C-80BF17A3CCC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28" y="1864"/>
                  <a:ext cx="197" cy="68"/>
                </a:xfrm>
                <a:custGeom>
                  <a:avLst/>
                  <a:gdLst>
                    <a:gd name="T0" fmla="*/ 82 w 432"/>
                    <a:gd name="T1" fmla="*/ 4 h 151"/>
                    <a:gd name="T2" fmla="*/ 80 w 432"/>
                    <a:gd name="T3" fmla="*/ 1 h 151"/>
                    <a:gd name="T4" fmla="*/ 78 w 432"/>
                    <a:gd name="T5" fmla="*/ 0 h 151"/>
                    <a:gd name="T6" fmla="*/ 76 w 432"/>
                    <a:gd name="T7" fmla="*/ 0 h 151"/>
                    <a:gd name="T8" fmla="*/ 2 w 432"/>
                    <a:gd name="T9" fmla="*/ 0 h 151"/>
                    <a:gd name="T10" fmla="*/ 0 w 432"/>
                    <a:gd name="T11" fmla="*/ 31 h 151"/>
                    <a:gd name="T12" fmla="*/ 83 w 432"/>
                    <a:gd name="T13" fmla="*/ 5 h 151"/>
                    <a:gd name="T14" fmla="*/ 3 w 432"/>
                    <a:gd name="T15" fmla="*/ 23 h 151"/>
                    <a:gd name="T16" fmla="*/ 3 w 432"/>
                    <a:gd name="T17" fmla="*/ 8 h 151"/>
                    <a:gd name="T18" fmla="*/ 5 w 432"/>
                    <a:gd name="T19" fmla="*/ 3 h 151"/>
                    <a:gd name="T20" fmla="*/ 11 w 432"/>
                    <a:gd name="T21" fmla="*/ 3 h 151"/>
                    <a:gd name="T22" fmla="*/ 21 w 432"/>
                    <a:gd name="T23" fmla="*/ 3 h 151"/>
                    <a:gd name="T24" fmla="*/ 32 w 432"/>
                    <a:gd name="T25" fmla="*/ 3 h 151"/>
                    <a:gd name="T26" fmla="*/ 43 w 432"/>
                    <a:gd name="T27" fmla="*/ 27 h 151"/>
                    <a:gd name="T28" fmla="*/ 36 w 432"/>
                    <a:gd name="T29" fmla="*/ 27 h 151"/>
                    <a:gd name="T30" fmla="*/ 29 w 432"/>
                    <a:gd name="T31" fmla="*/ 27 h 151"/>
                    <a:gd name="T32" fmla="*/ 22 w 432"/>
                    <a:gd name="T33" fmla="*/ 27 h 151"/>
                    <a:gd name="T34" fmla="*/ 16 w 432"/>
                    <a:gd name="T35" fmla="*/ 27 h 151"/>
                    <a:gd name="T36" fmla="*/ 11 w 432"/>
                    <a:gd name="T37" fmla="*/ 27 h 151"/>
                    <a:gd name="T38" fmla="*/ 7 w 432"/>
                    <a:gd name="T39" fmla="*/ 27 h 151"/>
                    <a:gd name="T40" fmla="*/ 5 w 432"/>
                    <a:gd name="T41" fmla="*/ 27 h 151"/>
                    <a:gd name="T42" fmla="*/ 3 w 432"/>
                    <a:gd name="T43" fmla="*/ 27 h 151"/>
                    <a:gd name="T44" fmla="*/ 50 w 432"/>
                    <a:gd name="T45" fmla="*/ 3 h 151"/>
                    <a:gd name="T46" fmla="*/ 61 w 432"/>
                    <a:gd name="T47" fmla="*/ 3 h 151"/>
                    <a:gd name="T48" fmla="*/ 70 w 432"/>
                    <a:gd name="T49" fmla="*/ 3 h 151"/>
                    <a:gd name="T50" fmla="*/ 74 w 432"/>
                    <a:gd name="T51" fmla="*/ 3 h 151"/>
                    <a:gd name="T52" fmla="*/ 76 w 432"/>
                    <a:gd name="T53" fmla="*/ 3 h 151"/>
                    <a:gd name="T54" fmla="*/ 79 w 432"/>
                    <a:gd name="T55" fmla="*/ 5 h 151"/>
                    <a:gd name="T56" fmla="*/ 81 w 432"/>
                    <a:gd name="T57" fmla="*/ 9 h 151"/>
                    <a:gd name="T58" fmla="*/ 84 w 432"/>
                    <a:gd name="T59" fmla="*/ 22 h 151"/>
                    <a:gd name="T60" fmla="*/ 84 w 432"/>
                    <a:gd name="T61" fmla="*/ 27 h 151"/>
                    <a:gd name="T62" fmla="*/ 78 w 432"/>
                    <a:gd name="T63" fmla="*/ 27 h 151"/>
                    <a:gd name="T64" fmla="*/ 67 w 432"/>
                    <a:gd name="T65" fmla="*/ 27 h 151"/>
                    <a:gd name="T66" fmla="*/ 55 w 432"/>
                    <a:gd name="T67" fmla="*/ 27 h 151"/>
                    <a:gd name="T68" fmla="*/ 44 w 432"/>
                    <a:gd name="T69" fmla="*/ 3 h 151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0" t="0" r="r" b="b"/>
                  <a:pathLst>
                    <a:path w="432" h="151">
                      <a:moveTo>
                        <a:pt x="400" y="25"/>
                      </a:moveTo>
                      <a:lnTo>
                        <a:pt x="395" y="17"/>
                      </a:lnTo>
                      <a:lnTo>
                        <a:pt x="390" y="10"/>
                      </a:lnTo>
                      <a:lnTo>
                        <a:pt x="385" y="6"/>
                      </a:lnTo>
                      <a:lnTo>
                        <a:pt x="378" y="4"/>
                      </a:lnTo>
                      <a:lnTo>
                        <a:pt x="372" y="1"/>
                      </a:lnTo>
                      <a:lnTo>
                        <a:pt x="367" y="0"/>
                      </a:lnTo>
                      <a:lnTo>
                        <a:pt x="364" y="0"/>
                      </a:lnTo>
                      <a:lnTo>
                        <a:pt x="363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51"/>
                      </a:lnTo>
                      <a:lnTo>
                        <a:pt x="432" y="151"/>
                      </a:lnTo>
                      <a:lnTo>
                        <a:pt x="400" y="25"/>
                      </a:lnTo>
                      <a:close/>
                      <a:moveTo>
                        <a:pt x="15" y="135"/>
                      </a:moveTo>
                      <a:lnTo>
                        <a:pt x="15" y="113"/>
                      </a:lnTo>
                      <a:lnTo>
                        <a:pt x="15" y="75"/>
                      </a:lnTo>
                      <a:lnTo>
                        <a:pt x="15" y="38"/>
                      </a:lnTo>
                      <a:lnTo>
                        <a:pt x="15" y="16"/>
                      </a:lnTo>
                      <a:lnTo>
                        <a:pt x="22" y="16"/>
                      </a:lnTo>
                      <a:lnTo>
                        <a:pt x="33" y="16"/>
                      </a:lnTo>
                      <a:lnTo>
                        <a:pt x="52" y="16"/>
                      </a:lnTo>
                      <a:lnTo>
                        <a:pt x="73" y="16"/>
                      </a:lnTo>
                      <a:lnTo>
                        <a:pt x="99" y="16"/>
                      </a:lnTo>
                      <a:lnTo>
                        <a:pt x="126" y="16"/>
                      </a:lnTo>
                      <a:lnTo>
                        <a:pt x="156" y="16"/>
                      </a:lnTo>
                      <a:lnTo>
                        <a:pt x="186" y="16"/>
                      </a:lnTo>
                      <a:lnTo>
                        <a:pt x="206" y="135"/>
                      </a:lnTo>
                      <a:lnTo>
                        <a:pt x="189" y="135"/>
                      </a:lnTo>
                      <a:lnTo>
                        <a:pt x="171" y="135"/>
                      </a:lnTo>
                      <a:lnTo>
                        <a:pt x="155" y="135"/>
                      </a:lnTo>
                      <a:lnTo>
                        <a:pt x="138" y="135"/>
                      </a:lnTo>
                      <a:lnTo>
                        <a:pt x="122" y="135"/>
                      </a:lnTo>
                      <a:lnTo>
                        <a:pt x="107" y="135"/>
                      </a:lnTo>
                      <a:lnTo>
                        <a:pt x="93" y="135"/>
                      </a:lnTo>
                      <a:lnTo>
                        <a:pt x="79" y="135"/>
                      </a:lnTo>
                      <a:lnTo>
                        <a:pt x="67" y="135"/>
                      </a:lnTo>
                      <a:lnTo>
                        <a:pt x="55" y="135"/>
                      </a:lnTo>
                      <a:lnTo>
                        <a:pt x="44" y="135"/>
                      </a:lnTo>
                      <a:lnTo>
                        <a:pt x="35" y="135"/>
                      </a:lnTo>
                      <a:lnTo>
                        <a:pt x="27" y="135"/>
                      </a:lnTo>
                      <a:lnTo>
                        <a:pt x="22" y="135"/>
                      </a:lnTo>
                      <a:lnTo>
                        <a:pt x="17" y="135"/>
                      </a:lnTo>
                      <a:lnTo>
                        <a:pt x="15" y="135"/>
                      </a:lnTo>
                      <a:close/>
                      <a:moveTo>
                        <a:pt x="211" y="16"/>
                      </a:moveTo>
                      <a:lnTo>
                        <a:pt x="239" y="16"/>
                      </a:lnTo>
                      <a:lnTo>
                        <a:pt x="268" y="16"/>
                      </a:lnTo>
                      <a:lnTo>
                        <a:pt x="294" y="16"/>
                      </a:lnTo>
                      <a:lnTo>
                        <a:pt x="315" y="16"/>
                      </a:lnTo>
                      <a:lnTo>
                        <a:pt x="335" y="16"/>
                      </a:lnTo>
                      <a:lnTo>
                        <a:pt x="349" y="16"/>
                      </a:lnTo>
                      <a:lnTo>
                        <a:pt x="358" y="16"/>
                      </a:lnTo>
                      <a:lnTo>
                        <a:pt x="362" y="16"/>
                      </a:lnTo>
                      <a:lnTo>
                        <a:pt x="365" y="16"/>
                      </a:lnTo>
                      <a:lnTo>
                        <a:pt x="372" y="17"/>
                      </a:lnTo>
                      <a:lnTo>
                        <a:pt x="379" y="22"/>
                      </a:lnTo>
                      <a:lnTo>
                        <a:pt x="385" y="30"/>
                      </a:lnTo>
                      <a:lnTo>
                        <a:pt x="388" y="43"/>
                      </a:lnTo>
                      <a:lnTo>
                        <a:pt x="395" y="72"/>
                      </a:lnTo>
                      <a:lnTo>
                        <a:pt x="404" y="107"/>
                      </a:lnTo>
                      <a:lnTo>
                        <a:pt x="411" y="135"/>
                      </a:lnTo>
                      <a:lnTo>
                        <a:pt x="404" y="135"/>
                      </a:lnTo>
                      <a:lnTo>
                        <a:pt x="391" y="135"/>
                      </a:lnTo>
                      <a:lnTo>
                        <a:pt x="374" y="135"/>
                      </a:lnTo>
                      <a:lnTo>
                        <a:pt x="351" y="135"/>
                      </a:lnTo>
                      <a:lnTo>
                        <a:pt x="325" y="135"/>
                      </a:lnTo>
                      <a:lnTo>
                        <a:pt x="295" y="135"/>
                      </a:lnTo>
                      <a:lnTo>
                        <a:pt x="264" y="135"/>
                      </a:lnTo>
                      <a:lnTo>
                        <a:pt x="230" y="135"/>
                      </a:lnTo>
                      <a:lnTo>
                        <a:pt x="211" y="1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04">
                  <a:extLst>
                    <a:ext uri="{FF2B5EF4-FFF2-40B4-BE49-F238E27FC236}">
                      <a16:creationId xmlns:a16="http://schemas.microsoft.com/office/drawing/2014/main" id="{553C63A7-062E-4381-AB15-89237D44AA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2039"/>
                  <a:ext cx="42" cy="38"/>
                </a:xfrm>
                <a:custGeom>
                  <a:avLst/>
                  <a:gdLst>
                    <a:gd name="T0" fmla="*/ 17 w 91"/>
                    <a:gd name="T1" fmla="*/ 1 h 84"/>
                    <a:gd name="T2" fmla="*/ 17 w 91"/>
                    <a:gd name="T3" fmla="*/ 0 h 84"/>
                    <a:gd name="T4" fmla="*/ 17 w 91"/>
                    <a:gd name="T5" fmla="*/ 0 h 84"/>
                    <a:gd name="T6" fmla="*/ 17 w 91"/>
                    <a:gd name="T7" fmla="*/ 0 h 84"/>
                    <a:gd name="T8" fmla="*/ 17 w 91"/>
                    <a:gd name="T9" fmla="*/ 0 h 84"/>
                    <a:gd name="T10" fmla="*/ 18 w 91"/>
                    <a:gd name="T11" fmla="*/ 3 h 84"/>
                    <a:gd name="T12" fmla="*/ 18 w 91"/>
                    <a:gd name="T13" fmla="*/ 7 h 84"/>
                    <a:gd name="T14" fmla="*/ 17 w 91"/>
                    <a:gd name="T15" fmla="*/ 10 h 84"/>
                    <a:gd name="T16" fmla="*/ 14 w 91"/>
                    <a:gd name="T17" fmla="*/ 13 h 84"/>
                    <a:gd name="T18" fmla="*/ 12 w 91"/>
                    <a:gd name="T19" fmla="*/ 14 h 84"/>
                    <a:gd name="T20" fmla="*/ 11 w 91"/>
                    <a:gd name="T21" fmla="*/ 15 h 84"/>
                    <a:gd name="T22" fmla="*/ 8 w 91"/>
                    <a:gd name="T23" fmla="*/ 15 h 84"/>
                    <a:gd name="T24" fmla="*/ 7 w 91"/>
                    <a:gd name="T25" fmla="*/ 15 h 84"/>
                    <a:gd name="T26" fmla="*/ 5 w 91"/>
                    <a:gd name="T27" fmla="*/ 15 h 84"/>
                    <a:gd name="T28" fmla="*/ 3 w 91"/>
                    <a:gd name="T29" fmla="*/ 14 h 84"/>
                    <a:gd name="T30" fmla="*/ 1 w 91"/>
                    <a:gd name="T31" fmla="*/ 14 h 84"/>
                    <a:gd name="T32" fmla="*/ 0 w 91"/>
                    <a:gd name="T33" fmla="*/ 12 h 84"/>
                    <a:gd name="T34" fmla="*/ 0 w 91"/>
                    <a:gd name="T35" fmla="*/ 13 h 84"/>
                    <a:gd name="T36" fmla="*/ 0 w 91"/>
                    <a:gd name="T37" fmla="*/ 13 h 84"/>
                    <a:gd name="T38" fmla="*/ 0 w 91"/>
                    <a:gd name="T39" fmla="*/ 13 h 84"/>
                    <a:gd name="T40" fmla="*/ 0 w 91"/>
                    <a:gd name="T41" fmla="*/ 14 h 84"/>
                    <a:gd name="T42" fmla="*/ 2 w 91"/>
                    <a:gd name="T43" fmla="*/ 15 h 84"/>
                    <a:gd name="T44" fmla="*/ 4 w 91"/>
                    <a:gd name="T45" fmla="*/ 16 h 84"/>
                    <a:gd name="T46" fmla="*/ 6 w 91"/>
                    <a:gd name="T47" fmla="*/ 17 h 84"/>
                    <a:gd name="T48" fmla="*/ 8 w 91"/>
                    <a:gd name="T49" fmla="*/ 17 h 84"/>
                    <a:gd name="T50" fmla="*/ 10 w 91"/>
                    <a:gd name="T51" fmla="*/ 17 h 84"/>
                    <a:gd name="T52" fmla="*/ 12 w 91"/>
                    <a:gd name="T53" fmla="*/ 17 h 84"/>
                    <a:gd name="T54" fmla="*/ 14 w 91"/>
                    <a:gd name="T55" fmla="*/ 16 h 84"/>
                    <a:gd name="T56" fmla="*/ 15 w 91"/>
                    <a:gd name="T57" fmla="*/ 15 h 84"/>
                    <a:gd name="T58" fmla="*/ 18 w 91"/>
                    <a:gd name="T59" fmla="*/ 12 h 84"/>
                    <a:gd name="T60" fmla="*/ 19 w 91"/>
                    <a:gd name="T61" fmla="*/ 9 h 84"/>
                    <a:gd name="T62" fmla="*/ 19 w 91"/>
                    <a:gd name="T63" fmla="*/ 5 h 84"/>
                    <a:gd name="T64" fmla="*/ 17 w 91"/>
                    <a:gd name="T65" fmla="*/ 1 h 8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91" h="84">
                      <a:moveTo>
                        <a:pt x="81" y="5"/>
                      </a:moveTo>
                      <a:lnTo>
                        <a:pt x="80" y="3"/>
                      </a:lnTo>
                      <a:lnTo>
                        <a:pt x="79" y="2"/>
                      </a:lnTo>
                      <a:lnTo>
                        <a:pt x="78" y="1"/>
                      </a:lnTo>
                      <a:lnTo>
                        <a:pt x="77" y="0"/>
                      </a:lnTo>
                      <a:lnTo>
                        <a:pt x="83" y="16"/>
                      </a:lnTo>
                      <a:lnTo>
                        <a:pt x="84" y="33"/>
                      </a:lnTo>
                      <a:lnTo>
                        <a:pt x="77" y="51"/>
                      </a:lnTo>
                      <a:lnTo>
                        <a:pt x="65" y="64"/>
                      </a:lnTo>
                      <a:lnTo>
                        <a:pt x="57" y="69"/>
                      </a:lnTo>
                      <a:lnTo>
                        <a:pt x="49" y="72"/>
                      </a:lnTo>
                      <a:lnTo>
                        <a:pt x="40" y="74"/>
                      </a:lnTo>
                      <a:lnTo>
                        <a:pt x="32" y="74"/>
                      </a:lnTo>
                      <a:lnTo>
                        <a:pt x="23" y="72"/>
                      </a:lnTo>
                      <a:lnTo>
                        <a:pt x="15" y="70"/>
                      </a:lnTo>
                      <a:lnTo>
                        <a:pt x="7" y="66"/>
                      </a:lnTo>
                      <a:lnTo>
                        <a:pt x="0" y="60"/>
                      </a:lnTo>
                      <a:lnTo>
                        <a:pt x="1" y="61"/>
                      </a:lnTo>
                      <a:lnTo>
                        <a:pt x="2" y="62"/>
                      </a:lnTo>
                      <a:lnTo>
                        <a:pt x="2" y="64"/>
                      </a:lnTo>
                      <a:lnTo>
                        <a:pt x="3" y="66"/>
                      </a:lnTo>
                      <a:lnTo>
                        <a:pt x="10" y="72"/>
                      </a:lnTo>
                      <a:lnTo>
                        <a:pt x="18" y="78"/>
                      </a:lnTo>
                      <a:lnTo>
                        <a:pt x="27" y="82"/>
                      </a:lnTo>
                      <a:lnTo>
                        <a:pt x="37" y="84"/>
                      </a:lnTo>
                      <a:lnTo>
                        <a:pt x="46" y="84"/>
                      </a:lnTo>
                      <a:lnTo>
                        <a:pt x="55" y="83"/>
                      </a:lnTo>
                      <a:lnTo>
                        <a:pt x="64" y="79"/>
                      </a:lnTo>
                      <a:lnTo>
                        <a:pt x="72" y="74"/>
                      </a:lnTo>
                      <a:lnTo>
                        <a:pt x="85" y="59"/>
                      </a:lnTo>
                      <a:lnTo>
                        <a:pt x="91" y="41"/>
                      </a:lnTo>
                      <a:lnTo>
                        <a:pt x="90" y="22"/>
                      </a:lnTo>
                      <a:lnTo>
                        <a:pt x="81" y="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4" name="Freeform 205">
                  <a:extLst>
                    <a:ext uri="{FF2B5EF4-FFF2-40B4-BE49-F238E27FC236}">
                      <a16:creationId xmlns:a16="http://schemas.microsoft.com/office/drawing/2014/main" id="{50D0A81B-B40A-4001-8921-01DFB0F3A9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0" y="2066"/>
                  <a:ext cx="3" cy="2"/>
                </a:xfrm>
                <a:custGeom>
                  <a:avLst/>
                  <a:gdLst>
                    <a:gd name="T0" fmla="*/ 0 w 9"/>
                    <a:gd name="T1" fmla="*/ 1 h 4"/>
                    <a:gd name="T2" fmla="*/ 1 w 9"/>
                    <a:gd name="T3" fmla="*/ 1 h 4"/>
                    <a:gd name="T4" fmla="*/ 1 w 9"/>
                    <a:gd name="T5" fmla="*/ 1 h 4"/>
                    <a:gd name="T6" fmla="*/ 1 w 9"/>
                    <a:gd name="T7" fmla="*/ 1 h 4"/>
                    <a:gd name="T8" fmla="*/ 0 w 9"/>
                    <a:gd name="T9" fmla="*/ 1 h 4"/>
                    <a:gd name="T10" fmla="*/ 0 w 9"/>
                    <a:gd name="T11" fmla="*/ 0 h 4"/>
                    <a:gd name="T12" fmla="*/ 0 w 9"/>
                    <a:gd name="T13" fmla="*/ 1 h 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" h="4">
                      <a:moveTo>
                        <a:pt x="0" y="4"/>
                      </a:moveTo>
                      <a:lnTo>
                        <a:pt x="9" y="4"/>
                      </a:lnTo>
                      <a:lnTo>
                        <a:pt x="6" y="3"/>
                      </a:lnTo>
                      <a:lnTo>
                        <a:pt x="5" y="2"/>
                      </a:lnTo>
                      <a:lnTo>
                        <a:pt x="3" y="1"/>
                      </a:lnTo>
                      <a:lnTo>
                        <a:pt x="0" y="0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5" name="Freeform 206">
                  <a:extLst>
                    <a:ext uri="{FF2B5EF4-FFF2-40B4-BE49-F238E27FC236}">
                      <a16:creationId xmlns:a16="http://schemas.microsoft.com/office/drawing/2014/main" id="{CE532FD9-8FA3-46AC-B557-81F4D44E9E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2068"/>
                  <a:ext cx="2" cy="1"/>
                </a:xfrm>
                <a:custGeom>
                  <a:avLst/>
                  <a:gdLst>
                    <a:gd name="T0" fmla="*/ 2 w 2"/>
                    <a:gd name="T1" fmla="*/ 1 h 1"/>
                    <a:gd name="T2" fmla="*/ 2 w 2"/>
                    <a:gd name="T3" fmla="*/ 0 h 1"/>
                    <a:gd name="T4" fmla="*/ 1 w 2"/>
                    <a:gd name="T5" fmla="*/ 0 h 1"/>
                    <a:gd name="T6" fmla="*/ 1 w 2"/>
                    <a:gd name="T7" fmla="*/ 0 h 1"/>
                    <a:gd name="T8" fmla="*/ 1 w 2"/>
                    <a:gd name="T9" fmla="*/ 0 h 1"/>
                    <a:gd name="T10" fmla="*/ 0 w 2"/>
                    <a:gd name="T11" fmla="*/ 1 h 1"/>
                    <a:gd name="T12" fmla="*/ 2 w 2"/>
                    <a:gd name="T13" fmla="*/ 1 h 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" h="1">
                      <a:moveTo>
                        <a:pt x="2" y="1"/>
                      </a:moveTo>
                      <a:lnTo>
                        <a:pt x="2" y="0"/>
                      </a:lnTo>
                      <a:lnTo>
                        <a:pt x="1" y="0"/>
                      </a:lnTo>
                      <a:lnTo>
                        <a:pt x="0" y="1"/>
                      </a:lnTo>
                      <a:lnTo>
                        <a:pt x="2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6" name="Freeform 207">
                  <a:extLst>
                    <a:ext uri="{FF2B5EF4-FFF2-40B4-BE49-F238E27FC236}">
                      <a16:creationId xmlns:a16="http://schemas.microsoft.com/office/drawing/2014/main" id="{5A15EE38-2A63-44C6-A394-D741F064D6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46"/>
                  <a:ext cx="36" cy="16"/>
                </a:xfrm>
                <a:custGeom>
                  <a:avLst/>
                  <a:gdLst>
                    <a:gd name="T0" fmla="*/ 4 w 78"/>
                    <a:gd name="T1" fmla="*/ 5 h 33"/>
                    <a:gd name="T2" fmla="*/ 5 w 78"/>
                    <a:gd name="T3" fmla="*/ 5 h 33"/>
                    <a:gd name="T4" fmla="*/ 6 w 78"/>
                    <a:gd name="T5" fmla="*/ 5 h 33"/>
                    <a:gd name="T6" fmla="*/ 7 w 78"/>
                    <a:gd name="T7" fmla="*/ 6 h 33"/>
                    <a:gd name="T8" fmla="*/ 9 w 78"/>
                    <a:gd name="T9" fmla="*/ 6 h 33"/>
                    <a:gd name="T10" fmla="*/ 11 w 78"/>
                    <a:gd name="T11" fmla="*/ 7 h 33"/>
                    <a:gd name="T12" fmla="*/ 12 w 78"/>
                    <a:gd name="T13" fmla="*/ 7 h 33"/>
                    <a:gd name="T14" fmla="*/ 14 w 78"/>
                    <a:gd name="T15" fmla="*/ 7 h 33"/>
                    <a:gd name="T16" fmla="*/ 16 w 78"/>
                    <a:gd name="T17" fmla="*/ 8 h 33"/>
                    <a:gd name="T18" fmla="*/ 16 w 78"/>
                    <a:gd name="T19" fmla="*/ 7 h 33"/>
                    <a:gd name="T20" fmla="*/ 16 w 78"/>
                    <a:gd name="T21" fmla="*/ 6 h 33"/>
                    <a:gd name="T22" fmla="*/ 16 w 78"/>
                    <a:gd name="T23" fmla="*/ 6 h 33"/>
                    <a:gd name="T24" fmla="*/ 16 w 78"/>
                    <a:gd name="T25" fmla="*/ 5 h 33"/>
                    <a:gd name="T26" fmla="*/ 16 w 78"/>
                    <a:gd name="T27" fmla="*/ 3 h 33"/>
                    <a:gd name="T28" fmla="*/ 17 w 78"/>
                    <a:gd name="T29" fmla="*/ 2 h 33"/>
                    <a:gd name="T30" fmla="*/ 17 w 78"/>
                    <a:gd name="T31" fmla="*/ 1 h 33"/>
                    <a:gd name="T32" fmla="*/ 17 w 78"/>
                    <a:gd name="T33" fmla="*/ 0 h 33"/>
                    <a:gd name="T34" fmla="*/ 0 w 78"/>
                    <a:gd name="T35" fmla="*/ 0 h 33"/>
                    <a:gd name="T36" fmla="*/ 0 w 78"/>
                    <a:gd name="T37" fmla="*/ 2 h 33"/>
                    <a:gd name="T38" fmla="*/ 2 w 78"/>
                    <a:gd name="T39" fmla="*/ 4 h 33"/>
                    <a:gd name="T40" fmla="*/ 4 w 78"/>
                    <a:gd name="T41" fmla="*/ 5 h 33"/>
                    <a:gd name="T42" fmla="*/ 4 w 78"/>
                    <a:gd name="T43" fmla="*/ 5 h 33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78" h="33">
                      <a:moveTo>
                        <a:pt x="20" y="22"/>
                      </a:moveTo>
                      <a:lnTo>
                        <a:pt x="23" y="23"/>
                      </a:lnTo>
                      <a:lnTo>
                        <a:pt x="26" y="23"/>
                      </a:lnTo>
                      <a:lnTo>
                        <a:pt x="33" y="25"/>
                      </a:lnTo>
                      <a:lnTo>
                        <a:pt x="41" y="26"/>
                      </a:lnTo>
                      <a:lnTo>
                        <a:pt x="49" y="28"/>
                      </a:lnTo>
                      <a:lnTo>
                        <a:pt x="58" y="30"/>
                      </a:lnTo>
                      <a:lnTo>
                        <a:pt x="68" y="31"/>
                      </a:lnTo>
                      <a:lnTo>
                        <a:pt x="76" y="33"/>
                      </a:lnTo>
                      <a:lnTo>
                        <a:pt x="76" y="30"/>
                      </a:lnTo>
                      <a:lnTo>
                        <a:pt x="76" y="26"/>
                      </a:lnTo>
                      <a:lnTo>
                        <a:pt x="76" y="24"/>
                      </a:lnTo>
                      <a:lnTo>
                        <a:pt x="76" y="21"/>
                      </a:lnTo>
                      <a:lnTo>
                        <a:pt x="76" y="15"/>
                      </a:lnTo>
                      <a:lnTo>
                        <a:pt x="77" y="10"/>
                      </a:lnTo>
                      <a:lnTo>
                        <a:pt x="77" y="5"/>
                      </a:lnTo>
                      <a:lnTo>
                        <a:pt x="78" y="0"/>
                      </a:lnTo>
                      <a:lnTo>
                        <a:pt x="0" y="0"/>
                      </a:lnTo>
                      <a:lnTo>
                        <a:pt x="3" y="10"/>
                      </a:lnTo>
                      <a:lnTo>
                        <a:pt x="10" y="17"/>
                      </a:lnTo>
                      <a:lnTo>
                        <a:pt x="17" y="21"/>
                      </a:lnTo>
                      <a:lnTo>
                        <a:pt x="20" y="2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7" name="Freeform 208">
                  <a:extLst>
                    <a:ext uri="{FF2B5EF4-FFF2-40B4-BE49-F238E27FC236}">
                      <a16:creationId xmlns:a16="http://schemas.microsoft.com/office/drawing/2014/main" id="{15DE1537-A49C-408B-997B-BE5E7DB637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40" y="2046"/>
                  <a:ext cx="160" cy="20"/>
                </a:xfrm>
                <a:custGeom>
                  <a:avLst/>
                  <a:gdLst>
                    <a:gd name="T0" fmla="*/ 0 w 349"/>
                    <a:gd name="T1" fmla="*/ 10 h 41"/>
                    <a:gd name="T2" fmla="*/ 73 w 349"/>
                    <a:gd name="T3" fmla="*/ 10 h 41"/>
                    <a:gd name="T4" fmla="*/ 73 w 349"/>
                    <a:gd name="T5" fmla="*/ 9 h 41"/>
                    <a:gd name="T6" fmla="*/ 73 w 349"/>
                    <a:gd name="T7" fmla="*/ 7 h 41"/>
                    <a:gd name="T8" fmla="*/ 73 w 349"/>
                    <a:gd name="T9" fmla="*/ 6 h 41"/>
                    <a:gd name="T10" fmla="*/ 73 w 349"/>
                    <a:gd name="T11" fmla="*/ 5 h 41"/>
                    <a:gd name="T12" fmla="*/ 73 w 349"/>
                    <a:gd name="T13" fmla="*/ 3 h 41"/>
                    <a:gd name="T14" fmla="*/ 73 w 349"/>
                    <a:gd name="T15" fmla="*/ 2 h 41"/>
                    <a:gd name="T16" fmla="*/ 73 w 349"/>
                    <a:gd name="T17" fmla="*/ 1 h 41"/>
                    <a:gd name="T18" fmla="*/ 73 w 349"/>
                    <a:gd name="T19" fmla="*/ 0 h 41"/>
                    <a:gd name="T20" fmla="*/ 0 w 349"/>
                    <a:gd name="T21" fmla="*/ 0 h 41"/>
                    <a:gd name="T22" fmla="*/ 0 w 349"/>
                    <a:gd name="T23" fmla="*/ 1 h 41"/>
                    <a:gd name="T24" fmla="*/ 0 w 349"/>
                    <a:gd name="T25" fmla="*/ 2 h 41"/>
                    <a:gd name="T26" fmla="*/ 0 w 349"/>
                    <a:gd name="T27" fmla="*/ 3 h 41"/>
                    <a:gd name="T28" fmla="*/ 0 w 349"/>
                    <a:gd name="T29" fmla="*/ 5 h 41"/>
                    <a:gd name="T30" fmla="*/ 0 w 349"/>
                    <a:gd name="T31" fmla="*/ 6 h 41"/>
                    <a:gd name="T32" fmla="*/ 0 w 349"/>
                    <a:gd name="T33" fmla="*/ 7 h 41"/>
                    <a:gd name="T34" fmla="*/ 0 w 349"/>
                    <a:gd name="T35" fmla="*/ 9 h 41"/>
                    <a:gd name="T36" fmla="*/ 0 w 349"/>
                    <a:gd name="T37" fmla="*/ 10 h 4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9" h="41">
                      <a:moveTo>
                        <a:pt x="1" y="41"/>
                      </a:moveTo>
                      <a:lnTo>
                        <a:pt x="348" y="41"/>
                      </a:lnTo>
                      <a:lnTo>
                        <a:pt x="347" y="36"/>
                      </a:lnTo>
                      <a:lnTo>
                        <a:pt x="347" y="31"/>
                      </a:lnTo>
                      <a:lnTo>
                        <a:pt x="347" y="25"/>
                      </a:lnTo>
                      <a:lnTo>
                        <a:pt x="347" y="21"/>
                      </a:lnTo>
                      <a:lnTo>
                        <a:pt x="347" y="15"/>
                      </a:lnTo>
                      <a:lnTo>
                        <a:pt x="348" y="10"/>
                      </a:lnTo>
                      <a:lnTo>
                        <a:pt x="348" y="5"/>
                      </a:lnTo>
                      <a:lnTo>
                        <a:pt x="349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2" y="15"/>
                      </a:lnTo>
                      <a:lnTo>
                        <a:pt x="2" y="21"/>
                      </a:lnTo>
                      <a:lnTo>
                        <a:pt x="2" y="25"/>
                      </a:lnTo>
                      <a:lnTo>
                        <a:pt x="2" y="31"/>
                      </a:lnTo>
                      <a:lnTo>
                        <a:pt x="2" y="36"/>
                      </a:lnTo>
                      <a:lnTo>
                        <a:pt x="1" y="4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209">
                  <a:extLst>
                    <a:ext uri="{FF2B5EF4-FFF2-40B4-BE49-F238E27FC236}">
                      <a16:creationId xmlns:a16="http://schemas.microsoft.com/office/drawing/2014/main" id="{1F8735A1-3C60-46B2-BD44-0765397843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2046"/>
                  <a:ext cx="45" cy="14"/>
                </a:xfrm>
                <a:custGeom>
                  <a:avLst/>
                  <a:gdLst>
                    <a:gd name="T0" fmla="*/ 0 w 98"/>
                    <a:gd name="T1" fmla="*/ 6 h 31"/>
                    <a:gd name="T2" fmla="*/ 3 w 98"/>
                    <a:gd name="T3" fmla="*/ 6 h 31"/>
                    <a:gd name="T4" fmla="*/ 6 w 98"/>
                    <a:gd name="T5" fmla="*/ 6 h 31"/>
                    <a:gd name="T6" fmla="*/ 9 w 98"/>
                    <a:gd name="T7" fmla="*/ 5 h 31"/>
                    <a:gd name="T8" fmla="*/ 12 w 98"/>
                    <a:gd name="T9" fmla="*/ 5 h 31"/>
                    <a:gd name="T10" fmla="*/ 15 w 98"/>
                    <a:gd name="T11" fmla="*/ 4 h 31"/>
                    <a:gd name="T12" fmla="*/ 17 w 98"/>
                    <a:gd name="T13" fmla="*/ 4 h 31"/>
                    <a:gd name="T14" fmla="*/ 18 w 98"/>
                    <a:gd name="T15" fmla="*/ 4 h 31"/>
                    <a:gd name="T16" fmla="*/ 19 w 98"/>
                    <a:gd name="T17" fmla="*/ 4 h 31"/>
                    <a:gd name="T18" fmla="*/ 19 w 98"/>
                    <a:gd name="T19" fmla="*/ 4 h 31"/>
                    <a:gd name="T20" fmla="*/ 20 w 98"/>
                    <a:gd name="T21" fmla="*/ 3 h 31"/>
                    <a:gd name="T22" fmla="*/ 21 w 98"/>
                    <a:gd name="T23" fmla="*/ 2 h 31"/>
                    <a:gd name="T24" fmla="*/ 21 w 98"/>
                    <a:gd name="T25" fmla="*/ 1 h 31"/>
                    <a:gd name="T26" fmla="*/ 21 w 98"/>
                    <a:gd name="T27" fmla="*/ 1 h 31"/>
                    <a:gd name="T28" fmla="*/ 21 w 98"/>
                    <a:gd name="T29" fmla="*/ 1 h 31"/>
                    <a:gd name="T30" fmla="*/ 21 w 98"/>
                    <a:gd name="T31" fmla="*/ 0 h 31"/>
                    <a:gd name="T32" fmla="*/ 21 w 98"/>
                    <a:gd name="T33" fmla="*/ 0 h 31"/>
                    <a:gd name="T34" fmla="*/ 0 w 98"/>
                    <a:gd name="T35" fmla="*/ 0 h 31"/>
                    <a:gd name="T36" fmla="*/ 0 w 98"/>
                    <a:gd name="T37" fmla="*/ 1 h 31"/>
                    <a:gd name="T38" fmla="*/ 0 w 98"/>
                    <a:gd name="T39" fmla="*/ 2 h 31"/>
                    <a:gd name="T40" fmla="*/ 0 w 98"/>
                    <a:gd name="T41" fmla="*/ 3 h 31"/>
                    <a:gd name="T42" fmla="*/ 0 w 98"/>
                    <a:gd name="T43" fmla="*/ 4 h 31"/>
                    <a:gd name="T44" fmla="*/ 0 w 98"/>
                    <a:gd name="T45" fmla="*/ 5 h 31"/>
                    <a:gd name="T46" fmla="*/ 0 w 98"/>
                    <a:gd name="T47" fmla="*/ 5 h 31"/>
                    <a:gd name="T48" fmla="*/ 0 w 98"/>
                    <a:gd name="T49" fmla="*/ 6 h 31"/>
                    <a:gd name="T50" fmla="*/ 0 w 98"/>
                    <a:gd name="T51" fmla="*/ 6 h 31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98" h="31">
                      <a:moveTo>
                        <a:pt x="3" y="31"/>
                      </a:moveTo>
                      <a:lnTo>
                        <a:pt x="15" y="29"/>
                      </a:lnTo>
                      <a:lnTo>
                        <a:pt x="29" y="28"/>
                      </a:lnTo>
                      <a:lnTo>
                        <a:pt x="44" y="25"/>
                      </a:lnTo>
                      <a:lnTo>
                        <a:pt x="58" y="23"/>
                      </a:lnTo>
                      <a:lnTo>
                        <a:pt x="71" y="21"/>
                      </a:lnTo>
                      <a:lnTo>
                        <a:pt x="81" y="19"/>
                      </a:lnTo>
                      <a:lnTo>
                        <a:pt x="88" y="18"/>
                      </a:lnTo>
                      <a:lnTo>
                        <a:pt x="90" y="18"/>
                      </a:lnTo>
                      <a:lnTo>
                        <a:pt x="92" y="17"/>
                      </a:lnTo>
                      <a:lnTo>
                        <a:pt x="96" y="15"/>
                      </a:lnTo>
                      <a:lnTo>
                        <a:pt x="97" y="11"/>
                      </a:lnTo>
                      <a:lnTo>
                        <a:pt x="98" y="6"/>
                      </a:lnTo>
                      <a:lnTo>
                        <a:pt x="98" y="5"/>
                      </a:lnTo>
                      <a:lnTo>
                        <a:pt x="98" y="2"/>
                      </a:lnTo>
                      <a:lnTo>
                        <a:pt x="98" y="0"/>
                      </a:lnTo>
                      <a:lnTo>
                        <a:pt x="0" y="0"/>
                      </a:lnTo>
                      <a:lnTo>
                        <a:pt x="1" y="5"/>
                      </a:lnTo>
                      <a:lnTo>
                        <a:pt x="1" y="10"/>
                      </a:lnTo>
                      <a:lnTo>
                        <a:pt x="3" y="15"/>
                      </a:lnTo>
                      <a:lnTo>
                        <a:pt x="3" y="21"/>
                      </a:lnTo>
                      <a:lnTo>
                        <a:pt x="3" y="23"/>
                      </a:lnTo>
                      <a:lnTo>
                        <a:pt x="3" y="25"/>
                      </a:lnTo>
                      <a:lnTo>
                        <a:pt x="3" y="29"/>
                      </a:lnTo>
                      <a:lnTo>
                        <a:pt x="3" y="3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9" name="Freeform 210">
                  <a:extLst>
                    <a:ext uri="{FF2B5EF4-FFF2-40B4-BE49-F238E27FC236}">
                      <a16:creationId xmlns:a16="http://schemas.microsoft.com/office/drawing/2014/main" id="{625A1A7B-87E7-4A2A-83BE-6F1DDA7BBA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7" y="1871"/>
                  <a:ext cx="15" cy="54"/>
                </a:xfrm>
                <a:custGeom>
                  <a:avLst/>
                  <a:gdLst>
                    <a:gd name="T0" fmla="*/ 3 w 36"/>
                    <a:gd name="T1" fmla="*/ 0 h 119"/>
                    <a:gd name="T2" fmla="*/ 2 w 36"/>
                    <a:gd name="T3" fmla="*/ 0 h 119"/>
                    <a:gd name="T4" fmla="*/ 1 w 36"/>
                    <a:gd name="T5" fmla="*/ 0 h 119"/>
                    <a:gd name="T6" fmla="*/ 1 w 36"/>
                    <a:gd name="T7" fmla="*/ 0 h 119"/>
                    <a:gd name="T8" fmla="*/ 0 w 36"/>
                    <a:gd name="T9" fmla="*/ 0 h 119"/>
                    <a:gd name="T10" fmla="*/ 4 w 36"/>
                    <a:gd name="T11" fmla="*/ 25 h 119"/>
                    <a:gd name="T12" fmla="*/ 5 w 36"/>
                    <a:gd name="T13" fmla="*/ 25 h 119"/>
                    <a:gd name="T14" fmla="*/ 5 w 36"/>
                    <a:gd name="T15" fmla="*/ 25 h 119"/>
                    <a:gd name="T16" fmla="*/ 6 w 36"/>
                    <a:gd name="T17" fmla="*/ 25 h 119"/>
                    <a:gd name="T18" fmla="*/ 6 w 36"/>
                    <a:gd name="T19" fmla="*/ 25 h 119"/>
                    <a:gd name="T20" fmla="*/ 3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16" y="0"/>
                      </a:moveTo>
                      <a:lnTo>
                        <a:pt x="12" y="0"/>
                      </a:lnTo>
                      <a:lnTo>
                        <a:pt x="8" y="0"/>
                      </a:lnTo>
                      <a:lnTo>
                        <a:pt x="5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26" y="119"/>
                      </a:lnTo>
                      <a:lnTo>
                        <a:pt x="29" y="119"/>
                      </a:lnTo>
                      <a:lnTo>
                        <a:pt x="33" y="119"/>
                      </a:lnTo>
                      <a:lnTo>
                        <a:pt x="36" y="1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0" name="Freeform 211">
                  <a:extLst>
                    <a:ext uri="{FF2B5EF4-FFF2-40B4-BE49-F238E27FC236}">
                      <a16:creationId xmlns:a16="http://schemas.microsoft.com/office/drawing/2014/main" id="{E124F0B6-DB2B-4F6E-A306-DAE2E91307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6" y="1871"/>
                  <a:ext cx="60" cy="54"/>
                </a:xfrm>
                <a:custGeom>
                  <a:avLst/>
                  <a:gdLst>
                    <a:gd name="T0" fmla="*/ 0 w 132"/>
                    <a:gd name="T1" fmla="*/ 0 h 119"/>
                    <a:gd name="T2" fmla="*/ 0 w 132"/>
                    <a:gd name="T3" fmla="*/ 5 h 119"/>
                    <a:gd name="T4" fmla="*/ 0 w 132"/>
                    <a:gd name="T5" fmla="*/ 12 h 119"/>
                    <a:gd name="T6" fmla="*/ 0 w 132"/>
                    <a:gd name="T7" fmla="*/ 20 h 119"/>
                    <a:gd name="T8" fmla="*/ 0 w 132"/>
                    <a:gd name="T9" fmla="*/ 25 h 119"/>
                    <a:gd name="T10" fmla="*/ 1 w 132"/>
                    <a:gd name="T11" fmla="*/ 25 h 119"/>
                    <a:gd name="T12" fmla="*/ 3 w 132"/>
                    <a:gd name="T13" fmla="*/ 25 h 119"/>
                    <a:gd name="T14" fmla="*/ 5 w 132"/>
                    <a:gd name="T15" fmla="*/ 25 h 119"/>
                    <a:gd name="T16" fmla="*/ 9 w 132"/>
                    <a:gd name="T17" fmla="*/ 25 h 119"/>
                    <a:gd name="T18" fmla="*/ 13 w 132"/>
                    <a:gd name="T19" fmla="*/ 25 h 119"/>
                    <a:gd name="T20" fmla="*/ 17 w 132"/>
                    <a:gd name="T21" fmla="*/ 25 h 119"/>
                    <a:gd name="T22" fmla="*/ 22 w 132"/>
                    <a:gd name="T23" fmla="*/ 25 h 119"/>
                    <a:gd name="T24" fmla="*/ 27 w 132"/>
                    <a:gd name="T25" fmla="*/ 25 h 119"/>
                    <a:gd name="T26" fmla="*/ 23 w 132"/>
                    <a:gd name="T27" fmla="*/ 0 h 119"/>
                    <a:gd name="T28" fmla="*/ 19 w 132"/>
                    <a:gd name="T29" fmla="*/ 0 h 119"/>
                    <a:gd name="T30" fmla="*/ 15 w 132"/>
                    <a:gd name="T31" fmla="*/ 0 h 119"/>
                    <a:gd name="T32" fmla="*/ 11 w 132"/>
                    <a:gd name="T33" fmla="*/ 0 h 119"/>
                    <a:gd name="T34" fmla="*/ 7 w 132"/>
                    <a:gd name="T35" fmla="*/ 0 h 119"/>
                    <a:gd name="T36" fmla="*/ 5 w 132"/>
                    <a:gd name="T37" fmla="*/ 0 h 119"/>
                    <a:gd name="T38" fmla="*/ 2 w 132"/>
                    <a:gd name="T39" fmla="*/ 0 h 119"/>
                    <a:gd name="T40" fmla="*/ 1 w 132"/>
                    <a:gd name="T41" fmla="*/ 0 h 119"/>
                    <a:gd name="T42" fmla="*/ 0 w 132"/>
                    <a:gd name="T43" fmla="*/ 0 h 119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0" t="0" r="r" b="b"/>
                  <a:pathLst>
                    <a:path w="132" h="119">
                      <a:moveTo>
                        <a:pt x="0" y="0"/>
                      </a:moveTo>
                      <a:lnTo>
                        <a:pt x="0" y="22"/>
                      </a:lnTo>
                      <a:lnTo>
                        <a:pt x="0" y="59"/>
                      </a:lnTo>
                      <a:lnTo>
                        <a:pt x="0" y="97"/>
                      </a:lnTo>
                      <a:lnTo>
                        <a:pt x="0" y="119"/>
                      </a:lnTo>
                      <a:lnTo>
                        <a:pt x="4" y="119"/>
                      </a:lnTo>
                      <a:lnTo>
                        <a:pt x="14" y="119"/>
                      </a:lnTo>
                      <a:lnTo>
                        <a:pt x="26" y="119"/>
                      </a:lnTo>
                      <a:lnTo>
                        <a:pt x="42" y="119"/>
                      </a:lnTo>
                      <a:lnTo>
                        <a:pt x="62" y="119"/>
                      </a:lnTo>
                      <a:lnTo>
                        <a:pt x="83" y="119"/>
                      </a:lnTo>
                      <a:lnTo>
                        <a:pt x="107" y="119"/>
                      </a:lnTo>
                      <a:lnTo>
                        <a:pt x="132" y="119"/>
                      </a:lnTo>
                      <a:lnTo>
                        <a:pt x="110" y="0"/>
                      </a:lnTo>
                      <a:lnTo>
                        <a:pt x="90" y="0"/>
                      </a:lnTo>
                      <a:lnTo>
                        <a:pt x="70" y="0"/>
                      </a:lnTo>
                      <a:lnTo>
                        <a:pt x="52" y="0"/>
                      </a:lnTo>
                      <a:lnTo>
                        <a:pt x="35" y="0"/>
                      </a:lnTo>
                      <a:lnTo>
                        <a:pt x="22" y="0"/>
                      </a:lnTo>
                      <a:lnTo>
                        <a:pt x="11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1" name="Freeform 212">
                  <a:extLst>
                    <a:ext uri="{FF2B5EF4-FFF2-40B4-BE49-F238E27FC236}">
                      <a16:creationId xmlns:a16="http://schemas.microsoft.com/office/drawing/2014/main" id="{6CE6C5D2-7A54-4283-A581-38B3EA4CC9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0" y="1871"/>
                  <a:ext cx="16" cy="54"/>
                </a:xfrm>
                <a:custGeom>
                  <a:avLst/>
                  <a:gdLst>
                    <a:gd name="T0" fmla="*/ 0 w 36"/>
                    <a:gd name="T1" fmla="*/ 0 h 119"/>
                    <a:gd name="T2" fmla="*/ 4 w 36"/>
                    <a:gd name="T3" fmla="*/ 25 h 119"/>
                    <a:gd name="T4" fmla="*/ 5 w 36"/>
                    <a:gd name="T5" fmla="*/ 25 h 119"/>
                    <a:gd name="T6" fmla="*/ 6 w 36"/>
                    <a:gd name="T7" fmla="*/ 25 h 119"/>
                    <a:gd name="T8" fmla="*/ 6 w 36"/>
                    <a:gd name="T9" fmla="*/ 25 h 119"/>
                    <a:gd name="T10" fmla="*/ 7 w 36"/>
                    <a:gd name="T11" fmla="*/ 25 h 119"/>
                    <a:gd name="T12" fmla="*/ 3 w 36"/>
                    <a:gd name="T13" fmla="*/ 0 h 119"/>
                    <a:gd name="T14" fmla="*/ 2 w 36"/>
                    <a:gd name="T15" fmla="*/ 0 h 119"/>
                    <a:gd name="T16" fmla="*/ 1 w 36"/>
                    <a:gd name="T17" fmla="*/ 0 h 119"/>
                    <a:gd name="T18" fmla="*/ 0 w 36"/>
                    <a:gd name="T19" fmla="*/ 0 h 119"/>
                    <a:gd name="T20" fmla="*/ 0 w 36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119">
                      <a:moveTo>
                        <a:pt x="0" y="0"/>
                      </a:moveTo>
                      <a:lnTo>
                        <a:pt x="21" y="119"/>
                      </a:lnTo>
                      <a:lnTo>
                        <a:pt x="24" y="119"/>
                      </a:lnTo>
                      <a:lnTo>
                        <a:pt x="29" y="119"/>
                      </a:lnTo>
                      <a:lnTo>
                        <a:pt x="32" y="119"/>
                      </a:lnTo>
                      <a:lnTo>
                        <a:pt x="36" y="119"/>
                      </a:ln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7" y="0"/>
                      </a:lnTo>
                      <a:lnTo>
                        <a:pt x="3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2" name="Freeform 213">
                  <a:extLst>
                    <a:ext uri="{FF2B5EF4-FFF2-40B4-BE49-F238E27FC236}">
                      <a16:creationId xmlns:a16="http://schemas.microsoft.com/office/drawing/2014/main" id="{5C3A56D6-3D53-4B4C-92FA-D3BCFCAA1D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5" y="1871"/>
                  <a:ext cx="61" cy="54"/>
                </a:xfrm>
                <a:custGeom>
                  <a:avLst/>
                  <a:gdLst>
                    <a:gd name="T0" fmla="*/ 28 w 134"/>
                    <a:gd name="T1" fmla="*/ 25 h 119"/>
                    <a:gd name="T2" fmla="*/ 26 w 134"/>
                    <a:gd name="T3" fmla="*/ 19 h 119"/>
                    <a:gd name="T4" fmla="*/ 25 w 134"/>
                    <a:gd name="T5" fmla="*/ 11 h 119"/>
                    <a:gd name="T6" fmla="*/ 23 w 134"/>
                    <a:gd name="T7" fmla="*/ 5 h 119"/>
                    <a:gd name="T8" fmla="*/ 22 w 134"/>
                    <a:gd name="T9" fmla="*/ 3 h 119"/>
                    <a:gd name="T10" fmla="*/ 21 w 134"/>
                    <a:gd name="T11" fmla="*/ 1 h 119"/>
                    <a:gd name="T12" fmla="*/ 20 w 134"/>
                    <a:gd name="T13" fmla="*/ 0 h 119"/>
                    <a:gd name="T14" fmla="*/ 18 w 134"/>
                    <a:gd name="T15" fmla="*/ 0 h 119"/>
                    <a:gd name="T16" fmla="*/ 18 w 134"/>
                    <a:gd name="T17" fmla="*/ 0 h 119"/>
                    <a:gd name="T18" fmla="*/ 17 w 134"/>
                    <a:gd name="T19" fmla="*/ 0 h 119"/>
                    <a:gd name="T20" fmla="*/ 16 w 134"/>
                    <a:gd name="T21" fmla="*/ 0 h 119"/>
                    <a:gd name="T22" fmla="*/ 15 w 134"/>
                    <a:gd name="T23" fmla="*/ 0 h 119"/>
                    <a:gd name="T24" fmla="*/ 12 w 134"/>
                    <a:gd name="T25" fmla="*/ 0 h 119"/>
                    <a:gd name="T26" fmla="*/ 10 w 134"/>
                    <a:gd name="T27" fmla="*/ 0 h 119"/>
                    <a:gd name="T28" fmla="*/ 7 w 134"/>
                    <a:gd name="T29" fmla="*/ 0 h 119"/>
                    <a:gd name="T30" fmla="*/ 4 w 134"/>
                    <a:gd name="T31" fmla="*/ 0 h 119"/>
                    <a:gd name="T32" fmla="*/ 0 w 134"/>
                    <a:gd name="T33" fmla="*/ 0 h 119"/>
                    <a:gd name="T34" fmla="*/ 5 w 134"/>
                    <a:gd name="T35" fmla="*/ 25 h 119"/>
                    <a:gd name="T36" fmla="*/ 9 w 134"/>
                    <a:gd name="T37" fmla="*/ 25 h 119"/>
                    <a:gd name="T38" fmla="*/ 13 w 134"/>
                    <a:gd name="T39" fmla="*/ 25 h 119"/>
                    <a:gd name="T40" fmla="*/ 17 w 134"/>
                    <a:gd name="T41" fmla="*/ 25 h 119"/>
                    <a:gd name="T42" fmla="*/ 20 w 134"/>
                    <a:gd name="T43" fmla="*/ 25 h 119"/>
                    <a:gd name="T44" fmla="*/ 23 w 134"/>
                    <a:gd name="T45" fmla="*/ 25 h 119"/>
                    <a:gd name="T46" fmla="*/ 25 w 134"/>
                    <a:gd name="T47" fmla="*/ 25 h 119"/>
                    <a:gd name="T48" fmla="*/ 27 w 134"/>
                    <a:gd name="T49" fmla="*/ 25 h 119"/>
                    <a:gd name="T50" fmla="*/ 28 w 134"/>
                    <a:gd name="T51" fmla="*/ 25 h 119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34" h="119">
                      <a:moveTo>
                        <a:pt x="134" y="119"/>
                      </a:moveTo>
                      <a:lnTo>
                        <a:pt x="127" y="91"/>
                      </a:lnTo>
                      <a:lnTo>
                        <a:pt x="118" y="56"/>
                      </a:lnTo>
                      <a:lnTo>
                        <a:pt x="111" y="27"/>
                      </a:lnTo>
                      <a:lnTo>
                        <a:pt x="108" y="14"/>
                      </a:lnTo>
                      <a:lnTo>
                        <a:pt x="102" y="6"/>
                      </a:lnTo>
                      <a:lnTo>
                        <a:pt x="95" y="1"/>
                      </a:lnTo>
                      <a:lnTo>
                        <a:pt x="88" y="0"/>
                      </a:lnTo>
                      <a:lnTo>
                        <a:pt x="85" y="0"/>
                      </a:lnTo>
                      <a:lnTo>
                        <a:pt x="83" y="0"/>
                      </a:lnTo>
                      <a:lnTo>
                        <a:pt x="79" y="0"/>
                      </a:lnTo>
                      <a:lnTo>
                        <a:pt x="71" y="0"/>
                      </a:lnTo>
                      <a:lnTo>
                        <a:pt x="60" y="0"/>
                      </a:lnTo>
                      <a:lnTo>
                        <a:pt x="49" y="0"/>
                      </a:lnTo>
                      <a:lnTo>
                        <a:pt x="34" y="0"/>
                      </a:lnTo>
                      <a:lnTo>
                        <a:pt x="18" y="0"/>
                      </a:lnTo>
                      <a:lnTo>
                        <a:pt x="0" y="0"/>
                      </a:lnTo>
                      <a:lnTo>
                        <a:pt x="22" y="119"/>
                      </a:lnTo>
                      <a:lnTo>
                        <a:pt x="44" y="119"/>
                      </a:lnTo>
                      <a:lnTo>
                        <a:pt x="64" y="119"/>
                      </a:lnTo>
                      <a:lnTo>
                        <a:pt x="82" y="119"/>
                      </a:lnTo>
                      <a:lnTo>
                        <a:pt x="98" y="119"/>
                      </a:lnTo>
                      <a:lnTo>
                        <a:pt x="112" y="119"/>
                      </a:lnTo>
                      <a:lnTo>
                        <a:pt x="123" y="119"/>
                      </a:lnTo>
                      <a:lnTo>
                        <a:pt x="129" y="119"/>
                      </a:lnTo>
                      <a:lnTo>
                        <a:pt x="134" y="119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3" name="Freeform 214">
                  <a:extLst>
                    <a:ext uri="{FF2B5EF4-FFF2-40B4-BE49-F238E27FC236}">
                      <a16:creationId xmlns:a16="http://schemas.microsoft.com/office/drawing/2014/main" id="{2FB0E15E-24EE-44C2-9584-00009F02B2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5" y="1871"/>
                  <a:ext cx="24" cy="54"/>
                </a:xfrm>
                <a:custGeom>
                  <a:avLst/>
                  <a:gdLst>
                    <a:gd name="T0" fmla="*/ 0 w 53"/>
                    <a:gd name="T1" fmla="*/ 0 h 119"/>
                    <a:gd name="T2" fmla="*/ 4 w 53"/>
                    <a:gd name="T3" fmla="*/ 25 h 119"/>
                    <a:gd name="T4" fmla="*/ 5 w 53"/>
                    <a:gd name="T5" fmla="*/ 25 h 119"/>
                    <a:gd name="T6" fmla="*/ 7 w 53"/>
                    <a:gd name="T7" fmla="*/ 25 h 119"/>
                    <a:gd name="T8" fmla="*/ 9 w 53"/>
                    <a:gd name="T9" fmla="*/ 25 h 119"/>
                    <a:gd name="T10" fmla="*/ 11 w 53"/>
                    <a:gd name="T11" fmla="*/ 25 h 119"/>
                    <a:gd name="T12" fmla="*/ 6 w 53"/>
                    <a:gd name="T13" fmla="*/ 0 h 119"/>
                    <a:gd name="T14" fmla="*/ 5 w 53"/>
                    <a:gd name="T15" fmla="*/ 0 h 119"/>
                    <a:gd name="T16" fmla="*/ 3 w 53"/>
                    <a:gd name="T17" fmla="*/ 0 h 119"/>
                    <a:gd name="T18" fmla="*/ 2 w 53"/>
                    <a:gd name="T19" fmla="*/ 0 h 119"/>
                    <a:gd name="T20" fmla="*/ 0 w 53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3" h="119">
                      <a:moveTo>
                        <a:pt x="0" y="0"/>
                      </a:moveTo>
                      <a:lnTo>
                        <a:pt x="19" y="119"/>
                      </a:lnTo>
                      <a:lnTo>
                        <a:pt x="27" y="119"/>
                      </a:lnTo>
                      <a:lnTo>
                        <a:pt x="36" y="119"/>
                      </a:lnTo>
                      <a:lnTo>
                        <a:pt x="45" y="119"/>
                      </a:lnTo>
                      <a:lnTo>
                        <a:pt x="53" y="119"/>
                      </a:lnTo>
                      <a:lnTo>
                        <a:pt x="32" y="0"/>
                      </a:lnTo>
                      <a:lnTo>
                        <a:pt x="24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4" name="Freeform 215">
                  <a:extLst>
                    <a:ext uri="{FF2B5EF4-FFF2-40B4-BE49-F238E27FC236}">
                      <a16:creationId xmlns:a16="http://schemas.microsoft.com/office/drawing/2014/main" id="{0CC3937A-3182-432D-8E3F-378A6A3CEF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871"/>
                  <a:ext cx="19" cy="54"/>
                </a:xfrm>
                <a:custGeom>
                  <a:avLst/>
                  <a:gdLst>
                    <a:gd name="T0" fmla="*/ 4 w 41"/>
                    <a:gd name="T1" fmla="*/ 0 h 119"/>
                    <a:gd name="T2" fmla="*/ 3 w 41"/>
                    <a:gd name="T3" fmla="*/ 0 h 119"/>
                    <a:gd name="T4" fmla="*/ 2 w 41"/>
                    <a:gd name="T5" fmla="*/ 0 h 119"/>
                    <a:gd name="T6" fmla="*/ 1 w 41"/>
                    <a:gd name="T7" fmla="*/ 0 h 119"/>
                    <a:gd name="T8" fmla="*/ 0 w 41"/>
                    <a:gd name="T9" fmla="*/ 0 h 119"/>
                    <a:gd name="T10" fmla="*/ 5 w 41"/>
                    <a:gd name="T11" fmla="*/ 25 h 119"/>
                    <a:gd name="T12" fmla="*/ 6 w 41"/>
                    <a:gd name="T13" fmla="*/ 25 h 119"/>
                    <a:gd name="T14" fmla="*/ 6 w 41"/>
                    <a:gd name="T15" fmla="*/ 25 h 119"/>
                    <a:gd name="T16" fmla="*/ 8 w 41"/>
                    <a:gd name="T17" fmla="*/ 25 h 119"/>
                    <a:gd name="T18" fmla="*/ 9 w 41"/>
                    <a:gd name="T19" fmla="*/ 25 h 119"/>
                    <a:gd name="T20" fmla="*/ 4 w 41"/>
                    <a:gd name="T21" fmla="*/ 0 h 11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1" h="119">
                      <a:moveTo>
                        <a:pt x="19" y="0"/>
                      </a:moveTo>
                      <a:lnTo>
                        <a:pt x="15" y="0"/>
                      </a:lnTo>
                      <a:lnTo>
                        <a:pt x="10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1" y="119"/>
                      </a:lnTo>
                      <a:lnTo>
                        <a:pt x="26" y="119"/>
                      </a:lnTo>
                      <a:lnTo>
                        <a:pt x="31" y="119"/>
                      </a:lnTo>
                      <a:lnTo>
                        <a:pt x="37" y="119"/>
                      </a:lnTo>
                      <a:lnTo>
                        <a:pt x="41" y="119"/>
                      </a:lnTo>
                      <a:lnTo>
                        <a:pt x="1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5" name="Freeform 216">
                  <a:extLst>
                    <a:ext uri="{FF2B5EF4-FFF2-40B4-BE49-F238E27FC236}">
                      <a16:creationId xmlns:a16="http://schemas.microsoft.com/office/drawing/2014/main" id="{C96C22DA-9AC6-4E43-805C-F6D1A005B7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871"/>
                  <a:ext cx="31" cy="54"/>
                </a:xfrm>
                <a:custGeom>
                  <a:avLst/>
                  <a:gdLst>
                    <a:gd name="T0" fmla="*/ 0 w 67"/>
                    <a:gd name="T1" fmla="*/ 0 h 119"/>
                    <a:gd name="T2" fmla="*/ 5 w 67"/>
                    <a:gd name="T3" fmla="*/ 25 h 119"/>
                    <a:gd name="T4" fmla="*/ 6 w 67"/>
                    <a:gd name="T5" fmla="*/ 25 h 119"/>
                    <a:gd name="T6" fmla="*/ 7 w 67"/>
                    <a:gd name="T7" fmla="*/ 25 h 119"/>
                    <a:gd name="T8" fmla="*/ 8 w 67"/>
                    <a:gd name="T9" fmla="*/ 25 h 119"/>
                    <a:gd name="T10" fmla="*/ 10 w 67"/>
                    <a:gd name="T11" fmla="*/ 25 h 119"/>
                    <a:gd name="T12" fmla="*/ 11 w 67"/>
                    <a:gd name="T13" fmla="*/ 25 h 119"/>
                    <a:gd name="T14" fmla="*/ 12 w 67"/>
                    <a:gd name="T15" fmla="*/ 25 h 119"/>
                    <a:gd name="T16" fmla="*/ 13 w 67"/>
                    <a:gd name="T17" fmla="*/ 25 h 119"/>
                    <a:gd name="T18" fmla="*/ 14 w 67"/>
                    <a:gd name="T19" fmla="*/ 25 h 119"/>
                    <a:gd name="T20" fmla="*/ 10 w 67"/>
                    <a:gd name="T21" fmla="*/ 0 h 119"/>
                    <a:gd name="T22" fmla="*/ 8 w 67"/>
                    <a:gd name="T23" fmla="*/ 0 h 119"/>
                    <a:gd name="T24" fmla="*/ 7 w 67"/>
                    <a:gd name="T25" fmla="*/ 0 h 119"/>
                    <a:gd name="T26" fmla="*/ 6 w 67"/>
                    <a:gd name="T27" fmla="*/ 0 h 119"/>
                    <a:gd name="T28" fmla="*/ 5 w 67"/>
                    <a:gd name="T29" fmla="*/ 0 h 119"/>
                    <a:gd name="T30" fmla="*/ 4 w 67"/>
                    <a:gd name="T31" fmla="*/ 0 h 119"/>
                    <a:gd name="T32" fmla="*/ 3 w 67"/>
                    <a:gd name="T33" fmla="*/ 0 h 119"/>
                    <a:gd name="T34" fmla="*/ 1 w 67"/>
                    <a:gd name="T35" fmla="*/ 0 h 119"/>
                    <a:gd name="T36" fmla="*/ 0 w 67"/>
                    <a:gd name="T37" fmla="*/ 0 h 11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67" h="119">
                      <a:moveTo>
                        <a:pt x="0" y="0"/>
                      </a:moveTo>
                      <a:lnTo>
                        <a:pt x="22" y="119"/>
                      </a:lnTo>
                      <a:lnTo>
                        <a:pt x="28" y="119"/>
                      </a:lnTo>
                      <a:lnTo>
                        <a:pt x="34" y="119"/>
                      </a:lnTo>
                      <a:lnTo>
                        <a:pt x="39" y="119"/>
                      </a:lnTo>
                      <a:lnTo>
                        <a:pt x="45" y="119"/>
                      </a:lnTo>
                      <a:lnTo>
                        <a:pt x="50" y="119"/>
                      </a:lnTo>
                      <a:lnTo>
                        <a:pt x="56" y="119"/>
                      </a:lnTo>
                      <a:lnTo>
                        <a:pt x="61" y="119"/>
                      </a:lnTo>
                      <a:lnTo>
                        <a:pt x="67" y="119"/>
                      </a:lnTo>
                      <a:lnTo>
                        <a:pt x="45" y="0"/>
                      </a:lnTo>
                      <a:lnTo>
                        <a:pt x="39" y="0"/>
                      </a:lnTo>
                      <a:lnTo>
                        <a:pt x="34" y="0"/>
                      </a:lnTo>
                      <a:lnTo>
                        <a:pt x="28" y="0"/>
                      </a:lnTo>
                      <a:lnTo>
                        <a:pt x="23" y="0"/>
                      </a:lnTo>
                      <a:lnTo>
                        <a:pt x="18" y="0"/>
                      </a:lnTo>
                      <a:lnTo>
                        <a:pt x="12" y="0"/>
                      </a:lnTo>
                      <a:lnTo>
                        <a:pt x="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6" name="Freeform 217">
                  <a:extLst>
                    <a:ext uri="{FF2B5EF4-FFF2-40B4-BE49-F238E27FC236}">
                      <a16:creationId xmlns:a16="http://schemas.microsoft.com/office/drawing/2014/main" id="{43480AE9-FAC5-494F-8182-A78801654C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21" y="1871"/>
                  <a:ext cx="78" cy="54"/>
                </a:xfrm>
                <a:custGeom>
                  <a:avLst/>
                  <a:gdLst>
                    <a:gd name="T0" fmla="*/ 28 w 171"/>
                    <a:gd name="T1" fmla="*/ 0 h 119"/>
                    <a:gd name="T2" fmla="*/ 28 w 171"/>
                    <a:gd name="T3" fmla="*/ 0 h 119"/>
                    <a:gd name="T4" fmla="*/ 27 w 171"/>
                    <a:gd name="T5" fmla="*/ 0 h 119"/>
                    <a:gd name="T6" fmla="*/ 26 w 171"/>
                    <a:gd name="T7" fmla="*/ 0 h 119"/>
                    <a:gd name="T8" fmla="*/ 26 w 171"/>
                    <a:gd name="T9" fmla="*/ 0 h 119"/>
                    <a:gd name="T10" fmla="*/ 24 w 171"/>
                    <a:gd name="T11" fmla="*/ 1 h 119"/>
                    <a:gd name="T12" fmla="*/ 23 w 171"/>
                    <a:gd name="T13" fmla="*/ 1 h 119"/>
                    <a:gd name="T14" fmla="*/ 21 w 171"/>
                    <a:gd name="T15" fmla="*/ 2 h 119"/>
                    <a:gd name="T16" fmla="*/ 20 w 171"/>
                    <a:gd name="T17" fmla="*/ 3 h 119"/>
                    <a:gd name="T18" fmla="*/ 19 w 171"/>
                    <a:gd name="T19" fmla="*/ 4 h 119"/>
                    <a:gd name="T20" fmla="*/ 17 w 171"/>
                    <a:gd name="T21" fmla="*/ 6 h 119"/>
                    <a:gd name="T22" fmla="*/ 15 w 171"/>
                    <a:gd name="T23" fmla="*/ 9 h 119"/>
                    <a:gd name="T24" fmla="*/ 11 w 171"/>
                    <a:gd name="T25" fmla="*/ 12 h 119"/>
                    <a:gd name="T26" fmla="*/ 8 w 171"/>
                    <a:gd name="T27" fmla="*/ 16 h 119"/>
                    <a:gd name="T28" fmla="*/ 5 w 171"/>
                    <a:gd name="T29" fmla="*/ 20 h 119"/>
                    <a:gd name="T30" fmla="*/ 2 w 171"/>
                    <a:gd name="T31" fmla="*/ 22 h 119"/>
                    <a:gd name="T32" fmla="*/ 0 w 171"/>
                    <a:gd name="T33" fmla="*/ 25 h 119"/>
                    <a:gd name="T34" fmla="*/ 2 w 171"/>
                    <a:gd name="T35" fmla="*/ 25 h 119"/>
                    <a:gd name="T36" fmla="*/ 6 w 171"/>
                    <a:gd name="T37" fmla="*/ 25 h 119"/>
                    <a:gd name="T38" fmla="*/ 10 w 171"/>
                    <a:gd name="T39" fmla="*/ 25 h 119"/>
                    <a:gd name="T40" fmla="*/ 16 w 171"/>
                    <a:gd name="T41" fmla="*/ 25 h 119"/>
                    <a:gd name="T42" fmla="*/ 21 w 171"/>
                    <a:gd name="T43" fmla="*/ 25 h 119"/>
                    <a:gd name="T44" fmla="*/ 26 w 171"/>
                    <a:gd name="T45" fmla="*/ 25 h 119"/>
                    <a:gd name="T46" fmla="*/ 31 w 171"/>
                    <a:gd name="T47" fmla="*/ 25 h 119"/>
                    <a:gd name="T48" fmla="*/ 36 w 171"/>
                    <a:gd name="T49" fmla="*/ 25 h 119"/>
                    <a:gd name="T50" fmla="*/ 36 w 171"/>
                    <a:gd name="T51" fmla="*/ 0 h 119"/>
                    <a:gd name="T52" fmla="*/ 34 w 171"/>
                    <a:gd name="T53" fmla="*/ 0 h 119"/>
                    <a:gd name="T54" fmla="*/ 33 w 171"/>
                    <a:gd name="T55" fmla="*/ 0 h 119"/>
                    <a:gd name="T56" fmla="*/ 31 w 171"/>
                    <a:gd name="T57" fmla="*/ 0 h 119"/>
                    <a:gd name="T58" fmla="*/ 31 w 171"/>
                    <a:gd name="T59" fmla="*/ 0 h 119"/>
                    <a:gd name="T60" fmla="*/ 29 w 171"/>
                    <a:gd name="T61" fmla="*/ 0 h 119"/>
                    <a:gd name="T62" fmla="*/ 29 w 171"/>
                    <a:gd name="T63" fmla="*/ 0 h 119"/>
                    <a:gd name="T64" fmla="*/ 28 w 171"/>
                    <a:gd name="T65" fmla="*/ 0 h 119"/>
                    <a:gd name="T66" fmla="*/ 28 w 171"/>
                    <a:gd name="T67" fmla="*/ 0 h 119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171" h="119">
                      <a:moveTo>
                        <a:pt x="134" y="0"/>
                      </a:moveTo>
                      <a:lnTo>
                        <a:pt x="133" y="0"/>
                      </a:lnTo>
                      <a:lnTo>
                        <a:pt x="131" y="0"/>
                      </a:lnTo>
                      <a:lnTo>
                        <a:pt x="126" y="0"/>
                      </a:lnTo>
                      <a:lnTo>
                        <a:pt x="122" y="1"/>
                      </a:lnTo>
                      <a:lnTo>
                        <a:pt x="116" y="4"/>
                      </a:lnTo>
                      <a:lnTo>
                        <a:pt x="109" y="6"/>
                      </a:lnTo>
                      <a:lnTo>
                        <a:pt x="102" y="11"/>
                      </a:lnTo>
                      <a:lnTo>
                        <a:pt x="94" y="16"/>
                      </a:lnTo>
                      <a:lnTo>
                        <a:pt x="91" y="20"/>
                      </a:lnTo>
                      <a:lnTo>
                        <a:pt x="82" y="29"/>
                      </a:lnTo>
                      <a:lnTo>
                        <a:pt x="70" y="43"/>
                      </a:lnTo>
                      <a:lnTo>
                        <a:pt x="54" y="60"/>
                      </a:lnTo>
                      <a:lnTo>
                        <a:pt x="38" y="77"/>
                      </a:lnTo>
                      <a:lnTo>
                        <a:pt x="23" y="94"/>
                      </a:lnTo>
                      <a:lnTo>
                        <a:pt x="9" y="109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29" y="119"/>
                      </a:lnTo>
                      <a:lnTo>
                        <a:pt x="51" y="119"/>
                      </a:lnTo>
                      <a:lnTo>
                        <a:pt x="76" y="119"/>
                      </a:lnTo>
                      <a:lnTo>
                        <a:pt x="101" y="119"/>
                      </a:lnTo>
                      <a:lnTo>
                        <a:pt x="126" y="119"/>
                      </a:lnTo>
                      <a:lnTo>
                        <a:pt x="150" y="119"/>
                      </a:lnTo>
                      <a:lnTo>
                        <a:pt x="171" y="119"/>
                      </a:lnTo>
                      <a:lnTo>
                        <a:pt x="171" y="0"/>
                      </a:lnTo>
                      <a:lnTo>
                        <a:pt x="164" y="0"/>
                      </a:lnTo>
                      <a:lnTo>
                        <a:pt x="157" y="0"/>
                      </a:lnTo>
                      <a:lnTo>
                        <a:pt x="152" y="0"/>
                      </a:lnTo>
                      <a:lnTo>
                        <a:pt x="146" y="0"/>
                      </a:lnTo>
                      <a:lnTo>
                        <a:pt x="141" y="0"/>
                      </a:lnTo>
                      <a:lnTo>
                        <a:pt x="138" y="0"/>
                      </a:lnTo>
                      <a:lnTo>
                        <a:pt x="135" y="0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BFDD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7" name="Freeform 218">
                  <a:extLst>
                    <a:ext uri="{FF2B5EF4-FFF2-40B4-BE49-F238E27FC236}">
                      <a16:creationId xmlns:a16="http://schemas.microsoft.com/office/drawing/2014/main" id="{D3D61E46-9AEB-483D-9FBD-E2930FDA0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99" y="1871"/>
                  <a:ext cx="13" cy="54"/>
                </a:xfrm>
                <a:custGeom>
                  <a:avLst/>
                  <a:gdLst>
                    <a:gd name="T0" fmla="*/ 6 w 28"/>
                    <a:gd name="T1" fmla="*/ 0 h 119"/>
                    <a:gd name="T2" fmla="*/ 5 w 28"/>
                    <a:gd name="T3" fmla="*/ 0 h 119"/>
                    <a:gd name="T4" fmla="*/ 3 w 28"/>
                    <a:gd name="T5" fmla="*/ 0 h 119"/>
                    <a:gd name="T6" fmla="*/ 2 w 28"/>
                    <a:gd name="T7" fmla="*/ 0 h 119"/>
                    <a:gd name="T8" fmla="*/ 0 w 28"/>
                    <a:gd name="T9" fmla="*/ 0 h 119"/>
                    <a:gd name="T10" fmla="*/ 0 w 28"/>
                    <a:gd name="T11" fmla="*/ 25 h 119"/>
                    <a:gd name="T12" fmla="*/ 2 w 28"/>
                    <a:gd name="T13" fmla="*/ 25 h 119"/>
                    <a:gd name="T14" fmla="*/ 4 w 28"/>
                    <a:gd name="T15" fmla="*/ 25 h 119"/>
                    <a:gd name="T16" fmla="*/ 5 w 28"/>
                    <a:gd name="T17" fmla="*/ 25 h 119"/>
                    <a:gd name="T18" fmla="*/ 6 w 28"/>
                    <a:gd name="T19" fmla="*/ 25 h 119"/>
                    <a:gd name="T20" fmla="*/ 6 w 28"/>
                    <a:gd name="T21" fmla="*/ 20 h 119"/>
                    <a:gd name="T22" fmla="*/ 6 w 28"/>
                    <a:gd name="T23" fmla="*/ 12 h 119"/>
                    <a:gd name="T24" fmla="*/ 6 w 28"/>
                    <a:gd name="T25" fmla="*/ 5 h 119"/>
                    <a:gd name="T26" fmla="*/ 6 w 28"/>
                    <a:gd name="T27" fmla="*/ 0 h 119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" h="119">
                      <a:moveTo>
                        <a:pt x="28" y="0"/>
                      </a:moveTo>
                      <a:lnTo>
                        <a:pt x="23" y="0"/>
                      </a:lnTo>
                      <a:lnTo>
                        <a:pt x="16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119"/>
                      </a:lnTo>
                      <a:lnTo>
                        <a:pt x="11" y="119"/>
                      </a:lnTo>
                      <a:lnTo>
                        <a:pt x="19" y="119"/>
                      </a:lnTo>
                      <a:lnTo>
                        <a:pt x="24" y="119"/>
                      </a:lnTo>
                      <a:lnTo>
                        <a:pt x="28" y="119"/>
                      </a:lnTo>
                      <a:lnTo>
                        <a:pt x="28" y="97"/>
                      </a:lnTo>
                      <a:lnTo>
                        <a:pt x="28" y="59"/>
                      </a:lnTo>
                      <a:lnTo>
                        <a:pt x="28" y="22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8" name="Freeform 219">
                  <a:extLst>
                    <a:ext uri="{FF2B5EF4-FFF2-40B4-BE49-F238E27FC236}">
                      <a16:creationId xmlns:a16="http://schemas.microsoft.com/office/drawing/2014/main" id="{9BAAFFE8-22E6-4776-BD2E-BED75A839B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7" y="1939"/>
                  <a:ext cx="70" cy="35"/>
                </a:xfrm>
                <a:custGeom>
                  <a:avLst/>
                  <a:gdLst>
                    <a:gd name="T0" fmla="*/ 5 w 156"/>
                    <a:gd name="T1" fmla="*/ 11 h 78"/>
                    <a:gd name="T2" fmla="*/ 6 w 156"/>
                    <a:gd name="T3" fmla="*/ 11 h 78"/>
                    <a:gd name="T4" fmla="*/ 8 w 156"/>
                    <a:gd name="T5" fmla="*/ 11 h 78"/>
                    <a:gd name="T6" fmla="*/ 10 w 156"/>
                    <a:gd name="T7" fmla="*/ 10 h 78"/>
                    <a:gd name="T8" fmla="*/ 13 w 156"/>
                    <a:gd name="T9" fmla="*/ 9 h 78"/>
                    <a:gd name="T10" fmla="*/ 17 w 156"/>
                    <a:gd name="T11" fmla="*/ 8 h 78"/>
                    <a:gd name="T12" fmla="*/ 21 w 156"/>
                    <a:gd name="T13" fmla="*/ 7 h 78"/>
                    <a:gd name="T14" fmla="*/ 24 w 156"/>
                    <a:gd name="T15" fmla="*/ 5 h 78"/>
                    <a:gd name="T16" fmla="*/ 27 w 156"/>
                    <a:gd name="T17" fmla="*/ 4 h 78"/>
                    <a:gd name="T18" fmla="*/ 31 w 156"/>
                    <a:gd name="T19" fmla="*/ 0 h 78"/>
                    <a:gd name="T20" fmla="*/ 31 w 156"/>
                    <a:gd name="T21" fmla="*/ 0 h 78"/>
                    <a:gd name="T22" fmla="*/ 27 w 156"/>
                    <a:gd name="T23" fmla="*/ 1 h 78"/>
                    <a:gd name="T24" fmla="*/ 24 w 156"/>
                    <a:gd name="T25" fmla="*/ 2 h 78"/>
                    <a:gd name="T26" fmla="*/ 19 w 156"/>
                    <a:gd name="T27" fmla="*/ 4 h 78"/>
                    <a:gd name="T28" fmla="*/ 15 w 156"/>
                    <a:gd name="T29" fmla="*/ 5 h 78"/>
                    <a:gd name="T30" fmla="*/ 11 w 156"/>
                    <a:gd name="T31" fmla="*/ 6 h 78"/>
                    <a:gd name="T32" fmla="*/ 8 w 156"/>
                    <a:gd name="T33" fmla="*/ 8 h 78"/>
                    <a:gd name="T34" fmla="*/ 7 w 156"/>
                    <a:gd name="T35" fmla="*/ 8 h 78"/>
                    <a:gd name="T36" fmla="*/ 4 w 156"/>
                    <a:gd name="T37" fmla="*/ 9 h 78"/>
                    <a:gd name="T38" fmla="*/ 2 w 156"/>
                    <a:gd name="T39" fmla="*/ 12 h 78"/>
                    <a:gd name="T40" fmla="*/ 1 w 156"/>
                    <a:gd name="T41" fmla="*/ 14 h 78"/>
                    <a:gd name="T42" fmla="*/ 0 w 156"/>
                    <a:gd name="T43" fmla="*/ 16 h 78"/>
                    <a:gd name="T44" fmla="*/ 1 w 156"/>
                    <a:gd name="T45" fmla="*/ 14 h 78"/>
                    <a:gd name="T46" fmla="*/ 2 w 156"/>
                    <a:gd name="T47" fmla="*/ 13 h 78"/>
                    <a:gd name="T48" fmla="*/ 4 w 156"/>
                    <a:gd name="T49" fmla="*/ 12 h 78"/>
                    <a:gd name="T50" fmla="*/ 5 w 156"/>
                    <a:gd name="T51" fmla="*/ 11 h 78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156" h="78">
                      <a:moveTo>
                        <a:pt x="26" y="56"/>
                      </a:moveTo>
                      <a:lnTo>
                        <a:pt x="29" y="55"/>
                      </a:lnTo>
                      <a:lnTo>
                        <a:pt x="38" y="53"/>
                      </a:lnTo>
                      <a:lnTo>
                        <a:pt x="51" y="49"/>
                      </a:lnTo>
                      <a:lnTo>
                        <a:pt x="66" y="45"/>
                      </a:lnTo>
                      <a:lnTo>
                        <a:pt x="83" y="39"/>
                      </a:lnTo>
                      <a:lnTo>
                        <a:pt x="102" y="33"/>
                      </a:lnTo>
                      <a:lnTo>
                        <a:pt x="119" y="27"/>
                      </a:lnTo>
                      <a:lnTo>
                        <a:pt x="135" y="23"/>
                      </a:lnTo>
                      <a:lnTo>
                        <a:pt x="156" y="0"/>
                      </a:lnTo>
                      <a:lnTo>
                        <a:pt x="151" y="1"/>
                      </a:lnTo>
                      <a:lnTo>
                        <a:pt x="137" y="6"/>
                      </a:lnTo>
                      <a:lnTo>
                        <a:pt x="118" y="11"/>
                      </a:lnTo>
                      <a:lnTo>
                        <a:pt x="96" y="18"/>
                      </a:lnTo>
                      <a:lnTo>
                        <a:pt x="73" y="26"/>
                      </a:lnTo>
                      <a:lnTo>
                        <a:pt x="53" y="32"/>
                      </a:lnTo>
                      <a:lnTo>
                        <a:pt x="39" y="37"/>
                      </a:lnTo>
                      <a:lnTo>
                        <a:pt x="34" y="38"/>
                      </a:lnTo>
                      <a:lnTo>
                        <a:pt x="20" y="47"/>
                      </a:lnTo>
                      <a:lnTo>
                        <a:pt x="11" y="57"/>
                      </a:lnTo>
                      <a:lnTo>
                        <a:pt x="4" y="68"/>
                      </a:lnTo>
                      <a:lnTo>
                        <a:pt x="0" y="78"/>
                      </a:lnTo>
                      <a:lnTo>
                        <a:pt x="5" y="72"/>
                      </a:lnTo>
                      <a:lnTo>
                        <a:pt x="11" y="67"/>
                      </a:lnTo>
                      <a:lnTo>
                        <a:pt x="18" y="61"/>
                      </a:lnTo>
                      <a:lnTo>
                        <a:pt x="26" y="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9" name="Freeform 220">
                  <a:extLst>
                    <a:ext uri="{FF2B5EF4-FFF2-40B4-BE49-F238E27FC236}">
                      <a16:creationId xmlns:a16="http://schemas.microsoft.com/office/drawing/2014/main" id="{E4F48943-1783-45AD-87DC-8FE87FC55D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3" y="2034"/>
                  <a:ext cx="39" cy="4"/>
                </a:xfrm>
                <a:custGeom>
                  <a:avLst/>
                  <a:gdLst>
                    <a:gd name="T0" fmla="*/ 0 w 86"/>
                    <a:gd name="T1" fmla="*/ 0 h 12"/>
                    <a:gd name="T2" fmla="*/ 0 w 86"/>
                    <a:gd name="T3" fmla="*/ 0 h 12"/>
                    <a:gd name="T4" fmla="*/ 0 w 86"/>
                    <a:gd name="T5" fmla="*/ 1 h 12"/>
                    <a:gd name="T6" fmla="*/ 0 w 86"/>
                    <a:gd name="T7" fmla="*/ 1 h 12"/>
                    <a:gd name="T8" fmla="*/ 0 w 86"/>
                    <a:gd name="T9" fmla="*/ 1 h 12"/>
                    <a:gd name="T10" fmla="*/ 17 w 86"/>
                    <a:gd name="T11" fmla="*/ 1 h 12"/>
                    <a:gd name="T12" fmla="*/ 17 w 86"/>
                    <a:gd name="T13" fmla="*/ 1 h 12"/>
                    <a:gd name="T14" fmla="*/ 17 w 86"/>
                    <a:gd name="T15" fmla="*/ 1 h 12"/>
                    <a:gd name="T16" fmla="*/ 18 w 86"/>
                    <a:gd name="T17" fmla="*/ 0 h 12"/>
                    <a:gd name="T18" fmla="*/ 18 w 86"/>
                    <a:gd name="T19" fmla="*/ 0 h 12"/>
                    <a:gd name="T20" fmla="*/ 0 w 8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6" h="12">
                      <a:moveTo>
                        <a:pt x="0" y="0"/>
                      </a:move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9"/>
                      </a:lnTo>
                      <a:lnTo>
                        <a:pt x="0" y="12"/>
                      </a:lnTo>
                      <a:lnTo>
                        <a:pt x="81" y="12"/>
                      </a:lnTo>
                      <a:lnTo>
                        <a:pt x="82" y="9"/>
                      </a:lnTo>
                      <a:lnTo>
                        <a:pt x="84" y="6"/>
                      </a:lnTo>
                      <a:lnTo>
                        <a:pt x="85" y="2"/>
                      </a:lnTo>
                      <a:lnTo>
                        <a:pt x="8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0" name="Freeform 221">
                  <a:extLst>
                    <a:ext uri="{FF2B5EF4-FFF2-40B4-BE49-F238E27FC236}">
                      <a16:creationId xmlns:a16="http://schemas.microsoft.com/office/drawing/2014/main" id="{9555766B-7C4C-4692-AABF-0C3D8732E13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36" y="2034"/>
                  <a:ext cx="167" cy="4"/>
                </a:xfrm>
                <a:custGeom>
                  <a:avLst/>
                  <a:gdLst>
                    <a:gd name="T0" fmla="*/ 0 w 365"/>
                    <a:gd name="T1" fmla="*/ 0 h 12"/>
                    <a:gd name="T2" fmla="*/ 0 w 365"/>
                    <a:gd name="T3" fmla="*/ 0 h 12"/>
                    <a:gd name="T4" fmla="*/ 0 w 365"/>
                    <a:gd name="T5" fmla="*/ 1 h 12"/>
                    <a:gd name="T6" fmla="*/ 0 w 365"/>
                    <a:gd name="T7" fmla="*/ 1 h 12"/>
                    <a:gd name="T8" fmla="*/ 1 w 365"/>
                    <a:gd name="T9" fmla="*/ 1 h 12"/>
                    <a:gd name="T10" fmla="*/ 75 w 365"/>
                    <a:gd name="T11" fmla="*/ 1 h 12"/>
                    <a:gd name="T12" fmla="*/ 76 w 365"/>
                    <a:gd name="T13" fmla="*/ 1 h 12"/>
                    <a:gd name="T14" fmla="*/ 76 w 365"/>
                    <a:gd name="T15" fmla="*/ 1 h 12"/>
                    <a:gd name="T16" fmla="*/ 76 w 365"/>
                    <a:gd name="T17" fmla="*/ 0 h 12"/>
                    <a:gd name="T18" fmla="*/ 76 w 365"/>
                    <a:gd name="T19" fmla="*/ 0 h 12"/>
                    <a:gd name="T20" fmla="*/ 0 w 365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5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3" y="9"/>
                      </a:lnTo>
                      <a:lnTo>
                        <a:pt x="5" y="12"/>
                      </a:lnTo>
                      <a:lnTo>
                        <a:pt x="361" y="12"/>
                      </a:lnTo>
                      <a:lnTo>
                        <a:pt x="362" y="9"/>
                      </a:lnTo>
                      <a:lnTo>
                        <a:pt x="363" y="6"/>
                      </a:lnTo>
                      <a:lnTo>
                        <a:pt x="364" y="2"/>
                      </a:lnTo>
                      <a:lnTo>
                        <a:pt x="365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Freeform 222">
                  <a:extLst>
                    <a:ext uri="{FF2B5EF4-FFF2-40B4-BE49-F238E27FC236}">
                      <a16:creationId xmlns:a16="http://schemas.microsoft.com/office/drawing/2014/main" id="{1BC55375-EDB0-4CBF-8446-007144E55B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6" y="2034"/>
                  <a:ext cx="49" cy="4"/>
                </a:xfrm>
                <a:custGeom>
                  <a:avLst/>
                  <a:gdLst>
                    <a:gd name="T0" fmla="*/ 0 w 106"/>
                    <a:gd name="T1" fmla="*/ 0 h 12"/>
                    <a:gd name="T2" fmla="*/ 0 w 106"/>
                    <a:gd name="T3" fmla="*/ 0 h 12"/>
                    <a:gd name="T4" fmla="*/ 0 w 106"/>
                    <a:gd name="T5" fmla="*/ 1 h 12"/>
                    <a:gd name="T6" fmla="*/ 1 w 106"/>
                    <a:gd name="T7" fmla="*/ 1 h 12"/>
                    <a:gd name="T8" fmla="*/ 1 w 106"/>
                    <a:gd name="T9" fmla="*/ 1 h 12"/>
                    <a:gd name="T10" fmla="*/ 23 w 106"/>
                    <a:gd name="T11" fmla="*/ 1 h 12"/>
                    <a:gd name="T12" fmla="*/ 23 w 106"/>
                    <a:gd name="T13" fmla="*/ 1 h 12"/>
                    <a:gd name="T14" fmla="*/ 23 w 106"/>
                    <a:gd name="T15" fmla="*/ 1 h 12"/>
                    <a:gd name="T16" fmla="*/ 23 w 106"/>
                    <a:gd name="T17" fmla="*/ 0 h 12"/>
                    <a:gd name="T18" fmla="*/ 23 w 106"/>
                    <a:gd name="T19" fmla="*/ 0 h 12"/>
                    <a:gd name="T20" fmla="*/ 0 w 106"/>
                    <a:gd name="T21" fmla="*/ 0 h 1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2">
                      <a:moveTo>
                        <a:pt x="0" y="0"/>
                      </a:moveTo>
                      <a:lnTo>
                        <a:pt x="1" y="2"/>
                      </a:lnTo>
                      <a:lnTo>
                        <a:pt x="2" y="6"/>
                      </a:lnTo>
                      <a:lnTo>
                        <a:pt x="4" y="9"/>
                      </a:lnTo>
                      <a:lnTo>
                        <a:pt x="5" y="12"/>
                      </a:lnTo>
                      <a:lnTo>
                        <a:pt x="106" y="12"/>
                      </a:lnTo>
                      <a:lnTo>
                        <a:pt x="106" y="9"/>
                      </a:lnTo>
                      <a:lnTo>
                        <a:pt x="106" y="6"/>
                      </a:lnTo>
                      <a:lnTo>
                        <a:pt x="106" y="2"/>
                      </a:lnTo>
                      <a:lnTo>
                        <a:pt x="10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452">
                <a:extLst>
                  <a:ext uri="{FF2B5EF4-FFF2-40B4-BE49-F238E27FC236}">
                    <a16:creationId xmlns:a16="http://schemas.microsoft.com/office/drawing/2014/main" id="{E38D4192-CC5D-42D6-B854-54FDFBD00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960"/>
                <a:ext cx="653" cy="263"/>
                <a:chOff x="4080" y="1165"/>
                <a:chExt cx="1278" cy="514"/>
              </a:xfrm>
            </p:grpSpPr>
            <p:sp>
              <p:nvSpPr>
                <p:cNvPr id="23" name="Freeform 234">
                  <a:extLst>
                    <a:ext uri="{FF2B5EF4-FFF2-40B4-BE49-F238E27FC236}">
                      <a16:creationId xmlns:a16="http://schemas.microsoft.com/office/drawing/2014/main" id="{DBC95CCB-DE54-4C84-9D1B-E765AC1248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77" y="1490"/>
                  <a:ext cx="213" cy="90"/>
                </a:xfrm>
                <a:custGeom>
                  <a:avLst/>
                  <a:gdLst>
                    <a:gd name="T0" fmla="*/ 53 w 853"/>
                    <a:gd name="T1" fmla="*/ 22 h 362"/>
                    <a:gd name="T2" fmla="*/ 52 w 853"/>
                    <a:gd name="T3" fmla="*/ 19 h 362"/>
                    <a:gd name="T4" fmla="*/ 50 w 853"/>
                    <a:gd name="T5" fmla="*/ 17 h 362"/>
                    <a:gd name="T6" fmla="*/ 48 w 853"/>
                    <a:gd name="T7" fmla="*/ 14 h 362"/>
                    <a:gd name="T8" fmla="*/ 45 w 853"/>
                    <a:gd name="T9" fmla="*/ 12 h 362"/>
                    <a:gd name="T10" fmla="*/ 43 w 853"/>
                    <a:gd name="T11" fmla="*/ 10 h 362"/>
                    <a:gd name="T12" fmla="*/ 40 w 853"/>
                    <a:gd name="T13" fmla="*/ 8 h 362"/>
                    <a:gd name="T14" fmla="*/ 36 w 853"/>
                    <a:gd name="T15" fmla="*/ 6 h 362"/>
                    <a:gd name="T16" fmla="*/ 33 w 853"/>
                    <a:gd name="T17" fmla="*/ 4 h 362"/>
                    <a:gd name="T18" fmla="*/ 30 w 853"/>
                    <a:gd name="T19" fmla="*/ 3 h 362"/>
                    <a:gd name="T20" fmla="*/ 26 w 853"/>
                    <a:gd name="T21" fmla="*/ 2 h 362"/>
                    <a:gd name="T22" fmla="*/ 22 w 853"/>
                    <a:gd name="T23" fmla="*/ 1 h 362"/>
                    <a:gd name="T24" fmla="*/ 18 w 853"/>
                    <a:gd name="T25" fmla="*/ 1 h 362"/>
                    <a:gd name="T26" fmla="*/ 14 w 853"/>
                    <a:gd name="T27" fmla="*/ 0 h 362"/>
                    <a:gd name="T28" fmla="*/ 9 w 853"/>
                    <a:gd name="T29" fmla="*/ 0 h 362"/>
                    <a:gd name="T30" fmla="*/ 5 w 853"/>
                    <a:gd name="T31" fmla="*/ 0 h 362"/>
                    <a:gd name="T32" fmla="*/ 0 w 853"/>
                    <a:gd name="T33" fmla="*/ 0 h 362"/>
                    <a:gd name="T34" fmla="*/ 4 w 853"/>
                    <a:gd name="T35" fmla="*/ 1 h 362"/>
                    <a:gd name="T36" fmla="*/ 7 w 853"/>
                    <a:gd name="T37" fmla="*/ 2 h 362"/>
                    <a:gd name="T38" fmla="*/ 11 w 853"/>
                    <a:gd name="T39" fmla="*/ 3 h 362"/>
                    <a:gd name="T40" fmla="*/ 15 w 853"/>
                    <a:gd name="T41" fmla="*/ 3 h 362"/>
                    <a:gd name="T42" fmla="*/ 18 w 853"/>
                    <a:gd name="T43" fmla="*/ 4 h 362"/>
                    <a:gd name="T44" fmla="*/ 21 w 853"/>
                    <a:gd name="T45" fmla="*/ 6 h 362"/>
                    <a:gd name="T46" fmla="*/ 24 w 853"/>
                    <a:gd name="T47" fmla="*/ 7 h 362"/>
                    <a:gd name="T48" fmla="*/ 28 w 853"/>
                    <a:gd name="T49" fmla="*/ 8 h 362"/>
                    <a:gd name="T50" fmla="*/ 31 w 853"/>
                    <a:gd name="T51" fmla="*/ 9 h 362"/>
                    <a:gd name="T52" fmla="*/ 34 w 853"/>
                    <a:gd name="T53" fmla="*/ 11 h 362"/>
                    <a:gd name="T54" fmla="*/ 37 w 853"/>
                    <a:gd name="T55" fmla="*/ 12 h 362"/>
                    <a:gd name="T56" fmla="*/ 40 w 853"/>
                    <a:gd name="T57" fmla="*/ 14 h 362"/>
                    <a:gd name="T58" fmla="*/ 43 w 853"/>
                    <a:gd name="T59" fmla="*/ 16 h 362"/>
                    <a:gd name="T60" fmla="*/ 47 w 853"/>
                    <a:gd name="T61" fmla="*/ 18 h 362"/>
                    <a:gd name="T62" fmla="*/ 50 w 853"/>
                    <a:gd name="T63" fmla="*/ 20 h 362"/>
                    <a:gd name="T64" fmla="*/ 53 w 853"/>
                    <a:gd name="T65" fmla="*/ 22 h 362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53" h="362">
                      <a:moveTo>
                        <a:pt x="853" y="362"/>
                      </a:moveTo>
                      <a:lnTo>
                        <a:pt x="828" y="312"/>
                      </a:lnTo>
                      <a:lnTo>
                        <a:pt x="798" y="269"/>
                      </a:lnTo>
                      <a:lnTo>
                        <a:pt x="763" y="228"/>
                      </a:lnTo>
                      <a:lnTo>
                        <a:pt x="725" y="190"/>
                      </a:lnTo>
                      <a:lnTo>
                        <a:pt x="685" y="155"/>
                      </a:lnTo>
                      <a:lnTo>
                        <a:pt x="639" y="125"/>
                      </a:lnTo>
                      <a:lnTo>
                        <a:pt x="586" y="97"/>
                      </a:lnTo>
                      <a:lnTo>
                        <a:pt x="533" y="74"/>
                      </a:lnTo>
                      <a:lnTo>
                        <a:pt x="475" y="51"/>
                      </a:lnTo>
                      <a:lnTo>
                        <a:pt x="415" y="35"/>
                      </a:lnTo>
                      <a:lnTo>
                        <a:pt x="353" y="21"/>
                      </a:lnTo>
                      <a:lnTo>
                        <a:pt x="288" y="11"/>
                      </a:lnTo>
                      <a:lnTo>
                        <a:pt x="219" y="3"/>
                      </a:lnTo>
                      <a:lnTo>
                        <a:pt x="147" y="0"/>
                      </a:lnTo>
                      <a:lnTo>
                        <a:pt x="76" y="0"/>
                      </a:lnTo>
                      <a:lnTo>
                        <a:pt x="0" y="3"/>
                      </a:lnTo>
                      <a:lnTo>
                        <a:pt x="62" y="16"/>
                      </a:lnTo>
                      <a:lnTo>
                        <a:pt x="122" y="30"/>
                      </a:lnTo>
                      <a:lnTo>
                        <a:pt x="182" y="44"/>
                      </a:lnTo>
                      <a:lnTo>
                        <a:pt x="236" y="57"/>
                      </a:lnTo>
                      <a:lnTo>
                        <a:pt x="290" y="74"/>
                      </a:lnTo>
                      <a:lnTo>
                        <a:pt x="342" y="92"/>
                      </a:lnTo>
                      <a:lnTo>
                        <a:pt x="394" y="111"/>
                      </a:lnTo>
                      <a:lnTo>
                        <a:pt x="445" y="131"/>
                      </a:lnTo>
                      <a:lnTo>
                        <a:pt x="494" y="152"/>
                      </a:lnTo>
                      <a:lnTo>
                        <a:pt x="543" y="177"/>
                      </a:lnTo>
                      <a:lnTo>
                        <a:pt x="595" y="201"/>
                      </a:lnTo>
                      <a:lnTo>
                        <a:pt x="644" y="231"/>
                      </a:lnTo>
                      <a:lnTo>
                        <a:pt x="695" y="258"/>
                      </a:lnTo>
                      <a:lnTo>
                        <a:pt x="747" y="291"/>
                      </a:lnTo>
                      <a:lnTo>
                        <a:pt x="798" y="326"/>
                      </a:lnTo>
                      <a:lnTo>
                        <a:pt x="853" y="362"/>
                      </a:lnTo>
                      <a:close/>
                    </a:path>
                  </a:pathLst>
                </a:custGeom>
                <a:solidFill>
                  <a:srgbClr val="9993A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" name="Freeform 247">
                  <a:extLst>
                    <a:ext uri="{FF2B5EF4-FFF2-40B4-BE49-F238E27FC236}">
                      <a16:creationId xmlns:a16="http://schemas.microsoft.com/office/drawing/2014/main" id="{5385AFB1-09ED-4A82-97ED-489C70764B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0" y="1165"/>
                  <a:ext cx="1278" cy="440"/>
                </a:xfrm>
                <a:custGeom>
                  <a:avLst/>
                  <a:gdLst>
                    <a:gd name="T0" fmla="*/ 1 w 5110"/>
                    <a:gd name="T1" fmla="*/ 96 h 1758"/>
                    <a:gd name="T2" fmla="*/ 4 w 5110"/>
                    <a:gd name="T3" fmla="*/ 85 h 1758"/>
                    <a:gd name="T4" fmla="*/ 11 w 5110"/>
                    <a:gd name="T5" fmla="*/ 76 h 1758"/>
                    <a:gd name="T6" fmla="*/ 21 w 5110"/>
                    <a:gd name="T7" fmla="*/ 68 h 1758"/>
                    <a:gd name="T8" fmla="*/ 30 w 5110"/>
                    <a:gd name="T9" fmla="*/ 63 h 1758"/>
                    <a:gd name="T10" fmla="*/ 38 w 5110"/>
                    <a:gd name="T11" fmla="*/ 60 h 1758"/>
                    <a:gd name="T12" fmla="*/ 42 w 5110"/>
                    <a:gd name="T13" fmla="*/ 56 h 1758"/>
                    <a:gd name="T14" fmla="*/ 43 w 5110"/>
                    <a:gd name="T15" fmla="*/ 50 h 1758"/>
                    <a:gd name="T16" fmla="*/ 44 w 5110"/>
                    <a:gd name="T17" fmla="*/ 44 h 1758"/>
                    <a:gd name="T18" fmla="*/ 48 w 5110"/>
                    <a:gd name="T19" fmla="*/ 41 h 1758"/>
                    <a:gd name="T20" fmla="*/ 49 w 5110"/>
                    <a:gd name="T21" fmla="*/ 36 h 1758"/>
                    <a:gd name="T22" fmla="*/ 47 w 5110"/>
                    <a:gd name="T23" fmla="*/ 31 h 1758"/>
                    <a:gd name="T24" fmla="*/ 48 w 5110"/>
                    <a:gd name="T25" fmla="*/ 29 h 1758"/>
                    <a:gd name="T26" fmla="*/ 53 w 5110"/>
                    <a:gd name="T27" fmla="*/ 27 h 1758"/>
                    <a:gd name="T28" fmla="*/ 58 w 5110"/>
                    <a:gd name="T29" fmla="*/ 24 h 1758"/>
                    <a:gd name="T30" fmla="*/ 60 w 5110"/>
                    <a:gd name="T31" fmla="*/ 18 h 1758"/>
                    <a:gd name="T32" fmla="*/ 64 w 5110"/>
                    <a:gd name="T33" fmla="*/ 14 h 1758"/>
                    <a:gd name="T34" fmla="*/ 72 w 5110"/>
                    <a:gd name="T35" fmla="*/ 13 h 1758"/>
                    <a:gd name="T36" fmla="*/ 76 w 5110"/>
                    <a:gd name="T37" fmla="*/ 10 h 1758"/>
                    <a:gd name="T38" fmla="*/ 78 w 5110"/>
                    <a:gd name="T39" fmla="*/ 4 h 1758"/>
                    <a:gd name="T40" fmla="*/ 142 w 5110"/>
                    <a:gd name="T41" fmla="*/ 60 h 1758"/>
                    <a:gd name="T42" fmla="*/ 152 w 5110"/>
                    <a:gd name="T43" fmla="*/ 46 h 1758"/>
                    <a:gd name="T44" fmla="*/ 154 w 5110"/>
                    <a:gd name="T45" fmla="*/ 40 h 1758"/>
                    <a:gd name="T46" fmla="*/ 158 w 5110"/>
                    <a:gd name="T47" fmla="*/ 39 h 1758"/>
                    <a:gd name="T48" fmla="*/ 163 w 5110"/>
                    <a:gd name="T49" fmla="*/ 40 h 1758"/>
                    <a:gd name="T50" fmla="*/ 166 w 5110"/>
                    <a:gd name="T51" fmla="*/ 43 h 1758"/>
                    <a:gd name="T52" fmla="*/ 227 w 5110"/>
                    <a:gd name="T53" fmla="*/ 61 h 1758"/>
                    <a:gd name="T54" fmla="*/ 232 w 5110"/>
                    <a:gd name="T55" fmla="*/ 44 h 1758"/>
                    <a:gd name="T56" fmla="*/ 234 w 5110"/>
                    <a:gd name="T57" fmla="*/ 42 h 1758"/>
                    <a:gd name="T58" fmla="*/ 235 w 5110"/>
                    <a:gd name="T59" fmla="*/ 42 h 1758"/>
                    <a:gd name="T60" fmla="*/ 236 w 5110"/>
                    <a:gd name="T61" fmla="*/ 44 h 1758"/>
                    <a:gd name="T62" fmla="*/ 234 w 5110"/>
                    <a:gd name="T63" fmla="*/ 61 h 1758"/>
                    <a:gd name="T64" fmla="*/ 252 w 5110"/>
                    <a:gd name="T65" fmla="*/ 59 h 1758"/>
                    <a:gd name="T66" fmla="*/ 248 w 5110"/>
                    <a:gd name="T67" fmla="*/ 54 h 1758"/>
                    <a:gd name="T68" fmla="*/ 244 w 5110"/>
                    <a:gd name="T69" fmla="*/ 48 h 1758"/>
                    <a:gd name="T70" fmla="*/ 239 w 5110"/>
                    <a:gd name="T71" fmla="*/ 42 h 1758"/>
                    <a:gd name="T72" fmla="*/ 236 w 5110"/>
                    <a:gd name="T73" fmla="*/ 37 h 1758"/>
                    <a:gd name="T74" fmla="*/ 234 w 5110"/>
                    <a:gd name="T75" fmla="*/ 32 h 1758"/>
                    <a:gd name="T76" fmla="*/ 234 w 5110"/>
                    <a:gd name="T77" fmla="*/ 28 h 1758"/>
                    <a:gd name="T78" fmla="*/ 237 w 5110"/>
                    <a:gd name="T79" fmla="*/ 24 h 1758"/>
                    <a:gd name="T80" fmla="*/ 269 w 5110"/>
                    <a:gd name="T81" fmla="*/ 63 h 1758"/>
                    <a:gd name="T82" fmla="*/ 276 w 5110"/>
                    <a:gd name="T83" fmla="*/ 64 h 1758"/>
                    <a:gd name="T84" fmla="*/ 282 w 5110"/>
                    <a:gd name="T85" fmla="*/ 65 h 1758"/>
                    <a:gd name="T86" fmla="*/ 287 w 5110"/>
                    <a:gd name="T87" fmla="*/ 67 h 1758"/>
                    <a:gd name="T88" fmla="*/ 291 w 5110"/>
                    <a:gd name="T89" fmla="*/ 69 h 1758"/>
                    <a:gd name="T90" fmla="*/ 295 w 5110"/>
                    <a:gd name="T91" fmla="*/ 72 h 1758"/>
                    <a:gd name="T92" fmla="*/ 298 w 5110"/>
                    <a:gd name="T93" fmla="*/ 76 h 1758"/>
                    <a:gd name="T94" fmla="*/ 301 w 5110"/>
                    <a:gd name="T95" fmla="*/ 81 h 1758"/>
                    <a:gd name="T96" fmla="*/ 304 w 5110"/>
                    <a:gd name="T97" fmla="*/ 86 h 1758"/>
                    <a:gd name="T98" fmla="*/ 315 w 5110"/>
                    <a:gd name="T99" fmla="*/ 89 h 1758"/>
                    <a:gd name="T100" fmla="*/ 320 w 5110"/>
                    <a:gd name="T101" fmla="*/ 96 h 1758"/>
                    <a:gd name="T102" fmla="*/ 317 w 5110"/>
                    <a:gd name="T103" fmla="*/ 103 h 1758"/>
                    <a:gd name="T104" fmla="*/ 307 w 5110"/>
                    <a:gd name="T105" fmla="*/ 109 h 1758"/>
                    <a:gd name="T106" fmla="*/ 284 w 5110"/>
                    <a:gd name="T107" fmla="*/ 105 h 1758"/>
                    <a:gd name="T108" fmla="*/ 185 w 5110"/>
                    <a:gd name="T109" fmla="*/ 110 h 1758"/>
                    <a:gd name="T110" fmla="*/ 125 w 5110"/>
                    <a:gd name="T111" fmla="*/ 104 h 1758"/>
                    <a:gd name="T112" fmla="*/ 20 w 5110"/>
                    <a:gd name="T113" fmla="*/ 107 h 1758"/>
                    <a:gd name="T114" fmla="*/ 0 w 5110"/>
                    <a:gd name="T115" fmla="*/ 102 h 1758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0" t="0" r="r" b="b"/>
                  <a:pathLst>
                    <a:path w="5110" h="1758">
                      <a:moveTo>
                        <a:pt x="0" y="1636"/>
                      </a:moveTo>
                      <a:lnTo>
                        <a:pt x="9" y="1535"/>
                      </a:lnTo>
                      <a:lnTo>
                        <a:pt x="30" y="1443"/>
                      </a:lnTo>
                      <a:lnTo>
                        <a:pt x="65" y="1359"/>
                      </a:lnTo>
                      <a:lnTo>
                        <a:pt x="114" y="1280"/>
                      </a:lnTo>
                      <a:lnTo>
                        <a:pt x="174" y="1209"/>
                      </a:lnTo>
                      <a:lnTo>
                        <a:pt x="245" y="1144"/>
                      </a:lnTo>
                      <a:lnTo>
                        <a:pt x="326" y="1084"/>
                      </a:lnTo>
                      <a:lnTo>
                        <a:pt x="416" y="1033"/>
                      </a:lnTo>
                      <a:lnTo>
                        <a:pt x="481" y="1008"/>
                      </a:lnTo>
                      <a:lnTo>
                        <a:pt x="540" y="987"/>
                      </a:lnTo>
                      <a:lnTo>
                        <a:pt x="598" y="962"/>
                      </a:lnTo>
                      <a:lnTo>
                        <a:pt x="644" y="935"/>
                      </a:lnTo>
                      <a:lnTo>
                        <a:pt x="676" y="900"/>
                      </a:lnTo>
                      <a:lnTo>
                        <a:pt x="693" y="856"/>
                      </a:lnTo>
                      <a:lnTo>
                        <a:pt x="688" y="801"/>
                      </a:lnTo>
                      <a:lnTo>
                        <a:pt x="660" y="731"/>
                      </a:lnTo>
                      <a:lnTo>
                        <a:pt x="706" y="709"/>
                      </a:lnTo>
                      <a:lnTo>
                        <a:pt x="744" y="682"/>
                      </a:lnTo>
                      <a:lnTo>
                        <a:pt x="769" y="646"/>
                      </a:lnTo>
                      <a:lnTo>
                        <a:pt x="785" y="609"/>
                      </a:lnTo>
                      <a:lnTo>
                        <a:pt x="788" y="570"/>
                      </a:lnTo>
                      <a:lnTo>
                        <a:pt x="776" y="533"/>
                      </a:lnTo>
                      <a:lnTo>
                        <a:pt x="755" y="498"/>
                      </a:lnTo>
                      <a:lnTo>
                        <a:pt x="718" y="464"/>
                      </a:lnTo>
                      <a:lnTo>
                        <a:pt x="760" y="457"/>
                      </a:lnTo>
                      <a:lnTo>
                        <a:pt x="806" y="446"/>
                      </a:lnTo>
                      <a:lnTo>
                        <a:pt x="850" y="429"/>
                      </a:lnTo>
                      <a:lnTo>
                        <a:pt x="891" y="411"/>
                      </a:lnTo>
                      <a:lnTo>
                        <a:pt x="924" y="381"/>
                      </a:lnTo>
                      <a:lnTo>
                        <a:pt x="945" y="342"/>
                      </a:lnTo>
                      <a:lnTo>
                        <a:pt x="954" y="291"/>
                      </a:lnTo>
                      <a:lnTo>
                        <a:pt x="942" y="223"/>
                      </a:lnTo>
                      <a:lnTo>
                        <a:pt x="1027" y="228"/>
                      </a:lnTo>
                      <a:lnTo>
                        <a:pt x="1095" y="226"/>
                      </a:lnTo>
                      <a:lnTo>
                        <a:pt x="1147" y="212"/>
                      </a:lnTo>
                      <a:lnTo>
                        <a:pt x="1184" y="187"/>
                      </a:lnTo>
                      <a:lnTo>
                        <a:pt x="1212" y="152"/>
                      </a:lnTo>
                      <a:lnTo>
                        <a:pt x="1231" y="111"/>
                      </a:lnTo>
                      <a:lnTo>
                        <a:pt x="1242" y="60"/>
                      </a:lnTo>
                      <a:lnTo>
                        <a:pt x="1249" y="0"/>
                      </a:lnTo>
                      <a:lnTo>
                        <a:pt x="2263" y="951"/>
                      </a:lnTo>
                      <a:lnTo>
                        <a:pt x="2530" y="951"/>
                      </a:lnTo>
                      <a:lnTo>
                        <a:pt x="2429" y="734"/>
                      </a:lnTo>
                      <a:lnTo>
                        <a:pt x="2434" y="676"/>
                      </a:lnTo>
                      <a:lnTo>
                        <a:pt x="2456" y="641"/>
                      </a:lnTo>
                      <a:lnTo>
                        <a:pt x="2491" y="623"/>
                      </a:lnTo>
                      <a:lnTo>
                        <a:pt x="2530" y="614"/>
                      </a:lnTo>
                      <a:lnTo>
                        <a:pt x="2572" y="623"/>
                      </a:lnTo>
                      <a:lnTo>
                        <a:pt x="2611" y="636"/>
                      </a:lnTo>
                      <a:lnTo>
                        <a:pt x="2641" y="658"/>
                      </a:lnTo>
                      <a:lnTo>
                        <a:pt x="2660" y="685"/>
                      </a:lnTo>
                      <a:lnTo>
                        <a:pt x="2826" y="965"/>
                      </a:lnTo>
                      <a:lnTo>
                        <a:pt x="3629" y="973"/>
                      </a:lnTo>
                      <a:lnTo>
                        <a:pt x="3697" y="718"/>
                      </a:lnTo>
                      <a:lnTo>
                        <a:pt x="3711" y="699"/>
                      </a:lnTo>
                      <a:lnTo>
                        <a:pt x="3722" y="682"/>
                      </a:lnTo>
                      <a:lnTo>
                        <a:pt x="3736" y="674"/>
                      </a:lnTo>
                      <a:lnTo>
                        <a:pt x="3747" y="671"/>
                      </a:lnTo>
                      <a:lnTo>
                        <a:pt x="3757" y="674"/>
                      </a:lnTo>
                      <a:lnTo>
                        <a:pt x="3768" y="685"/>
                      </a:lnTo>
                      <a:lnTo>
                        <a:pt x="3779" y="704"/>
                      </a:lnTo>
                      <a:lnTo>
                        <a:pt x="3789" y="731"/>
                      </a:lnTo>
                      <a:lnTo>
                        <a:pt x="3733" y="973"/>
                      </a:lnTo>
                      <a:lnTo>
                        <a:pt x="4056" y="987"/>
                      </a:lnTo>
                      <a:lnTo>
                        <a:pt x="4031" y="943"/>
                      </a:lnTo>
                      <a:lnTo>
                        <a:pt x="3999" y="900"/>
                      </a:lnTo>
                      <a:lnTo>
                        <a:pt x="3966" y="856"/>
                      </a:lnTo>
                      <a:lnTo>
                        <a:pt x="3931" y="810"/>
                      </a:lnTo>
                      <a:lnTo>
                        <a:pt x="3895" y="764"/>
                      </a:lnTo>
                      <a:lnTo>
                        <a:pt x="3860" y="720"/>
                      </a:lnTo>
                      <a:lnTo>
                        <a:pt x="3825" y="674"/>
                      </a:lnTo>
                      <a:lnTo>
                        <a:pt x="3795" y="630"/>
                      </a:lnTo>
                      <a:lnTo>
                        <a:pt x="3771" y="590"/>
                      </a:lnTo>
                      <a:lnTo>
                        <a:pt x="3752" y="549"/>
                      </a:lnTo>
                      <a:lnTo>
                        <a:pt x="3738" y="510"/>
                      </a:lnTo>
                      <a:lnTo>
                        <a:pt x="3736" y="475"/>
                      </a:lnTo>
                      <a:lnTo>
                        <a:pt x="3741" y="443"/>
                      </a:lnTo>
                      <a:lnTo>
                        <a:pt x="3759" y="413"/>
                      </a:lnTo>
                      <a:lnTo>
                        <a:pt x="3789" y="386"/>
                      </a:lnTo>
                      <a:lnTo>
                        <a:pt x="3833" y="364"/>
                      </a:lnTo>
                      <a:lnTo>
                        <a:pt x="4301" y="997"/>
                      </a:lnTo>
                      <a:lnTo>
                        <a:pt x="4357" y="1006"/>
                      </a:lnTo>
                      <a:lnTo>
                        <a:pt x="4409" y="1017"/>
                      </a:lnTo>
                      <a:lnTo>
                        <a:pt x="4458" y="1025"/>
                      </a:lnTo>
                      <a:lnTo>
                        <a:pt x="4504" y="1038"/>
                      </a:lnTo>
                      <a:lnTo>
                        <a:pt x="4545" y="1049"/>
                      </a:lnTo>
                      <a:lnTo>
                        <a:pt x="4586" y="1066"/>
                      </a:lnTo>
                      <a:lnTo>
                        <a:pt x="4622" y="1082"/>
                      </a:lnTo>
                      <a:lnTo>
                        <a:pt x="4654" y="1101"/>
                      </a:lnTo>
                      <a:lnTo>
                        <a:pt x="4687" y="1122"/>
                      </a:lnTo>
                      <a:lnTo>
                        <a:pt x="4714" y="1147"/>
                      </a:lnTo>
                      <a:lnTo>
                        <a:pt x="4740" y="1177"/>
                      </a:lnTo>
                      <a:lnTo>
                        <a:pt x="4768" y="1207"/>
                      </a:lnTo>
                      <a:lnTo>
                        <a:pt x="4793" y="1244"/>
                      </a:lnTo>
                      <a:lnTo>
                        <a:pt x="4816" y="1285"/>
                      </a:lnTo>
                      <a:lnTo>
                        <a:pt x="4841" y="1329"/>
                      </a:lnTo>
                      <a:lnTo>
                        <a:pt x="4863" y="1380"/>
                      </a:lnTo>
                      <a:lnTo>
                        <a:pt x="4964" y="1386"/>
                      </a:lnTo>
                      <a:lnTo>
                        <a:pt x="5040" y="1416"/>
                      </a:lnTo>
                      <a:lnTo>
                        <a:pt x="5088" y="1465"/>
                      </a:lnTo>
                      <a:lnTo>
                        <a:pt x="5110" y="1525"/>
                      </a:lnTo>
                      <a:lnTo>
                        <a:pt x="5102" y="1587"/>
                      </a:lnTo>
                      <a:lnTo>
                        <a:pt x="5066" y="1652"/>
                      </a:lnTo>
                      <a:lnTo>
                        <a:pt x="5001" y="1707"/>
                      </a:lnTo>
                      <a:lnTo>
                        <a:pt x="4906" y="1745"/>
                      </a:lnTo>
                      <a:lnTo>
                        <a:pt x="4881" y="1698"/>
                      </a:lnTo>
                      <a:lnTo>
                        <a:pt x="4539" y="1682"/>
                      </a:lnTo>
                      <a:lnTo>
                        <a:pt x="4542" y="1758"/>
                      </a:lnTo>
                      <a:lnTo>
                        <a:pt x="2953" y="1758"/>
                      </a:lnTo>
                      <a:lnTo>
                        <a:pt x="2962" y="1661"/>
                      </a:lnTo>
                      <a:lnTo>
                        <a:pt x="1992" y="1657"/>
                      </a:lnTo>
                      <a:lnTo>
                        <a:pt x="1992" y="1721"/>
                      </a:lnTo>
                      <a:lnTo>
                        <a:pt x="310" y="1712"/>
                      </a:lnTo>
                      <a:lnTo>
                        <a:pt x="312" y="1631"/>
                      </a:lnTo>
                      <a:lnTo>
                        <a:pt x="0" y="1636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Freeform 248">
                  <a:extLst>
                    <a:ext uri="{FF2B5EF4-FFF2-40B4-BE49-F238E27FC236}">
                      <a16:creationId xmlns:a16="http://schemas.microsoft.com/office/drawing/2014/main" id="{4B138BD0-3A3F-4B63-8008-48763CF868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200"/>
                  <a:ext cx="270" cy="203"/>
                </a:xfrm>
                <a:custGeom>
                  <a:avLst/>
                  <a:gdLst>
                    <a:gd name="T0" fmla="*/ 67 w 1081"/>
                    <a:gd name="T1" fmla="*/ 51 h 812"/>
                    <a:gd name="T2" fmla="*/ 64 w 1081"/>
                    <a:gd name="T3" fmla="*/ 49 h 812"/>
                    <a:gd name="T4" fmla="*/ 60 w 1081"/>
                    <a:gd name="T5" fmla="*/ 47 h 812"/>
                    <a:gd name="T6" fmla="*/ 56 w 1081"/>
                    <a:gd name="T7" fmla="*/ 44 h 812"/>
                    <a:gd name="T8" fmla="*/ 52 w 1081"/>
                    <a:gd name="T9" fmla="*/ 42 h 812"/>
                    <a:gd name="T10" fmla="*/ 48 w 1081"/>
                    <a:gd name="T11" fmla="*/ 39 h 812"/>
                    <a:gd name="T12" fmla="*/ 43 w 1081"/>
                    <a:gd name="T13" fmla="*/ 36 h 812"/>
                    <a:gd name="T14" fmla="*/ 38 w 1081"/>
                    <a:gd name="T15" fmla="*/ 33 h 812"/>
                    <a:gd name="T16" fmla="*/ 33 w 1081"/>
                    <a:gd name="T17" fmla="*/ 30 h 812"/>
                    <a:gd name="T18" fmla="*/ 29 w 1081"/>
                    <a:gd name="T19" fmla="*/ 27 h 812"/>
                    <a:gd name="T20" fmla="*/ 24 w 1081"/>
                    <a:gd name="T21" fmla="*/ 24 h 812"/>
                    <a:gd name="T22" fmla="*/ 20 w 1081"/>
                    <a:gd name="T23" fmla="*/ 22 h 812"/>
                    <a:gd name="T24" fmla="*/ 15 w 1081"/>
                    <a:gd name="T25" fmla="*/ 19 h 812"/>
                    <a:gd name="T26" fmla="*/ 11 w 1081"/>
                    <a:gd name="T27" fmla="*/ 16 h 812"/>
                    <a:gd name="T28" fmla="*/ 7 w 1081"/>
                    <a:gd name="T29" fmla="*/ 14 h 812"/>
                    <a:gd name="T30" fmla="*/ 3 w 1081"/>
                    <a:gd name="T31" fmla="*/ 11 h 812"/>
                    <a:gd name="T32" fmla="*/ 0 w 1081"/>
                    <a:gd name="T33" fmla="*/ 9 h 812"/>
                    <a:gd name="T34" fmla="*/ 2 w 1081"/>
                    <a:gd name="T35" fmla="*/ 9 h 812"/>
                    <a:gd name="T36" fmla="*/ 4 w 1081"/>
                    <a:gd name="T37" fmla="*/ 8 h 812"/>
                    <a:gd name="T38" fmla="*/ 6 w 1081"/>
                    <a:gd name="T39" fmla="*/ 7 h 812"/>
                    <a:gd name="T40" fmla="*/ 7 w 1081"/>
                    <a:gd name="T41" fmla="*/ 6 h 812"/>
                    <a:gd name="T42" fmla="*/ 9 w 1081"/>
                    <a:gd name="T43" fmla="*/ 4 h 812"/>
                    <a:gd name="T44" fmla="*/ 9 w 1081"/>
                    <a:gd name="T45" fmla="*/ 3 h 812"/>
                    <a:gd name="T46" fmla="*/ 10 w 1081"/>
                    <a:gd name="T47" fmla="*/ 2 h 812"/>
                    <a:gd name="T48" fmla="*/ 11 w 1081"/>
                    <a:gd name="T49" fmla="*/ 0 h 812"/>
                    <a:gd name="T50" fmla="*/ 15 w 1081"/>
                    <a:gd name="T51" fmla="*/ 3 h 812"/>
                    <a:gd name="T52" fmla="*/ 18 w 1081"/>
                    <a:gd name="T53" fmla="*/ 6 h 812"/>
                    <a:gd name="T54" fmla="*/ 21 w 1081"/>
                    <a:gd name="T55" fmla="*/ 10 h 812"/>
                    <a:gd name="T56" fmla="*/ 25 w 1081"/>
                    <a:gd name="T57" fmla="*/ 13 h 812"/>
                    <a:gd name="T58" fmla="*/ 28 w 1081"/>
                    <a:gd name="T59" fmla="*/ 16 h 812"/>
                    <a:gd name="T60" fmla="*/ 32 w 1081"/>
                    <a:gd name="T61" fmla="*/ 19 h 812"/>
                    <a:gd name="T62" fmla="*/ 36 w 1081"/>
                    <a:gd name="T63" fmla="*/ 23 h 812"/>
                    <a:gd name="T64" fmla="*/ 39 w 1081"/>
                    <a:gd name="T65" fmla="*/ 26 h 812"/>
                    <a:gd name="T66" fmla="*/ 43 w 1081"/>
                    <a:gd name="T67" fmla="*/ 29 h 812"/>
                    <a:gd name="T68" fmla="*/ 47 w 1081"/>
                    <a:gd name="T69" fmla="*/ 33 h 812"/>
                    <a:gd name="T70" fmla="*/ 50 w 1081"/>
                    <a:gd name="T71" fmla="*/ 36 h 812"/>
                    <a:gd name="T72" fmla="*/ 54 w 1081"/>
                    <a:gd name="T73" fmla="*/ 39 h 812"/>
                    <a:gd name="T74" fmla="*/ 57 w 1081"/>
                    <a:gd name="T75" fmla="*/ 42 h 812"/>
                    <a:gd name="T76" fmla="*/ 61 w 1081"/>
                    <a:gd name="T77" fmla="*/ 45 h 812"/>
                    <a:gd name="T78" fmla="*/ 64 w 1081"/>
                    <a:gd name="T79" fmla="*/ 48 h 812"/>
                    <a:gd name="T80" fmla="*/ 67 w 1081"/>
                    <a:gd name="T81" fmla="*/ 51 h 812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081" h="812">
                      <a:moveTo>
                        <a:pt x="1081" y="812"/>
                      </a:moveTo>
                      <a:lnTo>
                        <a:pt x="1028" y="779"/>
                      </a:lnTo>
                      <a:lnTo>
                        <a:pt x="968" y="744"/>
                      </a:lnTo>
                      <a:lnTo>
                        <a:pt x="902" y="706"/>
                      </a:lnTo>
                      <a:lnTo>
                        <a:pt x="834" y="666"/>
                      </a:lnTo>
                      <a:lnTo>
                        <a:pt x="763" y="622"/>
                      </a:lnTo>
                      <a:lnTo>
                        <a:pt x="691" y="576"/>
                      </a:lnTo>
                      <a:lnTo>
                        <a:pt x="615" y="530"/>
                      </a:lnTo>
                      <a:lnTo>
                        <a:pt x="538" y="484"/>
                      </a:lnTo>
                      <a:lnTo>
                        <a:pt x="462" y="435"/>
                      </a:lnTo>
                      <a:lnTo>
                        <a:pt x="389" y="389"/>
                      </a:lnTo>
                      <a:lnTo>
                        <a:pt x="315" y="343"/>
                      </a:lnTo>
                      <a:lnTo>
                        <a:pt x="245" y="299"/>
                      </a:lnTo>
                      <a:lnTo>
                        <a:pt x="177" y="255"/>
                      </a:lnTo>
                      <a:lnTo>
                        <a:pt x="112" y="214"/>
                      </a:lnTo>
                      <a:lnTo>
                        <a:pt x="54" y="179"/>
                      </a:lnTo>
                      <a:lnTo>
                        <a:pt x="0" y="144"/>
                      </a:lnTo>
                      <a:lnTo>
                        <a:pt x="41" y="136"/>
                      </a:lnTo>
                      <a:lnTo>
                        <a:pt x="74" y="122"/>
                      </a:lnTo>
                      <a:lnTo>
                        <a:pt x="98" y="106"/>
                      </a:lnTo>
                      <a:lnTo>
                        <a:pt x="120" y="87"/>
                      </a:lnTo>
                      <a:lnTo>
                        <a:pt x="139" y="64"/>
                      </a:lnTo>
                      <a:lnTo>
                        <a:pt x="153" y="43"/>
                      </a:lnTo>
                      <a:lnTo>
                        <a:pt x="169" y="22"/>
                      </a:lnTo>
                      <a:lnTo>
                        <a:pt x="185" y="0"/>
                      </a:lnTo>
                      <a:lnTo>
                        <a:pt x="236" y="48"/>
                      </a:lnTo>
                      <a:lnTo>
                        <a:pt x="291" y="101"/>
                      </a:lnTo>
                      <a:lnTo>
                        <a:pt x="345" y="152"/>
                      </a:lnTo>
                      <a:lnTo>
                        <a:pt x="400" y="203"/>
                      </a:lnTo>
                      <a:lnTo>
                        <a:pt x="456" y="255"/>
                      </a:lnTo>
                      <a:lnTo>
                        <a:pt x="514" y="309"/>
                      </a:lnTo>
                      <a:lnTo>
                        <a:pt x="571" y="361"/>
                      </a:lnTo>
                      <a:lnTo>
                        <a:pt x="631" y="413"/>
                      </a:lnTo>
                      <a:lnTo>
                        <a:pt x="687" y="467"/>
                      </a:lnTo>
                      <a:lnTo>
                        <a:pt x="747" y="519"/>
                      </a:lnTo>
                      <a:lnTo>
                        <a:pt x="804" y="570"/>
                      </a:lnTo>
                      <a:lnTo>
                        <a:pt x="862" y="622"/>
                      </a:lnTo>
                      <a:lnTo>
                        <a:pt x="919" y="671"/>
                      </a:lnTo>
                      <a:lnTo>
                        <a:pt x="973" y="720"/>
                      </a:lnTo>
                      <a:lnTo>
                        <a:pt x="1028" y="766"/>
                      </a:lnTo>
                      <a:lnTo>
                        <a:pt x="1081" y="812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249">
                  <a:extLst>
                    <a:ext uri="{FF2B5EF4-FFF2-40B4-BE49-F238E27FC236}">
                      <a16:creationId xmlns:a16="http://schemas.microsoft.com/office/drawing/2014/main" id="{E217DEA9-94D1-4552-B4DD-3D2D9DBC92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6" y="1240"/>
                  <a:ext cx="312" cy="162"/>
                </a:xfrm>
                <a:custGeom>
                  <a:avLst/>
                  <a:gdLst>
                    <a:gd name="T0" fmla="*/ 78 w 1247"/>
                    <a:gd name="T1" fmla="*/ 41 h 646"/>
                    <a:gd name="T2" fmla="*/ 74 w 1247"/>
                    <a:gd name="T3" fmla="*/ 39 h 646"/>
                    <a:gd name="T4" fmla="*/ 69 w 1247"/>
                    <a:gd name="T5" fmla="*/ 38 h 646"/>
                    <a:gd name="T6" fmla="*/ 65 w 1247"/>
                    <a:gd name="T7" fmla="*/ 36 h 646"/>
                    <a:gd name="T8" fmla="*/ 60 w 1247"/>
                    <a:gd name="T9" fmla="*/ 35 h 646"/>
                    <a:gd name="T10" fmla="*/ 55 w 1247"/>
                    <a:gd name="T11" fmla="*/ 33 h 646"/>
                    <a:gd name="T12" fmla="*/ 50 w 1247"/>
                    <a:gd name="T13" fmla="*/ 31 h 646"/>
                    <a:gd name="T14" fmla="*/ 44 w 1247"/>
                    <a:gd name="T15" fmla="*/ 29 h 646"/>
                    <a:gd name="T16" fmla="*/ 39 w 1247"/>
                    <a:gd name="T17" fmla="*/ 27 h 646"/>
                    <a:gd name="T18" fmla="*/ 34 w 1247"/>
                    <a:gd name="T19" fmla="*/ 25 h 646"/>
                    <a:gd name="T20" fmla="*/ 29 w 1247"/>
                    <a:gd name="T21" fmla="*/ 23 h 646"/>
                    <a:gd name="T22" fmla="*/ 23 w 1247"/>
                    <a:gd name="T23" fmla="*/ 21 h 646"/>
                    <a:gd name="T24" fmla="*/ 18 w 1247"/>
                    <a:gd name="T25" fmla="*/ 19 h 646"/>
                    <a:gd name="T26" fmla="*/ 14 w 1247"/>
                    <a:gd name="T27" fmla="*/ 18 h 646"/>
                    <a:gd name="T28" fmla="*/ 9 w 1247"/>
                    <a:gd name="T29" fmla="*/ 16 h 646"/>
                    <a:gd name="T30" fmla="*/ 4 w 1247"/>
                    <a:gd name="T31" fmla="*/ 14 h 646"/>
                    <a:gd name="T32" fmla="*/ 0 w 1247"/>
                    <a:gd name="T33" fmla="*/ 13 h 646"/>
                    <a:gd name="T34" fmla="*/ 2 w 1247"/>
                    <a:gd name="T35" fmla="*/ 12 h 646"/>
                    <a:gd name="T36" fmla="*/ 4 w 1247"/>
                    <a:gd name="T37" fmla="*/ 10 h 646"/>
                    <a:gd name="T38" fmla="*/ 6 w 1247"/>
                    <a:gd name="T39" fmla="*/ 9 h 646"/>
                    <a:gd name="T40" fmla="*/ 7 w 1247"/>
                    <a:gd name="T41" fmla="*/ 7 h 646"/>
                    <a:gd name="T42" fmla="*/ 9 w 1247"/>
                    <a:gd name="T43" fmla="*/ 6 h 646"/>
                    <a:gd name="T44" fmla="*/ 9 w 1247"/>
                    <a:gd name="T45" fmla="*/ 4 h 646"/>
                    <a:gd name="T46" fmla="*/ 10 w 1247"/>
                    <a:gd name="T47" fmla="*/ 2 h 646"/>
                    <a:gd name="T48" fmla="*/ 11 w 1247"/>
                    <a:gd name="T49" fmla="*/ 0 h 646"/>
                    <a:gd name="T50" fmla="*/ 13 w 1247"/>
                    <a:gd name="T51" fmla="*/ 2 h 646"/>
                    <a:gd name="T52" fmla="*/ 16 w 1247"/>
                    <a:gd name="T53" fmla="*/ 4 h 646"/>
                    <a:gd name="T54" fmla="*/ 20 w 1247"/>
                    <a:gd name="T55" fmla="*/ 6 h 646"/>
                    <a:gd name="T56" fmla="*/ 24 w 1247"/>
                    <a:gd name="T57" fmla="*/ 8 h 646"/>
                    <a:gd name="T58" fmla="*/ 29 w 1247"/>
                    <a:gd name="T59" fmla="*/ 11 h 646"/>
                    <a:gd name="T60" fmla="*/ 33 w 1247"/>
                    <a:gd name="T61" fmla="*/ 14 h 646"/>
                    <a:gd name="T62" fmla="*/ 39 w 1247"/>
                    <a:gd name="T63" fmla="*/ 17 h 646"/>
                    <a:gd name="T64" fmla="*/ 44 w 1247"/>
                    <a:gd name="T65" fmla="*/ 20 h 646"/>
                    <a:gd name="T66" fmla="*/ 49 w 1247"/>
                    <a:gd name="T67" fmla="*/ 24 h 646"/>
                    <a:gd name="T68" fmla="*/ 54 w 1247"/>
                    <a:gd name="T69" fmla="*/ 27 h 646"/>
                    <a:gd name="T70" fmla="*/ 59 w 1247"/>
                    <a:gd name="T71" fmla="*/ 30 h 646"/>
                    <a:gd name="T72" fmla="*/ 63 w 1247"/>
                    <a:gd name="T73" fmla="*/ 32 h 646"/>
                    <a:gd name="T74" fmla="*/ 68 w 1247"/>
                    <a:gd name="T75" fmla="*/ 35 h 646"/>
                    <a:gd name="T76" fmla="*/ 72 w 1247"/>
                    <a:gd name="T77" fmla="*/ 37 h 646"/>
                    <a:gd name="T78" fmla="*/ 75 w 1247"/>
                    <a:gd name="T79" fmla="*/ 39 h 646"/>
                    <a:gd name="T80" fmla="*/ 78 w 1247"/>
                    <a:gd name="T81" fmla="*/ 41 h 64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247" h="646">
                      <a:moveTo>
                        <a:pt x="1247" y="646"/>
                      </a:moveTo>
                      <a:lnTo>
                        <a:pt x="1179" y="628"/>
                      </a:lnTo>
                      <a:lnTo>
                        <a:pt x="1106" y="603"/>
                      </a:lnTo>
                      <a:lnTo>
                        <a:pt x="1032" y="579"/>
                      </a:lnTo>
                      <a:lnTo>
                        <a:pt x="953" y="552"/>
                      </a:lnTo>
                      <a:lnTo>
                        <a:pt x="872" y="524"/>
                      </a:lnTo>
                      <a:lnTo>
                        <a:pt x="791" y="494"/>
                      </a:lnTo>
                      <a:lnTo>
                        <a:pt x="706" y="464"/>
                      </a:lnTo>
                      <a:lnTo>
                        <a:pt x="622" y="434"/>
                      </a:lnTo>
                      <a:lnTo>
                        <a:pt x="538" y="402"/>
                      </a:lnTo>
                      <a:lnTo>
                        <a:pt x="454" y="372"/>
                      </a:lnTo>
                      <a:lnTo>
                        <a:pt x="372" y="339"/>
                      </a:lnTo>
                      <a:lnTo>
                        <a:pt x="293" y="309"/>
                      </a:lnTo>
                      <a:lnTo>
                        <a:pt x="214" y="280"/>
                      </a:lnTo>
                      <a:lnTo>
                        <a:pt x="138" y="252"/>
                      </a:lnTo>
                      <a:lnTo>
                        <a:pt x="68" y="226"/>
                      </a:lnTo>
                      <a:lnTo>
                        <a:pt x="0" y="201"/>
                      </a:lnTo>
                      <a:lnTo>
                        <a:pt x="35" y="182"/>
                      </a:lnTo>
                      <a:lnTo>
                        <a:pt x="65" y="162"/>
                      </a:lnTo>
                      <a:lnTo>
                        <a:pt x="92" y="141"/>
                      </a:lnTo>
                      <a:lnTo>
                        <a:pt x="117" y="116"/>
                      </a:lnTo>
                      <a:lnTo>
                        <a:pt x="136" y="90"/>
                      </a:lnTo>
                      <a:lnTo>
                        <a:pt x="149" y="62"/>
                      </a:lnTo>
                      <a:lnTo>
                        <a:pt x="163" y="32"/>
                      </a:lnTo>
                      <a:lnTo>
                        <a:pt x="171" y="0"/>
                      </a:lnTo>
                      <a:lnTo>
                        <a:pt x="209" y="24"/>
                      </a:lnTo>
                      <a:lnTo>
                        <a:pt x="258" y="54"/>
                      </a:lnTo>
                      <a:lnTo>
                        <a:pt x="318" y="90"/>
                      </a:lnTo>
                      <a:lnTo>
                        <a:pt x="383" y="130"/>
                      </a:lnTo>
                      <a:lnTo>
                        <a:pt x="456" y="176"/>
                      </a:lnTo>
                      <a:lnTo>
                        <a:pt x="533" y="222"/>
                      </a:lnTo>
                      <a:lnTo>
                        <a:pt x="614" y="272"/>
                      </a:lnTo>
                      <a:lnTo>
                        <a:pt x="695" y="323"/>
                      </a:lnTo>
                      <a:lnTo>
                        <a:pt x="780" y="374"/>
                      </a:lnTo>
                      <a:lnTo>
                        <a:pt x="861" y="423"/>
                      </a:lnTo>
                      <a:lnTo>
                        <a:pt x="940" y="470"/>
                      </a:lnTo>
                      <a:lnTo>
                        <a:pt x="1013" y="516"/>
                      </a:lnTo>
                      <a:lnTo>
                        <a:pt x="1084" y="557"/>
                      </a:lnTo>
                      <a:lnTo>
                        <a:pt x="1147" y="593"/>
                      </a:lnTo>
                      <a:lnTo>
                        <a:pt x="1200" y="623"/>
                      </a:lnTo>
                      <a:lnTo>
                        <a:pt x="1247" y="646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250">
                  <a:extLst>
                    <a:ext uri="{FF2B5EF4-FFF2-40B4-BE49-F238E27FC236}">
                      <a16:creationId xmlns:a16="http://schemas.microsoft.com/office/drawing/2014/main" id="{39A94F7B-6513-4F22-B968-14E43DB5D7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5" y="1306"/>
                  <a:ext cx="294" cy="96"/>
                </a:xfrm>
                <a:custGeom>
                  <a:avLst/>
                  <a:gdLst>
                    <a:gd name="T0" fmla="*/ 74 w 1176"/>
                    <a:gd name="T1" fmla="*/ 24 h 383"/>
                    <a:gd name="T2" fmla="*/ 70 w 1176"/>
                    <a:gd name="T3" fmla="*/ 24 h 383"/>
                    <a:gd name="T4" fmla="*/ 66 w 1176"/>
                    <a:gd name="T5" fmla="*/ 23 h 383"/>
                    <a:gd name="T6" fmla="*/ 61 w 1176"/>
                    <a:gd name="T7" fmla="*/ 22 h 383"/>
                    <a:gd name="T8" fmla="*/ 56 w 1176"/>
                    <a:gd name="T9" fmla="*/ 21 h 383"/>
                    <a:gd name="T10" fmla="*/ 52 w 1176"/>
                    <a:gd name="T11" fmla="*/ 20 h 383"/>
                    <a:gd name="T12" fmla="*/ 47 w 1176"/>
                    <a:gd name="T13" fmla="*/ 20 h 383"/>
                    <a:gd name="T14" fmla="*/ 42 w 1176"/>
                    <a:gd name="T15" fmla="*/ 19 h 383"/>
                    <a:gd name="T16" fmla="*/ 37 w 1176"/>
                    <a:gd name="T17" fmla="*/ 17 h 383"/>
                    <a:gd name="T18" fmla="*/ 32 w 1176"/>
                    <a:gd name="T19" fmla="*/ 16 h 383"/>
                    <a:gd name="T20" fmla="*/ 27 w 1176"/>
                    <a:gd name="T21" fmla="*/ 16 h 383"/>
                    <a:gd name="T22" fmla="*/ 22 w 1176"/>
                    <a:gd name="T23" fmla="*/ 15 h 383"/>
                    <a:gd name="T24" fmla="*/ 17 w 1176"/>
                    <a:gd name="T25" fmla="*/ 14 h 383"/>
                    <a:gd name="T26" fmla="*/ 12 w 1176"/>
                    <a:gd name="T27" fmla="*/ 13 h 383"/>
                    <a:gd name="T28" fmla="*/ 8 w 1176"/>
                    <a:gd name="T29" fmla="*/ 12 h 383"/>
                    <a:gd name="T30" fmla="*/ 4 w 1176"/>
                    <a:gd name="T31" fmla="*/ 11 h 383"/>
                    <a:gd name="T32" fmla="*/ 0 w 1176"/>
                    <a:gd name="T33" fmla="*/ 10 h 383"/>
                    <a:gd name="T34" fmla="*/ 2 w 1176"/>
                    <a:gd name="T35" fmla="*/ 9 h 383"/>
                    <a:gd name="T36" fmla="*/ 3 w 1176"/>
                    <a:gd name="T37" fmla="*/ 8 h 383"/>
                    <a:gd name="T38" fmla="*/ 4 w 1176"/>
                    <a:gd name="T39" fmla="*/ 7 h 383"/>
                    <a:gd name="T40" fmla="*/ 4 w 1176"/>
                    <a:gd name="T41" fmla="*/ 5 h 383"/>
                    <a:gd name="T42" fmla="*/ 5 w 1176"/>
                    <a:gd name="T43" fmla="*/ 4 h 383"/>
                    <a:gd name="T44" fmla="*/ 5 w 1176"/>
                    <a:gd name="T45" fmla="*/ 3 h 383"/>
                    <a:gd name="T46" fmla="*/ 4 w 1176"/>
                    <a:gd name="T47" fmla="*/ 2 h 383"/>
                    <a:gd name="T48" fmla="*/ 4 w 1176"/>
                    <a:gd name="T49" fmla="*/ 0 h 383"/>
                    <a:gd name="T50" fmla="*/ 8 w 1176"/>
                    <a:gd name="T51" fmla="*/ 2 h 383"/>
                    <a:gd name="T52" fmla="*/ 12 w 1176"/>
                    <a:gd name="T53" fmla="*/ 3 h 383"/>
                    <a:gd name="T54" fmla="*/ 16 w 1176"/>
                    <a:gd name="T55" fmla="*/ 4 h 383"/>
                    <a:gd name="T56" fmla="*/ 21 w 1176"/>
                    <a:gd name="T57" fmla="*/ 6 h 383"/>
                    <a:gd name="T58" fmla="*/ 25 w 1176"/>
                    <a:gd name="T59" fmla="*/ 7 h 383"/>
                    <a:gd name="T60" fmla="*/ 29 w 1176"/>
                    <a:gd name="T61" fmla="*/ 9 h 383"/>
                    <a:gd name="T62" fmla="*/ 34 w 1176"/>
                    <a:gd name="T63" fmla="*/ 11 h 383"/>
                    <a:gd name="T64" fmla="*/ 39 w 1176"/>
                    <a:gd name="T65" fmla="*/ 12 h 383"/>
                    <a:gd name="T66" fmla="*/ 43 w 1176"/>
                    <a:gd name="T67" fmla="*/ 14 h 383"/>
                    <a:gd name="T68" fmla="*/ 48 w 1176"/>
                    <a:gd name="T69" fmla="*/ 16 h 383"/>
                    <a:gd name="T70" fmla="*/ 53 w 1176"/>
                    <a:gd name="T71" fmla="*/ 17 h 383"/>
                    <a:gd name="T72" fmla="*/ 57 w 1176"/>
                    <a:gd name="T73" fmla="*/ 19 h 383"/>
                    <a:gd name="T74" fmla="*/ 61 w 1176"/>
                    <a:gd name="T75" fmla="*/ 20 h 383"/>
                    <a:gd name="T76" fmla="*/ 66 w 1176"/>
                    <a:gd name="T77" fmla="*/ 22 h 383"/>
                    <a:gd name="T78" fmla="*/ 70 w 1176"/>
                    <a:gd name="T79" fmla="*/ 23 h 383"/>
                    <a:gd name="T80" fmla="*/ 74 w 1176"/>
                    <a:gd name="T81" fmla="*/ 24 h 383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</a:gdLst>
                  <a:ahLst/>
                  <a:cxnLst>
                    <a:cxn ang="T82">
                      <a:pos x="T0" y="T1"/>
                    </a:cxn>
                    <a:cxn ang="T83">
                      <a:pos x="T2" y="T3"/>
                    </a:cxn>
                    <a:cxn ang="T84">
                      <a:pos x="T4" y="T5"/>
                    </a:cxn>
                    <a:cxn ang="T85">
                      <a:pos x="T6" y="T7"/>
                    </a:cxn>
                    <a:cxn ang="T86">
                      <a:pos x="T8" y="T9"/>
                    </a:cxn>
                    <a:cxn ang="T87">
                      <a:pos x="T10" y="T11"/>
                    </a:cxn>
                    <a:cxn ang="T88">
                      <a:pos x="T12" y="T13"/>
                    </a:cxn>
                    <a:cxn ang="T89">
                      <a:pos x="T14" y="T15"/>
                    </a:cxn>
                    <a:cxn ang="T90">
                      <a:pos x="T16" y="T17"/>
                    </a:cxn>
                    <a:cxn ang="T91">
                      <a:pos x="T18" y="T19"/>
                    </a:cxn>
                    <a:cxn ang="T92">
                      <a:pos x="T20" y="T21"/>
                    </a:cxn>
                    <a:cxn ang="T93">
                      <a:pos x="T22" y="T23"/>
                    </a:cxn>
                    <a:cxn ang="T94">
                      <a:pos x="T24" y="T25"/>
                    </a:cxn>
                    <a:cxn ang="T95">
                      <a:pos x="T26" y="T27"/>
                    </a:cxn>
                    <a:cxn ang="T96">
                      <a:pos x="T28" y="T29"/>
                    </a:cxn>
                    <a:cxn ang="T97">
                      <a:pos x="T30" y="T31"/>
                    </a:cxn>
                    <a:cxn ang="T98">
                      <a:pos x="T32" y="T33"/>
                    </a:cxn>
                    <a:cxn ang="T99">
                      <a:pos x="T34" y="T35"/>
                    </a:cxn>
                    <a:cxn ang="T100">
                      <a:pos x="T36" y="T37"/>
                    </a:cxn>
                    <a:cxn ang="T101">
                      <a:pos x="T38" y="T39"/>
                    </a:cxn>
                    <a:cxn ang="T102">
                      <a:pos x="T40" y="T41"/>
                    </a:cxn>
                    <a:cxn ang="T103">
                      <a:pos x="T42" y="T43"/>
                    </a:cxn>
                    <a:cxn ang="T104">
                      <a:pos x="T44" y="T45"/>
                    </a:cxn>
                    <a:cxn ang="T105">
                      <a:pos x="T46" y="T47"/>
                    </a:cxn>
                    <a:cxn ang="T106">
                      <a:pos x="T48" y="T49"/>
                    </a:cxn>
                    <a:cxn ang="T107">
                      <a:pos x="T50" y="T51"/>
                    </a:cxn>
                    <a:cxn ang="T108">
                      <a:pos x="T52" y="T53"/>
                    </a:cxn>
                    <a:cxn ang="T109">
                      <a:pos x="T54" y="T55"/>
                    </a:cxn>
                    <a:cxn ang="T110">
                      <a:pos x="T56" y="T57"/>
                    </a:cxn>
                    <a:cxn ang="T111">
                      <a:pos x="T58" y="T59"/>
                    </a:cxn>
                    <a:cxn ang="T112">
                      <a:pos x="T60" y="T61"/>
                    </a:cxn>
                    <a:cxn ang="T113">
                      <a:pos x="T62" y="T63"/>
                    </a:cxn>
                    <a:cxn ang="T114">
                      <a:pos x="T64" y="T65"/>
                    </a:cxn>
                    <a:cxn ang="T115">
                      <a:pos x="T66" y="T67"/>
                    </a:cxn>
                    <a:cxn ang="T116">
                      <a:pos x="T68" y="T69"/>
                    </a:cxn>
                    <a:cxn ang="T117">
                      <a:pos x="T70" y="T71"/>
                    </a:cxn>
                    <a:cxn ang="T118">
                      <a:pos x="T72" y="T73"/>
                    </a:cxn>
                    <a:cxn ang="T119">
                      <a:pos x="T74" y="T75"/>
                    </a:cxn>
                    <a:cxn ang="T120">
                      <a:pos x="T76" y="T77"/>
                    </a:cxn>
                    <a:cxn ang="T121">
                      <a:pos x="T78" y="T79"/>
                    </a:cxn>
                    <a:cxn ang="T122">
                      <a:pos x="T80" y="T81"/>
                    </a:cxn>
                  </a:cxnLst>
                  <a:rect l="0" t="0" r="r" b="b"/>
                  <a:pathLst>
                    <a:path w="1176" h="383">
                      <a:moveTo>
                        <a:pt x="1176" y="383"/>
                      </a:moveTo>
                      <a:lnTo>
                        <a:pt x="1113" y="376"/>
                      </a:lnTo>
                      <a:lnTo>
                        <a:pt x="1046" y="365"/>
                      </a:lnTo>
                      <a:lnTo>
                        <a:pt x="975" y="351"/>
                      </a:lnTo>
                      <a:lnTo>
                        <a:pt x="901" y="337"/>
                      </a:lnTo>
                      <a:lnTo>
                        <a:pt x="823" y="324"/>
                      </a:lnTo>
                      <a:lnTo>
                        <a:pt x="744" y="310"/>
                      </a:lnTo>
                      <a:lnTo>
                        <a:pt x="665" y="294"/>
                      </a:lnTo>
                      <a:lnTo>
                        <a:pt x="584" y="277"/>
                      </a:lnTo>
                      <a:lnTo>
                        <a:pt x="502" y="261"/>
                      </a:lnTo>
                      <a:lnTo>
                        <a:pt x="423" y="247"/>
                      </a:lnTo>
                      <a:lnTo>
                        <a:pt x="345" y="231"/>
                      </a:lnTo>
                      <a:lnTo>
                        <a:pt x="268" y="215"/>
                      </a:lnTo>
                      <a:lnTo>
                        <a:pt x="195" y="201"/>
                      </a:lnTo>
                      <a:lnTo>
                        <a:pt x="125" y="185"/>
                      </a:lnTo>
                      <a:lnTo>
                        <a:pt x="60" y="174"/>
                      </a:lnTo>
                      <a:lnTo>
                        <a:pt x="0" y="160"/>
                      </a:lnTo>
                      <a:lnTo>
                        <a:pt x="26" y="141"/>
                      </a:lnTo>
                      <a:lnTo>
                        <a:pt x="46" y="123"/>
                      </a:lnTo>
                      <a:lnTo>
                        <a:pt x="60" y="104"/>
                      </a:lnTo>
                      <a:lnTo>
                        <a:pt x="67" y="85"/>
                      </a:lnTo>
                      <a:lnTo>
                        <a:pt x="70" y="65"/>
                      </a:lnTo>
                      <a:lnTo>
                        <a:pt x="70" y="46"/>
                      </a:lnTo>
                      <a:lnTo>
                        <a:pt x="67" y="25"/>
                      </a:lnTo>
                      <a:lnTo>
                        <a:pt x="65" y="0"/>
                      </a:lnTo>
                      <a:lnTo>
                        <a:pt x="125" y="22"/>
                      </a:lnTo>
                      <a:lnTo>
                        <a:pt x="190" y="44"/>
                      </a:lnTo>
                      <a:lnTo>
                        <a:pt x="255" y="65"/>
                      </a:lnTo>
                      <a:lnTo>
                        <a:pt x="326" y="90"/>
                      </a:lnTo>
                      <a:lnTo>
                        <a:pt x="397" y="117"/>
                      </a:lnTo>
                      <a:lnTo>
                        <a:pt x="469" y="141"/>
                      </a:lnTo>
                      <a:lnTo>
                        <a:pt x="543" y="169"/>
                      </a:lnTo>
                      <a:lnTo>
                        <a:pt x="617" y="196"/>
                      </a:lnTo>
                      <a:lnTo>
                        <a:pt x="690" y="220"/>
                      </a:lnTo>
                      <a:lnTo>
                        <a:pt x="766" y="247"/>
                      </a:lnTo>
                      <a:lnTo>
                        <a:pt x="839" y="272"/>
                      </a:lnTo>
                      <a:lnTo>
                        <a:pt x="910" y="296"/>
                      </a:lnTo>
                      <a:lnTo>
                        <a:pt x="980" y="321"/>
                      </a:lnTo>
                      <a:lnTo>
                        <a:pt x="1048" y="342"/>
                      </a:lnTo>
                      <a:lnTo>
                        <a:pt x="1113" y="365"/>
                      </a:lnTo>
                      <a:lnTo>
                        <a:pt x="1176" y="383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Freeform 251">
                  <a:extLst>
                    <a:ext uri="{FF2B5EF4-FFF2-40B4-BE49-F238E27FC236}">
                      <a16:creationId xmlns:a16="http://schemas.microsoft.com/office/drawing/2014/main" id="{DACB5B2D-6AC0-48CD-8301-B88F17B55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66" y="1362"/>
                  <a:ext cx="244" cy="42"/>
                </a:xfrm>
                <a:custGeom>
                  <a:avLst/>
                  <a:gdLst>
                    <a:gd name="T0" fmla="*/ 61 w 978"/>
                    <a:gd name="T1" fmla="*/ 11 h 168"/>
                    <a:gd name="T2" fmla="*/ 57 w 978"/>
                    <a:gd name="T3" fmla="*/ 10 h 168"/>
                    <a:gd name="T4" fmla="*/ 53 w 978"/>
                    <a:gd name="T5" fmla="*/ 10 h 168"/>
                    <a:gd name="T6" fmla="*/ 49 w 978"/>
                    <a:gd name="T7" fmla="*/ 10 h 168"/>
                    <a:gd name="T8" fmla="*/ 46 w 978"/>
                    <a:gd name="T9" fmla="*/ 10 h 168"/>
                    <a:gd name="T10" fmla="*/ 42 w 978"/>
                    <a:gd name="T11" fmla="*/ 10 h 168"/>
                    <a:gd name="T12" fmla="*/ 38 w 978"/>
                    <a:gd name="T13" fmla="*/ 10 h 168"/>
                    <a:gd name="T14" fmla="*/ 34 w 978"/>
                    <a:gd name="T15" fmla="*/ 10 h 168"/>
                    <a:gd name="T16" fmla="*/ 30 w 978"/>
                    <a:gd name="T17" fmla="*/ 10 h 168"/>
                    <a:gd name="T18" fmla="*/ 27 w 978"/>
                    <a:gd name="T19" fmla="*/ 10 h 168"/>
                    <a:gd name="T20" fmla="*/ 23 w 978"/>
                    <a:gd name="T21" fmla="*/ 10 h 168"/>
                    <a:gd name="T22" fmla="*/ 19 w 978"/>
                    <a:gd name="T23" fmla="*/ 10 h 168"/>
                    <a:gd name="T24" fmla="*/ 15 w 978"/>
                    <a:gd name="T25" fmla="*/ 10 h 168"/>
                    <a:gd name="T26" fmla="*/ 11 w 978"/>
                    <a:gd name="T27" fmla="*/ 10 h 168"/>
                    <a:gd name="T28" fmla="*/ 7 w 978"/>
                    <a:gd name="T29" fmla="*/ 10 h 168"/>
                    <a:gd name="T30" fmla="*/ 4 w 978"/>
                    <a:gd name="T31" fmla="*/ 10 h 168"/>
                    <a:gd name="T32" fmla="*/ 0 w 978"/>
                    <a:gd name="T33" fmla="*/ 10 h 168"/>
                    <a:gd name="T34" fmla="*/ 1 w 978"/>
                    <a:gd name="T35" fmla="*/ 8 h 168"/>
                    <a:gd name="T36" fmla="*/ 1 w 978"/>
                    <a:gd name="T37" fmla="*/ 5 h 168"/>
                    <a:gd name="T38" fmla="*/ 2 w 978"/>
                    <a:gd name="T39" fmla="*/ 2 h 168"/>
                    <a:gd name="T40" fmla="*/ 2 w 978"/>
                    <a:gd name="T41" fmla="*/ 0 h 168"/>
                    <a:gd name="T42" fmla="*/ 5 w 978"/>
                    <a:gd name="T43" fmla="*/ 1 h 168"/>
                    <a:gd name="T44" fmla="*/ 9 w 978"/>
                    <a:gd name="T45" fmla="*/ 1 h 168"/>
                    <a:gd name="T46" fmla="*/ 12 w 978"/>
                    <a:gd name="T47" fmla="*/ 2 h 168"/>
                    <a:gd name="T48" fmla="*/ 16 w 978"/>
                    <a:gd name="T49" fmla="*/ 3 h 168"/>
                    <a:gd name="T50" fmla="*/ 20 w 978"/>
                    <a:gd name="T51" fmla="*/ 4 h 168"/>
                    <a:gd name="T52" fmla="*/ 23 w 978"/>
                    <a:gd name="T53" fmla="*/ 4 h 168"/>
                    <a:gd name="T54" fmla="*/ 27 w 978"/>
                    <a:gd name="T55" fmla="*/ 5 h 168"/>
                    <a:gd name="T56" fmla="*/ 31 w 978"/>
                    <a:gd name="T57" fmla="*/ 6 h 168"/>
                    <a:gd name="T58" fmla="*/ 35 w 978"/>
                    <a:gd name="T59" fmla="*/ 7 h 168"/>
                    <a:gd name="T60" fmla="*/ 39 w 978"/>
                    <a:gd name="T61" fmla="*/ 7 h 168"/>
                    <a:gd name="T62" fmla="*/ 42 w 978"/>
                    <a:gd name="T63" fmla="*/ 8 h 168"/>
                    <a:gd name="T64" fmla="*/ 46 w 978"/>
                    <a:gd name="T65" fmla="*/ 8 h 168"/>
                    <a:gd name="T66" fmla="*/ 50 w 978"/>
                    <a:gd name="T67" fmla="*/ 9 h 168"/>
                    <a:gd name="T68" fmla="*/ 54 w 978"/>
                    <a:gd name="T69" fmla="*/ 10 h 168"/>
                    <a:gd name="T70" fmla="*/ 57 w 978"/>
                    <a:gd name="T71" fmla="*/ 10 h 168"/>
                    <a:gd name="T72" fmla="*/ 61 w 978"/>
                    <a:gd name="T73" fmla="*/ 11 h 16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978" h="168">
                      <a:moveTo>
                        <a:pt x="978" y="168"/>
                      </a:moveTo>
                      <a:lnTo>
                        <a:pt x="916" y="164"/>
                      </a:lnTo>
                      <a:lnTo>
                        <a:pt x="856" y="162"/>
                      </a:lnTo>
                      <a:lnTo>
                        <a:pt x="794" y="159"/>
                      </a:lnTo>
                      <a:lnTo>
                        <a:pt x="734" y="157"/>
                      </a:lnTo>
                      <a:lnTo>
                        <a:pt x="671" y="157"/>
                      </a:lnTo>
                      <a:lnTo>
                        <a:pt x="611" y="154"/>
                      </a:lnTo>
                      <a:lnTo>
                        <a:pt x="549" y="154"/>
                      </a:lnTo>
                      <a:lnTo>
                        <a:pt x="489" y="154"/>
                      </a:lnTo>
                      <a:lnTo>
                        <a:pt x="429" y="154"/>
                      </a:lnTo>
                      <a:lnTo>
                        <a:pt x="367" y="154"/>
                      </a:lnTo>
                      <a:lnTo>
                        <a:pt x="307" y="154"/>
                      </a:lnTo>
                      <a:lnTo>
                        <a:pt x="245" y="154"/>
                      </a:lnTo>
                      <a:lnTo>
                        <a:pt x="185" y="154"/>
                      </a:lnTo>
                      <a:lnTo>
                        <a:pt x="122" y="154"/>
                      </a:lnTo>
                      <a:lnTo>
                        <a:pt x="62" y="152"/>
                      </a:lnTo>
                      <a:lnTo>
                        <a:pt x="0" y="152"/>
                      </a:lnTo>
                      <a:lnTo>
                        <a:pt x="11" y="118"/>
                      </a:lnTo>
                      <a:lnTo>
                        <a:pt x="22" y="78"/>
                      </a:lnTo>
                      <a:lnTo>
                        <a:pt x="27" y="37"/>
                      </a:lnTo>
                      <a:lnTo>
                        <a:pt x="27" y="0"/>
                      </a:lnTo>
                      <a:lnTo>
                        <a:pt x="85" y="10"/>
                      </a:lnTo>
                      <a:lnTo>
                        <a:pt x="142" y="21"/>
                      </a:lnTo>
                      <a:lnTo>
                        <a:pt x="198" y="35"/>
                      </a:lnTo>
                      <a:lnTo>
                        <a:pt x="258" y="46"/>
                      </a:lnTo>
                      <a:lnTo>
                        <a:pt x="318" y="56"/>
                      </a:lnTo>
                      <a:lnTo>
                        <a:pt x="378" y="67"/>
                      </a:lnTo>
                      <a:lnTo>
                        <a:pt x="438" y="81"/>
                      </a:lnTo>
                      <a:lnTo>
                        <a:pt x="500" y="92"/>
                      </a:lnTo>
                      <a:lnTo>
                        <a:pt x="560" y="102"/>
                      </a:lnTo>
                      <a:lnTo>
                        <a:pt x="620" y="113"/>
                      </a:lnTo>
                      <a:lnTo>
                        <a:pt x="683" y="122"/>
                      </a:lnTo>
                      <a:lnTo>
                        <a:pt x="742" y="132"/>
                      </a:lnTo>
                      <a:lnTo>
                        <a:pt x="802" y="143"/>
                      </a:lnTo>
                      <a:lnTo>
                        <a:pt x="861" y="152"/>
                      </a:lnTo>
                      <a:lnTo>
                        <a:pt x="921" y="159"/>
                      </a:lnTo>
                      <a:lnTo>
                        <a:pt x="978" y="168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Freeform 252">
                  <a:extLst>
                    <a:ext uri="{FF2B5EF4-FFF2-40B4-BE49-F238E27FC236}">
                      <a16:creationId xmlns:a16="http://schemas.microsoft.com/office/drawing/2014/main" id="{74EFF10B-28FF-4AA1-94FD-5FFCA17B3D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97" y="1414"/>
                  <a:ext cx="588" cy="148"/>
                </a:xfrm>
                <a:custGeom>
                  <a:avLst/>
                  <a:gdLst>
                    <a:gd name="T0" fmla="*/ 147 w 2352"/>
                    <a:gd name="T1" fmla="*/ 1 h 590"/>
                    <a:gd name="T2" fmla="*/ 147 w 2352"/>
                    <a:gd name="T3" fmla="*/ 37 h 590"/>
                    <a:gd name="T4" fmla="*/ 145 w 2352"/>
                    <a:gd name="T5" fmla="*/ 37 h 590"/>
                    <a:gd name="T6" fmla="*/ 144 w 2352"/>
                    <a:gd name="T7" fmla="*/ 37 h 590"/>
                    <a:gd name="T8" fmla="*/ 142 w 2352"/>
                    <a:gd name="T9" fmla="*/ 37 h 590"/>
                    <a:gd name="T10" fmla="*/ 140 w 2352"/>
                    <a:gd name="T11" fmla="*/ 37 h 590"/>
                    <a:gd name="T12" fmla="*/ 138 w 2352"/>
                    <a:gd name="T13" fmla="*/ 37 h 590"/>
                    <a:gd name="T14" fmla="*/ 136 w 2352"/>
                    <a:gd name="T15" fmla="*/ 37 h 590"/>
                    <a:gd name="T16" fmla="*/ 135 w 2352"/>
                    <a:gd name="T17" fmla="*/ 37 h 590"/>
                    <a:gd name="T18" fmla="*/ 133 w 2352"/>
                    <a:gd name="T19" fmla="*/ 37 h 590"/>
                    <a:gd name="T20" fmla="*/ 131 w 2352"/>
                    <a:gd name="T21" fmla="*/ 37 h 590"/>
                    <a:gd name="T22" fmla="*/ 130 w 2352"/>
                    <a:gd name="T23" fmla="*/ 37 h 590"/>
                    <a:gd name="T24" fmla="*/ 128 w 2352"/>
                    <a:gd name="T25" fmla="*/ 37 h 590"/>
                    <a:gd name="T26" fmla="*/ 126 w 2352"/>
                    <a:gd name="T27" fmla="*/ 37 h 590"/>
                    <a:gd name="T28" fmla="*/ 124 w 2352"/>
                    <a:gd name="T29" fmla="*/ 37 h 590"/>
                    <a:gd name="T30" fmla="*/ 123 w 2352"/>
                    <a:gd name="T31" fmla="*/ 37 h 590"/>
                    <a:gd name="T32" fmla="*/ 121 w 2352"/>
                    <a:gd name="T33" fmla="*/ 37 h 590"/>
                    <a:gd name="T34" fmla="*/ 119 w 2352"/>
                    <a:gd name="T35" fmla="*/ 37 h 590"/>
                    <a:gd name="T36" fmla="*/ 116 w 2352"/>
                    <a:gd name="T37" fmla="*/ 30 h 590"/>
                    <a:gd name="T38" fmla="*/ 111 w 2352"/>
                    <a:gd name="T39" fmla="*/ 24 h 590"/>
                    <a:gd name="T40" fmla="*/ 106 w 2352"/>
                    <a:gd name="T41" fmla="*/ 19 h 590"/>
                    <a:gd name="T42" fmla="*/ 99 w 2352"/>
                    <a:gd name="T43" fmla="*/ 15 h 590"/>
                    <a:gd name="T44" fmla="*/ 92 w 2352"/>
                    <a:gd name="T45" fmla="*/ 12 h 590"/>
                    <a:gd name="T46" fmla="*/ 84 w 2352"/>
                    <a:gd name="T47" fmla="*/ 10 h 590"/>
                    <a:gd name="T48" fmla="*/ 76 w 2352"/>
                    <a:gd name="T49" fmla="*/ 8 h 590"/>
                    <a:gd name="T50" fmla="*/ 68 w 2352"/>
                    <a:gd name="T51" fmla="*/ 8 h 590"/>
                    <a:gd name="T52" fmla="*/ 60 w 2352"/>
                    <a:gd name="T53" fmla="*/ 8 h 590"/>
                    <a:gd name="T54" fmla="*/ 52 w 2352"/>
                    <a:gd name="T55" fmla="*/ 10 h 590"/>
                    <a:gd name="T56" fmla="*/ 44 w 2352"/>
                    <a:gd name="T57" fmla="*/ 12 h 590"/>
                    <a:gd name="T58" fmla="*/ 37 w 2352"/>
                    <a:gd name="T59" fmla="*/ 15 h 590"/>
                    <a:gd name="T60" fmla="*/ 31 w 2352"/>
                    <a:gd name="T61" fmla="*/ 19 h 590"/>
                    <a:gd name="T62" fmla="*/ 25 w 2352"/>
                    <a:gd name="T63" fmla="*/ 24 h 590"/>
                    <a:gd name="T64" fmla="*/ 20 w 2352"/>
                    <a:gd name="T65" fmla="*/ 29 h 590"/>
                    <a:gd name="T66" fmla="*/ 17 w 2352"/>
                    <a:gd name="T67" fmla="*/ 35 h 590"/>
                    <a:gd name="T68" fmla="*/ 15 w 2352"/>
                    <a:gd name="T69" fmla="*/ 35 h 590"/>
                    <a:gd name="T70" fmla="*/ 13 w 2352"/>
                    <a:gd name="T71" fmla="*/ 35 h 590"/>
                    <a:gd name="T72" fmla="*/ 10 w 2352"/>
                    <a:gd name="T73" fmla="*/ 35 h 590"/>
                    <a:gd name="T74" fmla="*/ 8 w 2352"/>
                    <a:gd name="T75" fmla="*/ 35 h 590"/>
                    <a:gd name="T76" fmla="*/ 6 w 2352"/>
                    <a:gd name="T77" fmla="*/ 35 h 590"/>
                    <a:gd name="T78" fmla="*/ 4 w 2352"/>
                    <a:gd name="T79" fmla="*/ 36 h 590"/>
                    <a:gd name="T80" fmla="*/ 2 w 2352"/>
                    <a:gd name="T81" fmla="*/ 36 h 590"/>
                    <a:gd name="T82" fmla="*/ 0 w 2352"/>
                    <a:gd name="T83" fmla="*/ 36 h 590"/>
                    <a:gd name="T84" fmla="*/ 2 w 2352"/>
                    <a:gd name="T85" fmla="*/ 31 h 590"/>
                    <a:gd name="T86" fmla="*/ 4 w 2352"/>
                    <a:gd name="T87" fmla="*/ 26 h 590"/>
                    <a:gd name="T88" fmla="*/ 6 w 2352"/>
                    <a:gd name="T89" fmla="*/ 22 h 590"/>
                    <a:gd name="T90" fmla="*/ 8 w 2352"/>
                    <a:gd name="T91" fmla="*/ 18 h 590"/>
                    <a:gd name="T92" fmla="*/ 12 w 2352"/>
                    <a:gd name="T93" fmla="*/ 15 h 590"/>
                    <a:gd name="T94" fmla="*/ 15 w 2352"/>
                    <a:gd name="T95" fmla="*/ 12 h 590"/>
                    <a:gd name="T96" fmla="*/ 18 w 2352"/>
                    <a:gd name="T97" fmla="*/ 10 h 590"/>
                    <a:gd name="T98" fmla="*/ 22 w 2352"/>
                    <a:gd name="T99" fmla="*/ 8 h 590"/>
                    <a:gd name="T100" fmla="*/ 25 w 2352"/>
                    <a:gd name="T101" fmla="*/ 6 h 590"/>
                    <a:gd name="T102" fmla="*/ 29 w 2352"/>
                    <a:gd name="T103" fmla="*/ 4 h 590"/>
                    <a:gd name="T104" fmla="*/ 33 w 2352"/>
                    <a:gd name="T105" fmla="*/ 3 h 590"/>
                    <a:gd name="T106" fmla="*/ 36 w 2352"/>
                    <a:gd name="T107" fmla="*/ 2 h 590"/>
                    <a:gd name="T108" fmla="*/ 40 w 2352"/>
                    <a:gd name="T109" fmla="*/ 2 h 590"/>
                    <a:gd name="T110" fmla="*/ 44 w 2352"/>
                    <a:gd name="T111" fmla="*/ 1 h 590"/>
                    <a:gd name="T112" fmla="*/ 47 w 2352"/>
                    <a:gd name="T113" fmla="*/ 1 h 590"/>
                    <a:gd name="T114" fmla="*/ 51 w 2352"/>
                    <a:gd name="T115" fmla="*/ 0 h 590"/>
                    <a:gd name="T116" fmla="*/ 147 w 2352"/>
                    <a:gd name="T117" fmla="*/ 1 h 590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0" t="0" r="r" b="b"/>
                  <a:pathLst>
                    <a:path w="2352" h="590">
                      <a:moveTo>
                        <a:pt x="2350" y="20"/>
                      </a:moveTo>
                      <a:lnTo>
                        <a:pt x="2352" y="588"/>
                      </a:lnTo>
                      <a:lnTo>
                        <a:pt x="2322" y="588"/>
                      </a:lnTo>
                      <a:lnTo>
                        <a:pt x="2296" y="590"/>
                      </a:lnTo>
                      <a:lnTo>
                        <a:pt x="2266" y="590"/>
                      </a:lnTo>
                      <a:lnTo>
                        <a:pt x="2238" y="590"/>
                      </a:lnTo>
                      <a:lnTo>
                        <a:pt x="2209" y="590"/>
                      </a:lnTo>
                      <a:lnTo>
                        <a:pt x="2181" y="590"/>
                      </a:lnTo>
                      <a:lnTo>
                        <a:pt x="2155" y="590"/>
                      </a:lnTo>
                      <a:lnTo>
                        <a:pt x="2125" y="590"/>
                      </a:lnTo>
                      <a:lnTo>
                        <a:pt x="2097" y="590"/>
                      </a:lnTo>
                      <a:lnTo>
                        <a:pt x="2070" y="590"/>
                      </a:lnTo>
                      <a:lnTo>
                        <a:pt x="2043" y="590"/>
                      </a:lnTo>
                      <a:lnTo>
                        <a:pt x="2015" y="590"/>
                      </a:lnTo>
                      <a:lnTo>
                        <a:pt x="1986" y="588"/>
                      </a:lnTo>
                      <a:lnTo>
                        <a:pt x="1959" y="588"/>
                      </a:lnTo>
                      <a:lnTo>
                        <a:pt x="1931" y="588"/>
                      </a:lnTo>
                      <a:lnTo>
                        <a:pt x="1904" y="584"/>
                      </a:lnTo>
                      <a:lnTo>
                        <a:pt x="1850" y="473"/>
                      </a:lnTo>
                      <a:lnTo>
                        <a:pt x="1777" y="378"/>
                      </a:lnTo>
                      <a:lnTo>
                        <a:pt x="1687" y="299"/>
                      </a:lnTo>
                      <a:lnTo>
                        <a:pt x="1583" y="235"/>
                      </a:lnTo>
                      <a:lnTo>
                        <a:pt x="1470" y="185"/>
                      </a:lnTo>
                      <a:lnTo>
                        <a:pt x="1347" y="150"/>
                      </a:lnTo>
                      <a:lnTo>
                        <a:pt x="1217" y="128"/>
                      </a:lnTo>
                      <a:lnTo>
                        <a:pt x="1087" y="122"/>
                      </a:lnTo>
                      <a:lnTo>
                        <a:pt x="953" y="131"/>
                      </a:lnTo>
                      <a:lnTo>
                        <a:pt x="826" y="152"/>
                      </a:lnTo>
                      <a:lnTo>
                        <a:pt x="703" y="188"/>
                      </a:lnTo>
                      <a:lnTo>
                        <a:pt x="590" y="237"/>
                      </a:lnTo>
                      <a:lnTo>
                        <a:pt x="486" y="299"/>
                      </a:lnTo>
                      <a:lnTo>
                        <a:pt x="396" y="373"/>
                      </a:lnTo>
                      <a:lnTo>
                        <a:pt x="323" y="462"/>
                      </a:lnTo>
                      <a:lnTo>
                        <a:pt x="272" y="563"/>
                      </a:lnTo>
                      <a:lnTo>
                        <a:pt x="234" y="563"/>
                      </a:lnTo>
                      <a:lnTo>
                        <a:pt x="200" y="563"/>
                      </a:lnTo>
                      <a:lnTo>
                        <a:pt x="165" y="563"/>
                      </a:lnTo>
                      <a:lnTo>
                        <a:pt x="133" y="563"/>
                      </a:lnTo>
                      <a:lnTo>
                        <a:pt x="100" y="563"/>
                      </a:lnTo>
                      <a:lnTo>
                        <a:pt x="68" y="565"/>
                      </a:lnTo>
                      <a:lnTo>
                        <a:pt x="36" y="565"/>
                      </a:lnTo>
                      <a:lnTo>
                        <a:pt x="0" y="568"/>
                      </a:lnTo>
                      <a:lnTo>
                        <a:pt x="24" y="487"/>
                      </a:lnTo>
                      <a:lnTo>
                        <a:pt x="54" y="413"/>
                      </a:lnTo>
                      <a:lnTo>
                        <a:pt x="92" y="346"/>
                      </a:lnTo>
                      <a:lnTo>
                        <a:pt x="133" y="288"/>
                      </a:lnTo>
                      <a:lnTo>
                        <a:pt x="182" y="237"/>
                      </a:lnTo>
                      <a:lnTo>
                        <a:pt x="230" y="191"/>
                      </a:lnTo>
                      <a:lnTo>
                        <a:pt x="285" y="152"/>
                      </a:lnTo>
                      <a:lnTo>
                        <a:pt x="343" y="120"/>
                      </a:lnTo>
                      <a:lnTo>
                        <a:pt x="399" y="90"/>
                      </a:lnTo>
                      <a:lnTo>
                        <a:pt x="459" y="69"/>
                      </a:lnTo>
                      <a:lnTo>
                        <a:pt x="519" y="49"/>
                      </a:lnTo>
                      <a:lnTo>
                        <a:pt x="579" y="33"/>
                      </a:lnTo>
                      <a:lnTo>
                        <a:pt x="638" y="22"/>
                      </a:lnTo>
                      <a:lnTo>
                        <a:pt x="698" y="11"/>
                      </a:lnTo>
                      <a:lnTo>
                        <a:pt x="752" y="6"/>
                      </a:lnTo>
                      <a:lnTo>
                        <a:pt x="807" y="0"/>
                      </a:lnTo>
                      <a:lnTo>
                        <a:pt x="2350" y="20"/>
                      </a:lnTo>
                      <a:close/>
                    </a:path>
                  </a:pathLst>
                </a:custGeom>
                <a:solidFill>
                  <a:srgbClr val="AD44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" name="Freeform 253">
                  <a:extLst>
                    <a:ext uri="{FF2B5EF4-FFF2-40B4-BE49-F238E27FC236}">
                      <a16:creationId xmlns:a16="http://schemas.microsoft.com/office/drawing/2014/main" id="{60CEE7FE-1B4A-4066-B1F6-F3CAD8E4A4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22"/>
                  <a:ext cx="286" cy="109"/>
                </a:xfrm>
                <a:custGeom>
                  <a:avLst/>
                  <a:gdLst>
                    <a:gd name="T0" fmla="*/ 2 w 1147"/>
                    <a:gd name="T1" fmla="*/ 7 h 438"/>
                    <a:gd name="T2" fmla="*/ 0 w 1147"/>
                    <a:gd name="T3" fmla="*/ 0 h 438"/>
                    <a:gd name="T4" fmla="*/ 4 w 1147"/>
                    <a:gd name="T5" fmla="*/ 0 h 438"/>
                    <a:gd name="T6" fmla="*/ 8 w 1147"/>
                    <a:gd name="T7" fmla="*/ 0 h 438"/>
                    <a:gd name="T8" fmla="*/ 12 w 1147"/>
                    <a:gd name="T9" fmla="*/ 0 h 438"/>
                    <a:gd name="T10" fmla="*/ 17 w 1147"/>
                    <a:gd name="T11" fmla="*/ 0 h 438"/>
                    <a:gd name="T12" fmla="*/ 20 w 1147"/>
                    <a:gd name="T13" fmla="*/ 1 h 438"/>
                    <a:gd name="T14" fmla="*/ 24 w 1147"/>
                    <a:gd name="T15" fmla="*/ 1 h 438"/>
                    <a:gd name="T16" fmla="*/ 28 w 1147"/>
                    <a:gd name="T17" fmla="*/ 1 h 438"/>
                    <a:gd name="T18" fmla="*/ 32 w 1147"/>
                    <a:gd name="T19" fmla="*/ 1 h 438"/>
                    <a:gd name="T20" fmla="*/ 35 w 1147"/>
                    <a:gd name="T21" fmla="*/ 2 h 438"/>
                    <a:gd name="T22" fmla="*/ 39 w 1147"/>
                    <a:gd name="T23" fmla="*/ 2 h 438"/>
                    <a:gd name="T24" fmla="*/ 42 w 1147"/>
                    <a:gd name="T25" fmla="*/ 2 h 438"/>
                    <a:gd name="T26" fmla="*/ 46 w 1147"/>
                    <a:gd name="T27" fmla="*/ 3 h 438"/>
                    <a:gd name="T28" fmla="*/ 49 w 1147"/>
                    <a:gd name="T29" fmla="*/ 3 h 438"/>
                    <a:gd name="T30" fmla="*/ 52 w 1147"/>
                    <a:gd name="T31" fmla="*/ 4 h 438"/>
                    <a:gd name="T32" fmla="*/ 54 w 1147"/>
                    <a:gd name="T33" fmla="*/ 5 h 438"/>
                    <a:gd name="T34" fmla="*/ 57 w 1147"/>
                    <a:gd name="T35" fmla="*/ 6 h 438"/>
                    <a:gd name="T36" fmla="*/ 60 w 1147"/>
                    <a:gd name="T37" fmla="*/ 8 h 438"/>
                    <a:gd name="T38" fmla="*/ 62 w 1147"/>
                    <a:gd name="T39" fmla="*/ 10 h 438"/>
                    <a:gd name="T40" fmla="*/ 64 w 1147"/>
                    <a:gd name="T41" fmla="*/ 12 h 438"/>
                    <a:gd name="T42" fmla="*/ 66 w 1147"/>
                    <a:gd name="T43" fmla="*/ 15 h 438"/>
                    <a:gd name="T44" fmla="*/ 68 w 1147"/>
                    <a:gd name="T45" fmla="*/ 18 h 438"/>
                    <a:gd name="T46" fmla="*/ 69 w 1147"/>
                    <a:gd name="T47" fmla="*/ 21 h 438"/>
                    <a:gd name="T48" fmla="*/ 71 w 1147"/>
                    <a:gd name="T49" fmla="*/ 24 h 438"/>
                    <a:gd name="T50" fmla="*/ 71 w 1147"/>
                    <a:gd name="T51" fmla="*/ 27 h 438"/>
                    <a:gd name="T52" fmla="*/ 69 w 1147"/>
                    <a:gd name="T53" fmla="*/ 27 h 438"/>
                    <a:gd name="T54" fmla="*/ 66 w 1147"/>
                    <a:gd name="T55" fmla="*/ 27 h 438"/>
                    <a:gd name="T56" fmla="*/ 63 w 1147"/>
                    <a:gd name="T57" fmla="*/ 27 h 438"/>
                    <a:gd name="T58" fmla="*/ 60 w 1147"/>
                    <a:gd name="T59" fmla="*/ 27 h 438"/>
                    <a:gd name="T60" fmla="*/ 56 w 1147"/>
                    <a:gd name="T61" fmla="*/ 27 h 438"/>
                    <a:gd name="T62" fmla="*/ 53 w 1147"/>
                    <a:gd name="T63" fmla="*/ 27 h 438"/>
                    <a:gd name="T64" fmla="*/ 50 w 1147"/>
                    <a:gd name="T65" fmla="*/ 27 h 438"/>
                    <a:gd name="T66" fmla="*/ 48 w 1147"/>
                    <a:gd name="T67" fmla="*/ 27 h 438"/>
                    <a:gd name="T68" fmla="*/ 46 w 1147"/>
                    <a:gd name="T69" fmla="*/ 24 h 438"/>
                    <a:gd name="T70" fmla="*/ 44 w 1147"/>
                    <a:gd name="T71" fmla="*/ 22 h 438"/>
                    <a:gd name="T72" fmla="*/ 42 w 1147"/>
                    <a:gd name="T73" fmla="*/ 20 h 438"/>
                    <a:gd name="T74" fmla="*/ 39 w 1147"/>
                    <a:gd name="T75" fmla="*/ 18 h 438"/>
                    <a:gd name="T76" fmla="*/ 37 w 1147"/>
                    <a:gd name="T77" fmla="*/ 16 h 438"/>
                    <a:gd name="T78" fmla="*/ 34 w 1147"/>
                    <a:gd name="T79" fmla="*/ 14 h 438"/>
                    <a:gd name="T80" fmla="*/ 31 w 1147"/>
                    <a:gd name="T81" fmla="*/ 13 h 438"/>
                    <a:gd name="T82" fmla="*/ 28 w 1147"/>
                    <a:gd name="T83" fmla="*/ 11 h 438"/>
                    <a:gd name="T84" fmla="*/ 25 w 1147"/>
                    <a:gd name="T85" fmla="*/ 10 h 438"/>
                    <a:gd name="T86" fmla="*/ 22 w 1147"/>
                    <a:gd name="T87" fmla="*/ 9 h 438"/>
                    <a:gd name="T88" fmla="*/ 19 w 1147"/>
                    <a:gd name="T89" fmla="*/ 9 h 438"/>
                    <a:gd name="T90" fmla="*/ 15 w 1147"/>
                    <a:gd name="T91" fmla="*/ 8 h 438"/>
                    <a:gd name="T92" fmla="*/ 12 w 1147"/>
                    <a:gd name="T93" fmla="*/ 7 h 438"/>
                    <a:gd name="T94" fmla="*/ 9 w 1147"/>
                    <a:gd name="T95" fmla="*/ 7 h 438"/>
                    <a:gd name="T96" fmla="*/ 5 w 1147"/>
                    <a:gd name="T97" fmla="*/ 7 h 438"/>
                    <a:gd name="T98" fmla="*/ 2 w 1147"/>
                    <a:gd name="T99" fmla="*/ 7 h 438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0" t="0" r="r" b="b"/>
                  <a:pathLst>
                    <a:path w="1147" h="438">
                      <a:moveTo>
                        <a:pt x="36" y="117"/>
                      </a:moveTo>
                      <a:lnTo>
                        <a:pt x="0" y="0"/>
                      </a:lnTo>
                      <a:lnTo>
                        <a:pt x="69" y="0"/>
                      </a:lnTo>
                      <a:lnTo>
                        <a:pt x="136" y="3"/>
                      </a:lnTo>
                      <a:lnTo>
                        <a:pt x="201" y="6"/>
                      </a:lnTo>
                      <a:lnTo>
                        <a:pt x="267" y="6"/>
                      </a:lnTo>
                      <a:lnTo>
                        <a:pt x="330" y="11"/>
                      </a:lnTo>
                      <a:lnTo>
                        <a:pt x="392" y="14"/>
                      </a:lnTo>
                      <a:lnTo>
                        <a:pt x="454" y="16"/>
                      </a:lnTo>
                      <a:lnTo>
                        <a:pt x="514" y="22"/>
                      </a:lnTo>
                      <a:lnTo>
                        <a:pt x="571" y="27"/>
                      </a:lnTo>
                      <a:lnTo>
                        <a:pt x="628" y="33"/>
                      </a:lnTo>
                      <a:lnTo>
                        <a:pt x="683" y="41"/>
                      </a:lnTo>
                      <a:lnTo>
                        <a:pt x="734" y="49"/>
                      </a:lnTo>
                      <a:lnTo>
                        <a:pt x="783" y="57"/>
                      </a:lnTo>
                      <a:lnTo>
                        <a:pt x="831" y="69"/>
                      </a:lnTo>
                      <a:lnTo>
                        <a:pt x="875" y="79"/>
                      </a:lnTo>
                      <a:lnTo>
                        <a:pt x="919" y="92"/>
                      </a:lnTo>
                      <a:lnTo>
                        <a:pt x="960" y="125"/>
                      </a:lnTo>
                      <a:lnTo>
                        <a:pt x="997" y="163"/>
                      </a:lnTo>
                      <a:lnTo>
                        <a:pt x="1032" y="201"/>
                      </a:lnTo>
                      <a:lnTo>
                        <a:pt x="1062" y="245"/>
                      </a:lnTo>
                      <a:lnTo>
                        <a:pt x="1092" y="288"/>
                      </a:lnTo>
                      <a:lnTo>
                        <a:pt x="1115" y="334"/>
                      </a:lnTo>
                      <a:lnTo>
                        <a:pt x="1133" y="383"/>
                      </a:lnTo>
                      <a:lnTo>
                        <a:pt x="1147" y="432"/>
                      </a:lnTo>
                      <a:lnTo>
                        <a:pt x="1106" y="435"/>
                      </a:lnTo>
                      <a:lnTo>
                        <a:pt x="1060" y="435"/>
                      </a:lnTo>
                      <a:lnTo>
                        <a:pt x="1011" y="435"/>
                      </a:lnTo>
                      <a:lnTo>
                        <a:pt x="960" y="435"/>
                      </a:lnTo>
                      <a:lnTo>
                        <a:pt x="905" y="435"/>
                      </a:lnTo>
                      <a:lnTo>
                        <a:pt x="856" y="435"/>
                      </a:lnTo>
                      <a:lnTo>
                        <a:pt x="808" y="435"/>
                      </a:lnTo>
                      <a:lnTo>
                        <a:pt x="764" y="438"/>
                      </a:lnTo>
                      <a:lnTo>
                        <a:pt x="737" y="394"/>
                      </a:lnTo>
                      <a:lnTo>
                        <a:pt x="704" y="357"/>
                      </a:lnTo>
                      <a:lnTo>
                        <a:pt x="669" y="318"/>
                      </a:lnTo>
                      <a:lnTo>
                        <a:pt x="631" y="286"/>
                      </a:lnTo>
                      <a:lnTo>
                        <a:pt x="590" y="256"/>
                      </a:lnTo>
                      <a:lnTo>
                        <a:pt x="547" y="228"/>
                      </a:lnTo>
                      <a:lnTo>
                        <a:pt x="503" y="207"/>
                      </a:lnTo>
                      <a:lnTo>
                        <a:pt x="454" y="185"/>
                      </a:lnTo>
                      <a:lnTo>
                        <a:pt x="406" y="166"/>
                      </a:lnTo>
                      <a:lnTo>
                        <a:pt x="356" y="152"/>
                      </a:lnTo>
                      <a:lnTo>
                        <a:pt x="305" y="139"/>
                      </a:lnTo>
                      <a:lnTo>
                        <a:pt x="250" y="131"/>
                      </a:lnTo>
                      <a:lnTo>
                        <a:pt x="199" y="122"/>
                      </a:lnTo>
                      <a:lnTo>
                        <a:pt x="145" y="117"/>
                      </a:lnTo>
                      <a:lnTo>
                        <a:pt x="90" y="117"/>
                      </a:lnTo>
                      <a:lnTo>
                        <a:pt x="36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" name="Freeform 254">
                  <a:extLst>
                    <a:ext uri="{FF2B5EF4-FFF2-40B4-BE49-F238E27FC236}">
                      <a16:creationId xmlns:a16="http://schemas.microsoft.com/office/drawing/2014/main" id="{51253BCF-4EBB-4744-B8F5-AF711FBB8C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9" y="1422"/>
                  <a:ext cx="30" cy="30"/>
                </a:xfrm>
                <a:custGeom>
                  <a:avLst/>
                  <a:gdLst>
                    <a:gd name="T0" fmla="*/ 6 w 119"/>
                    <a:gd name="T1" fmla="*/ 0 h 122"/>
                    <a:gd name="T2" fmla="*/ 8 w 119"/>
                    <a:gd name="T3" fmla="*/ 7 h 122"/>
                    <a:gd name="T4" fmla="*/ 7 w 119"/>
                    <a:gd name="T5" fmla="*/ 7 h 122"/>
                    <a:gd name="T6" fmla="*/ 6 w 119"/>
                    <a:gd name="T7" fmla="*/ 7 h 122"/>
                    <a:gd name="T8" fmla="*/ 5 w 119"/>
                    <a:gd name="T9" fmla="*/ 7 h 122"/>
                    <a:gd name="T10" fmla="*/ 5 w 119"/>
                    <a:gd name="T11" fmla="*/ 7 h 122"/>
                    <a:gd name="T12" fmla="*/ 4 w 119"/>
                    <a:gd name="T13" fmla="*/ 7 h 122"/>
                    <a:gd name="T14" fmla="*/ 3 w 119"/>
                    <a:gd name="T15" fmla="*/ 7 h 122"/>
                    <a:gd name="T16" fmla="*/ 3 w 119"/>
                    <a:gd name="T17" fmla="*/ 7 h 122"/>
                    <a:gd name="T18" fmla="*/ 2 w 119"/>
                    <a:gd name="T19" fmla="*/ 7 h 122"/>
                    <a:gd name="T20" fmla="*/ 0 w 119"/>
                    <a:gd name="T21" fmla="*/ 0 h 122"/>
                    <a:gd name="T22" fmla="*/ 1 w 119"/>
                    <a:gd name="T23" fmla="*/ 0 h 122"/>
                    <a:gd name="T24" fmla="*/ 1 w 119"/>
                    <a:gd name="T25" fmla="*/ 0 h 122"/>
                    <a:gd name="T26" fmla="*/ 2 w 119"/>
                    <a:gd name="T27" fmla="*/ 0 h 122"/>
                    <a:gd name="T28" fmla="*/ 3 w 119"/>
                    <a:gd name="T29" fmla="*/ 0 h 122"/>
                    <a:gd name="T30" fmla="*/ 4 w 119"/>
                    <a:gd name="T31" fmla="*/ 0 h 122"/>
                    <a:gd name="T32" fmla="*/ 4 w 119"/>
                    <a:gd name="T33" fmla="*/ 0 h 122"/>
                    <a:gd name="T34" fmla="*/ 5 w 119"/>
                    <a:gd name="T35" fmla="*/ 0 h 122"/>
                    <a:gd name="T36" fmla="*/ 6 w 119"/>
                    <a:gd name="T37" fmla="*/ 0 h 12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22">
                      <a:moveTo>
                        <a:pt x="86" y="0"/>
                      </a:moveTo>
                      <a:lnTo>
                        <a:pt x="119" y="117"/>
                      </a:lnTo>
                      <a:lnTo>
                        <a:pt x="109" y="117"/>
                      </a:lnTo>
                      <a:lnTo>
                        <a:pt x="95" y="117"/>
                      </a:lnTo>
                      <a:lnTo>
                        <a:pt x="84" y="120"/>
                      </a:lnTo>
                      <a:lnTo>
                        <a:pt x="73" y="120"/>
                      </a:lnTo>
                      <a:lnTo>
                        <a:pt x="63" y="120"/>
                      </a:lnTo>
                      <a:lnTo>
                        <a:pt x="51" y="122"/>
                      </a:lnTo>
                      <a:lnTo>
                        <a:pt x="40" y="122"/>
                      </a:lnTo>
                      <a:lnTo>
                        <a:pt x="30" y="1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" name="Freeform 255">
                  <a:extLst>
                    <a:ext uri="{FF2B5EF4-FFF2-40B4-BE49-F238E27FC236}">
                      <a16:creationId xmlns:a16="http://schemas.microsoft.com/office/drawing/2014/main" id="{FAB37ADE-82D0-4760-ACB1-55CFDA50D7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8" y="1422"/>
                  <a:ext cx="30" cy="32"/>
                </a:xfrm>
                <a:custGeom>
                  <a:avLst/>
                  <a:gdLst>
                    <a:gd name="T0" fmla="*/ 5 w 120"/>
                    <a:gd name="T1" fmla="*/ 0 h 128"/>
                    <a:gd name="T2" fmla="*/ 8 w 120"/>
                    <a:gd name="T3" fmla="*/ 7 h 128"/>
                    <a:gd name="T4" fmla="*/ 7 w 120"/>
                    <a:gd name="T5" fmla="*/ 8 h 128"/>
                    <a:gd name="T6" fmla="*/ 6 w 120"/>
                    <a:gd name="T7" fmla="*/ 8 h 128"/>
                    <a:gd name="T8" fmla="*/ 6 w 120"/>
                    <a:gd name="T9" fmla="*/ 8 h 128"/>
                    <a:gd name="T10" fmla="*/ 5 w 120"/>
                    <a:gd name="T11" fmla="*/ 8 h 128"/>
                    <a:gd name="T12" fmla="*/ 4 w 120"/>
                    <a:gd name="T13" fmla="*/ 8 h 128"/>
                    <a:gd name="T14" fmla="*/ 4 w 120"/>
                    <a:gd name="T15" fmla="*/ 8 h 128"/>
                    <a:gd name="T16" fmla="*/ 3 w 120"/>
                    <a:gd name="T17" fmla="*/ 8 h 128"/>
                    <a:gd name="T18" fmla="*/ 2 w 120"/>
                    <a:gd name="T19" fmla="*/ 8 h 128"/>
                    <a:gd name="T20" fmla="*/ 0 w 120"/>
                    <a:gd name="T21" fmla="*/ 0 h 128"/>
                    <a:gd name="T22" fmla="*/ 1 w 120"/>
                    <a:gd name="T23" fmla="*/ 0 h 128"/>
                    <a:gd name="T24" fmla="*/ 2 w 120"/>
                    <a:gd name="T25" fmla="*/ 0 h 128"/>
                    <a:gd name="T26" fmla="*/ 2 w 120"/>
                    <a:gd name="T27" fmla="*/ 0 h 128"/>
                    <a:gd name="T28" fmla="*/ 3 w 120"/>
                    <a:gd name="T29" fmla="*/ 0 h 128"/>
                    <a:gd name="T30" fmla="*/ 3 w 120"/>
                    <a:gd name="T31" fmla="*/ 0 h 128"/>
                    <a:gd name="T32" fmla="*/ 4 w 120"/>
                    <a:gd name="T33" fmla="*/ 0 h 128"/>
                    <a:gd name="T34" fmla="*/ 5 w 120"/>
                    <a:gd name="T35" fmla="*/ 0 h 128"/>
                    <a:gd name="T36" fmla="*/ 5 w 120"/>
                    <a:gd name="T37" fmla="*/ 0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28">
                      <a:moveTo>
                        <a:pt x="84" y="0"/>
                      </a:moveTo>
                      <a:lnTo>
                        <a:pt x="120" y="117"/>
                      </a:lnTo>
                      <a:lnTo>
                        <a:pt x="109" y="120"/>
                      </a:lnTo>
                      <a:lnTo>
                        <a:pt x="98" y="120"/>
                      </a:lnTo>
                      <a:lnTo>
                        <a:pt x="87" y="122"/>
                      </a:lnTo>
                      <a:lnTo>
                        <a:pt x="77" y="122"/>
                      </a:lnTo>
                      <a:lnTo>
                        <a:pt x="65" y="122"/>
                      </a:lnTo>
                      <a:lnTo>
                        <a:pt x="54" y="125"/>
                      </a:lnTo>
                      <a:lnTo>
                        <a:pt x="41" y="125"/>
                      </a:lnTo>
                      <a:lnTo>
                        <a:pt x="30" y="12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3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" name="Freeform 256">
                  <a:extLst>
                    <a:ext uri="{FF2B5EF4-FFF2-40B4-BE49-F238E27FC236}">
                      <a16:creationId xmlns:a16="http://schemas.microsoft.com/office/drawing/2014/main" id="{305582B1-AE71-4769-AEEC-290D7BE8A0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7" y="1422"/>
                  <a:ext cx="30" cy="32"/>
                </a:xfrm>
                <a:custGeom>
                  <a:avLst/>
                  <a:gdLst>
                    <a:gd name="T0" fmla="*/ 6 w 120"/>
                    <a:gd name="T1" fmla="*/ 0 h 131"/>
                    <a:gd name="T2" fmla="*/ 8 w 120"/>
                    <a:gd name="T3" fmla="*/ 7 h 131"/>
                    <a:gd name="T4" fmla="*/ 7 w 120"/>
                    <a:gd name="T5" fmla="*/ 7 h 131"/>
                    <a:gd name="T6" fmla="*/ 6 w 120"/>
                    <a:gd name="T7" fmla="*/ 7 h 131"/>
                    <a:gd name="T8" fmla="*/ 6 w 120"/>
                    <a:gd name="T9" fmla="*/ 8 h 131"/>
                    <a:gd name="T10" fmla="*/ 5 w 120"/>
                    <a:gd name="T11" fmla="*/ 8 h 131"/>
                    <a:gd name="T12" fmla="*/ 4 w 120"/>
                    <a:gd name="T13" fmla="*/ 8 h 131"/>
                    <a:gd name="T14" fmla="*/ 4 w 120"/>
                    <a:gd name="T15" fmla="*/ 8 h 131"/>
                    <a:gd name="T16" fmla="*/ 3 w 120"/>
                    <a:gd name="T17" fmla="*/ 8 h 131"/>
                    <a:gd name="T18" fmla="*/ 2 w 120"/>
                    <a:gd name="T19" fmla="*/ 8 h 131"/>
                    <a:gd name="T20" fmla="*/ 0 w 120"/>
                    <a:gd name="T21" fmla="*/ 0 h 131"/>
                    <a:gd name="T22" fmla="*/ 1 w 120"/>
                    <a:gd name="T23" fmla="*/ 0 h 131"/>
                    <a:gd name="T24" fmla="*/ 2 w 120"/>
                    <a:gd name="T25" fmla="*/ 0 h 131"/>
                    <a:gd name="T26" fmla="*/ 2 w 120"/>
                    <a:gd name="T27" fmla="*/ 0 h 131"/>
                    <a:gd name="T28" fmla="*/ 3 w 120"/>
                    <a:gd name="T29" fmla="*/ 0 h 131"/>
                    <a:gd name="T30" fmla="*/ 4 w 120"/>
                    <a:gd name="T31" fmla="*/ 0 h 131"/>
                    <a:gd name="T32" fmla="*/ 4 w 120"/>
                    <a:gd name="T33" fmla="*/ 0 h 131"/>
                    <a:gd name="T34" fmla="*/ 5 w 120"/>
                    <a:gd name="T35" fmla="*/ 0 h 131"/>
                    <a:gd name="T36" fmla="*/ 6 w 120"/>
                    <a:gd name="T37" fmla="*/ 0 h 13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0" h="131">
                      <a:moveTo>
                        <a:pt x="90" y="0"/>
                      </a:moveTo>
                      <a:lnTo>
                        <a:pt x="120" y="122"/>
                      </a:lnTo>
                      <a:lnTo>
                        <a:pt x="109" y="122"/>
                      </a:lnTo>
                      <a:lnTo>
                        <a:pt x="98" y="122"/>
                      </a:lnTo>
                      <a:lnTo>
                        <a:pt x="90" y="125"/>
                      </a:lnTo>
                      <a:lnTo>
                        <a:pt x="79" y="125"/>
                      </a:lnTo>
                      <a:lnTo>
                        <a:pt x="68" y="128"/>
                      </a:lnTo>
                      <a:lnTo>
                        <a:pt x="57" y="131"/>
                      </a:lnTo>
                      <a:lnTo>
                        <a:pt x="46" y="131"/>
                      </a:lnTo>
                      <a:lnTo>
                        <a:pt x="35" y="131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" name="Freeform 257">
                  <a:extLst>
                    <a:ext uri="{FF2B5EF4-FFF2-40B4-BE49-F238E27FC236}">
                      <a16:creationId xmlns:a16="http://schemas.microsoft.com/office/drawing/2014/main" id="{2C37DA86-CEAA-4766-9D86-0BFD8A8B02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6" y="1422"/>
                  <a:ext cx="30" cy="35"/>
                </a:xfrm>
                <a:custGeom>
                  <a:avLst/>
                  <a:gdLst>
                    <a:gd name="T0" fmla="*/ 6 w 119"/>
                    <a:gd name="T1" fmla="*/ 0 h 139"/>
                    <a:gd name="T2" fmla="*/ 8 w 119"/>
                    <a:gd name="T3" fmla="*/ 8 h 139"/>
                    <a:gd name="T4" fmla="*/ 7 w 119"/>
                    <a:gd name="T5" fmla="*/ 8 h 139"/>
                    <a:gd name="T6" fmla="*/ 6 w 119"/>
                    <a:gd name="T7" fmla="*/ 8 h 139"/>
                    <a:gd name="T8" fmla="*/ 6 w 119"/>
                    <a:gd name="T9" fmla="*/ 8 h 139"/>
                    <a:gd name="T10" fmla="*/ 5 w 119"/>
                    <a:gd name="T11" fmla="*/ 8 h 139"/>
                    <a:gd name="T12" fmla="*/ 4 w 119"/>
                    <a:gd name="T13" fmla="*/ 9 h 139"/>
                    <a:gd name="T14" fmla="*/ 4 w 119"/>
                    <a:gd name="T15" fmla="*/ 9 h 139"/>
                    <a:gd name="T16" fmla="*/ 3 w 119"/>
                    <a:gd name="T17" fmla="*/ 9 h 139"/>
                    <a:gd name="T18" fmla="*/ 2 w 119"/>
                    <a:gd name="T19" fmla="*/ 9 h 139"/>
                    <a:gd name="T20" fmla="*/ 0 w 119"/>
                    <a:gd name="T21" fmla="*/ 0 h 139"/>
                    <a:gd name="T22" fmla="*/ 1 w 119"/>
                    <a:gd name="T23" fmla="*/ 0 h 139"/>
                    <a:gd name="T24" fmla="*/ 1 w 119"/>
                    <a:gd name="T25" fmla="*/ 0 h 139"/>
                    <a:gd name="T26" fmla="*/ 2 w 119"/>
                    <a:gd name="T27" fmla="*/ 0 h 139"/>
                    <a:gd name="T28" fmla="*/ 3 w 119"/>
                    <a:gd name="T29" fmla="*/ 0 h 139"/>
                    <a:gd name="T30" fmla="*/ 3 w 119"/>
                    <a:gd name="T31" fmla="*/ 0 h 139"/>
                    <a:gd name="T32" fmla="*/ 4 w 119"/>
                    <a:gd name="T33" fmla="*/ 0 h 139"/>
                    <a:gd name="T34" fmla="*/ 5 w 119"/>
                    <a:gd name="T35" fmla="*/ 0 h 139"/>
                    <a:gd name="T36" fmla="*/ 6 w 119"/>
                    <a:gd name="T37" fmla="*/ 0 h 13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19" h="139">
                      <a:moveTo>
                        <a:pt x="89" y="0"/>
                      </a:moveTo>
                      <a:lnTo>
                        <a:pt x="119" y="128"/>
                      </a:lnTo>
                      <a:lnTo>
                        <a:pt x="108" y="128"/>
                      </a:lnTo>
                      <a:lnTo>
                        <a:pt x="97" y="131"/>
                      </a:lnTo>
                      <a:lnTo>
                        <a:pt x="87" y="131"/>
                      </a:lnTo>
                      <a:lnTo>
                        <a:pt x="76" y="133"/>
                      </a:lnTo>
                      <a:lnTo>
                        <a:pt x="65" y="136"/>
                      </a:lnTo>
                      <a:lnTo>
                        <a:pt x="57" y="136"/>
                      </a:lnTo>
                      <a:lnTo>
                        <a:pt x="46" y="139"/>
                      </a:lnTo>
                      <a:lnTo>
                        <a:pt x="35" y="13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3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" name="Freeform 258">
                  <a:extLst>
                    <a:ext uri="{FF2B5EF4-FFF2-40B4-BE49-F238E27FC236}">
                      <a16:creationId xmlns:a16="http://schemas.microsoft.com/office/drawing/2014/main" id="{1DE502B3-D4CD-4812-9C18-70555BFF9F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4" y="1422"/>
                  <a:ext cx="32" cy="36"/>
                </a:xfrm>
                <a:custGeom>
                  <a:avLst/>
                  <a:gdLst>
                    <a:gd name="T0" fmla="*/ 6 w 125"/>
                    <a:gd name="T1" fmla="*/ 0 h 147"/>
                    <a:gd name="T2" fmla="*/ 8 w 125"/>
                    <a:gd name="T3" fmla="*/ 8 h 147"/>
                    <a:gd name="T4" fmla="*/ 7 w 125"/>
                    <a:gd name="T5" fmla="*/ 8 h 147"/>
                    <a:gd name="T6" fmla="*/ 7 w 125"/>
                    <a:gd name="T7" fmla="*/ 8 h 147"/>
                    <a:gd name="T8" fmla="*/ 6 w 125"/>
                    <a:gd name="T9" fmla="*/ 8 h 147"/>
                    <a:gd name="T10" fmla="*/ 5 w 125"/>
                    <a:gd name="T11" fmla="*/ 9 h 147"/>
                    <a:gd name="T12" fmla="*/ 5 w 125"/>
                    <a:gd name="T13" fmla="*/ 9 h 147"/>
                    <a:gd name="T14" fmla="*/ 4 w 125"/>
                    <a:gd name="T15" fmla="*/ 9 h 147"/>
                    <a:gd name="T16" fmla="*/ 3 w 125"/>
                    <a:gd name="T17" fmla="*/ 9 h 147"/>
                    <a:gd name="T18" fmla="*/ 3 w 125"/>
                    <a:gd name="T19" fmla="*/ 9 h 147"/>
                    <a:gd name="T20" fmla="*/ 0 w 125"/>
                    <a:gd name="T21" fmla="*/ 0 h 147"/>
                    <a:gd name="T22" fmla="*/ 1 w 125"/>
                    <a:gd name="T23" fmla="*/ 0 h 147"/>
                    <a:gd name="T24" fmla="*/ 2 w 125"/>
                    <a:gd name="T25" fmla="*/ 0 h 147"/>
                    <a:gd name="T26" fmla="*/ 2 w 125"/>
                    <a:gd name="T27" fmla="*/ 0 h 147"/>
                    <a:gd name="T28" fmla="*/ 3 w 125"/>
                    <a:gd name="T29" fmla="*/ 0 h 147"/>
                    <a:gd name="T30" fmla="*/ 4 w 125"/>
                    <a:gd name="T31" fmla="*/ 0 h 147"/>
                    <a:gd name="T32" fmla="*/ 4 w 125"/>
                    <a:gd name="T33" fmla="*/ 0 h 147"/>
                    <a:gd name="T34" fmla="*/ 5 w 125"/>
                    <a:gd name="T35" fmla="*/ 0 h 147"/>
                    <a:gd name="T36" fmla="*/ 6 w 125"/>
                    <a:gd name="T37" fmla="*/ 0 h 147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5" h="147">
                      <a:moveTo>
                        <a:pt x="90" y="0"/>
                      </a:moveTo>
                      <a:lnTo>
                        <a:pt x="125" y="131"/>
                      </a:lnTo>
                      <a:lnTo>
                        <a:pt x="114" y="133"/>
                      </a:lnTo>
                      <a:lnTo>
                        <a:pt x="104" y="136"/>
                      </a:lnTo>
                      <a:lnTo>
                        <a:pt x="93" y="139"/>
                      </a:lnTo>
                      <a:lnTo>
                        <a:pt x="82" y="141"/>
                      </a:lnTo>
                      <a:lnTo>
                        <a:pt x="72" y="141"/>
                      </a:lnTo>
                      <a:lnTo>
                        <a:pt x="60" y="145"/>
                      </a:lnTo>
                      <a:lnTo>
                        <a:pt x="49" y="147"/>
                      </a:lnTo>
                      <a:lnTo>
                        <a:pt x="38" y="147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" name="Freeform 259">
                  <a:extLst>
                    <a:ext uri="{FF2B5EF4-FFF2-40B4-BE49-F238E27FC236}">
                      <a16:creationId xmlns:a16="http://schemas.microsoft.com/office/drawing/2014/main" id="{66477994-0A94-4B63-9C23-C0B6C9F074F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22"/>
                  <a:ext cx="31" cy="40"/>
                </a:xfrm>
                <a:custGeom>
                  <a:avLst/>
                  <a:gdLst>
                    <a:gd name="T0" fmla="*/ 6 w 123"/>
                    <a:gd name="T1" fmla="*/ 0 h 161"/>
                    <a:gd name="T2" fmla="*/ 8 w 123"/>
                    <a:gd name="T3" fmla="*/ 9 h 161"/>
                    <a:gd name="T4" fmla="*/ 7 w 123"/>
                    <a:gd name="T5" fmla="*/ 9 h 161"/>
                    <a:gd name="T6" fmla="*/ 7 w 123"/>
                    <a:gd name="T7" fmla="*/ 9 h 161"/>
                    <a:gd name="T8" fmla="*/ 6 w 123"/>
                    <a:gd name="T9" fmla="*/ 9 h 161"/>
                    <a:gd name="T10" fmla="*/ 5 w 123"/>
                    <a:gd name="T11" fmla="*/ 9 h 161"/>
                    <a:gd name="T12" fmla="*/ 5 w 123"/>
                    <a:gd name="T13" fmla="*/ 9 h 161"/>
                    <a:gd name="T14" fmla="*/ 4 w 123"/>
                    <a:gd name="T15" fmla="*/ 10 h 161"/>
                    <a:gd name="T16" fmla="*/ 3 w 123"/>
                    <a:gd name="T17" fmla="*/ 10 h 161"/>
                    <a:gd name="T18" fmla="*/ 3 w 123"/>
                    <a:gd name="T19" fmla="*/ 10 h 161"/>
                    <a:gd name="T20" fmla="*/ 0 w 123"/>
                    <a:gd name="T21" fmla="*/ 0 h 161"/>
                    <a:gd name="T22" fmla="*/ 1 w 123"/>
                    <a:gd name="T23" fmla="*/ 0 h 161"/>
                    <a:gd name="T24" fmla="*/ 2 w 123"/>
                    <a:gd name="T25" fmla="*/ 0 h 161"/>
                    <a:gd name="T26" fmla="*/ 2 w 123"/>
                    <a:gd name="T27" fmla="*/ 0 h 161"/>
                    <a:gd name="T28" fmla="*/ 3 w 123"/>
                    <a:gd name="T29" fmla="*/ 0 h 161"/>
                    <a:gd name="T30" fmla="*/ 4 w 123"/>
                    <a:gd name="T31" fmla="*/ 0 h 161"/>
                    <a:gd name="T32" fmla="*/ 4 w 123"/>
                    <a:gd name="T33" fmla="*/ 0 h 161"/>
                    <a:gd name="T34" fmla="*/ 5 w 123"/>
                    <a:gd name="T35" fmla="*/ 0 h 161"/>
                    <a:gd name="T36" fmla="*/ 6 w 123"/>
                    <a:gd name="T37" fmla="*/ 0 h 16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23" h="161">
                      <a:moveTo>
                        <a:pt x="88" y="0"/>
                      </a:moveTo>
                      <a:lnTo>
                        <a:pt x="123" y="139"/>
                      </a:lnTo>
                      <a:lnTo>
                        <a:pt x="113" y="141"/>
                      </a:lnTo>
                      <a:lnTo>
                        <a:pt x="104" y="145"/>
                      </a:lnTo>
                      <a:lnTo>
                        <a:pt x="93" y="147"/>
                      </a:lnTo>
                      <a:lnTo>
                        <a:pt x="83" y="150"/>
                      </a:lnTo>
                      <a:lnTo>
                        <a:pt x="71" y="152"/>
                      </a:lnTo>
                      <a:lnTo>
                        <a:pt x="63" y="155"/>
                      </a:lnTo>
                      <a:lnTo>
                        <a:pt x="53" y="158"/>
                      </a:lnTo>
                      <a:lnTo>
                        <a:pt x="41" y="1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" name="Freeform 260">
                  <a:extLst>
                    <a:ext uri="{FF2B5EF4-FFF2-40B4-BE49-F238E27FC236}">
                      <a16:creationId xmlns:a16="http://schemas.microsoft.com/office/drawing/2014/main" id="{08A5D200-1F4E-4596-9324-AA4572F8D7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22"/>
                  <a:ext cx="30" cy="42"/>
                </a:xfrm>
                <a:custGeom>
                  <a:avLst/>
                  <a:gdLst>
                    <a:gd name="T0" fmla="*/ 5 w 122"/>
                    <a:gd name="T1" fmla="*/ 0 h 169"/>
                    <a:gd name="T2" fmla="*/ 7 w 122"/>
                    <a:gd name="T3" fmla="*/ 9 h 169"/>
                    <a:gd name="T4" fmla="*/ 6 w 122"/>
                    <a:gd name="T5" fmla="*/ 9 h 169"/>
                    <a:gd name="T6" fmla="*/ 5 w 122"/>
                    <a:gd name="T7" fmla="*/ 10 h 169"/>
                    <a:gd name="T8" fmla="*/ 4 w 122"/>
                    <a:gd name="T9" fmla="*/ 10 h 169"/>
                    <a:gd name="T10" fmla="*/ 3 w 122"/>
                    <a:gd name="T11" fmla="*/ 10 h 169"/>
                    <a:gd name="T12" fmla="*/ 0 w 122"/>
                    <a:gd name="T13" fmla="*/ 0 h 169"/>
                    <a:gd name="T14" fmla="*/ 1 w 122"/>
                    <a:gd name="T15" fmla="*/ 0 h 169"/>
                    <a:gd name="T16" fmla="*/ 1 w 122"/>
                    <a:gd name="T17" fmla="*/ 0 h 169"/>
                    <a:gd name="T18" fmla="*/ 2 w 122"/>
                    <a:gd name="T19" fmla="*/ 0 h 169"/>
                    <a:gd name="T20" fmla="*/ 2 w 122"/>
                    <a:gd name="T21" fmla="*/ 0 h 169"/>
                    <a:gd name="T22" fmla="*/ 3 w 122"/>
                    <a:gd name="T23" fmla="*/ 0 h 169"/>
                    <a:gd name="T24" fmla="*/ 4 w 122"/>
                    <a:gd name="T25" fmla="*/ 0 h 169"/>
                    <a:gd name="T26" fmla="*/ 4 w 122"/>
                    <a:gd name="T27" fmla="*/ 0 h 169"/>
                    <a:gd name="T28" fmla="*/ 5 w 122"/>
                    <a:gd name="T29" fmla="*/ 0 h 16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2" h="169">
                      <a:moveTo>
                        <a:pt x="84" y="0"/>
                      </a:moveTo>
                      <a:lnTo>
                        <a:pt x="122" y="147"/>
                      </a:lnTo>
                      <a:lnTo>
                        <a:pt x="103" y="152"/>
                      </a:lnTo>
                      <a:lnTo>
                        <a:pt x="82" y="158"/>
                      </a:lnTo>
                      <a:lnTo>
                        <a:pt x="62" y="163"/>
                      </a:lnTo>
                      <a:lnTo>
                        <a:pt x="43" y="169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0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" name="Freeform 261">
                  <a:extLst>
                    <a:ext uri="{FF2B5EF4-FFF2-40B4-BE49-F238E27FC236}">
                      <a16:creationId xmlns:a16="http://schemas.microsoft.com/office/drawing/2014/main" id="{8DFAD34B-8925-467C-A6B8-4315167A51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22"/>
                  <a:ext cx="32" cy="46"/>
                </a:xfrm>
                <a:custGeom>
                  <a:avLst/>
                  <a:gdLst>
                    <a:gd name="T0" fmla="*/ 5 w 130"/>
                    <a:gd name="T1" fmla="*/ 0 h 185"/>
                    <a:gd name="T2" fmla="*/ 8 w 130"/>
                    <a:gd name="T3" fmla="*/ 10 h 185"/>
                    <a:gd name="T4" fmla="*/ 7 w 130"/>
                    <a:gd name="T5" fmla="*/ 10 h 185"/>
                    <a:gd name="T6" fmla="*/ 7 w 130"/>
                    <a:gd name="T7" fmla="*/ 10 h 185"/>
                    <a:gd name="T8" fmla="*/ 6 w 130"/>
                    <a:gd name="T9" fmla="*/ 10 h 185"/>
                    <a:gd name="T10" fmla="*/ 5 w 130"/>
                    <a:gd name="T11" fmla="*/ 11 h 185"/>
                    <a:gd name="T12" fmla="*/ 5 w 130"/>
                    <a:gd name="T13" fmla="*/ 11 h 185"/>
                    <a:gd name="T14" fmla="*/ 4 w 130"/>
                    <a:gd name="T15" fmla="*/ 11 h 185"/>
                    <a:gd name="T16" fmla="*/ 3 w 130"/>
                    <a:gd name="T17" fmla="*/ 11 h 185"/>
                    <a:gd name="T18" fmla="*/ 3 w 130"/>
                    <a:gd name="T19" fmla="*/ 11 h 185"/>
                    <a:gd name="T20" fmla="*/ 0 w 130"/>
                    <a:gd name="T21" fmla="*/ 0 h 185"/>
                    <a:gd name="T22" fmla="*/ 1 w 130"/>
                    <a:gd name="T23" fmla="*/ 0 h 185"/>
                    <a:gd name="T24" fmla="*/ 1 w 130"/>
                    <a:gd name="T25" fmla="*/ 0 h 185"/>
                    <a:gd name="T26" fmla="*/ 2 w 130"/>
                    <a:gd name="T27" fmla="*/ 0 h 185"/>
                    <a:gd name="T28" fmla="*/ 3 w 130"/>
                    <a:gd name="T29" fmla="*/ 0 h 185"/>
                    <a:gd name="T30" fmla="*/ 3 w 130"/>
                    <a:gd name="T31" fmla="*/ 0 h 185"/>
                    <a:gd name="T32" fmla="*/ 4 w 130"/>
                    <a:gd name="T33" fmla="*/ 0 h 185"/>
                    <a:gd name="T34" fmla="*/ 5 w 130"/>
                    <a:gd name="T35" fmla="*/ 0 h 185"/>
                    <a:gd name="T36" fmla="*/ 5 w 130"/>
                    <a:gd name="T37" fmla="*/ 0 h 18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0" h="185">
                      <a:moveTo>
                        <a:pt x="89" y="0"/>
                      </a:moveTo>
                      <a:lnTo>
                        <a:pt x="130" y="161"/>
                      </a:lnTo>
                      <a:lnTo>
                        <a:pt x="119" y="163"/>
                      </a:lnTo>
                      <a:lnTo>
                        <a:pt x="108" y="166"/>
                      </a:lnTo>
                      <a:lnTo>
                        <a:pt x="98" y="169"/>
                      </a:lnTo>
                      <a:lnTo>
                        <a:pt x="87" y="171"/>
                      </a:lnTo>
                      <a:lnTo>
                        <a:pt x="76" y="177"/>
                      </a:lnTo>
                      <a:lnTo>
                        <a:pt x="68" y="180"/>
                      </a:lnTo>
                      <a:lnTo>
                        <a:pt x="57" y="182"/>
                      </a:lnTo>
                      <a:lnTo>
                        <a:pt x="46" y="185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3" y="0"/>
                      </a:lnTo>
                      <a:lnTo>
                        <a:pt x="54" y="0"/>
                      </a:lnTo>
                      <a:lnTo>
                        <a:pt x="66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" name="Freeform 262">
                  <a:extLst>
                    <a:ext uri="{FF2B5EF4-FFF2-40B4-BE49-F238E27FC236}">
                      <a16:creationId xmlns:a16="http://schemas.microsoft.com/office/drawing/2014/main" id="{A7AC1E76-6F33-4FD8-9FFA-3B55FFE585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0" y="1422"/>
                  <a:ext cx="34" cy="49"/>
                </a:xfrm>
                <a:custGeom>
                  <a:avLst/>
                  <a:gdLst>
                    <a:gd name="T0" fmla="*/ 6 w 136"/>
                    <a:gd name="T1" fmla="*/ 0 h 198"/>
                    <a:gd name="T2" fmla="*/ 9 w 136"/>
                    <a:gd name="T3" fmla="*/ 10 h 198"/>
                    <a:gd name="T4" fmla="*/ 8 w 136"/>
                    <a:gd name="T5" fmla="*/ 11 h 198"/>
                    <a:gd name="T6" fmla="*/ 8 w 136"/>
                    <a:gd name="T7" fmla="*/ 11 h 198"/>
                    <a:gd name="T8" fmla="*/ 7 w 136"/>
                    <a:gd name="T9" fmla="*/ 11 h 198"/>
                    <a:gd name="T10" fmla="*/ 6 w 136"/>
                    <a:gd name="T11" fmla="*/ 11 h 198"/>
                    <a:gd name="T12" fmla="*/ 5 w 136"/>
                    <a:gd name="T13" fmla="*/ 12 h 198"/>
                    <a:gd name="T14" fmla="*/ 5 w 136"/>
                    <a:gd name="T15" fmla="*/ 12 h 198"/>
                    <a:gd name="T16" fmla="*/ 4 w 136"/>
                    <a:gd name="T17" fmla="*/ 12 h 198"/>
                    <a:gd name="T18" fmla="*/ 4 w 136"/>
                    <a:gd name="T19" fmla="*/ 12 h 198"/>
                    <a:gd name="T20" fmla="*/ 0 w 136"/>
                    <a:gd name="T21" fmla="*/ 0 h 198"/>
                    <a:gd name="T22" fmla="*/ 1 w 136"/>
                    <a:gd name="T23" fmla="*/ 0 h 198"/>
                    <a:gd name="T24" fmla="*/ 2 w 136"/>
                    <a:gd name="T25" fmla="*/ 0 h 198"/>
                    <a:gd name="T26" fmla="*/ 2 w 136"/>
                    <a:gd name="T27" fmla="*/ 0 h 198"/>
                    <a:gd name="T28" fmla="*/ 3 w 136"/>
                    <a:gd name="T29" fmla="*/ 0 h 198"/>
                    <a:gd name="T30" fmla="*/ 4 w 136"/>
                    <a:gd name="T31" fmla="*/ 0 h 198"/>
                    <a:gd name="T32" fmla="*/ 5 w 136"/>
                    <a:gd name="T33" fmla="*/ 0 h 198"/>
                    <a:gd name="T34" fmla="*/ 5 w 136"/>
                    <a:gd name="T35" fmla="*/ 0 h 198"/>
                    <a:gd name="T36" fmla="*/ 6 w 136"/>
                    <a:gd name="T37" fmla="*/ 0 h 19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6" h="198">
                      <a:moveTo>
                        <a:pt x="93" y="0"/>
                      </a:moveTo>
                      <a:lnTo>
                        <a:pt x="136" y="169"/>
                      </a:lnTo>
                      <a:lnTo>
                        <a:pt x="126" y="175"/>
                      </a:lnTo>
                      <a:lnTo>
                        <a:pt x="118" y="177"/>
                      </a:lnTo>
                      <a:lnTo>
                        <a:pt x="106" y="182"/>
                      </a:lnTo>
                      <a:lnTo>
                        <a:pt x="96" y="185"/>
                      </a:lnTo>
                      <a:lnTo>
                        <a:pt x="85" y="191"/>
                      </a:lnTo>
                      <a:lnTo>
                        <a:pt x="76" y="193"/>
                      </a:lnTo>
                      <a:lnTo>
                        <a:pt x="66" y="196"/>
                      </a:lnTo>
                      <a:lnTo>
                        <a:pt x="55" y="198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3" y="0"/>
                      </a:lnTo>
                      <a:lnTo>
                        <a:pt x="36" y="0"/>
                      </a:lnTo>
                      <a:lnTo>
                        <a:pt x="47" y="0"/>
                      </a:lnTo>
                      <a:lnTo>
                        <a:pt x="58" y="0"/>
                      </a:lnTo>
                      <a:lnTo>
                        <a:pt x="71" y="0"/>
                      </a:lnTo>
                      <a:lnTo>
                        <a:pt x="83" y="0"/>
                      </a:lnTo>
                      <a:lnTo>
                        <a:pt x="93" y="0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" name="Freeform 263">
                  <a:extLst>
                    <a:ext uri="{FF2B5EF4-FFF2-40B4-BE49-F238E27FC236}">
                      <a16:creationId xmlns:a16="http://schemas.microsoft.com/office/drawing/2014/main" id="{0BEF89B8-53C4-427F-B141-32586E5D3F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22"/>
                  <a:ext cx="34" cy="54"/>
                </a:xfrm>
                <a:custGeom>
                  <a:avLst/>
                  <a:gdLst>
                    <a:gd name="T0" fmla="*/ 6 w 135"/>
                    <a:gd name="T1" fmla="*/ 0 h 215"/>
                    <a:gd name="T2" fmla="*/ 9 w 135"/>
                    <a:gd name="T3" fmla="*/ 12 h 215"/>
                    <a:gd name="T4" fmla="*/ 8 w 135"/>
                    <a:gd name="T5" fmla="*/ 12 h 215"/>
                    <a:gd name="T6" fmla="*/ 7 w 135"/>
                    <a:gd name="T7" fmla="*/ 12 h 215"/>
                    <a:gd name="T8" fmla="*/ 7 w 135"/>
                    <a:gd name="T9" fmla="*/ 12 h 215"/>
                    <a:gd name="T10" fmla="*/ 6 w 135"/>
                    <a:gd name="T11" fmla="*/ 13 h 215"/>
                    <a:gd name="T12" fmla="*/ 5 w 135"/>
                    <a:gd name="T13" fmla="*/ 13 h 215"/>
                    <a:gd name="T14" fmla="*/ 5 w 135"/>
                    <a:gd name="T15" fmla="*/ 13 h 215"/>
                    <a:gd name="T16" fmla="*/ 4 w 135"/>
                    <a:gd name="T17" fmla="*/ 13 h 215"/>
                    <a:gd name="T18" fmla="*/ 4 w 135"/>
                    <a:gd name="T19" fmla="*/ 14 h 215"/>
                    <a:gd name="T20" fmla="*/ 0 w 135"/>
                    <a:gd name="T21" fmla="*/ 0 h 215"/>
                    <a:gd name="T22" fmla="*/ 1 w 135"/>
                    <a:gd name="T23" fmla="*/ 0 h 215"/>
                    <a:gd name="T24" fmla="*/ 2 w 135"/>
                    <a:gd name="T25" fmla="*/ 0 h 215"/>
                    <a:gd name="T26" fmla="*/ 2 w 135"/>
                    <a:gd name="T27" fmla="*/ 0 h 215"/>
                    <a:gd name="T28" fmla="*/ 3 w 135"/>
                    <a:gd name="T29" fmla="*/ 0 h 215"/>
                    <a:gd name="T30" fmla="*/ 4 w 135"/>
                    <a:gd name="T31" fmla="*/ 0 h 215"/>
                    <a:gd name="T32" fmla="*/ 4 w 135"/>
                    <a:gd name="T33" fmla="*/ 0 h 215"/>
                    <a:gd name="T34" fmla="*/ 5 w 135"/>
                    <a:gd name="T35" fmla="*/ 0 h 215"/>
                    <a:gd name="T36" fmla="*/ 6 w 135"/>
                    <a:gd name="T37" fmla="*/ 0 h 215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5" h="215">
                      <a:moveTo>
                        <a:pt x="89" y="0"/>
                      </a:moveTo>
                      <a:lnTo>
                        <a:pt x="135" y="185"/>
                      </a:lnTo>
                      <a:lnTo>
                        <a:pt x="125" y="187"/>
                      </a:lnTo>
                      <a:lnTo>
                        <a:pt x="116" y="193"/>
                      </a:lnTo>
                      <a:lnTo>
                        <a:pt x="106" y="196"/>
                      </a:lnTo>
                      <a:lnTo>
                        <a:pt x="95" y="198"/>
                      </a:lnTo>
                      <a:lnTo>
                        <a:pt x="83" y="205"/>
                      </a:lnTo>
                      <a:lnTo>
                        <a:pt x="76" y="207"/>
                      </a:lnTo>
                      <a:lnTo>
                        <a:pt x="65" y="212"/>
                      </a:lnTo>
                      <a:lnTo>
                        <a:pt x="54" y="215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4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6" y="0"/>
                      </a:lnTo>
                      <a:lnTo>
                        <a:pt x="67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1" name="Freeform 264">
                  <a:extLst>
                    <a:ext uri="{FF2B5EF4-FFF2-40B4-BE49-F238E27FC236}">
                      <a16:creationId xmlns:a16="http://schemas.microsoft.com/office/drawing/2014/main" id="{D3EC41BD-BFE3-4F35-8B55-A2CB7197A5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422"/>
                  <a:ext cx="35" cy="60"/>
                </a:xfrm>
                <a:custGeom>
                  <a:avLst/>
                  <a:gdLst>
                    <a:gd name="T0" fmla="*/ 5 w 138"/>
                    <a:gd name="T1" fmla="*/ 0 h 240"/>
                    <a:gd name="T2" fmla="*/ 9 w 138"/>
                    <a:gd name="T3" fmla="*/ 13 h 240"/>
                    <a:gd name="T4" fmla="*/ 8 w 138"/>
                    <a:gd name="T5" fmla="*/ 13 h 240"/>
                    <a:gd name="T6" fmla="*/ 8 w 138"/>
                    <a:gd name="T7" fmla="*/ 13 h 240"/>
                    <a:gd name="T8" fmla="*/ 7 w 138"/>
                    <a:gd name="T9" fmla="*/ 13 h 240"/>
                    <a:gd name="T10" fmla="*/ 6 w 138"/>
                    <a:gd name="T11" fmla="*/ 14 h 240"/>
                    <a:gd name="T12" fmla="*/ 6 w 138"/>
                    <a:gd name="T13" fmla="*/ 14 h 240"/>
                    <a:gd name="T14" fmla="*/ 5 w 138"/>
                    <a:gd name="T15" fmla="*/ 14 h 240"/>
                    <a:gd name="T16" fmla="*/ 4 w 138"/>
                    <a:gd name="T17" fmla="*/ 15 h 240"/>
                    <a:gd name="T18" fmla="*/ 4 w 138"/>
                    <a:gd name="T19" fmla="*/ 15 h 240"/>
                    <a:gd name="T20" fmla="*/ 0 w 138"/>
                    <a:gd name="T21" fmla="*/ 0 h 240"/>
                    <a:gd name="T22" fmla="*/ 1 w 138"/>
                    <a:gd name="T23" fmla="*/ 0 h 240"/>
                    <a:gd name="T24" fmla="*/ 1 w 138"/>
                    <a:gd name="T25" fmla="*/ 0 h 240"/>
                    <a:gd name="T26" fmla="*/ 2 w 138"/>
                    <a:gd name="T27" fmla="*/ 0 h 240"/>
                    <a:gd name="T28" fmla="*/ 3 w 138"/>
                    <a:gd name="T29" fmla="*/ 0 h 240"/>
                    <a:gd name="T30" fmla="*/ 3 w 138"/>
                    <a:gd name="T31" fmla="*/ 0 h 240"/>
                    <a:gd name="T32" fmla="*/ 4 w 138"/>
                    <a:gd name="T33" fmla="*/ 0 h 240"/>
                    <a:gd name="T34" fmla="*/ 5 w 138"/>
                    <a:gd name="T35" fmla="*/ 0 h 240"/>
                    <a:gd name="T36" fmla="*/ 5 w 138"/>
                    <a:gd name="T37" fmla="*/ 0 h 24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38" h="240">
                      <a:moveTo>
                        <a:pt x="83" y="0"/>
                      </a:moveTo>
                      <a:lnTo>
                        <a:pt x="138" y="198"/>
                      </a:lnTo>
                      <a:lnTo>
                        <a:pt x="127" y="205"/>
                      </a:lnTo>
                      <a:lnTo>
                        <a:pt x="119" y="207"/>
                      </a:lnTo>
                      <a:lnTo>
                        <a:pt x="108" y="212"/>
                      </a:lnTo>
                      <a:lnTo>
                        <a:pt x="97" y="217"/>
                      </a:lnTo>
                      <a:lnTo>
                        <a:pt x="87" y="223"/>
                      </a:lnTo>
                      <a:lnTo>
                        <a:pt x="78" y="228"/>
                      </a:lnTo>
                      <a:lnTo>
                        <a:pt x="67" y="233"/>
                      </a:lnTo>
                      <a:lnTo>
                        <a:pt x="57" y="2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3" y="0"/>
                      </a:lnTo>
                      <a:lnTo>
                        <a:pt x="83" y="0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" name="Freeform 265">
                  <a:extLst>
                    <a:ext uri="{FF2B5EF4-FFF2-40B4-BE49-F238E27FC236}">
                      <a16:creationId xmlns:a16="http://schemas.microsoft.com/office/drawing/2014/main" id="{F4CA9708-25AA-4B74-B091-9410197199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8" y="1422"/>
                  <a:ext cx="35" cy="65"/>
                </a:xfrm>
                <a:custGeom>
                  <a:avLst/>
                  <a:gdLst>
                    <a:gd name="T0" fmla="*/ 5 w 142"/>
                    <a:gd name="T1" fmla="*/ 0 h 261"/>
                    <a:gd name="T2" fmla="*/ 9 w 142"/>
                    <a:gd name="T3" fmla="*/ 13 h 261"/>
                    <a:gd name="T4" fmla="*/ 7 w 142"/>
                    <a:gd name="T5" fmla="*/ 14 h 261"/>
                    <a:gd name="T6" fmla="*/ 6 w 142"/>
                    <a:gd name="T7" fmla="*/ 15 h 261"/>
                    <a:gd name="T8" fmla="*/ 5 w 142"/>
                    <a:gd name="T9" fmla="*/ 16 h 261"/>
                    <a:gd name="T10" fmla="*/ 4 w 142"/>
                    <a:gd name="T11" fmla="*/ 16 h 261"/>
                    <a:gd name="T12" fmla="*/ 0 w 142"/>
                    <a:gd name="T13" fmla="*/ 0 h 261"/>
                    <a:gd name="T14" fmla="*/ 1 w 142"/>
                    <a:gd name="T15" fmla="*/ 0 h 261"/>
                    <a:gd name="T16" fmla="*/ 1 w 142"/>
                    <a:gd name="T17" fmla="*/ 0 h 261"/>
                    <a:gd name="T18" fmla="*/ 2 w 142"/>
                    <a:gd name="T19" fmla="*/ 0 h 261"/>
                    <a:gd name="T20" fmla="*/ 3 w 142"/>
                    <a:gd name="T21" fmla="*/ 0 h 261"/>
                    <a:gd name="T22" fmla="*/ 3 w 142"/>
                    <a:gd name="T23" fmla="*/ 0 h 261"/>
                    <a:gd name="T24" fmla="*/ 4 w 142"/>
                    <a:gd name="T25" fmla="*/ 0 h 261"/>
                    <a:gd name="T26" fmla="*/ 5 w 142"/>
                    <a:gd name="T27" fmla="*/ 0 h 261"/>
                    <a:gd name="T28" fmla="*/ 5 w 142"/>
                    <a:gd name="T29" fmla="*/ 0 h 2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2" h="261">
                      <a:moveTo>
                        <a:pt x="88" y="0"/>
                      </a:moveTo>
                      <a:lnTo>
                        <a:pt x="142" y="215"/>
                      </a:lnTo>
                      <a:lnTo>
                        <a:pt x="123" y="226"/>
                      </a:lnTo>
                      <a:lnTo>
                        <a:pt x="104" y="237"/>
                      </a:lnTo>
                      <a:lnTo>
                        <a:pt x="88" y="251"/>
                      </a:lnTo>
                      <a:lnTo>
                        <a:pt x="68" y="261"/>
                      </a:lnTo>
                      <a:lnTo>
                        <a:pt x="0" y="0"/>
                      </a:lnTo>
                      <a:lnTo>
                        <a:pt x="12" y="0"/>
                      </a:lnTo>
                      <a:lnTo>
                        <a:pt x="22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7" y="0"/>
                      </a:lnTo>
                      <a:lnTo>
                        <a:pt x="88" y="0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" name="Freeform 266">
                  <a:extLst>
                    <a:ext uri="{FF2B5EF4-FFF2-40B4-BE49-F238E27FC236}">
                      <a16:creationId xmlns:a16="http://schemas.microsoft.com/office/drawing/2014/main" id="{58D69A84-B6AF-4D7A-8E06-9CB1FE6BA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7" y="1422"/>
                  <a:ext cx="37" cy="71"/>
                </a:xfrm>
                <a:custGeom>
                  <a:avLst/>
                  <a:gdLst>
                    <a:gd name="T0" fmla="*/ 6 w 147"/>
                    <a:gd name="T1" fmla="*/ 0 h 286"/>
                    <a:gd name="T2" fmla="*/ 9 w 147"/>
                    <a:gd name="T3" fmla="*/ 15 h 286"/>
                    <a:gd name="T4" fmla="*/ 8 w 147"/>
                    <a:gd name="T5" fmla="*/ 15 h 286"/>
                    <a:gd name="T6" fmla="*/ 7 w 147"/>
                    <a:gd name="T7" fmla="*/ 16 h 286"/>
                    <a:gd name="T8" fmla="*/ 6 w 147"/>
                    <a:gd name="T9" fmla="*/ 17 h 286"/>
                    <a:gd name="T10" fmla="*/ 5 w 147"/>
                    <a:gd name="T11" fmla="*/ 18 h 286"/>
                    <a:gd name="T12" fmla="*/ 0 w 147"/>
                    <a:gd name="T13" fmla="*/ 0 h 286"/>
                    <a:gd name="T14" fmla="*/ 1 w 147"/>
                    <a:gd name="T15" fmla="*/ 0 h 286"/>
                    <a:gd name="T16" fmla="*/ 2 w 147"/>
                    <a:gd name="T17" fmla="*/ 0 h 286"/>
                    <a:gd name="T18" fmla="*/ 2 w 147"/>
                    <a:gd name="T19" fmla="*/ 0 h 286"/>
                    <a:gd name="T20" fmla="*/ 3 w 147"/>
                    <a:gd name="T21" fmla="*/ 0 h 286"/>
                    <a:gd name="T22" fmla="*/ 4 w 147"/>
                    <a:gd name="T23" fmla="*/ 0 h 286"/>
                    <a:gd name="T24" fmla="*/ 4 w 147"/>
                    <a:gd name="T25" fmla="*/ 0 h 286"/>
                    <a:gd name="T26" fmla="*/ 5 w 147"/>
                    <a:gd name="T27" fmla="*/ 0 h 286"/>
                    <a:gd name="T28" fmla="*/ 6 w 147"/>
                    <a:gd name="T29" fmla="*/ 0 h 28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7" h="286">
                      <a:moveTo>
                        <a:pt x="90" y="0"/>
                      </a:moveTo>
                      <a:lnTo>
                        <a:pt x="147" y="240"/>
                      </a:lnTo>
                      <a:lnTo>
                        <a:pt x="127" y="251"/>
                      </a:lnTo>
                      <a:lnTo>
                        <a:pt x="108" y="258"/>
                      </a:lnTo>
                      <a:lnTo>
                        <a:pt x="90" y="272"/>
                      </a:lnTo>
                      <a:lnTo>
                        <a:pt x="73" y="28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3" y="0"/>
                      </a:lnTo>
                      <a:lnTo>
                        <a:pt x="55" y="0"/>
                      </a:lnTo>
                      <a:lnTo>
                        <a:pt x="65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" name="Freeform 267">
                  <a:extLst>
                    <a:ext uri="{FF2B5EF4-FFF2-40B4-BE49-F238E27FC236}">
                      <a16:creationId xmlns:a16="http://schemas.microsoft.com/office/drawing/2014/main" id="{F0E34C35-5745-488B-B4D3-3527DB5168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422"/>
                  <a:ext cx="39" cy="77"/>
                </a:xfrm>
                <a:custGeom>
                  <a:avLst/>
                  <a:gdLst>
                    <a:gd name="T0" fmla="*/ 5 w 157"/>
                    <a:gd name="T1" fmla="*/ 0 h 311"/>
                    <a:gd name="T2" fmla="*/ 10 w 157"/>
                    <a:gd name="T3" fmla="*/ 16 h 311"/>
                    <a:gd name="T4" fmla="*/ 8 w 157"/>
                    <a:gd name="T5" fmla="*/ 17 h 311"/>
                    <a:gd name="T6" fmla="*/ 7 w 157"/>
                    <a:gd name="T7" fmla="*/ 18 h 311"/>
                    <a:gd name="T8" fmla="*/ 6 w 157"/>
                    <a:gd name="T9" fmla="*/ 18 h 311"/>
                    <a:gd name="T10" fmla="*/ 5 w 157"/>
                    <a:gd name="T11" fmla="*/ 19 h 311"/>
                    <a:gd name="T12" fmla="*/ 0 w 157"/>
                    <a:gd name="T13" fmla="*/ 0 h 311"/>
                    <a:gd name="T14" fmla="*/ 1 w 157"/>
                    <a:gd name="T15" fmla="*/ 0 h 311"/>
                    <a:gd name="T16" fmla="*/ 1 w 157"/>
                    <a:gd name="T17" fmla="*/ 0 h 311"/>
                    <a:gd name="T18" fmla="*/ 2 w 157"/>
                    <a:gd name="T19" fmla="*/ 0 h 311"/>
                    <a:gd name="T20" fmla="*/ 3 w 157"/>
                    <a:gd name="T21" fmla="*/ 0 h 311"/>
                    <a:gd name="T22" fmla="*/ 3 w 157"/>
                    <a:gd name="T23" fmla="*/ 0 h 311"/>
                    <a:gd name="T24" fmla="*/ 4 w 157"/>
                    <a:gd name="T25" fmla="*/ 0 h 311"/>
                    <a:gd name="T26" fmla="*/ 5 w 157"/>
                    <a:gd name="T27" fmla="*/ 0 h 311"/>
                    <a:gd name="T28" fmla="*/ 5 w 157"/>
                    <a:gd name="T29" fmla="*/ 0 h 31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311">
                      <a:moveTo>
                        <a:pt x="89" y="0"/>
                      </a:moveTo>
                      <a:lnTo>
                        <a:pt x="157" y="261"/>
                      </a:lnTo>
                      <a:lnTo>
                        <a:pt x="138" y="272"/>
                      </a:lnTo>
                      <a:lnTo>
                        <a:pt x="117" y="286"/>
                      </a:lnTo>
                      <a:lnTo>
                        <a:pt x="97" y="297"/>
                      </a:lnTo>
                      <a:lnTo>
                        <a:pt x="81" y="311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" name="Freeform 268">
                  <a:extLst>
                    <a:ext uri="{FF2B5EF4-FFF2-40B4-BE49-F238E27FC236}">
                      <a16:creationId xmlns:a16="http://schemas.microsoft.com/office/drawing/2014/main" id="{F82BA891-8419-46B6-B39D-BA5F47A34F7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5" y="1422"/>
                  <a:ext cx="40" cy="85"/>
                </a:xfrm>
                <a:custGeom>
                  <a:avLst/>
                  <a:gdLst>
                    <a:gd name="T0" fmla="*/ 5 w 163"/>
                    <a:gd name="T1" fmla="*/ 0 h 340"/>
                    <a:gd name="T2" fmla="*/ 10 w 163"/>
                    <a:gd name="T3" fmla="*/ 18 h 340"/>
                    <a:gd name="T4" fmla="*/ 9 w 163"/>
                    <a:gd name="T5" fmla="*/ 19 h 340"/>
                    <a:gd name="T6" fmla="*/ 7 w 163"/>
                    <a:gd name="T7" fmla="*/ 20 h 340"/>
                    <a:gd name="T8" fmla="*/ 6 w 163"/>
                    <a:gd name="T9" fmla="*/ 20 h 340"/>
                    <a:gd name="T10" fmla="*/ 5 w 163"/>
                    <a:gd name="T11" fmla="*/ 21 h 340"/>
                    <a:gd name="T12" fmla="*/ 0 w 163"/>
                    <a:gd name="T13" fmla="*/ 0 h 340"/>
                    <a:gd name="T14" fmla="*/ 1 w 163"/>
                    <a:gd name="T15" fmla="*/ 0 h 340"/>
                    <a:gd name="T16" fmla="*/ 1 w 163"/>
                    <a:gd name="T17" fmla="*/ 0 h 340"/>
                    <a:gd name="T18" fmla="*/ 2 w 163"/>
                    <a:gd name="T19" fmla="*/ 0 h 340"/>
                    <a:gd name="T20" fmla="*/ 3 w 163"/>
                    <a:gd name="T21" fmla="*/ 0 h 340"/>
                    <a:gd name="T22" fmla="*/ 3 w 163"/>
                    <a:gd name="T23" fmla="*/ 0 h 340"/>
                    <a:gd name="T24" fmla="*/ 4 w 163"/>
                    <a:gd name="T25" fmla="*/ 0 h 340"/>
                    <a:gd name="T26" fmla="*/ 5 w 163"/>
                    <a:gd name="T27" fmla="*/ 0 h 340"/>
                    <a:gd name="T28" fmla="*/ 5 w 163"/>
                    <a:gd name="T29" fmla="*/ 0 h 34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63" h="340">
                      <a:moveTo>
                        <a:pt x="90" y="0"/>
                      </a:moveTo>
                      <a:lnTo>
                        <a:pt x="163" y="286"/>
                      </a:lnTo>
                      <a:lnTo>
                        <a:pt x="145" y="297"/>
                      </a:lnTo>
                      <a:lnTo>
                        <a:pt x="122" y="311"/>
                      </a:lnTo>
                      <a:lnTo>
                        <a:pt x="106" y="323"/>
                      </a:lnTo>
                      <a:lnTo>
                        <a:pt x="90" y="340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" name="Freeform 269">
                  <a:extLst>
                    <a:ext uri="{FF2B5EF4-FFF2-40B4-BE49-F238E27FC236}">
                      <a16:creationId xmlns:a16="http://schemas.microsoft.com/office/drawing/2014/main" id="{116B4E59-CD59-4F2C-88DF-97D791657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3" y="1422"/>
                  <a:ext cx="43" cy="94"/>
                </a:xfrm>
                <a:custGeom>
                  <a:avLst/>
                  <a:gdLst>
                    <a:gd name="T0" fmla="*/ 6 w 171"/>
                    <a:gd name="T1" fmla="*/ 0 h 378"/>
                    <a:gd name="T2" fmla="*/ 11 w 171"/>
                    <a:gd name="T3" fmla="*/ 19 h 378"/>
                    <a:gd name="T4" fmla="*/ 10 w 171"/>
                    <a:gd name="T5" fmla="*/ 20 h 378"/>
                    <a:gd name="T6" fmla="*/ 8 w 171"/>
                    <a:gd name="T7" fmla="*/ 21 h 378"/>
                    <a:gd name="T8" fmla="*/ 7 w 171"/>
                    <a:gd name="T9" fmla="*/ 22 h 378"/>
                    <a:gd name="T10" fmla="*/ 6 w 171"/>
                    <a:gd name="T11" fmla="*/ 23 h 378"/>
                    <a:gd name="T12" fmla="*/ 0 w 171"/>
                    <a:gd name="T13" fmla="*/ 0 h 378"/>
                    <a:gd name="T14" fmla="*/ 1 w 171"/>
                    <a:gd name="T15" fmla="*/ 0 h 378"/>
                    <a:gd name="T16" fmla="*/ 2 w 171"/>
                    <a:gd name="T17" fmla="*/ 0 h 378"/>
                    <a:gd name="T18" fmla="*/ 2 w 171"/>
                    <a:gd name="T19" fmla="*/ 0 h 378"/>
                    <a:gd name="T20" fmla="*/ 3 w 171"/>
                    <a:gd name="T21" fmla="*/ 0 h 378"/>
                    <a:gd name="T22" fmla="*/ 4 w 171"/>
                    <a:gd name="T23" fmla="*/ 0 h 378"/>
                    <a:gd name="T24" fmla="*/ 4 w 171"/>
                    <a:gd name="T25" fmla="*/ 0 h 378"/>
                    <a:gd name="T26" fmla="*/ 5 w 171"/>
                    <a:gd name="T27" fmla="*/ 0 h 378"/>
                    <a:gd name="T28" fmla="*/ 6 w 171"/>
                    <a:gd name="T29" fmla="*/ 0 h 37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1" h="378">
                      <a:moveTo>
                        <a:pt x="90" y="0"/>
                      </a:moveTo>
                      <a:lnTo>
                        <a:pt x="171" y="311"/>
                      </a:lnTo>
                      <a:lnTo>
                        <a:pt x="152" y="327"/>
                      </a:lnTo>
                      <a:lnTo>
                        <a:pt x="133" y="343"/>
                      </a:lnTo>
                      <a:lnTo>
                        <a:pt x="117" y="359"/>
                      </a:lnTo>
                      <a:lnTo>
                        <a:pt x="101" y="37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6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8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7" name="Freeform 270">
                  <a:extLst>
                    <a:ext uri="{FF2B5EF4-FFF2-40B4-BE49-F238E27FC236}">
                      <a16:creationId xmlns:a16="http://schemas.microsoft.com/office/drawing/2014/main" id="{70B0F342-7E0A-4F1D-ACFE-732A4A6B61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13" y="1422"/>
                  <a:ext cx="44" cy="105"/>
                </a:xfrm>
                <a:custGeom>
                  <a:avLst/>
                  <a:gdLst>
                    <a:gd name="T0" fmla="*/ 6 w 176"/>
                    <a:gd name="T1" fmla="*/ 0 h 422"/>
                    <a:gd name="T2" fmla="*/ 11 w 176"/>
                    <a:gd name="T3" fmla="*/ 21 h 422"/>
                    <a:gd name="T4" fmla="*/ 10 w 176"/>
                    <a:gd name="T5" fmla="*/ 22 h 422"/>
                    <a:gd name="T6" fmla="*/ 9 w 176"/>
                    <a:gd name="T7" fmla="*/ 23 h 422"/>
                    <a:gd name="T8" fmla="*/ 8 w 176"/>
                    <a:gd name="T9" fmla="*/ 25 h 422"/>
                    <a:gd name="T10" fmla="*/ 7 w 176"/>
                    <a:gd name="T11" fmla="*/ 26 h 422"/>
                    <a:gd name="T12" fmla="*/ 0 w 176"/>
                    <a:gd name="T13" fmla="*/ 0 h 422"/>
                    <a:gd name="T14" fmla="*/ 1 w 176"/>
                    <a:gd name="T15" fmla="*/ 0 h 422"/>
                    <a:gd name="T16" fmla="*/ 1 w 176"/>
                    <a:gd name="T17" fmla="*/ 0 h 422"/>
                    <a:gd name="T18" fmla="*/ 2 w 176"/>
                    <a:gd name="T19" fmla="*/ 0 h 422"/>
                    <a:gd name="T20" fmla="*/ 3 w 176"/>
                    <a:gd name="T21" fmla="*/ 0 h 422"/>
                    <a:gd name="T22" fmla="*/ 4 w 176"/>
                    <a:gd name="T23" fmla="*/ 0 h 422"/>
                    <a:gd name="T24" fmla="*/ 4 w 176"/>
                    <a:gd name="T25" fmla="*/ 0 h 422"/>
                    <a:gd name="T26" fmla="*/ 5 w 176"/>
                    <a:gd name="T27" fmla="*/ 0 h 422"/>
                    <a:gd name="T28" fmla="*/ 6 w 176"/>
                    <a:gd name="T29" fmla="*/ 0 h 422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6" h="422">
                      <a:moveTo>
                        <a:pt x="86" y="0"/>
                      </a:moveTo>
                      <a:lnTo>
                        <a:pt x="176" y="340"/>
                      </a:lnTo>
                      <a:lnTo>
                        <a:pt x="157" y="359"/>
                      </a:lnTo>
                      <a:lnTo>
                        <a:pt x="138" y="378"/>
                      </a:lnTo>
                      <a:lnTo>
                        <a:pt x="122" y="399"/>
                      </a:lnTo>
                      <a:lnTo>
                        <a:pt x="106" y="42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2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6" y="0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Freeform 271">
                  <a:extLst>
                    <a:ext uri="{FF2B5EF4-FFF2-40B4-BE49-F238E27FC236}">
                      <a16:creationId xmlns:a16="http://schemas.microsoft.com/office/drawing/2014/main" id="{34076F03-98DB-45EF-B704-83F4AC0FF7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2" y="1422"/>
                  <a:ext cx="46" cy="117"/>
                </a:xfrm>
                <a:custGeom>
                  <a:avLst/>
                  <a:gdLst>
                    <a:gd name="T0" fmla="*/ 5 w 185"/>
                    <a:gd name="T1" fmla="*/ 0 h 470"/>
                    <a:gd name="T2" fmla="*/ 11 w 185"/>
                    <a:gd name="T3" fmla="*/ 23 h 470"/>
                    <a:gd name="T4" fmla="*/ 10 w 185"/>
                    <a:gd name="T5" fmla="*/ 25 h 470"/>
                    <a:gd name="T6" fmla="*/ 9 w 185"/>
                    <a:gd name="T7" fmla="*/ 26 h 470"/>
                    <a:gd name="T8" fmla="*/ 8 w 185"/>
                    <a:gd name="T9" fmla="*/ 28 h 470"/>
                    <a:gd name="T10" fmla="*/ 7 w 185"/>
                    <a:gd name="T11" fmla="*/ 29 h 470"/>
                    <a:gd name="T12" fmla="*/ 0 w 185"/>
                    <a:gd name="T13" fmla="*/ 0 h 470"/>
                    <a:gd name="T14" fmla="*/ 0 w 185"/>
                    <a:gd name="T15" fmla="*/ 0 h 470"/>
                    <a:gd name="T16" fmla="*/ 1 w 185"/>
                    <a:gd name="T17" fmla="*/ 0 h 470"/>
                    <a:gd name="T18" fmla="*/ 2 w 185"/>
                    <a:gd name="T19" fmla="*/ 0 h 470"/>
                    <a:gd name="T20" fmla="*/ 2 w 185"/>
                    <a:gd name="T21" fmla="*/ 0 h 470"/>
                    <a:gd name="T22" fmla="*/ 3 w 185"/>
                    <a:gd name="T23" fmla="*/ 0 h 470"/>
                    <a:gd name="T24" fmla="*/ 4 w 185"/>
                    <a:gd name="T25" fmla="*/ 0 h 470"/>
                    <a:gd name="T26" fmla="*/ 4 w 185"/>
                    <a:gd name="T27" fmla="*/ 0 h 470"/>
                    <a:gd name="T28" fmla="*/ 5 w 185"/>
                    <a:gd name="T29" fmla="*/ 0 h 470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5" h="470">
                      <a:moveTo>
                        <a:pt x="84" y="0"/>
                      </a:moveTo>
                      <a:lnTo>
                        <a:pt x="185" y="378"/>
                      </a:lnTo>
                      <a:lnTo>
                        <a:pt x="166" y="399"/>
                      </a:lnTo>
                      <a:lnTo>
                        <a:pt x="150" y="424"/>
                      </a:lnTo>
                      <a:lnTo>
                        <a:pt x="133" y="449"/>
                      </a:lnTo>
                      <a:lnTo>
                        <a:pt x="120" y="470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40" y="0"/>
                      </a:lnTo>
                      <a:lnTo>
                        <a:pt x="51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Freeform 272">
                  <a:extLst>
                    <a:ext uri="{FF2B5EF4-FFF2-40B4-BE49-F238E27FC236}">
                      <a16:creationId xmlns:a16="http://schemas.microsoft.com/office/drawing/2014/main" id="{5FD4E1F3-B41F-4F62-B987-B9CF61F921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90" y="1422"/>
                  <a:ext cx="49" cy="134"/>
                </a:xfrm>
                <a:custGeom>
                  <a:avLst/>
                  <a:gdLst>
                    <a:gd name="T0" fmla="*/ 6 w 196"/>
                    <a:gd name="T1" fmla="*/ 0 h 538"/>
                    <a:gd name="T2" fmla="*/ 12 w 196"/>
                    <a:gd name="T3" fmla="*/ 26 h 538"/>
                    <a:gd name="T4" fmla="*/ 11 w 196"/>
                    <a:gd name="T5" fmla="*/ 28 h 538"/>
                    <a:gd name="T6" fmla="*/ 10 w 196"/>
                    <a:gd name="T7" fmla="*/ 30 h 538"/>
                    <a:gd name="T8" fmla="*/ 10 w 196"/>
                    <a:gd name="T9" fmla="*/ 31 h 538"/>
                    <a:gd name="T10" fmla="*/ 9 w 196"/>
                    <a:gd name="T11" fmla="*/ 33 h 538"/>
                    <a:gd name="T12" fmla="*/ 0 w 196"/>
                    <a:gd name="T13" fmla="*/ 0 h 538"/>
                    <a:gd name="T14" fmla="*/ 1 w 196"/>
                    <a:gd name="T15" fmla="*/ 0 h 538"/>
                    <a:gd name="T16" fmla="*/ 1 w 196"/>
                    <a:gd name="T17" fmla="*/ 0 h 538"/>
                    <a:gd name="T18" fmla="*/ 2 w 196"/>
                    <a:gd name="T19" fmla="*/ 0 h 538"/>
                    <a:gd name="T20" fmla="*/ 3 w 196"/>
                    <a:gd name="T21" fmla="*/ 0 h 538"/>
                    <a:gd name="T22" fmla="*/ 4 w 196"/>
                    <a:gd name="T23" fmla="*/ 0 h 538"/>
                    <a:gd name="T24" fmla="*/ 4 w 196"/>
                    <a:gd name="T25" fmla="*/ 0 h 538"/>
                    <a:gd name="T26" fmla="*/ 5 w 196"/>
                    <a:gd name="T27" fmla="*/ 0 h 538"/>
                    <a:gd name="T28" fmla="*/ 6 w 196"/>
                    <a:gd name="T29" fmla="*/ 0 h 5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96" h="538">
                      <a:moveTo>
                        <a:pt x="90" y="0"/>
                      </a:moveTo>
                      <a:lnTo>
                        <a:pt x="196" y="422"/>
                      </a:lnTo>
                      <a:lnTo>
                        <a:pt x="176" y="449"/>
                      </a:lnTo>
                      <a:lnTo>
                        <a:pt x="160" y="476"/>
                      </a:lnTo>
                      <a:lnTo>
                        <a:pt x="150" y="505"/>
                      </a:lnTo>
                      <a:lnTo>
                        <a:pt x="138" y="538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5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Freeform 273">
                  <a:extLst>
                    <a:ext uri="{FF2B5EF4-FFF2-40B4-BE49-F238E27FC236}">
                      <a16:creationId xmlns:a16="http://schemas.microsoft.com/office/drawing/2014/main" id="{09509FF2-0CB8-470E-AE4D-27372A987E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9" y="1422"/>
                  <a:ext cx="53" cy="138"/>
                </a:xfrm>
                <a:custGeom>
                  <a:avLst/>
                  <a:gdLst>
                    <a:gd name="T0" fmla="*/ 6 w 212"/>
                    <a:gd name="T1" fmla="*/ 0 h 554"/>
                    <a:gd name="T2" fmla="*/ 13 w 212"/>
                    <a:gd name="T3" fmla="*/ 29 h 554"/>
                    <a:gd name="T4" fmla="*/ 13 w 212"/>
                    <a:gd name="T5" fmla="*/ 31 h 554"/>
                    <a:gd name="T6" fmla="*/ 12 w 212"/>
                    <a:gd name="T7" fmla="*/ 32 h 554"/>
                    <a:gd name="T8" fmla="*/ 12 w 212"/>
                    <a:gd name="T9" fmla="*/ 33 h 554"/>
                    <a:gd name="T10" fmla="*/ 12 w 212"/>
                    <a:gd name="T11" fmla="*/ 34 h 554"/>
                    <a:gd name="T12" fmla="*/ 9 w 212"/>
                    <a:gd name="T13" fmla="*/ 34 h 554"/>
                    <a:gd name="T14" fmla="*/ 0 w 212"/>
                    <a:gd name="T15" fmla="*/ 0 h 554"/>
                    <a:gd name="T16" fmla="*/ 1 w 212"/>
                    <a:gd name="T17" fmla="*/ 0 h 554"/>
                    <a:gd name="T18" fmla="*/ 1 w 212"/>
                    <a:gd name="T19" fmla="*/ 0 h 554"/>
                    <a:gd name="T20" fmla="*/ 2 w 212"/>
                    <a:gd name="T21" fmla="*/ 0 h 554"/>
                    <a:gd name="T22" fmla="*/ 3 w 212"/>
                    <a:gd name="T23" fmla="*/ 0 h 554"/>
                    <a:gd name="T24" fmla="*/ 4 w 212"/>
                    <a:gd name="T25" fmla="*/ 0 h 554"/>
                    <a:gd name="T26" fmla="*/ 5 w 212"/>
                    <a:gd name="T27" fmla="*/ 0 h 554"/>
                    <a:gd name="T28" fmla="*/ 5 w 212"/>
                    <a:gd name="T29" fmla="*/ 0 h 554"/>
                    <a:gd name="T30" fmla="*/ 6 w 212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12" h="554">
                      <a:moveTo>
                        <a:pt x="92" y="0"/>
                      </a:moveTo>
                      <a:lnTo>
                        <a:pt x="212" y="470"/>
                      </a:lnTo>
                      <a:lnTo>
                        <a:pt x="201" y="492"/>
                      </a:lnTo>
                      <a:lnTo>
                        <a:pt x="192" y="512"/>
                      </a:lnTo>
                      <a:lnTo>
                        <a:pt x="187" y="533"/>
                      </a:lnTo>
                      <a:lnTo>
                        <a:pt x="182" y="554"/>
                      </a:lnTo>
                      <a:lnTo>
                        <a:pt x="146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70" y="0"/>
                      </a:lnTo>
                      <a:lnTo>
                        <a:pt x="81" y="0"/>
                      </a:lnTo>
                      <a:lnTo>
                        <a:pt x="92" y="0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" name="Freeform 274">
                  <a:extLst>
                    <a:ext uri="{FF2B5EF4-FFF2-40B4-BE49-F238E27FC236}">
                      <a16:creationId xmlns:a16="http://schemas.microsoft.com/office/drawing/2014/main" id="{31AB5591-1DA7-4639-8F26-0DA69CE79F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422"/>
                  <a:ext cx="57" cy="138"/>
                </a:xfrm>
                <a:custGeom>
                  <a:avLst/>
                  <a:gdLst>
                    <a:gd name="T0" fmla="*/ 6 w 228"/>
                    <a:gd name="T1" fmla="*/ 0 h 554"/>
                    <a:gd name="T2" fmla="*/ 14 w 228"/>
                    <a:gd name="T3" fmla="*/ 33 h 554"/>
                    <a:gd name="T4" fmla="*/ 14 w 228"/>
                    <a:gd name="T5" fmla="*/ 34 h 554"/>
                    <a:gd name="T6" fmla="*/ 14 w 228"/>
                    <a:gd name="T7" fmla="*/ 34 h 554"/>
                    <a:gd name="T8" fmla="*/ 14 w 228"/>
                    <a:gd name="T9" fmla="*/ 34 h 554"/>
                    <a:gd name="T10" fmla="*/ 14 w 228"/>
                    <a:gd name="T11" fmla="*/ 34 h 554"/>
                    <a:gd name="T12" fmla="*/ 9 w 228"/>
                    <a:gd name="T13" fmla="*/ 34 h 554"/>
                    <a:gd name="T14" fmla="*/ 0 w 228"/>
                    <a:gd name="T15" fmla="*/ 0 h 554"/>
                    <a:gd name="T16" fmla="*/ 1 w 228"/>
                    <a:gd name="T17" fmla="*/ 0 h 554"/>
                    <a:gd name="T18" fmla="*/ 2 w 228"/>
                    <a:gd name="T19" fmla="*/ 0 h 554"/>
                    <a:gd name="T20" fmla="*/ 2 w 228"/>
                    <a:gd name="T21" fmla="*/ 0 h 554"/>
                    <a:gd name="T22" fmla="*/ 3 w 228"/>
                    <a:gd name="T23" fmla="*/ 0 h 554"/>
                    <a:gd name="T24" fmla="*/ 4 w 228"/>
                    <a:gd name="T25" fmla="*/ 0 h 554"/>
                    <a:gd name="T26" fmla="*/ 4 w 228"/>
                    <a:gd name="T27" fmla="*/ 0 h 554"/>
                    <a:gd name="T28" fmla="*/ 5 w 228"/>
                    <a:gd name="T29" fmla="*/ 0 h 554"/>
                    <a:gd name="T30" fmla="*/ 6 w 228"/>
                    <a:gd name="T31" fmla="*/ 0 h 554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0" t="0" r="r" b="b"/>
                  <a:pathLst>
                    <a:path w="228" h="554">
                      <a:moveTo>
                        <a:pt x="90" y="0"/>
                      </a:moveTo>
                      <a:lnTo>
                        <a:pt x="228" y="538"/>
                      </a:lnTo>
                      <a:lnTo>
                        <a:pt x="228" y="544"/>
                      </a:lnTo>
                      <a:lnTo>
                        <a:pt x="228" y="547"/>
                      </a:lnTo>
                      <a:lnTo>
                        <a:pt x="228" y="552"/>
                      </a:lnTo>
                      <a:lnTo>
                        <a:pt x="226" y="554"/>
                      </a:lnTo>
                      <a:lnTo>
                        <a:pt x="144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5" y="0"/>
                      </a:lnTo>
                      <a:lnTo>
                        <a:pt x="35" y="0"/>
                      </a:lnTo>
                      <a:lnTo>
                        <a:pt x="46" y="0"/>
                      </a:lnTo>
                      <a:lnTo>
                        <a:pt x="57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90" y="0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" name="Freeform 275">
                  <a:extLst>
                    <a:ext uri="{FF2B5EF4-FFF2-40B4-BE49-F238E27FC236}">
                      <a16:creationId xmlns:a16="http://schemas.microsoft.com/office/drawing/2014/main" id="{C96A1CC7-F1DB-4754-B3EA-C9844481A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8" y="1422"/>
                  <a:ext cx="58" cy="138"/>
                </a:xfrm>
                <a:custGeom>
                  <a:avLst/>
                  <a:gdLst>
                    <a:gd name="T0" fmla="*/ 5 w 231"/>
                    <a:gd name="T1" fmla="*/ 0 h 554"/>
                    <a:gd name="T2" fmla="*/ 15 w 231"/>
                    <a:gd name="T3" fmla="*/ 34 h 554"/>
                    <a:gd name="T4" fmla="*/ 9 w 231"/>
                    <a:gd name="T5" fmla="*/ 34 h 554"/>
                    <a:gd name="T6" fmla="*/ 0 w 231"/>
                    <a:gd name="T7" fmla="*/ 0 h 554"/>
                    <a:gd name="T8" fmla="*/ 1 w 231"/>
                    <a:gd name="T9" fmla="*/ 0 h 554"/>
                    <a:gd name="T10" fmla="*/ 2 w 231"/>
                    <a:gd name="T11" fmla="*/ 0 h 554"/>
                    <a:gd name="T12" fmla="*/ 2 w 231"/>
                    <a:gd name="T13" fmla="*/ 0 h 554"/>
                    <a:gd name="T14" fmla="*/ 3 w 231"/>
                    <a:gd name="T15" fmla="*/ 0 h 554"/>
                    <a:gd name="T16" fmla="*/ 3 w 231"/>
                    <a:gd name="T17" fmla="*/ 0 h 554"/>
                    <a:gd name="T18" fmla="*/ 4 w 231"/>
                    <a:gd name="T19" fmla="*/ 0 h 554"/>
                    <a:gd name="T20" fmla="*/ 5 w 231"/>
                    <a:gd name="T21" fmla="*/ 0 h 554"/>
                    <a:gd name="T22" fmla="*/ 5 w 231"/>
                    <a:gd name="T23" fmla="*/ 0 h 554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4">
                      <a:moveTo>
                        <a:pt x="85" y="0"/>
                      </a:moveTo>
                      <a:lnTo>
                        <a:pt x="231" y="554"/>
                      </a:lnTo>
                      <a:lnTo>
                        <a:pt x="142" y="554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2" y="0"/>
                      </a:lnTo>
                      <a:lnTo>
                        <a:pt x="44" y="0"/>
                      </a:lnTo>
                      <a:lnTo>
                        <a:pt x="52" y="0"/>
                      </a:lnTo>
                      <a:lnTo>
                        <a:pt x="62" y="0"/>
                      </a:lnTo>
                      <a:lnTo>
                        <a:pt x="74" y="0"/>
                      </a:lnTo>
                      <a:lnTo>
                        <a:pt x="85" y="0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3" name="Freeform 276">
                  <a:extLst>
                    <a:ext uri="{FF2B5EF4-FFF2-40B4-BE49-F238E27FC236}">
                      <a16:creationId xmlns:a16="http://schemas.microsoft.com/office/drawing/2014/main" id="{92C9CA25-9260-4CE0-89D9-9B04BFF27B6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6" y="1421"/>
                  <a:ext cx="58" cy="139"/>
                </a:xfrm>
                <a:custGeom>
                  <a:avLst/>
                  <a:gdLst>
                    <a:gd name="T0" fmla="*/ 6 w 231"/>
                    <a:gd name="T1" fmla="*/ 0 h 556"/>
                    <a:gd name="T2" fmla="*/ 15 w 231"/>
                    <a:gd name="T3" fmla="*/ 35 h 556"/>
                    <a:gd name="T4" fmla="*/ 9 w 231"/>
                    <a:gd name="T5" fmla="*/ 35 h 556"/>
                    <a:gd name="T6" fmla="*/ 0 w 231"/>
                    <a:gd name="T7" fmla="*/ 0 h 556"/>
                    <a:gd name="T8" fmla="*/ 1 w 231"/>
                    <a:gd name="T9" fmla="*/ 0 h 556"/>
                    <a:gd name="T10" fmla="*/ 2 w 231"/>
                    <a:gd name="T11" fmla="*/ 0 h 556"/>
                    <a:gd name="T12" fmla="*/ 2 w 231"/>
                    <a:gd name="T13" fmla="*/ 0 h 556"/>
                    <a:gd name="T14" fmla="*/ 3 w 231"/>
                    <a:gd name="T15" fmla="*/ 0 h 556"/>
                    <a:gd name="T16" fmla="*/ 4 w 231"/>
                    <a:gd name="T17" fmla="*/ 0 h 556"/>
                    <a:gd name="T18" fmla="*/ 4 w 231"/>
                    <a:gd name="T19" fmla="*/ 0 h 556"/>
                    <a:gd name="T20" fmla="*/ 5 w 231"/>
                    <a:gd name="T21" fmla="*/ 0 h 556"/>
                    <a:gd name="T22" fmla="*/ 6 w 231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56">
                      <a:moveTo>
                        <a:pt x="87" y="2"/>
                      </a:moveTo>
                      <a:lnTo>
                        <a:pt x="231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2"/>
                      </a:lnTo>
                      <a:lnTo>
                        <a:pt x="32" y="2"/>
                      </a:lnTo>
                      <a:lnTo>
                        <a:pt x="43" y="2"/>
                      </a:lnTo>
                      <a:lnTo>
                        <a:pt x="55" y="2"/>
                      </a:lnTo>
                      <a:lnTo>
                        <a:pt x="66" y="2"/>
                      </a:lnTo>
                      <a:lnTo>
                        <a:pt x="76" y="2"/>
                      </a:lnTo>
                      <a:lnTo>
                        <a:pt x="87" y="2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Freeform 277">
                  <a:extLst>
                    <a:ext uri="{FF2B5EF4-FFF2-40B4-BE49-F238E27FC236}">
                      <a16:creationId xmlns:a16="http://schemas.microsoft.com/office/drawing/2014/main" id="{269B4EB2-09A5-42B0-AA5C-8ED1D4954B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5" y="1421"/>
                  <a:ext cx="58" cy="139"/>
                </a:xfrm>
                <a:custGeom>
                  <a:avLst/>
                  <a:gdLst>
                    <a:gd name="T0" fmla="*/ 6 w 232"/>
                    <a:gd name="T1" fmla="*/ 0 h 556"/>
                    <a:gd name="T2" fmla="*/ 15 w 232"/>
                    <a:gd name="T3" fmla="*/ 35 h 556"/>
                    <a:gd name="T4" fmla="*/ 9 w 232"/>
                    <a:gd name="T5" fmla="*/ 35 h 556"/>
                    <a:gd name="T6" fmla="*/ 0 w 232"/>
                    <a:gd name="T7" fmla="*/ 0 h 556"/>
                    <a:gd name="T8" fmla="*/ 1 w 232"/>
                    <a:gd name="T9" fmla="*/ 0 h 556"/>
                    <a:gd name="T10" fmla="*/ 2 w 232"/>
                    <a:gd name="T11" fmla="*/ 0 h 556"/>
                    <a:gd name="T12" fmla="*/ 2 w 232"/>
                    <a:gd name="T13" fmla="*/ 0 h 556"/>
                    <a:gd name="T14" fmla="*/ 3 w 232"/>
                    <a:gd name="T15" fmla="*/ 0 h 556"/>
                    <a:gd name="T16" fmla="*/ 4 w 232"/>
                    <a:gd name="T17" fmla="*/ 0 h 556"/>
                    <a:gd name="T18" fmla="*/ 4 w 232"/>
                    <a:gd name="T19" fmla="*/ 0 h 556"/>
                    <a:gd name="T20" fmla="*/ 5 w 232"/>
                    <a:gd name="T21" fmla="*/ 0 h 556"/>
                    <a:gd name="T22" fmla="*/ 6 w 232"/>
                    <a:gd name="T23" fmla="*/ 0 h 5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56">
                      <a:moveTo>
                        <a:pt x="90" y="2"/>
                      </a:moveTo>
                      <a:lnTo>
                        <a:pt x="232" y="556"/>
                      </a:lnTo>
                      <a:lnTo>
                        <a:pt x="142" y="556"/>
                      </a:lnTo>
                      <a:lnTo>
                        <a:pt x="0" y="0"/>
                      </a:lnTo>
                      <a:lnTo>
                        <a:pt x="11" y="0"/>
                      </a:lnTo>
                      <a:lnTo>
                        <a:pt x="22" y="0"/>
                      </a:lnTo>
                      <a:lnTo>
                        <a:pt x="34" y="0"/>
                      </a:lnTo>
                      <a:lnTo>
                        <a:pt x="44" y="0"/>
                      </a:lnTo>
                      <a:lnTo>
                        <a:pt x="55" y="0"/>
                      </a:lnTo>
                      <a:lnTo>
                        <a:pt x="66" y="0"/>
                      </a:lnTo>
                      <a:lnTo>
                        <a:pt x="80" y="2"/>
                      </a:lnTo>
                      <a:lnTo>
                        <a:pt x="90" y="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Freeform 278">
                  <a:extLst>
                    <a:ext uri="{FF2B5EF4-FFF2-40B4-BE49-F238E27FC236}">
                      <a16:creationId xmlns:a16="http://schemas.microsoft.com/office/drawing/2014/main" id="{6D6A4E43-E425-4EF8-84F7-66B6BCD320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4" y="1420"/>
                  <a:ext cx="58" cy="140"/>
                </a:xfrm>
                <a:custGeom>
                  <a:avLst/>
                  <a:gdLst>
                    <a:gd name="T0" fmla="*/ 6 w 232"/>
                    <a:gd name="T1" fmla="*/ 0 h 562"/>
                    <a:gd name="T2" fmla="*/ 15 w 232"/>
                    <a:gd name="T3" fmla="*/ 35 h 562"/>
                    <a:gd name="T4" fmla="*/ 9 w 232"/>
                    <a:gd name="T5" fmla="*/ 35 h 562"/>
                    <a:gd name="T6" fmla="*/ 0 w 232"/>
                    <a:gd name="T7" fmla="*/ 0 h 562"/>
                    <a:gd name="T8" fmla="*/ 1 w 232"/>
                    <a:gd name="T9" fmla="*/ 0 h 562"/>
                    <a:gd name="T10" fmla="*/ 2 w 232"/>
                    <a:gd name="T11" fmla="*/ 0 h 562"/>
                    <a:gd name="T12" fmla="*/ 2 w 232"/>
                    <a:gd name="T13" fmla="*/ 0 h 562"/>
                    <a:gd name="T14" fmla="*/ 3 w 232"/>
                    <a:gd name="T15" fmla="*/ 0 h 562"/>
                    <a:gd name="T16" fmla="*/ 4 w 232"/>
                    <a:gd name="T17" fmla="*/ 0 h 562"/>
                    <a:gd name="T18" fmla="*/ 4 w 232"/>
                    <a:gd name="T19" fmla="*/ 0 h 562"/>
                    <a:gd name="T20" fmla="*/ 5 w 232"/>
                    <a:gd name="T21" fmla="*/ 0 h 562"/>
                    <a:gd name="T22" fmla="*/ 6 w 232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2" h="562">
                      <a:moveTo>
                        <a:pt x="90" y="6"/>
                      </a:moveTo>
                      <a:lnTo>
                        <a:pt x="232" y="562"/>
                      </a:lnTo>
                      <a:lnTo>
                        <a:pt x="142" y="562"/>
                      </a:ln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3"/>
                      </a:lnTo>
                      <a:lnTo>
                        <a:pt x="33" y="6"/>
                      </a:lnTo>
                      <a:lnTo>
                        <a:pt x="44" y="6"/>
                      </a:lnTo>
                      <a:lnTo>
                        <a:pt x="55" y="6"/>
                      </a:lnTo>
                      <a:lnTo>
                        <a:pt x="66" y="6"/>
                      </a:lnTo>
                      <a:lnTo>
                        <a:pt x="80" y="6"/>
                      </a:lnTo>
                      <a:lnTo>
                        <a:pt x="90" y="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Freeform 279">
                  <a:extLst>
                    <a:ext uri="{FF2B5EF4-FFF2-40B4-BE49-F238E27FC236}">
                      <a16:creationId xmlns:a16="http://schemas.microsoft.com/office/drawing/2014/main" id="{2C26FBC6-021D-415C-9889-524F7060B7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12" y="1420"/>
                  <a:ext cx="59" cy="140"/>
                </a:xfrm>
                <a:custGeom>
                  <a:avLst/>
                  <a:gdLst>
                    <a:gd name="T0" fmla="*/ 6 w 233"/>
                    <a:gd name="T1" fmla="*/ 0 h 562"/>
                    <a:gd name="T2" fmla="*/ 15 w 233"/>
                    <a:gd name="T3" fmla="*/ 35 h 562"/>
                    <a:gd name="T4" fmla="*/ 9 w 233"/>
                    <a:gd name="T5" fmla="*/ 35 h 562"/>
                    <a:gd name="T6" fmla="*/ 0 w 233"/>
                    <a:gd name="T7" fmla="*/ 0 h 562"/>
                    <a:gd name="T8" fmla="*/ 1 w 233"/>
                    <a:gd name="T9" fmla="*/ 0 h 562"/>
                    <a:gd name="T10" fmla="*/ 1 w 233"/>
                    <a:gd name="T11" fmla="*/ 0 h 562"/>
                    <a:gd name="T12" fmla="*/ 2 w 233"/>
                    <a:gd name="T13" fmla="*/ 0 h 562"/>
                    <a:gd name="T14" fmla="*/ 3 w 233"/>
                    <a:gd name="T15" fmla="*/ 0 h 562"/>
                    <a:gd name="T16" fmla="*/ 4 w 233"/>
                    <a:gd name="T17" fmla="*/ 0 h 562"/>
                    <a:gd name="T18" fmla="*/ 5 w 233"/>
                    <a:gd name="T19" fmla="*/ 0 h 562"/>
                    <a:gd name="T20" fmla="*/ 5 w 233"/>
                    <a:gd name="T21" fmla="*/ 0 h 562"/>
                    <a:gd name="T22" fmla="*/ 6 w 233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3" h="562">
                      <a:moveTo>
                        <a:pt x="91" y="6"/>
                      </a:moveTo>
                      <a:lnTo>
                        <a:pt x="233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5" y="0"/>
                      </a:lnTo>
                      <a:lnTo>
                        <a:pt x="45" y="0"/>
                      </a:lnTo>
                      <a:lnTo>
                        <a:pt x="56" y="0"/>
                      </a:lnTo>
                      <a:lnTo>
                        <a:pt x="70" y="3"/>
                      </a:lnTo>
                      <a:lnTo>
                        <a:pt x="81" y="3"/>
                      </a:lnTo>
                      <a:lnTo>
                        <a:pt x="91" y="6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7" name="Freeform 280">
                  <a:extLst>
                    <a:ext uri="{FF2B5EF4-FFF2-40B4-BE49-F238E27FC236}">
                      <a16:creationId xmlns:a16="http://schemas.microsoft.com/office/drawing/2014/main" id="{B777B629-FC58-4360-83C2-F7BFEF0171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1" y="1420"/>
                  <a:ext cx="58" cy="140"/>
                </a:xfrm>
                <a:custGeom>
                  <a:avLst/>
                  <a:gdLst>
                    <a:gd name="T0" fmla="*/ 6 w 231"/>
                    <a:gd name="T1" fmla="*/ 0 h 562"/>
                    <a:gd name="T2" fmla="*/ 15 w 231"/>
                    <a:gd name="T3" fmla="*/ 35 h 562"/>
                    <a:gd name="T4" fmla="*/ 9 w 231"/>
                    <a:gd name="T5" fmla="*/ 35 h 562"/>
                    <a:gd name="T6" fmla="*/ 0 w 231"/>
                    <a:gd name="T7" fmla="*/ 0 h 562"/>
                    <a:gd name="T8" fmla="*/ 1 w 231"/>
                    <a:gd name="T9" fmla="*/ 0 h 562"/>
                    <a:gd name="T10" fmla="*/ 1 w 231"/>
                    <a:gd name="T11" fmla="*/ 0 h 562"/>
                    <a:gd name="T12" fmla="*/ 2 w 231"/>
                    <a:gd name="T13" fmla="*/ 0 h 562"/>
                    <a:gd name="T14" fmla="*/ 3 w 231"/>
                    <a:gd name="T15" fmla="*/ 0 h 562"/>
                    <a:gd name="T16" fmla="*/ 4 w 231"/>
                    <a:gd name="T17" fmla="*/ 0 h 562"/>
                    <a:gd name="T18" fmla="*/ 4 w 231"/>
                    <a:gd name="T19" fmla="*/ 0 h 562"/>
                    <a:gd name="T20" fmla="*/ 5 w 231"/>
                    <a:gd name="T21" fmla="*/ 0 h 562"/>
                    <a:gd name="T22" fmla="*/ 6 w 231"/>
                    <a:gd name="T23" fmla="*/ 0 h 56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231" h="562">
                      <a:moveTo>
                        <a:pt x="89" y="0"/>
                      </a:moveTo>
                      <a:lnTo>
                        <a:pt x="231" y="562"/>
                      </a:lnTo>
                      <a:lnTo>
                        <a:pt x="146" y="562"/>
                      </a:lnTo>
                      <a:lnTo>
                        <a:pt x="0" y="0"/>
                      </a:lnTo>
                      <a:lnTo>
                        <a:pt x="10" y="0"/>
                      </a:lnTo>
                      <a:lnTo>
                        <a:pt x="21" y="0"/>
                      </a:lnTo>
                      <a:lnTo>
                        <a:pt x="33" y="0"/>
                      </a:lnTo>
                      <a:lnTo>
                        <a:pt x="44" y="0"/>
                      </a:lnTo>
                      <a:lnTo>
                        <a:pt x="54" y="0"/>
                      </a:lnTo>
                      <a:lnTo>
                        <a:pt x="68" y="0"/>
                      </a:lnTo>
                      <a:lnTo>
                        <a:pt x="79" y="0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Freeform 281">
                  <a:extLst>
                    <a:ext uri="{FF2B5EF4-FFF2-40B4-BE49-F238E27FC236}">
                      <a16:creationId xmlns:a16="http://schemas.microsoft.com/office/drawing/2014/main" id="{76184F6C-4BD3-4D50-BFA3-D477E46BE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49" cy="140"/>
                </a:xfrm>
                <a:custGeom>
                  <a:avLst/>
                  <a:gdLst>
                    <a:gd name="T0" fmla="*/ 3 w 198"/>
                    <a:gd name="T1" fmla="*/ 0 h 562"/>
                    <a:gd name="T2" fmla="*/ 12 w 198"/>
                    <a:gd name="T3" fmla="*/ 35 h 562"/>
                    <a:gd name="T4" fmla="*/ 7 w 198"/>
                    <a:gd name="T5" fmla="*/ 35 h 562"/>
                    <a:gd name="T6" fmla="*/ 0 w 198"/>
                    <a:gd name="T7" fmla="*/ 9 h 562"/>
                    <a:gd name="T8" fmla="*/ 0 w 198"/>
                    <a:gd name="T9" fmla="*/ 0 h 562"/>
                    <a:gd name="T10" fmla="*/ 1 w 198"/>
                    <a:gd name="T11" fmla="*/ 0 h 562"/>
                    <a:gd name="T12" fmla="*/ 2 w 198"/>
                    <a:gd name="T13" fmla="*/ 0 h 562"/>
                    <a:gd name="T14" fmla="*/ 2 w 198"/>
                    <a:gd name="T15" fmla="*/ 0 h 562"/>
                    <a:gd name="T16" fmla="*/ 3 w 198"/>
                    <a:gd name="T17" fmla="*/ 0 h 562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0" t="0" r="r" b="b"/>
                  <a:pathLst>
                    <a:path w="198" h="562">
                      <a:moveTo>
                        <a:pt x="52" y="0"/>
                      </a:moveTo>
                      <a:lnTo>
                        <a:pt x="198" y="562"/>
                      </a:lnTo>
                      <a:lnTo>
                        <a:pt x="108" y="562"/>
                      </a:lnTo>
                      <a:lnTo>
                        <a:pt x="0" y="147"/>
                      </a:lnTo>
                      <a:lnTo>
                        <a:pt x="6" y="0"/>
                      </a:lnTo>
                      <a:lnTo>
                        <a:pt x="16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2" y="0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Freeform 282">
                  <a:extLst>
                    <a:ext uri="{FF2B5EF4-FFF2-40B4-BE49-F238E27FC236}">
                      <a16:creationId xmlns:a16="http://schemas.microsoft.com/office/drawing/2014/main" id="{099CD8B4-ABD8-4C0A-AD62-24D54691A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20"/>
                  <a:ext cx="38" cy="140"/>
                </a:xfrm>
                <a:custGeom>
                  <a:avLst/>
                  <a:gdLst>
                    <a:gd name="T0" fmla="*/ 0 w 154"/>
                    <a:gd name="T1" fmla="*/ 0 h 562"/>
                    <a:gd name="T2" fmla="*/ 9 w 154"/>
                    <a:gd name="T3" fmla="*/ 35 h 562"/>
                    <a:gd name="T4" fmla="*/ 4 w 154"/>
                    <a:gd name="T5" fmla="*/ 35 h 562"/>
                    <a:gd name="T6" fmla="*/ 0 w 154"/>
                    <a:gd name="T7" fmla="*/ 20 h 562"/>
                    <a:gd name="T8" fmla="*/ 0 w 154"/>
                    <a:gd name="T9" fmla="*/ 0 h 562"/>
                    <a:gd name="T10" fmla="*/ 0 w 154"/>
                    <a:gd name="T11" fmla="*/ 0 h 562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154" h="562">
                      <a:moveTo>
                        <a:pt x="8" y="0"/>
                      </a:moveTo>
                      <a:lnTo>
                        <a:pt x="154" y="562"/>
                      </a:lnTo>
                      <a:lnTo>
                        <a:pt x="62" y="562"/>
                      </a:lnTo>
                      <a:lnTo>
                        <a:pt x="0" y="319"/>
                      </a:lnTo>
                      <a:lnTo>
                        <a:pt x="6" y="0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0" name="Freeform 283">
                  <a:extLst>
                    <a:ext uri="{FF2B5EF4-FFF2-40B4-BE49-F238E27FC236}">
                      <a16:creationId xmlns:a16="http://schemas.microsoft.com/office/drawing/2014/main" id="{5843ADD9-DF63-48B3-A4B2-158E962609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57"/>
                  <a:ext cx="27" cy="103"/>
                </a:xfrm>
                <a:custGeom>
                  <a:avLst/>
                  <a:gdLst>
                    <a:gd name="T0" fmla="*/ 0 w 108"/>
                    <a:gd name="T1" fmla="*/ 0 h 415"/>
                    <a:gd name="T2" fmla="*/ 7 w 108"/>
                    <a:gd name="T3" fmla="*/ 26 h 415"/>
                    <a:gd name="T4" fmla="*/ 1 w 108"/>
                    <a:gd name="T5" fmla="*/ 26 h 415"/>
                    <a:gd name="T6" fmla="*/ 0 w 108"/>
                    <a:gd name="T7" fmla="*/ 21 h 415"/>
                    <a:gd name="T8" fmla="*/ 0 w 108"/>
                    <a:gd name="T9" fmla="*/ 0 h 4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8" h="415">
                      <a:moveTo>
                        <a:pt x="0" y="0"/>
                      </a:moveTo>
                      <a:lnTo>
                        <a:pt x="108" y="415"/>
                      </a:lnTo>
                      <a:lnTo>
                        <a:pt x="18" y="415"/>
                      </a:lnTo>
                      <a:lnTo>
                        <a:pt x="0" y="3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284">
                  <a:extLst>
                    <a:ext uri="{FF2B5EF4-FFF2-40B4-BE49-F238E27FC236}">
                      <a16:creationId xmlns:a16="http://schemas.microsoft.com/office/drawing/2014/main" id="{C6DD7423-0875-4EE1-9448-12C3E63FF6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499"/>
                  <a:ext cx="15" cy="61"/>
                </a:xfrm>
                <a:custGeom>
                  <a:avLst/>
                  <a:gdLst>
                    <a:gd name="T0" fmla="*/ 0 w 62"/>
                    <a:gd name="T1" fmla="*/ 0 h 243"/>
                    <a:gd name="T2" fmla="*/ 4 w 62"/>
                    <a:gd name="T3" fmla="*/ 15 h 243"/>
                    <a:gd name="T4" fmla="*/ 0 w 62"/>
                    <a:gd name="T5" fmla="*/ 15 h 243"/>
                    <a:gd name="T6" fmla="*/ 0 w 62"/>
                    <a:gd name="T7" fmla="*/ 0 h 243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62" h="243">
                      <a:moveTo>
                        <a:pt x="0" y="0"/>
                      </a:moveTo>
                      <a:lnTo>
                        <a:pt x="62" y="243"/>
                      </a:lnTo>
                      <a:lnTo>
                        <a:pt x="0" y="2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2" name="Freeform 285">
                  <a:extLst>
                    <a:ext uri="{FF2B5EF4-FFF2-40B4-BE49-F238E27FC236}">
                      <a16:creationId xmlns:a16="http://schemas.microsoft.com/office/drawing/2014/main" id="{9DE7E72C-E7CC-44C0-B3A6-F7E5266993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1543"/>
                  <a:ext cx="4" cy="17"/>
                </a:xfrm>
                <a:custGeom>
                  <a:avLst/>
                  <a:gdLst>
                    <a:gd name="T0" fmla="*/ 0 w 18"/>
                    <a:gd name="T1" fmla="*/ 0 h 70"/>
                    <a:gd name="T2" fmla="*/ 1 w 18"/>
                    <a:gd name="T3" fmla="*/ 4 h 70"/>
                    <a:gd name="T4" fmla="*/ 0 w 18"/>
                    <a:gd name="T5" fmla="*/ 4 h 70"/>
                    <a:gd name="T6" fmla="*/ 0 w 18"/>
                    <a:gd name="T7" fmla="*/ 0 h 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18" h="70">
                      <a:moveTo>
                        <a:pt x="0" y="0"/>
                      </a:moveTo>
                      <a:lnTo>
                        <a:pt x="18" y="70"/>
                      </a:lnTo>
                      <a:lnTo>
                        <a:pt x="0" y="7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3" name="Freeform 286">
                  <a:extLst>
                    <a:ext uri="{FF2B5EF4-FFF2-40B4-BE49-F238E27FC236}">
                      <a16:creationId xmlns:a16="http://schemas.microsoft.com/office/drawing/2014/main" id="{6FC15CC6-BD4A-4170-B790-866A6DDA7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88" y="1470"/>
                  <a:ext cx="119" cy="100"/>
                </a:xfrm>
                <a:custGeom>
                  <a:avLst/>
                  <a:gdLst>
                    <a:gd name="T0" fmla="*/ 28 w 475"/>
                    <a:gd name="T1" fmla="*/ 0 h 400"/>
                    <a:gd name="T2" fmla="*/ 30 w 475"/>
                    <a:gd name="T3" fmla="*/ 6 h 400"/>
                    <a:gd name="T4" fmla="*/ 27 w 475"/>
                    <a:gd name="T5" fmla="*/ 8 h 400"/>
                    <a:gd name="T6" fmla="*/ 24 w 475"/>
                    <a:gd name="T7" fmla="*/ 10 h 400"/>
                    <a:gd name="T8" fmla="*/ 21 w 475"/>
                    <a:gd name="T9" fmla="*/ 11 h 400"/>
                    <a:gd name="T10" fmla="*/ 19 w 475"/>
                    <a:gd name="T11" fmla="*/ 13 h 400"/>
                    <a:gd name="T12" fmla="*/ 16 w 475"/>
                    <a:gd name="T13" fmla="*/ 16 h 400"/>
                    <a:gd name="T14" fmla="*/ 15 w 475"/>
                    <a:gd name="T15" fmla="*/ 19 h 400"/>
                    <a:gd name="T16" fmla="*/ 13 w 475"/>
                    <a:gd name="T17" fmla="*/ 22 h 400"/>
                    <a:gd name="T18" fmla="*/ 12 w 475"/>
                    <a:gd name="T19" fmla="*/ 25 h 400"/>
                    <a:gd name="T20" fmla="*/ 10 w 475"/>
                    <a:gd name="T21" fmla="*/ 25 h 400"/>
                    <a:gd name="T22" fmla="*/ 9 w 475"/>
                    <a:gd name="T23" fmla="*/ 25 h 400"/>
                    <a:gd name="T24" fmla="*/ 7 w 475"/>
                    <a:gd name="T25" fmla="*/ 25 h 400"/>
                    <a:gd name="T26" fmla="*/ 6 w 475"/>
                    <a:gd name="T27" fmla="*/ 25 h 400"/>
                    <a:gd name="T28" fmla="*/ 4 w 475"/>
                    <a:gd name="T29" fmla="*/ 25 h 400"/>
                    <a:gd name="T30" fmla="*/ 3 w 475"/>
                    <a:gd name="T31" fmla="*/ 25 h 400"/>
                    <a:gd name="T32" fmla="*/ 1 w 475"/>
                    <a:gd name="T33" fmla="*/ 25 h 400"/>
                    <a:gd name="T34" fmla="*/ 0 w 475"/>
                    <a:gd name="T35" fmla="*/ 25 h 400"/>
                    <a:gd name="T36" fmla="*/ 1 w 475"/>
                    <a:gd name="T37" fmla="*/ 23 h 400"/>
                    <a:gd name="T38" fmla="*/ 1 w 475"/>
                    <a:gd name="T39" fmla="*/ 21 h 400"/>
                    <a:gd name="T40" fmla="*/ 2 w 475"/>
                    <a:gd name="T41" fmla="*/ 19 h 400"/>
                    <a:gd name="T42" fmla="*/ 3 w 475"/>
                    <a:gd name="T43" fmla="*/ 16 h 400"/>
                    <a:gd name="T44" fmla="*/ 4 w 475"/>
                    <a:gd name="T45" fmla="*/ 15 h 400"/>
                    <a:gd name="T46" fmla="*/ 6 w 475"/>
                    <a:gd name="T47" fmla="*/ 13 h 400"/>
                    <a:gd name="T48" fmla="*/ 7 w 475"/>
                    <a:gd name="T49" fmla="*/ 11 h 400"/>
                    <a:gd name="T50" fmla="*/ 9 w 475"/>
                    <a:gd name="T51" fmla="*/ 9 h 400"/>
                    <a:gd name="T52" fmla="*/ 11 w 475"/>
                    <a:gd name="T53" fmla="*/ 8 h 400"/>
                    <a:gd name="T54" fmla="*/ 13 w 475"/>
                    <a:gd name="T55" fmla="*/ 6 h 400"/>
                    <a:gd name="T56" fmla="*/ 15 w 475"/>
                    <a:gd name="T57" fmla="*/ 5 h 400"/>
                    <a:gd name="T58" fmla="*/ 18 w 475"/>
                    <a:gd name="T59" fmla="*/ 4 h 400"/>
                    <a:gd name="T60" fmla="*/ 20 w 475"/>
                    <a:gd name="T61" fmla="*/ 3 h 400"/>
                    <a:gd name="T62" fmla="*/ 23 w 475"/>
                    <a:gd name="T63" fmla="*/ 2 h 400"/>
                    <a:gd name="T64" fmla="*/ 25 w 475"/>
                    <a:gd name="T65" fmla="*/ 1 h 400"/>
                    <a:gd name="T66" fmla="*/ 28 w 475"/>
                    <a:gd name="T67" fmla="*/ 0 h 400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475" h="400">
                      <a:moveTo>
                        <a:pt x="443" y="0"/>
                      </a:moveTo>
                      <a:lnTo>
                        <a:pt x="475" y="100"/>
                      </a:lnTo>
                      <a:lnTo>
                        <a:pt x="427" y="123"/>
                      </a:lnTo>
                      <a:lnTo>
                        <a:pt x="380" y="150"/>
                      </a:lnTo>
                      <a:lnTo>
                        <a:pt x="337" y="180"/>
                      </a:lnTo>
                      <a:lnTo>
                        <a:pt x="299" y="212"/>
                      </a:lnTo>
                      <a:lnTo>
                        <a:pt x="261" y="253"/>
                      </a:lnTo>
                      <a:lnTo>
                        <a:pt x="231" y="294"/>
                      </a:lnTo>
                      <a:lnTo>
                        <a:pt x="203" y="342"/>
                      </a:lnTo>
                      <a:lnTo>
                        <a:pt x="182" y="391"/>
                      </a:lnTo>
                      <a:lnTo>
                        <a:pt x="161" y="395"/>
                      </a:lnTo>
                      <a:lnTo>
                        <a:pt x="138" y="397"/>
                      </a:lnTo>
                      <a:lnTo>
                        <a:pt x="117" y="397"/>
                      </a:lnTo>
                      <a:lnTo>
                        <a:pt x="92" y="400"/>
                      </a:lnTo>
                      <a:lnTo>
                        <a:pt x="67" y="400"/>
                      </a:lnTo>
                      <a:lnTo>
                        <a:pt x="44" y="400"/>
                      </a:lnTo>
                      <a:lnTo>
                        <a:pt x="21" y="400"/>
                      </a:lnTo>
                      <a:lnTo>
                        <a:pt x="0" y="400"/>
                      </a:lnTo>
                      <a:lnTo>
                        <a:pt x="8" y="361"/>
                      </a:lnTo>
                      <a:lnTo>
                        <a:pt x="16" y="326"/>
                      </a:lnTo>
                      <a:lnTo>
                        <a:pt x="30" y="294"/>
                      </a:lnTo>
                      <a:lnTo>
                        <a:pt x="49" y="261"/>
                      </a:lnTo>
                      <a:lnTo>
                        <a:pt x="67" y="231"/>
                      </a:lnTo>
                      <a:lnTo>
                        <a:pt x="92" y="201"/>
                      </a:lnTo>
                      <a:lnTo>
                        <a:pt x="117" y="174"/>
                      </a:lnTo>
                      <a:lnTo>
                        <a:pt x="143" y="147"/>
                      </a:lnTo>
                      <a:lnTo>
                        <a:pt x="177" y="123"/>
                      </a:lnTo>
                      <a:lnTo>
                        <a:pt x="209" y="100"/>
                      </a:lnTo>
                      <a:lnTo>
                        <a:pt x="244" y="79"/>
                      </a:lnTo>
                      <a:lnTo>
                        <a:pt x="279" y="60"/>
                      </a:lnTo>
                      <a:lnTo>
                        <a:pt x="318" y="40"/>
                      </a:lnTo>
                      <a:lnTo>
                        <a:pt x="358" y="28"/>
                      </a:lnTo>
                      <a:lnTo>
                        <a:pt x="399" y="12"/>
                      </a:lnTo>
                      <a:lnTo>
                        <a:pt x="443" y="0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287">
                  <a:extLst>
                    <a:ext uri="{FF2B5EF4-FFF2-40B4-BE49-F238E27FC236}">
                      <a16:creationId xmlns:a16="http://schemas.microsoft.com/office/drawing/2014/main" id="{C3D77EA6-7FB3-4D35-8A6A-F0BAA39C6E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3" y="1468"/>
                  <a:ext cx="21" cy="29"/>
                </a:xfrm>
                <a:custGeom>
                  <a:avLst/>
                  <a:gdLst>
                    <a:gd name="T0" fmla="*/ 2 w 81"/>
                    <a:gd name="T1" fmla="*/ 7 h 117"/>
                    <a:gd name="T2" fmla="*/ 0 w 81"/>
                    <a:gd name="T3" fmla="*/ 1 h 117"/>
                    <a:gd name="T4" fmla="*/ 1 w 81"/>
                    <a:gd name="T5" fmla="*/ 1 h 117"/>
                    <a:gd name="T6" fmla="*/ 2 w 81"/>
                    <a:gd name="T7" fmla="*/ 1 h 117"/>
                    <a:gd name="T8" fmla="*/ 2 w 81"/>
                    <a:gd name="T9" fmla="*/ 0 h 117"/>
                    <a:gd name="T10" fmla="*/ 3 w 81"/>
                    <a:gd name="T11" fmla="*/ 0 h 117"/>
                    <a:gd name="T12" fmla="*/ 5 w 81"/>
                    <a:gd name="T13" fmla="*/ 6 h 117"/>
                    <a:gd name="T14" fmla="*/ 4 w 81"/>
                    <a:gd name="T15" fmla="*/ 6 h 117"/>
                    <a:gd name="T16" fmla="*/ 4 w 81"/>
                    <a:gd name="T17" fmla="*/ 7 h 117"/>
                    <a:gd name="T18" fmla="*/ 3 w 81"/>
                    <a:gd name="T19" fmla="*/ 7 h 117"/>
                    <a:gd name="T20" fmla="*/ 2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29" y="117"/>
                      </a:moveTo>
                      <a:lnTo>
                        <a:pt x="0" y="13"/>
                      </a:lnTo>
                      <a:lnTo>
                        <a:pt x="10" y="13"/>
                      </a:lnTo>
                      <a:lnTo>
                        <a:pt x="23" y="11"/>
                      </a:lnTo>
                      <a:lnTo>
                        <a:pt x="35" y="6"/>
                      </a:lnTo>
                      <a:lnTo>
                        <a:pt x="48" y="0"/>
                      </a:lnTo>
                      <a:lnTo>
                        <a:pt x="81" y="101"/>
                      </a:lnTo>
                      <a:lnTo>
                        <a:pt x="67" y="106"/>
                      </a:lnTo>
                      <a:lnTo>
                        <a:pt x="56" y="108"/>
                      </a:lnTo>
                      <a:lnTo>
                        <a:pt x="42" y="114"/>
                      </a:lnTo>
                      <a:lnTo>
                        <a:pt x="29" y="117"/>
                      </a:lnTo>
                      <a:close/>
                    </a:path>
                  </a:pathLst>
                </a:custGeom>
                <a:solidFill>
                  <a:srgbClr val="CC562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5" name="Freeform 288">
                  <a:extLst>
                    <a:ext uri="{FF2B5EF4-FFF2-40B4-BE49-F238E27FC236}">
                      <a16:creationId xmlns:a16="http://schemas.microsoft.com/office/drawing/2014/main" id="{A123F468-B414-4453-9D2E-6444B5DADE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9" y="1467"/>
                  <a:ext cx="20" cy="28"/>
                </a:xfrm>
                <a:custGeom>
                  <a:avLst/>
                  <a:gdLst>
                    <a:gd name="T0" fmla="*/ 2 w 81"/>
                    <a:gd name="T1" fmla="*/ 7 h 111"/>
                    <a:gd name="T2" fmla="*/ 0 w 81"/>
                    <a:gd name="T3" fmla="*/ 1 h 111"/>
                    <a:gd name="T4" fmla="*/ 1 w 81"/>
                    <a:gd name="T5" fmla="*/ 1 h 111"/>
                    <a:gd name="T6" fmla="*/ 2 w 81"/>
                    <a:gd name="T7" fmla="*/ 0 h 111"/>
                    <a:gd name="T8" fmla="*/ 2 w 81"/>
                    <a:gd name="T9" fmla="*/ 0 h 111"/>
                    <a:gd name="T10" fmla="*/ 3 w 81"/>
                    <a:gd name="T11" fmla="*/ 0 h 111"/>
                    <a:gd name="T12" fmla="*/ 5 w 81"/>
                    <a:gd name="T13" fmla="*/ 6 h 111"/>
                    <a:gd name="T14" fmla="*/ 4 w 81"/>
                    <a:gd name="T15" fmla="*/ 6 h 111"/>
                    <a:gd name="T16" fmla="*/ 4 w 81"/>
                    <a:gd name="T17" fmla="*/ 7 h 111"/>
                    <a:gd name="T18" fmla="*/ 3 w 81"/>
                    <a:gd name="T19" fmla="*/ 7 h 111"/>
                    <a:gd name="T20" fmla="*/ 2 w 81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1">
                      <a:moveTo>
                        <a:pt x="32" y="111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7" y="5"/>
                      </a:lnTo>
                      <a:lnTo>
                        <a:pt x="37" y="3"/>
                      </a:lnTo>
                      <a:lnTo>
                        <a:pt x="51" y="0"/>
                      </a:lnTo>
                      <a:lnTo>
                        <a:pt x="81" y="95"/>
                      </a:lnTo>
                      <a:lnTo>
                        <a:pt x="70" y="99"/>
                      </a:lnTo>
                      <a:lnTo>
                        <a:pt x="60" y="104"/>
                      </a:lnTo>
                      <a:lnTo>
                        <a:pt x="46" y="106"/>
                      </a:lnTo>
                      <a:lnTo>
                        <a:pt x="32" y="111"/>
                      </a:lnTo>
                      <a:close/>
                    </a:path>
                  </a:pathLst>
                </a:custGeom>
                <a:solidFill>
                  <a:srgbClr val="CC56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6" name="Freeform 289">
                  <a:extLst>
                    <a:ext uri="{FF2B5EF4-FFF2-40B4-BE49-F238E27FC236}">
                      <a16:creationId xmlns:a16="http://schemas.microsoft.com/office/drawing/2014/main" id="{9009B4BF-F48E-47A2-AD36-066BF1D06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05" y="1466"/>
                  <a:ext cx="21" cy="27"/>
                </a:xfrm>
                <a:custGeom>
                  <a:avLst/>
                  <a:gdLst>
                    <a:gd name="T0" fmla="*/ 2 w 81"/>
                    <a:gd name="T1" fmla="*/ 7 h 109"/>
                    <a:gd name="T2" fmla="*/ 0 w 81"/>
                    <a:gd name="T3" fmla="*/ 0 h 109"/>
                    <a:gd name="T4" fmla="*/ 1 w 81"/>
                    <a:gd name="T5" fmla="*/ 0 h 109"/>
                    <a:gd name="T6" fmla="*/ 2 w 81"/>
                    <a:gd name="T7" fmla="*/ 0 h 109"/>
                    <a:gd name="T8" fmla="*/ 3 w 81"/>
                    <a:gd name="T9" fmla="*/ 0 h 109"/>
                    <a:gd name="T10" fmla="*/ 3 w 81"/>
                    <a:gd name="T11" fmla="*/ 0 h 109"/>
                    <a:gd name="T12" fmla="*/ 5 w 81"/>
                    <a:gd name="T13" fmla="*/ 6 h 109"/>
                    <a:gd name="T14" fmla="*/ 5 w 81"/>
                    <a:gd name="T15" fmla="*/ 6 h 109"/>
                    <a:gd name="T16" fmla="*/ 4 w 81"/>
                    <a:gd name="T17" fmla="*/ 6 h 109"/>
                    <a:gd name="T18" fmla="*/ 3 w 81"/>
                    <a:gd name="T19" fmla="*/ 6 h 109"/>
                    <a:gd name="T20" fmla="*/ 2 w 81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9">
                      <a:moveTo>
                        <a:pt x="33" y="109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7" y="5"/>
                      </a:lnTo>
                      <a:lnTo>
                        <a:pt x="38" y="3"/>
                      </a:lnTo>
                      <a:lnTo>
                        <a:pt x="52" y="0"/>
                      </a:lnTo>
                      <a:lnTo>
                        <a:pt x="81" y="92"/>
                      </a:lnTo>
                      <a:lnTo>
                        <a:pt x="70" y="95"/>
                      </a:lnTo>
                      <a:lnTo>
                        <a:pt x="57" y="100"/>
                      </a:lnTo>
                      <a:lnTo>
                        <a:pt x="43" y="104"/>
                      </a:lnTo>
                      <a:lnTo>
                        <a:pt x="33" y="109"/>
                      </a:lnTo>
                      <a:close/>
                    </a:path>
                  </a:pathLst>
                </a:custGeom>
                <a:solidFill>
                  <a:srgbClr val="CC592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7" name="Freeform 290">
                  <a:extLst>
                    <a:ext uri="{FF2B5EF4-FFF2-40B4-BE49-F238E27FC236}">
                      <a16:creationId xmlns:a16="http://schemas.microsoft.com/office/drawing/2014/main" id="{67F88330-6335-4A0D-89A3-CFE4F42587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2" y="1465"/>
                  <a:ext cx="21" cy="26"/>
                </a:xfrm>
                <a:custGeom>
                  <a:avLst/>
                  <a:gdLst>
                    <a:gd name="T0" fmla="*/ 2 w 85"/>
                    <a:gd name="T1" fmla="*/ 6 h 106"/>
                    <a:gd name="T2" fmla="*/ 0 w 85"/>
                    <a:gd name="T3" fmla="*/ 1 h 106"/>
                    <a:gd name="T4" fmla="*/ 1 w 85"/>
                    <a:gd name="T5" fmla="*/ 0 h 106"/>
                    <a:gd name="T6" fmla="*/ 2 w 85"/>
                    <a:gd name="T7" fmla="*/ 0 h 106"/>
                    <a:gd name="T8" fmla="*/ 2 w 85"/>
                    <a:gd name="T9" fmla="*/ 0 h 106"/>
                    <a:gd name="T10" fmla="*/ 3 w 85"/>
                    <a:gd name="T11" fmla="*/ 0 h 106"/>
                    <a:gd name="T12" fmla="*/ 5 w 85"/>
                    <a:gd name="T13" fmla="*/ 6 h 106"/>
                    <a:gd name="T14" fmla="*/ 4 w 85"/>
                    <a:gd name="T15" fmla="*/ 6 h 106"/>
                    <a:gd name="T16" fmla="*/ 3 w 85"/>
                    <a:gd name="T17" fmla="*/ 6 h 106"/>
                    <a:gd name="T18" fmla="*/ 3 w 85"/>
                    <a:gd name="T19" fmla="*/ 6 h 106"/>
                    <a:gd name="T20" fmla="*/ 2 w 85"/>
                    <a:gd name="T21" fmla="*/ 6 h 10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106">
                      <a:moveTo>
                        <a:pt x="30" y="106"/>
                      </a:moveTo>
                      <a:lnTo>
                        <a:pt x="0" y="11"/>
                      </a:lnTo>
                      <a:lnTo>
                        <a:pt x="14" y="9"/>
                      </a:lnTo>
                      <a:lnTo>
                        <a:pt x="28" y="6"/>
                      </a:lnTo>
                      <a:lnTo>
                        <a:pt x="41" y="4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6"/>
                      </a:lnTo>
                      <a:lnTo>
                        <a:pt x="57" y="101"/>
                      </a:lnTo>
                      <a:lnTo>
                        <a:pt x="44" y="104"/>
                      </a:lnTo>
                      <a:lnTo>
                        <a:pt x="30" y="106"/>
                      </a:lnTo>
                      <a:close/>
                    </a:path>
                  </a:pathLst>
                </a:custGeom>
                <a:solidFill>
                  <a:srgbClr val="CC592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8" name="Freeform 291">
                  <a:extLst>
                    <a:ext uri="{FF2B5EF4-FFF2-40B4-BE49-F238E27FC236}">
                      <a16:creationId xmlns:a16="http://schemas.microsoft.com/office/drawing/2014/main" id="{2B4A3950-F588-40C9-98B7-67C58CAEDB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19" y="1464"/>
                  <a:ext cx="20" cy="25"/>
                </a:xfrm>
                <a:custGeom>
                  <a:avLst/>
                  <a:gdLst>
                    <a:gd name="T0" fmla="*/ 2 w 83"/>
                    <a:gd name="T1" fmla="*/ 6 h 100"/>
                    <a:gd name="T2" fmla="*/ 0 w 83"/>
                    <a:gd name="T3" fmla="*/ 1 h 100"/>
                    <a:gd name="T4" fmla="*/ 1 w 83"/>
                    <a:gd name="T5" fmla="*/ 1 h 100"/>
                    <a:gd name="T6" fmla="*/ 2 w 83"/>
                    <a:gd name="T7" fmla="*/ 0 h 100"/>
                    <a:gd name="T8" fmla="*/ 2 w 83"/>
                    <a:gd name="T9" fmla="*/ 0 h 100"/>
                    <a:gd name="T10" fmla="*/ 3 w 83"/>
                    <a:gd name="T11" fmla="*/ 0 h 100"/>
                    <a:gd name="T12" fmla="*/ 5 w 83"/>
                    <a:gd name="T13" fmla="*/ 6 h 100"/>
                    <a:gd name="T14" fmla="*/ 4 w 83"/>
                    <a:gd name="T15" fmla="*/ 6 h 100"/>
                    <a:gd name="T16" fmla="*/ 3 w 83"/>
                    <a:gd name="T17" fmla="*/ 6 h 100"/>
                    <a:gd name="T18" fmla="*/ 2 w 83"/>
                    <a:gd name="T19" fmla="*/ 6 h 100"/>
                    <a:gd name="T20" fmla="*/ 2 w 83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3" h="100">
                      <a:moveTo>
                        <a:pt x="29" y="100"/>
                      </a:moveTo>
                      <a:lnTo>
                        <a:pt x="0" y="8"/>
                      </a:lnTo>
                      <a:lnTo>
                        <a:pt x="13" y="6"/>
                      </a:lnTo>
                      <a:lnTo>
                        <a:pt x="29" y="2"/>
                      </a:lnTo>
                      <a:lnTo>
                        <a:pt x="43" y="0"/>
                      </a:lnTo>
                      <a:lnTo>
                        <a:pt x="57" y="0"/>
                      </a:lnTo>
                      <a:lnTo>
                        <a:pt x="83" y="92"/>
                      </a:lnTo>
                      <a:lnTo>
                        <a:pt x="71" y="92"/>
                      </a:lnTo>
                      <a:lnTo>
                        <a:pt x="57" y="94"/>
                      </a:lnTo>
                      <a:lnTo>
                        <a:pt x="43" y="98"/>
                      </a:lnTo>
                      <a:lnTo>
                        <a:pt x="29" y="100"/>
                      </a:lnTo>
                      <a:close/>
                    </a:path>
                  </a:pathLst>
                </a:custGeom>
                <a:solidFill>
                  <a:srgbClr val="CC5B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9" name="Freeform 292">
                  <a:extLst>
                    <a:ext uri="{FF2B5EF4-FFF2-40B4-BE49-F238E27FC236}">
                      <a16:creationId xmlns:a16="http://schemas.microsoft.com/office/drawing/2014/main" id="{F78B7B29-5651-4C98-9AE5-53DECE80BE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25" y="1462"/>
                  <a:ext cx="21" cy="26"/>
                </a:xfrm>
                <a:custGeom>
                  <a:avLst/>
                  <a:gdLst>
                    <a:gd name="T0" fmla="*/ 2 w 84"/>
                    <a:gd name="T1" fmla="*/ 7 h 100"/>
                    <a:gd name="T2" fmla="*/ 0 w 84"/>
                    <a:gd name="T3" fmla="*/ 1 h 100"/>
                    <a:gd name="T4" fmla="*/ 1 w 84"/>
                    <a:gd name="T5" fmla="*/ 1 h 100"/>
                    <a:gd name="T6" fmla="*/ 2 w 84"/>
                    <a:gd name="T7" fmla="*/ 1 h 100"/>
                    <a:gd name="T8" fmla="*/ 3 w 84"/>
                    <a:gd name="T9" fmla="*/ 0 h 100"/>
                    <a:gd name="T10" fmla="*/ 4 w 84"/>
                    <a:gd name="T11" fmla="*/ 0 h 100"/>
                    <a:gd name="T12" fmla="*/ 5 w 84"/>
                    <a:gd name="T13" fmla="*/ 6 h 100"/>
                    <a:gd name="T14" fmla="*/ 5 w 84"/>
                    <a:gd name="T15" fmla="*/ 6 h 100"/>
                    <a:gd name="T16" fmla="*/ 4 w 84"/>
                    <a:gd name="T17" fmla="*/ 7 h 100"/>
                    <a:gd name="T18" fmla="*/ 3 w 84"/>
                    <a:gd name="T19" fmla="*/ 7 h 100"/>
                    <a:gd name="T20" fmla="*/ 2 w 84"/>
                    <a:gd name="T21" fmla="*/ 7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100">
                      <a:moveTo>
                        <a:pt x="30" y="100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6"/>
                      </a:lnTo>
                      <a:lnTo>
                        <a:pt x="44" y="3"/>
                      </a:lnTo>
                      <a:lnTo>
                        <a:pt x="56" y="0"/>
                      </a:lnTo>
                      <a:lnTo>
                        <a:pt x="84" y="93"/>
                      </a:lnTo>
                      <a:lnTo>
                        <a:pt x="70" y="93"/>
                      </a:lnTo>
                      <a:lnTo>
                        <a:pt x="56" y="95"/>
                      </a:lnTo>
                      <a:lnTo>
                        <a:pt x="44" y="98"/>
                      </a:lnTo>
                      <a:lnTo>
                        <a:pt x="30" y="100"/>
                      </a:lnTo>
                      <a:close/>
                    </a:path>
                  </a:pathLst>
                </a:custGeom>
                <a:solidFill>
                  <a:srgbClr val="CE60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0" name="Freeform 293">
                  <a:extLst>
                    <a:ext uri="{FF2B5EF4-FFF2-40B4-BE49-F238E27FC236}">
                      <a16:creationId xmlns:a16="http://schemas.microsoft.com/office/drawing/2014/main" id="{2B43E4F0-A1D5-4AA0-A2B7-E7A3153F3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3" y="1462"/>
                  <a:ext cx="20" cy="25"/>
                </a:xfrm>
                <a:custGeom>
                  <a:avLst/>
                  <a:gdLst>
                    <a:gd name="T0" fmla="*/ 1 w 81"/>
                    <a:gd name="T1" fmla="*/ 6 h 100"/>
                    <a:gd name="T2" fmla="*/ 0 w 81"/>
                    <a:gd name="T3" fmla="*/ 1 h 100"/>
                    <a:gd name="T4" fmla="*/ 1 w 81"/>
                    <a:gd name="T5" fmla="*/ 1 h 100"/>
                    <a:gd name="T6" fmla="*/ 1 w 81"/>
                    <a:gd name="T7" fmla="*/ 0 h 100"/>
                    <a:gd name="T8" fmla="*/ 2 w 81"/>
                    <a:gd name="T9" fmla="*/ 0 h 100"/>
                    <a:gd name="T10" fmla="*/ 3 w 81"/>
                    <a:gd name="T11" fmla="*/ 0 h 100"/>
                    <a:gd name="T12" fmla="*/ 5 w 81"/>
                    <a:gd name="T13" fmla="*/ 6 h 100"/>
                    <a:gd name="T14" fmla="*/ 4 w 81"/>
                    <a:gd name="T15" fmla="*/ 6 h 100"/>
                    <a:gd name="T16" fmla="*/ 3 w 81"/>
                    <a:gd name="T17" fmla="*/ 6 h 100"/>
                    <a:gd name="T18" fmla="*/ 2 w 81"/>
                    <a:gd name="T19" fmla="*/ 6 h 100"/>
                    <a:gd name="T20" fmla="*/ 1 w 81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00">
                      <a:moveTo>
                        <a:pt x="26" y="100"/>
                      </a:moveTo>
                      <a:lnTo>
                        <a:pt x="0" y="8"/>
                      </a:lnTo>
                      <a:lnTo>
                        <a:pt x="14" y="8"/>
                      </a:lnTo>
                      <a:lnTo>
                        <a:pt x="26" y="5"/>
                      </a:lnTo>
                      <a:lnTo>
                        <a:pt x="40" y="2"/>
                      </a:lnTo>
                      <a:lnTo>
                        <a:pt x="54" y="0"/>
                      </a:lnTo>
                      <a:lnTo>
                        <a:pt x="81" y="92"/>
                      </a:lnTo>
                      <a:lnTo>
                        <a:pt x="67" y="92"/>
                      </a:lnTo>
                      <a:lnTo>
                        <a:pt x="54" y="95"/>
                      </a:lnTo>
                      <a:lnTo>
                        <a:pt x="40" y="97"/>
                      </a:lnTo>
                      <a:lnTo>
                        <a:pt x="26" y="100"/>
                      </a:lnTo>
                      <a:close/>
                    </a:path>
                  </a:pathLst>
                </a:custGeom>
                <a:solidFill>
                  <a:srgbClr val="D163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1" name="Freeform 294">
                  <a:extLst>
                    <a:ext uri="{FF2B5EF4-FFF2-40B4-BE49-F238E27FC236}">
                      <a16:creationId xmlns:a16="http://schemas.microsoft.com/office/drawing/2014/main" id="{6F3DFF9D-AE9E-4E99-87E3-4DFC7CDE3B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9" y="1462"/>
                  <a:ext cx="21" cy="24"/>
                </a:xfrm>
                <a:custGeom>
                  <a:avLst/>
                  <a:gdLst>
                    <a:gd name="T0" fmla="*/ 2 w 82"/>
                    <a:gd name="T1" fmla="*/ 6 h 95"/>
                    <a:gd name="T2" fmla="*/ 0 w 82"/>
                    <a:gd name="T3" fmla="*/ 0 h 95"/>
                    <a:gd name="T4" fmla="*/ 1 w 82"/>
                    <a:gd name="T5" fmla="*/ 0 h 95"/>
                    <a:gd name="T6" fmla="*/ 2 w 82"/>
                    <a:gd name="T7" fmla="*/ 0 h 95"/>
                    <a:gd name="T8" fmla="*/ 3 w 82"/>
                    <a:gd name="T9" fmla="*/ 0 h 95"/>
                    <a:gd name="T10" fmla="*/ 4 w 82"/>
                    <a:gd name="T11" fmla="*/ 0 h 95"/>
                    <a:gd name="T12" fmla="*/ 5 w 82"/>
                    <a:gd name="T13" fmla="*/ 6 h 95"/>
                    <a:gd name="T14" fmla="*/ 5 w 82"/>
                    <a:gd name="T15" fmla="*/ 6 h 95"/>
                    <a:gd name="T16" fmla="*/ 4 w 82"/>
                    <a:gd name="T17" fmla="*/ 6 h 95"/>
                    <a:gd name="T18" fmla="*/ 3 w 82"/>
                    <a:gd name="T19" fmla="*/ 6 h 95"/>
                    <a:gd name="T20" fmla="*/ 2 w 82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5">
                      <a:moveTo>
                        <a:pt x="28" y="95"/>
                      </a:moveTo>
                      <a:lnTo>
                        <a:pt x="0" y="2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2" y="92"/>
                      </a:lnTo>
                      <a:lnTo>
                        <a:pt x="69" y="92"/>
                      </a:lnTo>
                      <a:lnTo>
                        <a:pt x="55" y="92"/>
                      </a:lnTo>
                      <a:lnTo>
                        <a:pt x="41" y="92"/>
                      </a:lnTo>
                      <a:lnTo>
                        <a:pt x="28" y="95"/>
                      </a:lnTo>
                      <a:close/>
                    </a:path>
                  </a:pathLst>
                </a:custGeom>
                <a:solidFill>
                  <a:srgbClr val="D16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2" name="Freeform 295">
                  <a:extLst>
                    <a:ext uri="{FF2B5EF4-FFF2-40B4-BE49-F238E27FC236}">
                      <a16:creationId xmlns:a16="http://schemas.microsoft.com/office/drawing/2014/main" id="{D24D627E-AA03-43B5-80B2-91EC1A1AA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462"/>
                  <a:ext cx="21" cy="23"/>
                </a:xfrm>
                <a:custGeom>
                  <a:avLst/>
                  <a:gdLst>
                    <a:gd name="T0" fmla="*/ 2 w 82"/>
                    <a:gd name="T1" fmla="*/ 6 h 92"/>
                    <a:gd name="T2" fmla="*/ 0 w 82"/>
                    <a:gd name="T3" fmla="*/ 0 h 92"/>
                    <a:gd name="T4" fmla="*/ 1 w 82"/>
                    <a:gd name="T5" fmla="*/ 0 h 92"/>
                    <a:gd name="T6" fmla="*/ 2 w 82"/>
                    <a:gd name="T7" fmla="*/ 0 h 92"/>
                    <a:gd name="T8" fmla="*/ 3 w 82"/>
                    <a:gd name="T9" fmla="*/ 0 h 92"/>
                    <a:gd name="T10" fmla="*/ 4 w 82"/>
                    <a:gd name="T11" fmla="*/ 0 h 92"/>
                    <a:gd name="T12" fmla="*/ 5 w 82"/>
                    <a:gd name="T13" fmla="*/ 6 h 92"/>
                    <a:gd name="T14" fmla="*/ 4 w 82"/>
                    <a:gd name="T15" fmla="*/ 6 h 92"/>
                    <a:gd name="T16" fmla="*/ 4 w 82"/>
                    <a:gd name="T17" fmla="*/ 6 h 92"/>
                    <a:gd name="T18" fmla="*/ 3 w 82"/>
                    <a:gd name="T19" fmla="*/ 6 h 92"/>
                    <a:gd name="T20" fmla="*/ 2 w 82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2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2" y="92"/>
                      </a:lnTo>
                      <a:lnTo>
                        <a:pt x="68" y="92"/>
                      </a:lnTo>
                      <a:lnTo>
                        <a:pt x="54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168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3" name="Freeform 296">
                  <a:extLst>
                    <a:ext uri="{FF2B5EF4-FFF2-40B4-BE49-F238E27FC236}">
                      <a16:creationId xmlns:a16="http://schemas.microsoft.com/office/drawing/2014/main" id="{53E4005C-DC46-4959-9AE8-063078F4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3" y="1462"/>
                  <a:ext cx="21" cy="23"/>
                </a:xfrm>
                <a:custGeom>
                  <a:avLst/>
                  <a:gdLst>
                    <a:gd name="T0" fmla="*/ 2 w 85"/>
                    <a:gd name="T1" fmla="*/ 6 h 92"/>
                    <a:gd name="T2" fmla="*/ 0 w 85"/>
                    <a:gd name="T3" fmla="*/ 0 h 92"/>
                    <a:gd name="T4" fmla="*/ 1 w 85"/>
                    <a:gd name="T5" fmla="*/ 0 h 92"/>
                    <a:gd name="T6" fmla="*/ 2 w 85"/>
                    <a:gd name="T7" fmla="*/ 0 h 92"/>
                    <a:gd name="T8" fmla="*/ 2 w 85"/>
                    <a:gd name="T9" fmla="*/ 0 h 92"/>
                    <a:gd name="T10" fmla="*/ 3 w 85"/>
                    <a:gd name="T11" fmla="*/ 0 h 92"/>
                    <a:gd name="T12" fmla="*/ 5 w 85"/>
                    <a:gd name="T13" fmla="*/ 6 h 92"/>
                    <a:gd name="T14" fmla="*/ 4 w 85"/>
                    <a:gd name="T15" fmla="*/ 6 h 92"/>
                    <a:gd name="T16" fmla="*/ 3 w 85"/>
                    <a:gd name="T17" fmla="*/ 6 h 92"/>
                    <a:gd name="T18" fmla="*/ 2 w 85"/>
                    <a:gd name="T19" fmla="*/ 6 h 92"/>
                    <a:gd name="T20" fmla="*/ 2 w 85"/>
                    <a:gd name="T21" fmla="*/ 6 h 9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5" h="92">
                      <a:moveTo>
                        <a:pt x="27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7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85" y="92"/>
                      </a:lnTo>
                      <a:lnTo>
                        <a:pt x="71" y="92"/>
                      </a:lnTo>
                      <a:lnTo>
                        <a:pt x="57" y="92"/>
                      </a:lnTo>
                      <a:lnTo>
                        <a:pt x="41" y="92"/>
                      </a:lnTo>
                      <a:lnTo>
                        <a:pt x="27" y="92"/>
                      </a:lnTo>
                      <a:close/>
                    </a:path>
                  </a:pathLst>
                </a:custGeom>
                <a:solidFill>
                  <a:srgbClr val="D36D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4" name="Freeform 297">
                  <a:extLst>
                    <a:ext uri="{FF2B5EF4-FFF2-40B4-BE49-F238E27FC236}">
                      <a16:creationId xmlns:a16="http://schemas.microsoft.com/office/drawing/2014/main" id="{9219A359-BB22-4A9B-BE8D-2181CB2054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0" y="1462"/>
                  <a:ext cx="21" cy="24"/>
                </a:xfrm>
                <a:custGeom>
                  <a:avLst/>
                  <a:gdLst>
                    <a:gd name="T0" fmla="*/ 2 w 84"/>
                    <a:gd name="T1" fmla="*/ 6 h 95"/>
                    <a:gd name="T2" fmla="*/ 0 w 84"/>
                    <a:gd name="T3" fmla="*/ 0 h 95"/>
                    <a:gd name="T4" fmla="*/ 1 w 84"/>
                    <a:gd name="T5" fmla="*/ 0 h 95"/>
                    <a:gd name="T6" fmla="*/ 2 w 84"/>
                    <a:gd name="T7" fmla="*/ 0 h 95"/>
                    <a:gd name="T8" fmla="*/ 3 w 84"/>
                    <a:gd name="T9" fmla="*/ 0 h 95"/>
                    <a:gd name="T10" fmla="*/ 4 w 84"/>
                    <a:gd name="T11" fmla="*/ 0 h 95"/>
                    <a:gd name="T12" fmla="*/ 5 w 84"/>
                    <a:gd name="T13" fmla="*/ 6 h 95"/>
                    <a:gd name="T14" fmla="*/ 5 w 84"/>
                    <a:gd name="T15" fmla="*/ 6 h 95"/>
                    <a:gd name="T16" fmla="*/ 4 w 84"/>
                    <a:gd name="T17" fmla="*/ 6 h 95"/>
                    <a:gd name="T18" fmla="*/ 3 w 84"/>
                    <a:gd name="T19" fmla="*/ 6 h 95"/>
                    <a:gd name="T20" fmla="*/ 2 w 84"/>
                    <a:gd name="T21" fmla="*/ 6 h 9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4" h="95">
                      <a:moveTo>
                        <a:pt x="28" y="92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4" y="0"/>
                      </a:lnTo>
                      <a:lnTo>
                        <a:pt x="84" y="95"/>
                      </a:lnTo>
                      <a:lnTo>
                        <a:pt x="71" y="92"/>
                      </a:lnTo>
                      <a:lnTo>
                        <a:pt x="58" y="92"/>
                      </a:lnTo>
                      <a:lnTo>
                        <a:pt x="41" y="92"/>
                      </a:lnTo>
                      <a:lnTo>
                        <a:pt x="28" y="92"/>
                      </a:lnTo>
                      <a:close/>
                    </a:path>
                  </a:pathLst>
                </a:custGeom>
                <a:solidFill>
                  <a:srgbClr val="D37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5" name="Freeform 298">
                  <a:extLst>
                    <a:ext uri="{FF2B5EF4-FFF2-40B4-BE49-F238E27FC236}">
                      <a16:creationId xmlns:a16="http://schemas.microsoft.com/office/drawing/2014/main" id="{5257F53B-0AC0-4529-8392-EE6E08F5F4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7" y="1462"/>
                  <a:ext cx="22" cy="25"/>
                </a:xfrm>
                <a:custGeom>
                  <a:avLst/>
                  <a:gdLst>
                    <a:gd name="T0" fmla="*/ 2 w 89"/>
                    <a:gd name="T1" fmla="*/ 6 h 100"/>
                    <a:gd name="T2" fmla="*/ 0 w 89"/>
                    <a:gd name="T3" fmla="*/ 0 h 100"/>
                    <a:gd name="T4" fmla="*/ 1 w 89"/>
                    <a:gd name="T5" fmla="*/ 0 h 100"/>
                    <a:gd name="T6" fmla="*/ 2 w 89"/>
                    <a:gd name="T7" fmla="*/ 0 h 100"/>
                    <a:gd name="T8" fmla="*/ 3 w 89"/>
                    <a:gd name="T9" fmla="*/ 0 h 100"/>
                    <a:gd name="T10" fmla="*/ 3 w 89"/>
                    <a:gd name="T11" fmla="*/ 0 h 100"/>
                    <a:gd name="T12" fmla="*/ 5 w 89"/>
                    <a:gd name="T13" fmla="*/ 6 h 100"/>
                    <a:gd name="T14" fmla="*/ 4 w 89"/>
                    <a:gd name="T15" fmla="*/ 6 h 100"/>
                    <a:gd name="T16" fmla="*/ 4 w 89"/>
                    <a:gd name="T17" fmla="*/ 6 h 100"/>
                    <a:gd name="T18" fmla="*/ 3 w 89"/>
                    <a:gd name="T19" fmla="*/ 6 h 100"/>
                    <a:gd name="T20" fmla="*/ 2 w 8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9" h="100">
                      <a:moveTo>
                        <a:pt x="30" y="92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6" y="0"/>
                      </a:lnTo>
                      <a:lnTo>
                        <a:pt x="89" y="100"/>
                      </a:lnTo>
                      <a:lnTo>
                        <a:pt x="72" y="97"/>
                      </a:lnTo>
                      <a:lnTo>
                        <a:pt x="59" y="95"/>
                      </a:lnTo>
                      <a:lnTo>
                        <a:pt x="43" y="95"/>
                      </a:lnTo>
                      <a:lnTo>
                        <a:pt x="30" y="92"/>
                      </a:lnTo>
                      <a:close/>
                    </a:path>
                  </a:pathLst>
                </a:custGeom>
                <a:solidFill>
                  <a:srgbClr val="D672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6" name="Freeform 299">
                  <a:extLst>
                    <a:ext uri="{FF2B5EF4-FFF2-40B4-BE49-F238E27FC236}">
                      <a16:creationId xmlns:a16="http://schemas.microsoft.com/office/drawing/2014/main" id="{DE2019BF-F55A-497B-BE26-A4FB7ABDB4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73" y="1462"/>
                  <a:ext cx="24" cy="27"/>
                </a:xfrm>
                <a:custGeom>
                  <a:avLst/>
                  <a:gdLst>
                    <a:gd name="T0" fmla="*/ 2 w 93"/>
                    <a:gd name="T1" fmla="*/ 6 h 108"/>
                    <a:gd name="T2" fmla="*/ 0 w 93"/>
                    <a:gd name="T3" fmla="*/ 0 h 108"/>
                    <a:gd name="T4" fmla="*/ 1 w 93"/>
                    <a:gd name="T5" fmla="*/ 0 h 108"/>
                    <a:gd name="T6" fmla="*/ 2 w 93"/>
                    <a:gd name="T7" fmla="*/ 0 h 108"/>
                    <a:gd name="T8" fmla="*/ 3 w 93"/>
                    <a:gd name="T9" fmla="*/ 0 h 108"/>
                    <a:gd name="T10" fmla="*/ 4 w 93"/>
                    <a:gd name="T11" fmla="*/ 0 h 108"/>
                    <a:gd name="T12" fmla="*/ 6 w 93"/>
                    <a:gd name="T13" fmla="*/ 7 h 108"/>
                    <a:gd name="T14" fmla="*/ 5 w 93"/>
                    <a:gd name="T15" fmla="*/ 7 h 108"/>
                    <a:gd name="T16" fmla="*/ 4 w 93"/>
                    <a:gd name="T17" fmla="*/ 6 h 108"/>
                    <a:gd name="T18" fmla="*/ 3 w 93"/>
                    <a:gd name="T19" fmla="*/ 6 h 108"/>
                    <a:gd name="T20" fmla="*/ 2 w 93"/>
                    <a:gd name="T21" fmla="*/ 6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3" h="108">
                      <a:moveTo>
                        <a:pt x="30" y="95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58" y="0"/>
                      </a:lnTo>
                      <a:lnTo>
                        <a:pt x="93" y="108"/>
                      </a:lnTo>
                      <a:lnTo>
                        <a:pt x="79" y="102"/>
                      </a:lnTo>
                      <a:lnTo>
                        <a:pt x="63" y="100"/>
                      </a:lnTo>
                      <a:lnTo>
                        <a:pt x="46" y="97"/>
                      </a:lnTo>
                      <a:lnTo>
                        <a:pt x="30" y="95"/>
                      </a:lnTo>
                      <a:close/>
                    </a:path>
                  </a:pathLst>
                </a:custGeom>
                <a:solidFill>
                  <a:srgbClr val="D675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7" name="Freeform 300">
                  <a:extLst>
                    <a:ext uri="{FF2B5EF4-FFF2-40B4-BE49-F238E27FC236}">
                      <a16:creationId xmlns:a16="http://schemas.microsoft.com/office/drawing/2014/main" id="{F0C99E12-1A13-4D0A-B2E0-C9999E39C3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1" y="1462"/>
                  <a:ext cx="22" cy="29"/>
                </a:xfrm>
                <a:custGeom>
                  <a:avLst/>
                  <a:gdLst>
                    <a:gd name="T0" fmla="*/ 2 w 90"/>
                    <a:gd name="T1" fmla="*/ 6 h 116"/>
                    <a:gd name="T2" fmla="*/ 0 w 90"/>
                    <a:gd name="T3" fmla="*/ 0 h 116"/>
                    <a:gd name="T4" fmla="*/ 1 w 90"/>
                    <a:gd name="T5" fmla="*/ 0 h 116"/>
                    <a:gd name="T6" fmla="*/ 2 w 90"/>
                    <a:gd name="T7" fmla="*/ 0 h 116"/>
                    <a:gd name="T8" fmla="*/ 2 w 90"/>
                    <a:gd name="T9" fmla="*/ 0 h 116"/>
                    <a:gd name="T10" fmla="*/ 3 w 90"/>
                    <a:gd name="T11" fmla="*/ 0 h 116"/>
                    <a:gd name="T12" fmla="*/ 5 w 90"/>
                    <a:gd name="T13" fmla="*/ 7 h 116"/>
                    <a:gd name="T14" fmla="*/ 5 w 90"/>
                    <a:gd name="T15" fmla="*/ 7 h 116"/>
                    <a:gd name="T16" fmla="*/ 4 w 90"/>
                    <a:gd name="T17" fmla="*/ 7 h 116"/>
                    <a:gd name="T18" fmla="*/ 3 w 90"/>
                    <a:gd name="T19" fmla="*/ 7 h 116"/>
                    <a:gd name="T20" fmla="*/ 2 w 90"/>
                    <a:gd name="T21" fmla="*/ 6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116">
                      <a:moveTo>
                        <a:pt x="33" y="100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0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90" y="116"/>
                      </a:lnTo>
                      <a:lnTo>
                        <a:pt x="76" y="111"/>
                      </a:lnTo>
                      <a:lnTo>
                        <a:pt x="63" y="106"/>
                      </a:lnTo>
                      <a:lnTo>
                        <a:pt x="49" y="102"/>
                      </a:lnTo>
                      <a:lnTo>
                        <a:pt x="33" y="100"/>
                      </a:lnTo>
                      <a:close/>
                    </a:path>
                  </a:pathLst>
                </a:custGeom>
                <a:solidFill>
                  <a:srgbClr val="D675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8" name="Freeform 301">
                  <a:extLst>
                    <a:ext uri="{FF2B5EF4-FFF2-40B4-BE49-F238E27FC236}">
                      <a16:creationId xmlns:a16="http://schemas.microsoft.com/office/drawing/2014/main" id="{7D989895-3914-4C61-878F-8C91DE79DD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88" y="1462"/>
                  <a:ext cx="24" cy="31"/>
                </a:xfrm>
                <a:custGeom>
                  <a:avLst/>
                  <a:gdLst>
                    <a:gd name="T0" fmla="*/ 2 w 97"/>
                    <a:gd name="T1" fmla="*/ 7 h 125"/>
                    <a:gd name="T2" fmla="*/ 0 w 97"/>
                    <a:gd name="T3" fmla="*/ 0 h 125"/>
                    <a:gd name="T4" fmla="*/ 1 w 97"/>
                    <a:gd name="T5" fmla="*/ 0 h 125"/>
                    <a:gd name="T6" fmla="*/ 2 w 97"/>
                    <a:gd name="T7" fmla="*/ 0 h 125"/>
                    <a:gd name="T8" fmla="*/ 3 w 97"/>
                    <a:gd name="T9" fmla="*/ 0 h 125"/>
                    <a:gd name="T10" fmla="*/ 3 w 97"/>
                    <a:gd name="T11" fmla="*/ 0 h 125"/>
                    <a:gd name="T12" fmla="*/ 6 w 97"/>
                    <a:gd name="T13" fmla="*/ 8 h 125"/>
                    <a:gd name="T14" fmla="*/ 5 w 97"/>
                    <a:gd name="T15" fmla="*/ 7 h 125"/>
                    <a:gd name="T16" fmla="*/ 4 w 97"/>
                    <a:gd name="T17" fmla="*/ 7 h 125"/>
                    <a:gd name="T18" fmla="*/ 3 w 97"/>
                    <a:gd name="T19" fmla="*/ 7 h 125"/>
                    <a:gd name="T20" fmla="*/ 2 w 97"/>
                    <a:gd name="T21" fmla="*/ 7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7" h="125">
                      <a:moveTo>
                        <a:pt x="35" y="10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30" y="0"/>
                      </a:lnTo>
                      <a:lnTo>
                        <a:pt x="43" y="0"/>
                      </a:lnTo>
                      <a:lnTo>
                        <a:pt x="57" y="2"/>
                      </a:lnTo>
                      <a:lnTo>
                        <a:pt x="97" y="125"/>
                      </a:lnTo>
                      <a:lnTo>
                        <a:pt x="81" y="120"/>
                      </a:lnTo>
                      <a:lnTo>
                        <a:pt x="65" y="116"/>
                      </a:lnTo>
                      <a:lnTo>
                        <a:pt x="48" y="111"/>
                      </a:lnTo>
                      <a:lnTo>
                        <a:pt x="35" y="108"/>
                      </a:lnTo>
                      <a:close/>
                    </a:path>
                  </a:pathLst>
                </a:custGeom>
                <a:solidFill>
                  <a:srgbClr val="D677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79" name="Freeform 302">
                  <a:extLst>
                    <a:ext uri="{FF2B5EF4-FFF2-40B4-BE49-F238E27FC236}">
                      <a16:creationId xmlns:a16="http://schemas.microsoft.com/office/drawing/2014/main" id="{B6930B4A-97DB-4AA2-BD12-E6E7FB9817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94" y="1462"/>
                  <a:ext cx="26" cy="34"/>
                </a:xfrm>
                <a:custGeom>
                  <a:avLst/>
                  <a:gdLst>
                    <a:gd name="T0" fmla="*/ 2 w 100"/>
                    <a:gd name="T1" fmla="*/ 7 h 138"/>
                    <a:gd name="T2" fmla="*/ 0 w 100"/>
                    <a:gd name="T3" fmla="*/ 0 h 138"/>
                    <a:gd name="T4" fmla="*/ 1 w 100"/>
                    <a:gd name="T5" fmla="*/ 0 h 138"/>
                    <a:gd name="T6" fmla="*/ 2 w 100"/>
                    <a:gd name="T7" fmla="*/ 0 h 138"/>
                    <a:gd name="T8" fmla="*/ 3 w 100"/>
                    <a:gd name="T9" fmla="*/ 0 h 138"/>
                    <a:gd name="T10" fmla="*/ 4 w 100"/>
                    <a:gd name="T11" fmla="*/ 0 h 138"/>
                    <a:gd name="T12" fmla="*/ 7 w 100"/>
                    <a:gd name="T13" fmla="*/ 8 h 138"/>
                    <a:gd name="T14" fmla="*/ 6 w 100"/>
                    <a:gd name="T15" fmla="*/ 8 h 138"/>
                    <a:gd name="T16" fmla="*/ 5 w 100"/>
                    <a:gd name="T17" fmla="*/ 8 h 138"/>
                    <a:gd name="T18" fmla="*/ 3 w 100"/>
                    <a:gd name="T19" fmla="*/ 7 h 138"/>
                    <a:gd name="T20" fmla="*/ 2 w 100"/>
                    <a:gd name="T21" fmla="*/ 7 h 13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0" h="138">
                      <a:moveTo>
                        <a:pt x="35" y="116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5"/>
                      </a:lnTo>
                      <a:lnTo>
                        <a:pt x="46" y="8"/>
                      </a:lnTo>
                      <a:lnTo>
                        <a:pt x="62" y="8"/>
                      </a:lnTo>
                      <a:lnTo>
                        <a:pt x="100" y="138"/>
                      </a:lnTo>
                      <a:lnTo>
                        <a:pt x="84" y="132"/>
                      </a:lnTo>
                      <a:lnTo>
                        <a:pt x="68" y="127"/>
                      </a:lnTo>
                      <a:lnTo>
                        <a:pt x="51" y="122"/>
                      </a:lnTo>
                      <a:lnTo>
                        <a:pt x="35" y="116"/>
                      </a:lnTo>
                      <a:close/>
                    </a:path>
                  </a:pathLst>
                </a:custGeom>
                <a:solidFill>
                  <a:srgbClr val="D67A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0" name="Freeform 303">
                  <a:extLst>
                    <a:ext uri="{FF2B5EF4-FFF2-40B4-BE49-F238E27FC236}">
                      <a16:creationId xmlns:a16="http://schemas.microsoft.com/office/drawing/2014/main" id="{7AB6F875-B0D6-4BEB-BF62-F7EA57C1C8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02" y="1462"/>
                  <a:ext cx="26" cy="39"/>
                </a:xfrm>
                <a:custGeom>
                  <a:avLst/>
                  <a:gdLst>
                    <a:gd name="T0" fmla="*/ 2 w 106"/>
                    <a:gd name="T1" fmla="*/ 8 h 153"/>
                    <a:gd name="T2" fmla="*/ 0 w 106"/>
                    <a:gd name="T3" fmla="*/ 0 h 153"/>
                    <a:gd name="T4" fmla="*/ 1 w 106"/>
                    <a:gd name="T5" fmla="*/ 0 h 153"/>
                    <a:gd name="T6" fmla="*/ 2 w 106"/>
                    <a:gd name="T7" fmla="*/ 1 h 153"/>
                    <a:gd name="T8" fmla="*/ 3 w 106"/>
                    <a:gd name="T9" fmla="*/ 1 h 153"/>
                    <a:gd name="T10" fmla="*/ 4 w 106"/>
                    <a:gd name="T11" fmla="*/ 1 h 153"/>
                    <a:gd name="T12" fmla="*/ 6 w 106"/>
                    <a:gd name="T13" fmla="*/ 10 h 153"/>
                    <a:gd name="T14" fmla="*/ 5 w 106"/>
                    <a:gd name="T15" fmla="*/ 9 h 153"/>
                    <a:gd name="T16" fmla="*/ 4 w 106"/>
                    <a:gd name="T17" fmla="*/ 9 h 153"/>
                    <a:gd name="T18" fmla="*/ 3 w 106"/>
                    <a:gd name="T19" fmla="*/ 8 h 153"/>
                    <a:gd name="T20" fmla="*/ 2 w 106"/>
                    <a:gd name="T21" fmla="*/ 8 h 1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6" h="153">
                      <a:moveTo>
                        <a:pt x="40" y="123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0" y="6"/>
                      </a:lnTo>
                      <a:lnTo>
                        <a:pt x="46" y="6"/>
                      </a:lnTo>
                      <a:lnTo>
                        <a:pt x="60" y="8"/>
                      </a:lnTo>
                      <a:lnTo>
                        <a:pt x="106" y="153"/>
                      </a:lnTo>
                      <a:lnTo>
                        <a:pt x="90" y="144"/>
                      </a:lnTo>
                      <a:lnTo>
                        <a:pt x="74" y="136"/>
                      </a:lnTo>
                      <a:lnTo>
                        <a:pt x="56" y="128"/>
                      </a:lnTo>
                      <a:lnTo>
                        <a:pt x="40" y="123"/>
                      </a:lnTo>
                      <a:close/>
                    </a:path>
                  </a:pathLst>
                </a:custGeom>
                <a:solidFill>
                  <a:srgbClr val="D87C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1" name="Freeform 304">
                  <a:extLst>
                    <a:ext uri="{FF2B5EF4-FFF2-40B4-BE49-F238E27FC236}">
                      <a16:creationId xmlns:a16="http://schemas.microsoft.com/office/drawing/2014/main" id="{94A5A5C6-A084-43B4-B2F8-F5759CA39C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0" y="1464"/>
                  <a:ext cx="26" cy="41"/>
                </a:xfrm>
                <a:custGeom>
                  <a:avLst/>
                  <a:gdLst>
                    <a:gd name="T0" fmla="*/ 3 w 104"/>
                    <a:gd name="T1" fmla="*/ 8 h 163"/>
                    <a:gd name="T2" fmla="*/ 0 w 104"/>
                    <a:gd name="T3" fmla="*/ 0 h 163"/>
                    <a:gd name="T4" fmla="*/ 1 w 104"/>
                    <a:gd name="T5" fmla="*/ 0 h 163"/>
                    <a:gd name="T6" fmla="*/ 2 w 104"/>
                    <a:gd name="T7" fmla="*/ 1 h 163"/>
                    <a:gd name="T8" fmla="*/ 3 w 104"/>
                    <a:gd name="T9" fmla="*/ 1 h 163"/>
                    <a:gd name="T10" fmla="*/ 4 w 104"/>
                    <a:gd name="T11" fmla="*/ 1 h 163"/>
                    <a:gd name="T12" fmla="*/ 7 w 104"/>
                    <a:gd name="T13" fmla="*/ 10 h 163"/>
                    <a:gd name="T14" fmla="*/ 6 w 104"/>
                    <a:gd name="T15" fmla="*/ 10 h 163"/>
                    <a:gd name="T16" fmla="*/ 5 w 104"/>
                    <a:gd name="T17" fmla="*/ 9 h 163"/>
                    <a:gd name="T18" fmla="*/ 4 w 104"/>
                    <a:gd name="T19" fmla="*/ 9 h 163"/>
                    <a:gd name="T20" fmla="*/ 3 w 104"/>
                    <a:gd name="T21" fmla="*/ 8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4" h="163">
                      <a:moveTo>
                        <a:pt x="38" y="130"/>
                      </a:moveTo>
                      <a:lnTo>
                        <a:pt x="0" y="0"/>
                      </a:lnTo>
                      <a:lnTo>
                        <a:pt x="14" y="2"/>
                      </a:lnTo>
                      <a:lnTo>
                        <a:pt x="30" y="6"/>
                      </a:lnTo>
                      <a:lnTo>
                        <a:pt x="44" y="8"/>
                      </a:lnTo>
                      <a:lnTo>
                        <a:pt x="58" y="8"/>
                      </a:lnTo>
                      <a:lnTo>
                        <a:pt x="104" y="163"/>
                      </a:lnTo>
                      <a:lnTo>
                        <a:pt x="90" y="152"/>
                      </a:lnTo>
                      <a:lnTo>
                        <a:pt x="74" y="144"/>
                      </a:lnTo>
                      <a:lnTo>
                        <a:pt x="58" y="136"/>
                      </a:lnTo>
                      <a:lnTo>
                        <a:pt x="38" y="130"/>
                      </a:lnTo>
                      <a:close/>
                    </a:path>
                  </a:pathLst>
                </a:custGeom>
                <a:solidFill>
                  <a:srgbClr val="DB82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" name="Freeform 305">
                  <a:extLst>
                    <a:ext uri="{FF2B5EF4-FFF2-40B4-BE49-F238E27FC236}">
                      <a16:creationId xmlns:a16="http://schemas.microsoft.com/office/drawing/2014/main" id="{EEE9F7F3-AAA5-43E8-910F-67926ABC911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17" y="1465"/>
                  <a:ext cx="29" cy="46"/>
                </a:xfrm>
                <a:custGeom>
                  <a:avLst/>
                  <a:gdLst>
                    <a:gd name="T0" fmla="*/ 3 w 114"/>
                    <a:gd name="T1" fmla="*/ 9 h 186"/>
                    <a:gd name="T2" fmla="*/ 0 w 114"/>
                    <a:gd name="T3" fmla="*/ 0 h 186"/>
                    <a:gd name="T4" fmla="*/ 1 w 114"/>
                    <a:gd name="T5" fmla="*/ 0 h 186"/>
                    <a:gd name="T6" fmla="*/ 2 w 114"/>
                    <a:gd name="T7" fmla="*/ 0 h 186"/>
                    <a:gd name="T8" fmla="*/ 3 w 114"/>
                    <a:gd name="T9" fmla="*/ 1 h 186"/>
                    <a:gd name="T10" fmla="*/ 4 w 114"/>
                    <a:gd name="T11" fmla="*/ 1 h 186"/>
                    <a:gd name="T12" fmla="*/ 7 w 114"/>
                    <a:gd name="T13" fmla="*/ 11 h 186"/>
                    <a:gd name="T14" fmla="*/ 6 w 114"/>
                    <a:gd name="T15" fmla="*/ 11 h 186"/>
                    <a:gd name="T16" fmla="*/ 5 w 114"/>
                    <a:gd name="T17" fmla="*/ 10 h 186"/>
                    <a:gd name="T18" fmla="*/ 4 w 114"/>
                    <a:gd name="T19" fmla="*/ 10 h 186"/>
                    <a:gd name="T20" fmla="*/ 3 w 114"/>
                    <a:gd name="T21" fmla="*/ 9 h 18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4" h="186">
                      <a:moveTo>
                        <a:pt x="46" y="145"/>
                      </a:moveTo>
                      <a:lnTo>
                        <a:pt x="0" y="0"/>
                      </a:lnTo>
                      <a:lnTo>
                        <a:pt x="14" y="4"/>
                      </a:lnTo>
                      <a:lnTo>
                        <a:pt x="30" y="9"/>
                      </a:lnTo>
                      <a:lnTo>
                        <a:pt x="43" y="11"/>
                      </a:lnTo>
                      <a:lnTo>
                        <a:pt x="56" y="14"/>
                      </a:lnTo>
                      <a:lnTo>
                        <a:pt x="114" y="186"/>
                      </a:lnTo>
                      <a:lnTo>
                        <a:pt x="97" y="175"/>
                      </a:lnTo>
                      <a:lnTo>
                        <a:pt x="81" y="163"/>
                      </a:lnTo>
                      <a:lnTo>
                        <a:pt x="62" y="156"/>
                      </a:lnTo>
                      <a:lnTo>
                        <a:pt x="46" y="145"/>
                      </a:lnTo>
                      <a:close/>
                    </a:path>
                  </a:pathLst>
                </a:custGeom>
                <a:solidFill>
                  <a:srgbClr val="DB84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3" name="Freeform 306">
                  <a:extLst>
                    <a:ext uri="{FF2B5EF4-FFF2-40B4-BE49-F238E27FC236}">
                      <a16:creationId xmlns:a16="http://schemas.microsoft.com/office/drawing/2014/main" id="{9FA4169F-DCED-4F22-A5BB-96AD013D18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24" y="1466"/>
                  <a:ext cx="32" cy="54"/>
                </a:xfrm>
                <a:custGeom>
                  <a:avLst/>
                  <a:gdLst>
                    <a:gd name="T0" fmla="*/ 3 w 125"/>
                    <a:gd name="T1" fmla="*/ 10 h 215"/>
                    <a:gd name="T2" fmla="*/ 0 w 125"/>
                    <a:gd name="T3" fmla="*/ 0 h 215"/>
                    <a:gd name="T4" fmla="*/ 1 w 125"/>
                    <a:gd name="T5" fmla="*/ 0 h 215"/>
                    <a:gd name="T6" fmla="*/ 2 w 125"/>
                    <a:gd name="T7" fmla="*/ 1 h 215"/>
                    <a:gd name="T8" fmla="*/ 3 w 125"/>
                    <a:gd name="T9" fmla="*/ 1 h 215"/>
                    <a:gd name="T10" fmla="*/ 4 w 125"/>
                    <a:gd name="T11" fmla="*/ 1 h 215"/>
                    <a:gd name="T12" fmla="*/ 8 w 125"/>
                    <a:gd name="T13" fmla="*/ 14 h 215"/>
                    <a:gd name="T14" fmla="*/ 7 w 125"/>
                    <a:gd name="T15" fmla="*/ 13 h 215"/>
                    <a:gd name="T16" fmla="*/ 6 w 125"/>
                    <a:gd name="T17" fmla="*/ 12 h 215"/>
                    <a:gd name="T18" fmla="*/ 4 w 125"/>
                    <a:gd name="T19" fmla="*/ 11 h 215"/>
                    <a:gd name="T20" fmla="*/ 3 w 125"/>
                    <a:gd name="T21" fmla="*/ 10 h 2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215">
                      <a:moveTo>
                        <a:pt x="46" y="155"/>
                      </a:moveTo>
                      <a:lnTo>
                        <a:pt x="0" y="0"/>
                      </a:lnTo>
                      <a:lnTo>
                        <a:pt x="13" y="5"/>
                      </a:lnTo>
                      <a:lnTo>
                        <a:pt x="30" y="8"/>
                      </a:lnTo>
                      <a:lnTo>
                        <a:pt x="46" y="10"/>
                      </a:lnTo>
                      <a:lnTo>
                        <a:pt x="62" y="16"/>
                      </a:lnTo>
                      <a:lnTo>
                        <a:pt x="125" y="215"/>
                      </a:lnTo>
                      <a:lnTo>
                        <a:pt x="105" y="199"/>
                      </a:lnTo>
                      <a:lnTo>
                        <a:pt x="86" y="182"/>
                      </a:lnTo>
                      <a:lnTo>
                        <a:pt x="65" y="169"/>
                      </a:lnTo>
                      <a:lnTo>
                        <a:pt x="46" y="155"/>
                      </a:lnTo>
                      <a:close/>
                    </a:path>
                  </a:pathLst>
                </a:custGeom>
                <a:solidFill>
                  <a:srgbClr val="DB87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4" name="Freeform 307">
                  <a:extLst>
                    <a:ext uri="{FF2B5EF4-FFF2-40B4-BE49-F238E27FC236}">
                      <a16:creationId xmlns:a16="http://schemas.microsoft.com/office/drawing/2014/main" id="{8E2962EC-F101-4CE8-8FA5-17C8A1448C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31" y="1468"/>
                  <a:ext cx="35" cy="63"/>
                </a:xfrm>
                <a:custGeom>
                  <a:avLst/>
                  <a:gdLst>
                    <a:gd name="T0" fmla="*/ 4 w 139"/>
                    <a:gd name="T1" fmla="*/ 11 h 253"/>
                    <a:gd name="T2" fmla="*/ 0 w 139"/>
                    <a:gd name="T3" fmla="*/ 0 h 253"/>
                    <a:gd name="T4" fmla="*/ 1 w 139"/>
                    <a:gd name="T5" fmla="*/ 0 h 253"/>
                    <a:gd name="T6" fmla="*/ 2 w 139"/>
                    <a:gd name="T7" fmla="*/ 0 h 253"/>
                    <a:gd name="T8" fmla="*/ 3 w 139"/>
                    <a:gd name="T9" fmla="*/ 1 h 253"/>
                    <a:gd name="T10" fmla="*/ 4 w 139"/>
                    <a:gd name="T11" fmla="*/ 1 h 253"/>
                    <a:gd name="T12" fmla="*/ 9 w 139"/>
                    <a:gd name="T13" fmla="*/ 16 h 253"/>
                    <a:gd name="T14" fmla="*/ 8 w 139"/>
                    <a:gd name="T15" fmla="*/ 15 h 253"/>
                    <a:gd name="T16" fmla="*/ 8 w 139"/>
                    <a:gd name="T17" fmla="*/ 14 h 253"/>
                    <a:gd name="T18" fmla="*/ 7 w 139"/>
                    <a:gd name="T19" fmla="*/ 14 h 253"/>
                    <a:gd name="T20" fmla="*/ 7 w 139"/>
                    <a:gd name="T21" fmla="*/ 13 h 253"/>
                    <a:gd name="T22" fmla="*/ 6 w 139"/>
                    <a:gd name="T23" fmla="*/ 12 h 253"/>
                    <a:gd name="T24" fmla="*/ 5 w 139"/>
                    <a:gd name="T25" fmla="*/ 12 h 253"/>
                    <a:gd name="T26" fmla="*/ 4 w 139"/>
                    <a:gd name="T27" fmla="*/ 11 h 253"/>
                    <a:gd name="T28" fmla="*/ 4 w 139"/>
                    <a:gd name="T29" fmla="*/ 11 h 25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39" h="253">
                      <a:moveTo>
                        <a:pt x="58" y="172"/>
                      </a:moveTo>
                      <a:lnTo>
                        <a:pt x="0" y="0"/>
                      </a:lnTo>
                      <a:lnTo>
                        <a:pt x="20" y="2"/>
                      </a:lnTo>
                      <a:lnTo>
                        <a:pt x="36" y="6"/>
                      </a:lnTo>
                      <a:lnTo>
                        <a:pt x="50" y="11"/>
                      </a:lnTo>
                      <a:lnTo>
                        <a:pt x="63" y="13"/>
                      </a:lnTo>
                      <a:lnTo>
                        <a:pt x="139" y="253"/>
                      </a:lnTo>
                      <a:lnTo>
                        <a:pt x="131" y="242"/>
                      </a:lnTo>
                      <a:lnTo>
                        <a:pt x="123" y="231"/>
                      </a:lnTo>
                      <a:lnTo>
                        <a:pt x="112" y="220"/>
                      </a:lnTo>
                      <a:lnTo>
                        <a:pt x="104" y="209"/>
                      </a:lnTo>
                      <a:lnTo>
                        <a:pt x="93" y="198"/>
                      </a:lnTo>
                      <a:lnTo>
                        <a:pt x="82" y="191"/>
                      </a:lnTo>
                      <a:lnTo>
                        <a:pt x="69" y="179"/>
                      </a:lnTo>
                      <a:lnTo>
                        <a:pt x="58" y="172"/>
                      </a:lnTo>
                      <a:close/>
                    </a:path>
                  </a:pathLst>
                </a:custGeom>
                <a:solidFill>
                  <a:srgbClr val="DD89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5" name="Freeform 308">
                  <a:extLst>
                    <a:ext uri="{FF2B5EF4-FFF2-40B4-BE49-F238E27FC236}">
                      <a16:creationId xmlns:a16="http://schemas.microsoft.com/office/drawing/2014/main" id="{D10F9FDF-A084-41D1-A1B3-692B50C5CD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0" y="1470"/>
                  <a:ext cx="39" cy="82"/>
                </a:xfrm>
                <a:custGeom>
                  <a:avLst/>
                  <a:gdLst>
                    <a:gd name="T0" fmla="*/ 4 w 158"/>
                    <a:gd name="T1" fmla="*/ 12 h 329"/>
                    <a:gd name="T2" fmla="*/ 0 w 158"/>
                    <a:gd name="T3" fmla="*/ 0 h 329"/>
                    <a:gd name="T4" fmla="*/ 1 w 158"/>
                    <a:gd name="T5" fmla="*/ 0 h 329"/>
                    <a:gd name="T6" fmla="*/ 2 w 158"/>
                    <a:gd name="T7" fmla="*/ 0 h 329"/>
                    <a:gd name="T8" fmla="*/ 3 w 158"/>
                    <a:gd name="T9" fmla="*/ 1 h 329"/>
                    <a:gd name="T10" fmla="*/ 3 w 158"/>
                    <a:gd name="T11" fmla="*/ 1 h 329"/>
                    <a:gd name="T12" fmla="*/ 10 w 158"/>
                    <a:gd name="T13" fmla="*/ 20 h 329"/>
                    <a:gd name="T14" fmla="*/ 9 w 158"/>
                    <a:gd name="T15" fmla="*/ 19 h 329"/>
                    <a:gd name="T16" fmla="*/ 8 w 158"/>
                    <a:gd name="T17" fmla="*/ 18 h 329"/>
                    <a:gd name="T18" fmla="*/ 8 w 158"/>
                    <a:gd name="T19" fmla="*/ 17 h 329"/>
                    <a:gd name="T20" fmla="*/ 7 w 158"/>
                    <a:gd name="T21" fmla="*/ 16 h 329"/>
                    <a:gd name="T22" fmla="*/ 6 w 158"/>
                    <a:gd name="T23" fmla="*/ 15 h 329"/>
                    <a:gd name="T24" fmla="*/ 5 w 158"/>
                    <a:gd name="T25" fmla="*/ 14 h 329"/>
                    <a:gd name="T26" fmla="*/ 5 w 158"/>
                    <a:gd name="T27" fmla="*/ 13 h 329"/>
                    <a:gd name="T28" fmla="*/ 4 w 158"/>
                    <a:gd name="T29" fmla="*/ 12 h 32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8" h="329">
                      <a:moveTo>
                        <a:pt x="63" y="199"/>
                      </a:moveTo>
                      <a:lnTo>
                        <a:pt x="0" y="0"/>
                      </a:lnTo>
                      <a:lnTo>
                        <a:pt x="14" y="3"/>
                      </a:lnTo>
                      <a:lnTo>
                        <a:pt x="30" y="8"/>
                      </a:lnTo>
                      <a:lnTo>
                        <a:pt x="43" y="12"/>
                      </a:lnTo>
                      <a:lnTo>
                        <a:pt x="57" y="17"/>
                      </a:lnTo>
                      <a:lnTo>
                        <a:pt x="158" y="329"/>
                      </a:lnTo>
                      <a:lnTo>
                        <a:pt x="146" y="310"/>
                      </a:lnTo>
                      <a:lnTo>
                        <a:pt x="135" y="291"/>
                      </a:lnTo>
                      <a:lnTo>
                        <a:pt x="125" y="275"/>
                      </a:lnTo>
                      <a:lnTo>
                        <a:pt x="114" y="256"/>
                      </a:lnTo>
                      <a:lnTo>
                        <a:pt x="103" y="239"/>
                      </a:lnTo>
                      <a:lnTo>
                        <a:pt x="89" y="226"/>
                      </a:lnTo>
                      <a:lnTo>
                        <a:pt x="76" y="212"/>
                      </a:lnTo>
                      <a:lnTo>
                        <a:pt x="63" y="199"/>
                      </a:lnTo>
                      <a:close/>
                    </a:path>
                  </a:pathLst>
                </a:custGeom>
                <a:solidFill>
                  <a:srgbClr val="DD8C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6" name="Freeform 309">
                  <a:extLst>
                    <a:ext uri="{FF2B5EF4-FFF2-40B4-BE49-F238E27FC236}">
                      <a16:creationId xmlns:a16="http://schemas.microsoft.com/office/drawing/2014/main" id="{F52303DF-8F1E-49B8-B289-2830D321A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47" y="1471"/>
                  <a:ext cx="46" cy="103"/>
                </a:xfrm>
                <a:custGeom>
                  <a:avLst/>
                  <a:gdLst>
                    <a:gd name="T0" fmla="*/ 5 w 184"/>
                    <a:gd name="T1" fmla="*/ 15 h 411"/>
                    <a:gd name="T2" fmla="*/ 0 w 184"/>
                    <a:gd name="T3" fmla="*/ 0 h 411"/>
                    <a:gd name="T4" fmla="*/ 1 w 184"/>
                    <a:gd name="T5" fmla="*/ 1 h 411"/>
                    <a:gd name="T6" fmla="*/ 2 w 184"/>
                    <a:gd name="T7" fmla="*/ 1 h 411"/>
                    <a:gd name="T8" fmla="*/ 3 w 184"/>
                    <a:gd name="T9" fmla="*/ 1 h 411"/>
                    <a:gd name="T10" fmla="*/ 4 w 184"/>
                    <a:gd name="T11" fmla="*/ 2 h 411"/>
                    <a:gd name="T12" fmla="*/ 12 w 184"/>
                    <a:gd name="T13" fmla="*/ 26 h 411"/>
                    <a:gd name="T14" fmla="*/ 12 w 184"/>
                    <a:gd name="T15" fmla="*/ 26 h 411"/>
                    <a:gd name="T16" fmla="*/ 11 w 184"/>
                    <a:gd name="T17" fmla="*/ 26 h 411"/>
                    <a:gd name="T18" fmla="*/ 11 w 184"/>
                    <a:gd name="T19" fmla="*/ 26 h 411"/>
                    <a:gd name="T20" fmla="*/ 11 w 184"/>
                    <a:gd name="T21" fmla="*/ 26 h 411"/>
                    <a:gd name="T22" fmla="*/ 10 w 184"/>
                    <a:gd name="T23" fmla="*/ 24 h 411"/>
                    <a:gd name="T24" fmla="*/ 9 w 184"/>
                    <a:gd name="T25" fmla="*/ 23 h 411"/>
                    <a:gd name="T26" fmla="*/ 9 w 184"/>
                    <a:gd name="T27" fmla="*/ 21 h 411"/>
                    <a:gd name="T28" fmla="*/ 8 w 184"/>
                    <a:gd name="T29" fmla="*/ 20 h 411"/>
                    <a:gd name="T30" fmla="*/ 7 w 184"/>
                    <a:gd name="T31" fmla="*/ 19 h 411"/>
                    <a:gd name="T32" fmla="*/ 7 w 184"/>
                    <a:gd name="T33" fmla="*/ 17 h 411"/>
                    <a:gd name="T34" fmla="*/ 6 w 184"/>
                    <a:gd name="T35" fmla="*/ 16 h 411"/>
                    <a:gd name="T36" fmla="*/ 5 w 184"/>
                    <a:gd name="T37" fmla="*/ 15 h 411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184" h="411">
                      <a:moveTo>
                        <a:pt x="76" y="240"/>
                      </a:moveTo>
                      <a:lnTo>
                        <a:pt x="0" y="0"/>
                      </a:lnTo>
                      <a:lnTo>
                        <a:pt x="16" y="7"/>
                      </a:lnTo>
                      <a:lnTo>
                        <a:pt x="33" y="12"/>
                      </a:lnTo>
                      <a:lnTo>
                        <a:pt x="49" y="19"/>
                      </a:lnTo>
                      <a:lnTo>
                        <a:pt x="66" y="25"/>
                      </a:lnTo>
                      <a:lnTo>
                        <a:pt x="184" y="411"/>
                      </a:lnTo>
                      <a:lnTo>
                        <a:pt x="182" y="411"/>
                      </a:lnTo>
                      <a:lnTo>
                        <a:pt x="177" y="411"/>
                      </a:lnTo>
                      <a:lnTo>
                        <a:pt x="172" y="411"/>
                      </a:lnTo>
                      <a:lnTo>
                        <a:pt x="166" y="411"/>
                      </a:lnTo>
                      <a:lnTo>
                        <a:pt x="158" y="386"/>
                      </a:lnTo>
                      <a:lnTo>
                        <a:pt x="149" y="362"/>
                      </a:lnTo>
                      <a:lnTo>
                        <a:pt x="138" y="340"/>
                      </a:lnTo>
                      <a:lnTo>
                        <a:pt x="128" y="316"/>
                      </a:lnTo>
                      <a:lnTo>
                        <a:pt x="117" y="297"/>
                      </a:lnTo>
                      <a:lnTo>
                        <a:pt x="103" y="275"/>
                      </a:lnTo>
                      <a:lnTo>
                        <a:pt x="89" y="259"/>
                      </a:lnTo>
                      <a:lnTo>
                        <a:pt x="76" y="240"/>
                      </a:lnTo>
                      <a:close/>
                    </a:path>
                  </a:pathLst>
                </a:custGeom>
                <a:solidFill>
                  <a:srgbClr val="DD8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" name="Freeform 310">
                  <a:extLst>
                    <a:ext uri="{FF2B5EF4-FFF2-40B4-BE49-F238E27FC236}">
                      <a16:creationId xmlns:a16="http://schemas.microsoft.com/office/drawing/2014/main" id="{84A1CE9E-2BDE-4BCA-9656-6CF49A9DE98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4" y="1474"/>
                  <a:ext cx="46" cy="101"/>
                </a:xfrm>
                <a:custGeom>
                  <a:avLst/>
                  <a:gdLst>
                    <a:gd name="T0" fmla="*/ 6 w 184"/>
                    <a:gd name="T1" fmla="*/ 20 h 404"/>
                    <a:gd name="T2" fmla="*/ 0 w 184"/>
                    <a:gd name="T3" fmla="*/ 0 h 404"/>
                    <a:gd name="T4" fmla="*/ 1 w 184"/>
                    <a:gd name="T5" fmla="*/ 0 h 404"/>
                    <a:gd name="T6" fmla="*/ 2 w 184"/>
                    <a:gd name="T7" fmla="*/ 1 h 404"/>
                    <a:gd name="T8" fmla="*/ 3 w 184"/>
                    <a:gd name="T9" fmla="*/ 1 h 404"/>
                    <a:gd name="T10" fmla="*/ 4 w 184"/>
                    <a:gd name="T11" fmla="*/ 2 h 404"/>
                    <a:gd name="T12" fmla="*/ 12 w 184"/>
                    <a:gd name="T13" fmla="*/ 25 h 404"/>
                    <a:gd name="T14" fmla="*/ 11 w 184"/>
                    <a:gd name="T15" fmla="*/ 25 h 404"/>
                    <a:gd name="T16" fmla="*/ 10 w 184"/>
                    <a:gd name="T17" fmla="*/ 25 h 404"/>
                    <a:gd name="T18" fmla="*/ 9 w 184"/>
                    <a:gd name="T19" fmla="*/ 25 h 404"/>
                    <a:gd name="T20" fmla="*/ 9 w 184"/>
                    <a:gd name="T21" fmla="*/ 25 h 404"/>
                    <a:gd name="T22" fmla="*/ 8 w 184"/>
                    <a:gd name="T23" fmla="*/ 24 h 404"/>
                    <a:gd name="T24" fmla="*/ 8 w 184"/>
                    <a:gd name="T25" fmla="*/ 22 h 404"/>
                    <a:gd name="T26" fmla="*/ 7 w 184"/>
                    <a:gd name="T27" fmla="*/ 21 h 404"/>
                    <a:gd name="T28" fmla="*/ 6 w 184"/>
                    <a:gd name="T29" fmla="*/ 20 h 40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84" h="404">
                      <a:moveTo>
                        <a:pt x="101" y="312"/>
                      </a:moveTo>
                      <a:lnTo>
                        <a:pt x="0" y="0"/>
                      </a:lnTo>
                      <a:lnTo>
                        <a:pt x="19" y="5"/>
                      </a:lnTo>
                      <a:lnTo>
                        <a:pt x="36" y="13"/>
                      </a:lnTo>
                      <a:lnTo>
                        <a:pt x="52" y="21"/>
                      </a:lnTo>
                      <a:lnTo>
                        <a:pt x="66" y="27"/>
                      </a:lnTo>
                      <a:lnTo>
                        <a:pt x="184" y="404"/>
                      </a:lnTo>
                      <a:lnTo>
                        <a:pt x="172" y="402"/>
                      </a:lnTo>
                      <a:lnTo>
                        <a:pt x="160" y="399"/>
                      </a:lnTo>
                      <a:lnTo>
                        <a:pt x="147" y="399"/>
                      </a:lnTo>
                      <a:lnTo>
                        <a:pt x="136" y="399"/>
                      </a:lnTo>
                      <a:lnTo>
                        <a:pt x="130" y="378"/>
                      </a:lnTo>
                      <a:lnTo>
                        <a:pt x="122" y="353"/>
                      </a:lnTo>
                      <a:lnTo>
                        <a:pt x="112" y="331"/>
                      </a:lnTo>
                      <a:lnTo>
                        <a:pt x="101" y="312"/>
                      </a:lnTo>
                      <a:close/>
                    </a:path>
                  </a:pathLst>
                </a:custGeom>
                <a:solidFill>
                  <a:srgbClr val="E0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8" name="Freeform 311">
                  <a:extLst>
                    <a:ext uri="{FF2B5EF4-FFF2-40B4-BE49-F238E27FC236}">
                      <a16:creationId xmlns:a16="http://schemas.microsoft.com/office/drawing/2014/main" id="{C990C4D5-8560-40A1-B3D1-C3823C5F9B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63" y="1477"/>
                  <a:ext cx="44" cy="98"/>
                </a:xfrm>
                <a:custGeom>
                  <a:avLst/>
                  <a:gdLst>
                    <a:gd name="T0" fmla="*/ 8 w 176"/>
                    <a:gd name="T1" fmla="*/ 24 h 391"/>
                    <a:gd name="T2" fmla="*/ 0 w 176"/>
                    <a:gd name="T3" fmla="*/ 0 h 391"/>
                    <a:gd name="T4" fmla="*/ 1 w 176"/>
                    <a:gd name="T5" fmla="*/ 0 h 391"/>
                    <a:gd name="T6" fmla="*/ 2 w 176"/>
                    <a:gd name="T7" fmla="*/ 1 h 391"/>
                    <a:gd name="T8" fmla="*/ 3 w 176"/>
                    <a:gd name="T9" fmla="*/ 1 h 391"/>
                    <a:gd name="T10" fmla="*/ 4 w 176"/>
                    <a:gd name="T11" fmla="*/ 2 h 391"/>
                    <a:gd name="T12" fmla="*/ 11 w 176"/>
                    <a:gd name="T13" fmla="*/ 25 h 391"/>
                    <a:gd name="T14" fmla="*/ 10 w 176"/>
                    <a:gd name="T15" fmla="*/ 25 h 391"/>
                    <a:gd name="T16" fmla="*/ 9 w 176"/>
                    <a:gd name="T17" fmla="*/ 24 h 391"/>
                    <a:gd name="T18" fmla="*/ 8 w 176"/>
                    <a:gd name="T19" fmla="*/ 24 h 391"/>
                    <a:gd name="T20" fmla="*/ 8 w 176"/>
                    <a:gd name="T21" fmla="*/ 24 h 39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6" h="391">
                      <a:moveTo>
                        <a:pt x="118" y="386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0"/>
                      </a:lnTo>
                      <a:lnTo>
                        <a:pt x="48" y="19"/>
                      </a:lnTo>
                      <a:lnTo>
                        <a:pt x="65" y="24"/>
                      </a:lnTo>
                      <a:lnTo>
                        <a:pt x="176" y="391"/>
                      </a:lnTo>
                      <a:lnTo>
                        <a:pt x="162" y="391"/>
                      </a:lnTo>
                      <a:lnTo>
                        <a:pt x="148" y="389"/>
                      </a:lnTo>
                      <a:lnTo>
                        <a:pt x="132" y="386"/>
                      </a:lnTo>
                      <a:lnTo>
                        <a:pt x="118" y="386"/>
                      </a:lnTo>
                      <a:close/>
                    </a:path>
                  </a:pathLst>
                </a:custGeom>
                <a:solidFill>
                  <a:srgbClr val="E09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Freeform 312">
                  <a:extLst>
                    <a:ext uri="{FF2B5EF4-FFF2-40B4-BE49-F238E27FC236}">
                      <a16:creationId xmlns:a16="http://schemas.microsoft.com/office/drawing/2014/main" id="{F09036DF-CC34-4600-8FB7-A60425E04A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1" y="1481"/>
                  <a:ext cx="44" cy="95"/>
                </a:xfrm>
                <a:custGeom>
                  <a:avLst/>
                  <a:gdLst>
                    <a:gd name="T0" fmla="*/ 7 w 178"/>
                    <a:gd name="T1" fmla="*/ 23 h 381"/>
                    <a:gd name="T2" fmla="*/ 0 w 178"/>
                    <a:gd name="T3" fmla="*/ 0 h 381"/>
                    <a:gd name="T4" fmla="*/ 1 w 178"/>
                    <a:gd name="T5" fmla="*/ 0 h 381"/>
                    <a:gd name="T6" fmla="*/ 2 w 178"/>
                    <a:gd name="T7" fmla="*/ 1 h 381"/>
                    <a:gd name="T8" fmla="*/ 3 w 178"/>
                    <a:gd name="T9" fmla="*/ 1 h 381"/>
                    <a:gd name="T10" fmla="*/ 4 w 178"/>
                    <a:gd name="T11" fmla="*/ 2 h 381"/>
                    <a:gd name="T12" fmla="*/ 11 w 178"/>
                    <a:gd name="T13" fmla="*/ 24 h 381"/>
                    <a:gd name="T14" fmla="*/ 10 w 178"/>
                    <a:gd name="T15" fmla="*/ 23 h 381"/>
                    <a:gd name="T16" fmla="*/ 9 w 178"/>
                    <a:gd name="T17" fmla="*/ 23 h 381"/>
                    <a:gd name="T18" fmla="*/ 8 w 178"/>
                    <a:gd name="T19" fmla="*/ 23 h 381"/>
                    <a:gd name="T20" fmla="*/ 7 w 178"/>
                    <a:gd name="T21" fmla="*/ 23 h 38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8" h="381">
                      <a:moveTo>
                        <a:pt x="118" y="377"/>
                      </a:moveTo>
                      <a:lnTo>
                        <a:pt x="0" y="0"/>
                      </a:lnTo>
                      <a:lnTo>
                        <a:pt x="16" y="5"/>
                      </a:lnTo>
                      <a:lnTo>
                        <a:pt x="32" y="14"/>
                      </a:lnTo>
                      <a:lnTo>
                        <a:pt x="48" y="21"/>
                      </a:lnTo>
                      <a:lnTo>
                        <a:pt x="64" y="32"/>
                      </a:lnTo>
                      <a:lnTo>
                        <a:pt x="178" y="381"/>
                      </a:lnTo>
                      <a:lnTo>
                        <a:pt x="164" y="377"/>
                      </a:lnTo>
                      <a:lnTo>
                        <a:pt x="148" y="377"/>
                      </a:lnTo>
                      <a:lnTo>
                        <a:pt x="132" y="377"/>
                      </a:lnTo>
                      <a:lnTo>
                        <a:pt x="118" y="377"/>
                      </a:lnTo>
                      <a:close/>
                    </a:path>
                  </a:pathLst>
                </a:custGeom>
                <a:solidFill>
                  <a:srgbClr val="E096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Freeform 313">
                  <a:extLst>
                    <a:ext uri="{FF2B5EF4-FFF2-40B4-BE49-F238E27FC236}">
                      <a16:creationId xmlns:a16="http://schemas.microsoft.com/office/drawing/2014/main" id="{E911EBC0-D1F6-4879-9264-B93C3D3F57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79" y="1484"/>
                  <a:ext cx="44" cy="92"/>
                </a:xfrm>
                <a:custGeom>
                  <a:avLst/>
                  <a:gdLst>
                    <a:gd name="T0" fmla="*/ 7 w 173"/>
                    <a:gd name="T1" fmla="*/ 23 h 371"/>
                    <a:gd name="T2" fmla="*/ 0 w 173"/>
                    <a:gd name="T3" fmla="*/ 0 h 371"/>
                    <a:gd name="T4" fmla="*/ 1 w 173"/>
                    <a:gd name="T5" fmla="*/ 1 h 371"/>
                    <a:gd name="T6" fmla="*/ 2 w 173"/>
                    <a:gd name="T7" fmla="*/ 1 h 371"/>
                    <a:gd name="T8" fmla="*/ 3 w 173"/>
                    <a:gd name="T9" fmla="*/ 2 h 371"/>
                    <a:gd name="T10" fmla="*/ 4 w 173"/>
                    <a:gd name="T11" fmla="*/ 2 h 371"/>
                    <a:gd name="T12" fmla="*/ 11 w 173"/>
                    <a:gd name="T13" fmla="*/ 23 h 371"/>
                    <a:gd name="T14" fmla="*/ 10 w 173"/>
                    <a:gd name="T15" fmla="*/ 23 h 371"/>
                    <a:gd name="T16" fmla="*/ 9 w 173"/>
                    <a:gd name="T17" fmla="*/ 23 h 371"/>
                    <a:gd name="T18" fmla="*/ 8 w 173"/>
                    <a:gd name="T19" fmla="*/ 23 h 371"/>
                    <a:gd name="T20" fmla="*/ 7 w 173"/>
                    <a:gd name="T21" fmla="*/ 23 h 3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3" h="371">
                      <a:moveTo>
                        <a:pt x="111" y="367"/>
                      </a:moveTo>
                      <a:lnTo>
                        <a:pt x="0" y="0"/>
                      </a:lnTo>
                      <a:lnTo>
                        <a:pt x="18" y="11"/>
                      </a:lnTo>
                      <a:lnTo>
                        <a:pt x="35" y="20"/>
                      </a:lnTo>
                      <a:lnTo>
                        <a:pt x="51" y="30"/>
                      </a:lnTo>
                      <a:lnTo>
                        <a:pt x="65" y="39"/>
                      </a:lnTo>
                      <a:lnTo>
                        <a:pt x="173" y="371"/>
                      </a:lnTo>
                      <a:lnTo>
                        <a:pt x="157" y="371"/>
                      </a:lnTo>
                      <a:lnTo>
                        <a:pt x="141" y="371"/>
                      </a:lnTo>
                      <a:lnTo>
                        <a:pt x="124" y="371"/>
                      </a:lnTo>
                      <a:lnTo>
                        <a:pt x="111" y="367"/>
                      </a:lnTo>
                      <a:close/>
                    </a:path>
                  </a:pathLst>
                </a:custGeom>
                <a:solidFill>
                  <a:srgbClr val="E099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Freeform 314">
                  <a:extLst>
                    <a:ext uri="{FF2B5EF4-FFF2-40B4-BE49-F238E27FC236}">
                      <a16:creationId xmlns:a16="http://schemas.microsoft.com/office/drawing/2014/main" id="{E0D63926-6CB1-4A32-9BC1-1DD4826CEF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87" y="1489"/>
                  <a:ext cx="43" cy="87"/>
                </a:xfrm>
                <a:custGeom>
                  <a:avLst/>
                  <a:gdLst>
                    <a:gd name="T0" fmla="*/ 7 w 172"/>
                    <a:gd name="T1" fmla="*/ 22 h 349"/>
                    <a:gd name="T2" fmla="*/ 0 w 172"/>
                    <a:gd name="T3" fmla="*/ 0 h 349"/>
                    <a:gd name="T4" fmla="*/ 1 w 172"/>
                    <a:gd name="T5" fmla="*/ 0 h 349"/>
                    <a:gd name="T6" fmla="*/ 3 w 172"/>
                    <a:gd name="T7" fmla="*/ 1 h 349"/>
                    <a:gd name="T8" fmla="*/ 4 w 172"/>
                    <a:gd name="T9" fmla="*/ 2 h 349"/>
                    <a:gd name="T10" fmla="*/ 5 w 172"/>
                    <a:gd name="T11" fmla="*/ 2 h 349"/>
                    <a:gd name="T12" fmla="*/ 11 w 172"/>
                    <a:gd name="T13" fmla="*/ 22 h 349"/>
                    <a:gd name="T14" fmla="*/ 10 w 172"/>
                    <a:gd name="T15" fmla="*/ 22 h 349"/>
                    <a:gd name="T16" fmla="*/ 9 w 172"/>
                    <a:gd name="T17" fmla="*/ 22 h 349"/>
                    <a:gd name="T18" fmla="*/ 8 w 172"/>
                    <a:gd name="T19" fmla="*/ 22 h 349"/>
                    <a:gd name="T20" fmla="*/ 7 w 172"/>
                    <a:gd name="T21" fmla="*/ 22 h 34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72" h="349">
                      <a:moveTo>
                        <a:pt x="114" y="349"/>
                      </a:moveTo>
                      <a:lnTo>
                        <a:pt x="0" y="0"/>
                      </a:lnTo>
                      <a:lnTo>
                        <a:pt x="19" y="8"/>
                      </a:lnTo>
                      <a:lnTo>
                        <a:pt x="38" y="17"/>
                      </a:lnTo>
                      <a:lnTo>
                        <a:pt x="54" y="30"/>
                      </a:lnTo>
                      <a:lnTo>
                        <a:pt x="71" y="42"/>
                      </a:lnTo>
                      <a:lnTo>
                        <a:pt x="172" y="349"/>
                      </a:lnTo>
                      <a:lnTo>
                        <a:pt x="158" y="349"/>
                      </a:lnTo>
                      <a:lnTo>
                        <a:pt x="144" y="349"/>
                      </a:lnTo>
                      <a:lnTo>
                        <a:pt x="128" y="349"/>
                      </a:lnTo>
                      <a:lnTo>
                        <a:pt x="114" y="349"/>
                      </a:lnTo>
                      <a:close/>
                    </a:path>
                  </a:pathLst>
                </a:custGeom>
                <a:solidFill>
                  <a:srgbClr val="E2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2" name="Freeform 315">
                  <a:extLst>
                    <a:ext uri="{FF2B5EF4-FFF2-40B4-BE49-F238E27FC236}">
                      <a16:creationId xmlns:a16="http://schemas.microsoft.com/office/drawing/2014/main" id="{5EC9EE18-40B7-4957-A165-3413CB8649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6" y="1493"/>
                  <a:ext cx="40" cy="83"/>
                </a:xfrm>
                <a:custGeom>
                  <a:avLst/>
                  <a:gdLst>
                    <a:gd name="T0" fmla="*/ 7 w 163"/>
                    <a:gd name="T1" fmla="*/ 21 h 332"/>
                    <a:gd name="T2" fmla="*/ 0 w 163"/>
                    <a:gd name="T3" fmla="*/ 0 h 332"/>
                    <a:gd name="T4" fmla="*/ 1 w 163"/>
                    <a:gd name="T5" fmla="*/ 1 h 332"/>
                    <a:gd name="T6" fmla="*/ 2 w 163"/>
                    <a:gd name="T7" fmla="*/ 2 h 332"/>
                    <a:gd name="T8" fmla="*/ 3 w 163"/>
                    <a:gd name="T9" fmla="*/ 2 h 332"/>
                    <a:gd name="T10" fmla="*/ 4 w 163"/>
                    <a:gd name="T11" fmla="*/ 4 h 332"/>
                    <a:gd name="T12" fmla="*/ 10 w 163"/>
                    <a:gd name="T13" fmla="*/ 21 h 332"/>
                    <a:gd name="T14" fmla="*/ 9 w 163"/>
                    <a:gd name="T15" fmla="*/ 21 h 332"/>
                    <a:gd name="T16" fmla="*/ 8 w 163"/>
                    <a:gd name="T17" fmla="*/ 21 h 332"/>
                    <a:gd name="T18" fmla="*/ 7 w 163"/>
                    <a:gd name="T19" fmla="*/ 21 h 332"/>
                    <a:gd name="T20" fmla="*/ 7 w 163"/>
                    <a:gd name="T21" fmla="*/ 21 h 3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63" h="332">
                      <a:moveTo>
                        <a:pt x="108" y="332"/>
                      </a:moveTo>
                      <a:lnTo>
                        <a:pt x="0" y="0"/>
                      </a:lnTo>
                      <a:lnTo>
                        <a:pt x="18" y="13"/>
                      </a:lnTo>
                      <a:lnTo>
                        <a:pt x="38" y="25"/>
                      </a:lnTo>
                      <a:lnTo>
                        <a:pt x="57" y="37"/>
                      </a:lnTo>
                      <a:lnTo>
                        <a:pt x="73" y="54"/>
                      </a:lnTo>
                      <a:lnTo>
                        <a:pt x="163" y="332"/>
                      </a:lnTo>
                      <a:lnTo>
                        <a:pt x="149" y="332"/>
                      </a:lnTo>
                      <a:lnTo>
                        <a:pt x="136" y="332"/>
                      </a:lnTo>
                      <a:lnTo>
                        <a:pt x="122" y="332"/>
                      </a:lnTo>
                      <a:lnTo>
                        <a:pt x="108" y="332"/>
                      </a:lnTo>
                      <a:close/>
                    </a:path>
                  </a:pathLst>
                </a:custGeom>
                <a:solidFill>
                  <a:srgbClr val="E5A3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" name="Freeform 316">
                  <a:extLst>
                    <a:ext uri="{FF2B5EF4-FFF2-40B4-BE49-F238E27FC236}">
                      <a16:creationId xmlns:a16="http://schemas.microsoft.com/office/drawing/2014/main" id="{C8A328C5-F988-4860-8B87-1B9E5A164D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05" y="1499"/>
                  <a:ext cx="38" cy="77"/>
                </a:xfrm>
                <a:custGeom>
                  <a:avLst/>
                  <a:gdLst>
                    <a:gd name="T0" fmla="*/ 6 w 154"/>
                    <a:gd name="T1" fmla="*/ 19 h 307"/>
                    <a:gd name="T2" fmla="*/ 0 w 154"/>
                    <a:gd name="T3" fmla="*/ 0 h 307"/>
                    <a:gd name="T4" fmla="*/ 1 w 154"/>
                    <a:gd name="T5" fmla="*/ 1 h 307"/>
                    <a:gd name="T6" fmla="*/ 2 w 154"/>
                    <a:gd name="T7" fmla="*/ 2 h 307"/>
                    <a:gd name="T8" fmla="*/ 4 w 154"/>
                    <a:gd name="T9" fmla="*/ 3 h 307"/>
                    <a:gd name="T10" fmla="*/ 5 w 154"/>
                    <a:gd name="T11" fmla="*/ 4 h 307"/>
                    <a:gd name="T12" fmla="*/ 9 w 154"/>
                    <a:gd name="T13" fmla="*/ 19 h 307"/>
                    <a:gd name="T14" fmla="*/ 9 w 154"/>
                    <a:gd name="T15" fmla="*/ 19 h 307"/>
                    <a:gd name="T16" fmla="*/ 8 w 154"/>
                    <a:gd name="T17" fmla="*/ 19 h 307"/>
                    <a:gd name="T18" fmla="*/ 7 w 154"/>
                    <a:gd name="T19" fmla="*/ 19 h 307"/>
                    <a:gd name="T20" fmla="*/ 6 w 154"/>
                    <a:gd name="T21" fmla="*/ 19 h 30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54" h="307">
                      <a:moveTo>
                        <a:pt x="101" y="307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41" y="32"/>
                      </a:lnTo>
                      <a:lnTo>
                        <a:pt x="59" y="48"/>
                      </a:lnTo>
                      <a:lnTo>
                        <a:pt x="76" y="67"/>
                      </a:lnTo>
                      <a:lnTo>
                        <a:pt x="154" y="307"/>
                      </a:lnTo>
                      <a:lnTo>
                        <a:pt x="142" y="307"/>
                      </a:lnTo>
                      <a:lnTo>
                        <a:pt x="128" y="307"/>
                      </a:lnTo>
                      <a:lnTo>
                        <a:pt x="114" y="307"/>
                      </a:lnTo>
                      <a:lnTo>
                        <a:pt x="101" y="307"/>
                      </a:lnTo>
                      <a:close/>
                    </a:path>
                  </a:pathLst>
                </a:custGeom>
                <a:solidFill>
                  <a:srgbClr val="E5A5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4" name="Freeform 317">
                  <a:extLst>
                    <a:ext uri="{FF2B5EF4-FFF2-40B4-BE49-F238E27FC236}">
                      <a16:creationId xmlns:a16="http://schemas.microsoft.com/office/drawing/2014/main" id="{A2ADF7FB-7534-4E38-9ACF-49FD6C1E4D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14" y="1507"/>
                  <a:ext cx="37" cy="70"/>
                </a:xfrm>
                <a:custGeom>
                  <a:avLst/>
                  <a:gdLst>
                    <a:gd name="T0" fmla="*/ 6 w 146"/>
                    <a:gd name="T1" fmla="*/ 17 h 283"/>
                    <a:gd name="T2" fmla="*/ 0 w 146"/>
                    <a:gd name="T3" fmla="*/ 0 h 283"/>
                    <a:gd name="T4" fmla="*/ 1 w 146"/>
                    <a:gd name="T5" fmla="*/ 0 h 283"/>
                    <a:gd name="T6" fmla="*/ 2 w 146"/>
                    <a:gd name="T7" fmla="*/ 1 h 283"/>
                    <a:gd name="T8" fmla="*/ 2 w 146"/>
                    <a:gd name="T9" fmla="*/ 2 h 283"/>
                    <a:gd name="T10" fmla="*/ 3 w 146"/>
                    <a:gd name="T11" fmla="*/ 2 h 283"/>
                    <a:gd name="T12" fmla="*/ 4 w 146"/>
                    <a:gd name="T13" fmla="*/ 3 h 283"/>
                    <a:gd name="T14" fmla="*/ 4 w 146"/>
                    <a:gd name="T15" fmla="*/ 4 h 283"/>
                    <a:gd name="T16" fmla="*/ 5 w 146"/>
                    <a:gd name="T17" fmla="*/ 5 h 283"/>
                    <a:gd name="T18" fmla="*/ 5 w 146"/>
                    <a:gd name="T19" fmla="*/ 5 h 283"/>
                    <a:gd name="T20" fmla="*/ 9 w 146"/>
                    <a:gd name="T21" fmla="*/ 17 h 283"/>
                    <a:gd name="T22" fmla="*/ 9 w 146"/>
                    <a:gd name="T23" fmla="*/ 17 h 283"/>
                    <a:gd name="T24" fmla="*/ 8 w 146"/>
                    <a:gd name="T25" fmla="*/ 17 h 283"/>
                    <a:gd name="T26" fmla="*/ 7 w 146"/>
                    <a:gd name="T27" fmla="*/ 17 h 283"/>
                    <a:gd name="T28" fmla="*/ 6 w 146"/>
                    <a:gd name="T29" fmla="*/ 17 h 283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46" h="283">
                      <a:moveTo>
                        <a:pt x="90" y="278"/>
                      </a:moveTo>
                      <a:lnTo>
                        <a:pt x="0" y="0"/>
                      </a:lnTo>
                      <a:lnTo>
                        <a:pt x="11" y="8"/>
                      </a:lnTo>
                      <a:lnTo>
                        <a:pt x="24" y="19"/>
                      </a:lnTo>
                      <a:lnTo>
                        <a:pt x="35" y="29"/>
                      </a:lnTo>
                      <a:lnTo>
                        <a:pt x="46" y="41"/>
                      </a:lnTo>
                      <a:lnTo>
                        <a:pt x="57" y="52"/>
                      </a:lnTo>
                      <a:lnTo>
                        <a:pt x="65" y="65"/>
                      </a:lnTo>
                      <a:lnTo>
                        <a:pt x="76" y="76"/>
                      </a:lnTo>
                      <a:lnTo>
                        <a:pt x="84" y="89"/>
                      </a:lnTo>
                      <a:lnTo>
                        <a:pt x="146" y="283"/>
                      </a:lnTo>
                      <a:lnTo>
                        <a:pt x="134" y="283"/>
                      </a:lnTo>
                      <a:lnTo>
                        <a:pt x="120" y="280"/>
                      </a:lnTo>
                      <a:lnTo>
                        <a:pt x="104" y="278"/>
                      </a:lnTo>
                      <a:lnTo>
                        <a:pt x="90" y="278"/>
                      </a:lnTo>
                      <a:close/>
                    </a:path>
                  </a:pathLst>
                </a:custGeom>
                <a:solidFill>
                  <a:srgbClr val="E8A8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5" name="Freeform 318">
                  <a:extLst>
                    <a:ext uri="{FF2B5EF4-FFF2-40B4-BE49-F238E27FC236}">
                      <a16:creationId xmlns:a16="http://schemas.microsoft.com/office/drawing/2014/main" id="{E9ADC29F-7C94-45A1-8750-E0D934DE7A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24" y="1516"/>
                  <a:ext cx="31" cy="61"/>
                </a:xfrm>
                <a:custGeom>
                  <a:avLst/>
                  <a:gdLst>
                    <a:gd name="T0" fmla="*/ 5 w 128"/>
                    <a:gd name="T1" fmla="*/ 15 h 245"/>
                    <a:gd name="T2" fmla="*/ 0 w 128"/>
                    <a:gd name="T3" fmla="*/ 0 h 245"/>
                    <a:gd name="T4" fmla="*/ 1 w 128"/>
                    <a:gd name="T5" fmla="*/ 1 h 245"/>
                    <a:gd name="T6" fmla="*/ 2 w 128"/>
                    <a:gd name="T7" fmla="*/ 2 h 245"/>
                    <a:gd name="T8" fmla="*/ 3 w 128"/>
                    <a:gd name="T9" fmla="*/ 3 h 245"/>
                    <a:gd name="T10" fmla="*/ 4 w 128"/>
                    <a:gd name="T11" fmla="*/ 5 h 245"/>
                    <a:gd name="T12" fmla="*/ 5 w 128"/>
                    <a:gd name="T13" fmla="*/ 6 h 245"/>
                    <a:gd name="T14" fmla="*/ 5 w 128"/>
                    <a:gd name="T15" fmla="*/ 7 h 245"/>
                    <a:gd name="T16" fmla="*/ 6 w 128"/>
                    <a:gd name="T17" fmla="*/ 9 h 245"/>
                    <a:gd name="T18" fmla="*/ 7 w 128"/>
                    <a:gd name="T19" fmla="*/ 11 h 245"/>
                    <a:gd name="T20" fmla="*/ 7 w 128"/>
                    <a:gd name="T21" fmla="*/ 11 h 245"/>
                    <a:gd name="T22" fmla="*/ 7 w 128"/>
                    <a:gd name="T23" fmla="*/ 11 h 245"/>
                    <a:gd name="T24" fmla="*/ 7 w 128"/>
                    <a:gd name="T25" fmla="*/ 13 h 245"/>
                    <a:gd name="T26" fmla="*/ 7 w 128"/>
                    <a:gd name="T27" fmla="*/ 13 h 245"/>
                    <a:gd name="T28" fmla="*/ 8 w 128"/>
                    <a:gd name="T29" fmla="*/ 14 h 245"/>
                    <a:gd name="T30" fmla="*/ 8 w 128"/>
                    <a:gd name="T31" fmla="*/ 14 h 245"/>
                    <a:gd name="T32" fmla="*/ 8 w 128"/>
                    <a:gd name="T33" fmla="*/ 15 h 245"/>
                    <a:gd name="T34" fmla="*/ 7 w 128"/>
                    <a:gd name="T35" fmla="*/ 15 h 245"/>
                    <a:gd name="T36" fmla="*/ 6 w 128"/>
                    <a:gd name="T37" fmla="*/ 15 h 245"/>
                    <a:gd name="T38" fmla="*/ 5 w 128"/>
                    <a:gd name="T39" fmla="*/ 15 h 245"/>
                    <a:gd name="T40" fmla="*/ 5 w 128"/>
                    <a:gd name="T41" fmla="*/ 15 h 245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8" h="245">
                      <a:moveTo>
                        <a:pt x="78" y="240"/>
                      </a:moveTo>
                      <a:lnTo>
                        <a:pt x="0" y="0"/>
                      </a:lnTo>
                      <a:lnTo>
                        <a:pt x="19" y="19"/>
                      </a:lnTo>
                      <a:lnTo>
                        <a:pt x="36" y="38"/>
                      </a:lnTo>
                      <a:lnTo>
                        <a:pt x="52" y="57"/>
                      </a:lnTo>
                      <a:lnTo>
                        <a:pt x="68" y="79"/>
                      </a:lnTo>
                      <a:lnTo>
                        <a:pt x="82" y="100"/>
                      </a:lnTo>
                      <a:lnTo>
                        <a:pt x="92" y="122"/>
                      </a:lnTo>
                      <a:lnTo>
                        <a:pt x="103" y="147"/>
                      </a:lnTo>
                      <a:lnTo>
                        <a:pt x="114" y="171"/>
                      </a:lnTo>
                      <a:lnTo>
                        <a:pt x="117" y="174"/>
                      </a:lnTo>
                      <a:lnTo>
                        <a:pt x="117" y="176"/>
                      </a:lnTo>
                      <a:lnTo>
                        <a:pt x="124" y="206"/>
                      </a:lnTo>
                      <a:lnTo>
                        <a:pt x="124" y="215"/>
                      </a:lnTo>
                      <a:lnTo>
                        <a:pt x="128" y="222"/>
                      </a:lnTo>
                      <a:lnTo>
                        <a:pt x="128" y="234"/>
                      </a:lnTo>
                      <a:lnTo>
                        <a:pt x="128" y="245"/>
                      </a:lnTo>
                      <a:lnTo>
                        <a:pt x="117" y="245"/>
                      </a:lnTo>
                      <a:lnTo>
                        <a:pt x="106" y="245"/>
                      </a:lnTo>
                      <a:lnTo>
                        <a:pt x="92" y="242"/>
                      </a:lnTo>
                      <a:lnTo>
                        <a:pt x="78" y="240"/>
                      </a:lnTo>
                      <a:close/>
                    </a:path>
                  </a:pathLst>
                </a:custGeom>
                <a:solidFill>
                  <a:srgbClr val="E8AA7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6" name="Freeform 319">
                  <a:extLst>
                    <a:ext uri="{FF2B5EF4-FFF2-40B4-BE49-F238E27FC236}">
                      <a16:creationId xmlns:a16="http://schemas.microsoft.com/office/drawing/2014/main" id="{984F9474-CA73-42BE-B512-B30349D94A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35" y="1529"/>
                  <a:ext cx="20" cy="48"/>
                </a:xfrm>
                <a:custGeom>
                  <a:avLst/>
                  <a:gdLst>
                    <a:gd name="T0" fmla="*/ 4 w 82"/>
                    <a:gd name="T1" fmla="*/ 12 h 194"/>
                    <a:gd name="T2" fmla="*/ 0 w 82"/>
                    <a:gd name="T3" fmla="*/ 0 h 194"/>
                    <a:gd name="T4" fmla="*/ 1 w 82"/>
                    <a:gd name="T5" fmla="*/ 2 h 194"/>
                    <a:gd name="T6" fmla="*/ 2 w 82"/>
                    <a:gd name="T7" fmla="*/ 4 h 194"/>
                    <a:gd name="T8" fmla="*/ 3 w 82"/>
                    <a:gd name="T9" fmla="*/ 5 h 194"/>
                    <a:gd name="T10" fmla="*/ 4 w 82"/>
                    <a:gd name="T11" fmla="*/ 7 h 194"/>
                    <a:gd name="T12" fmla="*/ 4 w 82"/>
                    <a:gd name="T13" fmla="*/ 8 h 194"/>
                    <a:gd name="T14" fmla="*/ 5 w 82"/>
                    <a:gd name="T15" fmla="*/ 9 h 194"/>
                    <a:gd name="T16" fmla="*/ 5 w 82"/>
                    <a:gd name="T17" fmla="*/ 11 h 194"/>
                    <a:gd name="T18" fmla="*/ 5 w 82"/>
                    <a:gd name="T19" fmla="*/ 12 h 194"/>
                    <a:gd name="T20" fmla="*/ 5 w 82"/>
                    <a:gd name="T21" fmla="*/ 12 h 194"/>
                    <a:gd name="T22" fmla="*/ 4 w 82"/>
                    <a:gd name="T23" fmla="*/ 12 h 194"/>
                    <a:gd name="T24" fmla="*/ 4 w 82"/>
                    <a:gd name="T25" fmla="*/ 12 h 194"/>
                    <a:gd name="T26" fmla="*/ 4 w 82"/>
                    <a:gd name="T27" fmla="*/ 12 h 1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82" h="194">
                      <a:moveTo>
                        <a:pt x="62" y="194"/>
                      </a:moveTo>
                      <a:lnTo>
                        <a:pt x="0" y="0"/>
                      </a:lnTo>
                      <a:lnTo>
                        <a:pt x="20" y="30"/>
                      </a:lnTo>
                      <a:lnTo>
                        <a:pt x="38" y="60"/>
                      </a:lnTo>
                      <a:lnTo>
                        <a:pt x="55" y="90"/>
                      </a:lnTo>
                      <a:lnTo>
                        <a:pt x="68" y="120"/>
                      </a:lnTo>
                      <a:lnTo>
                        <a:pt x="73" y="136"/>
                      </a:lnTo>
                      <a:lnTo>
                        <a:pt x="78" y="155"/>
                      </a:lnTo>
                      <a:lnTo>
                        <a:pt x="82" y="175"/>
                      </a:lnTo>
                      <a:lnTo>
                        <a:pt x="82" y="194"/>
                      </a:lnTo>
                      <a:lnTo>
                        <a:pt x="78" y="194"/>
                      </a:lnTo>
                      <a:lnTo>
                        <a:pt x="73" y="194"/>
                      </a:lnTo>
                      <a:lnTo>
                        <a:pt x="68" y="194"/>
                      </a:lnTo>
                      <a:lnTo>
                        <a:pt x="62" y="194"/>
                      </a:lnTo>
                      <a:close/>
                    </a:path>
                  </a:pathLst>
                </a:custGeom>
                <a:solidFill>
                  <a:srgbClr val="E8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7" name="Freeform 320">
                  <a:extLst>
                    <a:ext uri="{FF2B5EF4-FFF2-40B4-BE49-F238E27FC236}">
                      <a16:creationId xmlns:a16="http://schemas.microsoft.com/office/drawing/2014/main" id="{9EAEF0AE-C427-46DE-B448-C0C42D9104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553" y="1560"/>
                  <a:ext cx="2" cy="8"/>
                </a:xfrm>
                <a:custGeom>
                  <a:avLst/>
                  <a:gdLst>
                    <a:gd name="T0" fmla="*/ 1 w 7"/>
                    <a:gd name="T1" fmla="*/ 2 h 30"/>
                    <a:gd name="T2" fmla="*/ 0 w 7"/>
                    <a:gd name="T3" fmla="*/ 0 h 30"/>
                    <a:gd name="T4" fmla="*/ 0 w 7"/>
                    <a:gd name="T5" fmla="*/ 1 h 30"/>
                    <a:gd name="T6" fmla="*/ 0 w 7"/>
                    <a:gd name="T7" fmla="*/ 1 h 30"/>
                    <a:gd name="T8" fmla="*/ 0 w 7"/>
                    <a:gd name="T9" fmla="*/ 2 h 30"/>
                    <a:gd name="T10" fmla="*/ 1 w 7"/>
                    <a:gd name="T11" fmla="*/ 2 h 3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7" h="30">
                      <a:moveTo>
                        <a:pt x="7" y="30"/>
                      </a:moveTo>
                      <a:lnTo>
                        <a:pt x="0" y="0"/>
                      </a:lnTo>
                      <a:lnTo>
                        <a:pt x="0" y="6"/>
                      </a:lnTo>
                      <a:lnTo>
                        <a:pt x="2" y="14"/>
                      </a:lnTo>
                      <a:lnTo>
                        <a:pt x="5" y="22"/>
                      </a:lnTo>
                      <a:lnTo>
                        <a:pt x="7" y="30"/>
                      </a:lnTo>
                      <a:close/>
                    </a:path>
                  </a:pathLst>
                </a:custGeom>
                <a:solidFill>
                  <a:srgbClr val="EAB2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8" name="Freeform 321">
                  <a:extLst>
                    <a:ext uri="{FF2B5EF4-FFF2-40B4-BE49-F238E27FC236}">
                      <a16:creationId xmlns:a16="http://schemas.microsoft.com/office/drawing/2014/main" id="{6A16A40E-4E01-4BB3-BB84-B5BEF8F6E9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72"/>
                  <a:ext cx="9" cy="12"/>
                </a:xfrm>
                <a:custGeom>
                  <a:avLst/>
                  <a:gdLst>
                    <a:gd name="T0" fmla="*/ 1 w 35"/>
                    <a:gd name="T1" fmla="*/ 0 h 48"/>
                    <a:gd name="T2" fmla="*/ 2 w 35"/>
                    <a:gd name="T3" fmla="*/ 3 h 48"/>
                    <a:gd name="T4" fmla="*/ 0 w 35"/>
                    <a:gd name="T5" fmla="*/ 3 h 48"/>
                    <a:gd name="T6" fmla="*/ 0 w 35"/>
                    <a:gd name="T7" fmla="*/ 2 h 48"/>
                    <a:gd name="T8" fmla="*/ 0 w 35"/>
                    <a:gd name="T9" fmla="*/ 2 h 48"/>
                    <a:gd name="T10" fmla="*/ 1 w 35"/>
                    <a:gd name="T11" fmla="*/ 1 h 48"/>
                    <a:gd name="T12" fmla="*/ 1 w 35"/>
                    <a:gd name="T13" fmla="*/ 0 h 4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35" h="48">
                      <a:moveTo>
                        <a:pt x="10" y="0"/>
                      </a:moveTo>
                      <a:lnTo>
                        <a:pt x="35" y="48"/>
                      </a:lnTo>
                      <a:lnTo>
                        <a:pt x="0" y="48"/>
                      </a:lnTo>
                      <a:lnTo>
                        <a:pt x="3" y="36"/>
                      </a:lnTo>
                      <a:lnTo>
                        <a:pt x="5" y="23"/>
                      </a:lnTo>
                      <a:lnTo>
                        <a:pt x="8" y="12"/>
                      </a:lnTo>
                      <a:lnTo>
                        <a:pt x="10" y="0"/>
                      </a:lnTo>
                      <a:close/>
                    </a:path>
                  </a:pathLst>
                </a:custGeom>
                <a:solidFill>
                  <a:srgbClr val="B554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" name="Freeform 322">
                  <a:extLst>
                    <a:ext uri="{FF2B5EF4-FFF2-40B4-BE49-F238E27FC236}">
                      <a16:creationId xmlns:a16="http://schemas.microsoft.com/office/drawing/2014/main" id="{16756DA0-6AD7-4E6F-B001-0E0C63C3A8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3" y="1563"/>
                  <a:ext cx="18" cy="21"/>
                </a:xfrm>
                <a:custGeom>
                  <a:avLst/>
                  <a:gdLst>
                    <a:gd name="T0" fmla="*/ 0 w 70"/>
                    <a:gd name="T1" fmla="*/ 5 h 85"/>
                    <a:gd name="T2" fmla="*/ 0 w 70"/>
                    <a:gd name="T3" fmla="*/ 5 h 85"/>
                    <a:gd name="T4" fmla="*/ 0 w 70"/>
                    <a:gd name="T5" fmla="*/ 4 h 85"/>
                    <a:gd name="T6" fmla="*/ 1 w 70"/>
                    <a:gd name="T7" fmla="*/ 2 h 85"/>
                    <a:gd name="T8" fmla="*/ 1 w 70"/>
                    <a:gd name="T9" fmla="*/ 1 h 85"/>
                    <a:gd name="T10" fmla="*/ 2 w 70"/>
                    <a:gd name="T11" fmla="*/ 0 h 85"/>
                    <a:gd name="T12" fmla="*/ 5 w 70"/>
                    <a:gd name="T13" fmla="*/ 5 h 85"/>
                    <a:gd name="T14" fmla="*/ 0 w 70"/>
                    <a:gd name="T15" fmla="*/ 5 h 8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70" h="85">
                      <a:moveTo>
                        <a:pt x="3" y="85"/>
                      </a:moveTo>
                      <a:lnTo>
                        <a:pt x="0" y="78"/>
                      </a:lnTo>
                      <a:lnTo>
                        <a:pt x="5" y="60"/>
                      </a:lnTo>
                      <a:lnTo>
                        <a:pt x="13" y="37"/>
                      </a:lnTo>
                      <a:lnTo>
                        <a:pt x="19" y="19"/>
                      </a:lnTo>
                      <a:lnTo>
                        <a:pt x="24" y="0"/>
                      </a:lnTo>
                      <a:lnTo>
                        <a:pt x="70" y="85"/>
                      </a:lnTo>
                      <a:lnTo>
                        <a:pt x="3" y="85"/>
                      </a:lnTo>
                      <a:close/>
                    </a:path>
                  </a:pathLst>
                </a:custGeom>
                <a:solidFill>
                  <a:srgbClr val="B554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0" name="Freeform 323">
                  <a:extLst>
                    <a:ext uri="{FF2B5EF4-FFF2-40B4-BE49-F238E27FC236}">
                      <a16:creationId xmlns:a16="http://schemas.microsoft.com/office/drawing/2014/main" id="{F2C40A22-FED1-4AF2-836B-52F41C7E00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46" y="1555"/>
                  <a:ext cx="23" cy="29"/>
                </a:xfrm>
                <a:custGeom>
                  <a:avLst/>
                  <a:gdLst>
                    <a:gd name="T0" fmla="*/ 2 w 90"/>
                    <a:gd name="T1" fmla="*/ 7 h 115"/>
                    <a:gd name="T2" fmla="*/ 0 w 90"/>
                    <a:gd name="T3" fmla="*/ 4 h 115"/>
                    <a:gd name="T4" fmla="*/ 1 w 90"/>
                    <a:gd name="T5" fmla="*/ 3 h 115"/>
                    <a:gd name="T6" fmla="*/ 1 w 90"/>
                    <a:gd name="T7" fmla="*/ 2 h 115"/>
                    <a:gd name="T8" fmla="*/ 1 w 90"/>
                    <a:gd name="T9" fmla="*/ 1 h 115"/>
                    <a:gd name="T10" fmla="*/ 2 w 90"/>
                    <a:gd name="T11" fmla="*/ 0 h 115"/>
                    <a:gd name="T12" fmla="*/ 6 w 90"/>
                    <a:gd name="T13" fmla="*/ 7 h 115"/>
                    <a:gd name="T14" fmla="*/ 2 w 90"/>
                    <a:gd name="T15" fmla="*/ 7 h 115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0" h="115">
                      <a:moveTo>
                        <a:pt x="25" y="115"/>
                      </a:moveTo>
                      <a:lnTo>
                        <a:pt x="0" y="67"/>
                      </a:lnTo>
                      <a:lnTo>
                        <a:pt x="6" y="51"/>
                      </a:lnTo>
                      <a:lnTo>
                        <a:pt x="14" y="32"/>
                      </a:lnTo>
                      <a:lnTo>
                        <a:pt x="20" y="16"/>
                      </a:lnTo>
                      <a:lnTo>
                        <a:pt x="25" y="0"/>
                      </a:lnTo>
                      <a:lnTo>
                        <a:pt x="90" y="115"/>
                      </a:lnTo>
                      <a:lnTo>
                        <a:pt x="25" y="115"/>
                      </a:lnTo>
                      <a:close/>
                    </a:path>
                  </a:pathLst>
                </a:custGeom>
                <a:solidFill>
                  <a:srgbClr val="B556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1" name="Freeform 324">
                  <a:extLst>
                    <a:ext uri="{FF2B5EF4-FFF2-40B4-BE49-F238E27FC236}">
                      <a16:creationId xmlns:a16="http://schemas.microsoft.com/office/drawing/2014/main" id="{E70CFA0B-D0B4-4DCF-9977-6BFE5C7C1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0" y="1547"/>
                  <a:ext cx="28" cy="37"/>
                </a:xfrm>
                <a:custGeom>
                  <a:avLst/>
                  <a:gdLst>
                    <a:gd name="T0" fmla="*/ 3 w 115"/>
                    <a:gd name="T1" fmla="*/ 9 h 148"/>
                    <a:gd name="T2" fmla="*/ 0 w 115"/>
                    <a:gd name="T3" fmla="*/ 4 h 148"/>
                    <a:gd name="T4" fmla="*/ 0 w 115"/>
                    <a:gd name="T5" fmla="*/ 3 h 148"/>
                    <a:gd name="T6" fmla="*/ 1 w 115"/>
                    <a:gd name="T7" fmla="*/ 2 h 148"/>
                    <a:gd name="T8" fmla="*/ 1 w 115"/>
                    <a:gd name="T9" fmla="*/ 1 h 148"/>
                    <a:gd name="T10" fmla="*/ 1 w 115"/>
                    <a:gd name="T11" fmla="*/ 0 h 148"/>
                    <a:gd name="T12" fmla="*/ 7 w 115"/>
                    <a:gd name="T13" fmla="*/ 9 h 148"/>
                    <a:gd name="T14" fmla="*/ 3 w 115"/>
                    <a:gd name="T15" fmla="*/ 9 h 14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15" h="148">
                      <a:moveTo>
                        <a:pt x="46" y="148"/>
                      </a:moveTo>
                      <a:lnTo>
                        <a:pt x="0" y="63"/>
                      </a:lnTo>
                      <a:lnTo>
                        <a:pt x="6" y="47"/>
                      </a:lnTo>
                      <a:lnTo>
                        <a:pt x="11" y="30"/>
                      </a:lnTo>
                      <a:lnTo>
                        <a:pt x="16" y="17"/>
                      </a:lnTo>
                      <a:lnTo>
                        <a:pt x="25" y="0"/>
                      </a:lnTo>
                      <a:lnTo>
                        <a:pt x="115" y="148"/>
                      </a:lnTo>
                      <a:lnTo>
                        <a:pt x="46" y="148"/>
                      </a:lnTo>
                      <a:close/>
                    </a:path>
                  </a:pathLst>
                </a:custGeom>
                <a:solidFill>
                  <a:srgbClr val="B7593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" name="Freeform 325">
                  <a:extLst>
                    <a:ext uri="{FF2B5EF4-FFF2-40B4-BE49-F238E27FC236}">
                      <a16:creationId xmlns:a16="http://schemas.microsoft.com/office/drawing/2014/main" id="{08A30FCB-64F3-442E-8B12-CA6EE576D9A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2" y="1539"/>
                  <a:ext cx="34" cy="45"/>
                </a:xfrm>
                <a:custGeom>
                  <a:avLst/>
                  <a:gdLst>
                    <a:gd name="T0" fmla="*/ 4 w 136"/>
                    <a:gd name="T1" fmla="*/ 11 h 178"/>
                    <a:gd name="T2" fmla="*/ 0 w 136"/>
                    <a:gd name="T3" fmla="*/ 4 h 178"/>
                    <a:gd name="T4" fmla="*/ 1 w 136"/>
                    <a:gd name="T5" fmla="*/ 3 h 178"/>
                    <a:gd name="T6" fmla="*/ 1 w 136"/>
                    <a:gd name="T7" fmla="*/ 2 h 178"/>
                    <a:gd name="T8" fmla="*/ 1 w 136"/>
                    <a:gd name="T9" fmla="*/ 1 h 178"/>
                    <a:gd name="T10" fmla="*/ 2 w 136"/>
                    <a:gd name="T11" fmla="*/ 0 h 178"/>
                    <a:gd name="T12" fmla="*/ 9 w 136"/>
                    <a:gd name="T13" fmla="*/ 11 h 178"/>
                    <a:gd name="T14" fmla="*/ 4 w 136"/>
                    <a:gd name="T15" fmla="*/ 11 h 178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136" h="178">
                      <a:moveTo>
                        <a:pt x="65" y="178"/>
                      </a:moveTo>
                      <a:lnTo>
                        <a:pt x="0" y="63"/>
                      </a:lnTo>
                      <a:lnTo>
                        <a:pt x="8" y="44"/>
                      </a:lnTo>
                      <a:lnTo>
                        <a:pt x="16" y="28"/>
                      </a:lnTo>
                      <a:lnTo>
                        <a:pt x="21" y="14"/>
                      </a:lnTo>
                      <a:lnTo>
                        <a:pt x="30" y="0"/>
                      </a:lnTo>
                      <a:lnTo>
                        <a:pt x="136" y="178"/>
                      </a:lnTo>
                      <a:lnTo>
                        <a:pt x="65" y="178"/>
                      </a:lnTo>
                      <a:close/>
                    </a:path>
                  </a:pathLst>
                </a:custGeom>
                <a:solidFill>
                  <a:srgbClr val="B75B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3" name="Freeform 326">
                  <a:extLst>
                    <a:ext uri="{FF2B5EF4-FFF2-40B4-BE49-F238E27FC236}">
                      <a16:creationId xmlns:a16="http://schemas.microsoft.com/office/drawing/2014/main" id="{C4B012D7-1708-406A-9223-D5CF530BF9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6" y="1532"/>
                  <a:ext cx="36" cy="52"/>
                </a:xfrm>
                <a:custGeom>
                  <a:avLst/>
                  <a:gdLst>
                    <a:gd name="T0" fmla="*/ 6 w 143"/>
                    <a:gd name="T1" fmla="*/ 13 h 208"/>
                    <a:gd name="T2" fmla="*/ 0 w 143"/>
                    <a:gd name="T3" fmla="*/ 4 h 208"/>
                    <a:gd name="T4" fmla="*/ 1 w 143"/>
                    <a:gd name="T5" fmla="*/ 3 h 208"/>
                    <a:gd name="T6" fmla="*/ 1 w 143"/>
                    <a:gd name="T7" fmla="*/ 2 h 208"/>
                    <a:gd name="T8" fmla="*/ 2 w 143"/>
                    <a:gd name="T9" fmla="*/ 1 h 208"/>
                    <a:gd name="T10" fmla="*/ 2 w 143"/>
                    <a:gd name="T11" fmla="*/ 0 h 208"/>
                    <a:gd name="T12" fmla="*/ 9 w 143"/>
                    <a:gd name="T13" fmla="*/ 12 h 208"/>
                    <a:gd name="T14" fmla="*/ 9 w 143"/>
                    <a:gd name="T15" fmla="*/ 12 h 208"/>
                    <a:gd name="T16" fmla="*/ 9 w 143"/>
                    <a:gd name="T17" fmla="*/ 12 h 208"/>
                    <a:gd name="T18" fmla="*/ 9 w 143"/>
                    <a:gd name="T19" fmla="*/ 13 h 208"/>
                    <a:gd name="T20" fmla="*/ 9 w 143"/>
                    <a:gd name="T21" fmla="*/ 13 h 208"/>
                    <a:gd name="T22" fmla="*/ 6 w 143"/>
                    <a:gd name="T23" fmla="*/ 13 h 208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43" h="208">
                      <a:moveTo>
                        <a:pt x="90" y="208"/>
                      </a:moveTo>
                      <a:lnTo>
                        <a:pt x="0" y="60"/>
                      </a:lnTo>
                      <a:lnTo>
                        <a:pt x="10" y="44"/>
                      </a:lnTo>
                      <a:lnTo>
                        <a:pt x="19" y="30"/>
                      </a:lnTo>
                      <a:lnTo>
                        <a:pt x="27" y="17"/>
                      </a:lnTo>
                      <a:lnTo>
                        <a:pt x="32" y="0"/>
                      </a:lnTo>
                      <a:lnTo>
                        <a:pt x="143" y="185"/>
                      </a:lnTo>
                      <a:lnTo>
                        <a:pt x="141" y="190"/>
                      </a:lnTo>
                      <a:lnTo>
                        <a:pt x="138" y="196"/>
                      </a:lnTo>
                      <a:lnTo>
                        <a:pt x="136" y="201"/>
                      </a:lnTo>
                      <a:lnTo>
                        <a:pt x="136" y="208"/>
                      </a:lnTo>
                      <a:lnTo>
                        <a:pt x="90" y="208"/>
                      </a:lnTo>
                      <a:close/>
                    </a:path>
                  </a:pathLst>
                </a:custGeom>
                <a:solidFill>
                  <a:srgbClr val="BA5E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4" name="Freeform 327">
                  <a:extLst>
                    <a:ext uri="{FF2B5EF4-FFF2-40B4-BE49-F238E27FC236}">
                      <a16:creationId xmlns:a16="http://schemas.microsoft.com/office/drawing/2014/main" id="{3F87D0B1-B2A6-4285-BCA4-9A412061F8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526"/>
                  <a:ext cx="34" cy="58"/>
                </a:xfrm>
                <a:custGeom>
                  <a:avLst/>
                  <a:gdLst>
                    <a:gd name="T0" fmla="*/ 6 w 139"/>
                    <a:gd name="T1" fmla="*/ 15 h 232"/>
                    <a:gd name="T2" fmla="*/ 0 w 139"/>
                    <a:gd name="T3" fmla="*/ 4 h 232"/>
                    <a:gd name="T4" fmla="*/ 0 w 139"/>
                    <a:gd name="T5" fmla="*/ 3 h 232"/>
                    <a:gd name="T6" fmla="*/ 1 w 139"/>
                    <a:gd name="T7" fmla="*/ 2 h 232"/>
                    <a:gd name="T8" fmla="*/ 2 w 139"/>
                    <a:gd name="T9" fmla="*/ 1 h 232"/>
                    <a:gd name="T10" fmla="*/ 2 w 139"/>
                    <a:gd name="T11" fmla="*/ 0 h 232"/>
                    <a:gd name="T12" fmla="*/ 8 w 139"/>
                    <a:gd name="T13" fmla="*/ 11 h 232"/>
                    <a:gd name="T14" fmla="*/ 8 w 139"/>
                    <a:gd name="T15" fmla="*/ 12 h 232"/>
                    <a:gd name="T16" fmla="*/ 8 w 139"/>
                    <a:gd name="T17" fmla="*/ 13 h 232"/>
                    <a:gd name="T18" fmla="*/ 8 w 139"/>
                    <a:gd name="T19" fmla="*/ 14 h 232"/>
                    <a:gd name="T20" fmla="*/ 7 w 139"/>
                    <a:gd name="T21" fmla="*/ 15 h 232"/>
                    <a:gd name="T22" fmla="*/ 6 w 139"/>
                    <a:gd name="T23" fmla="*/ 15 h 232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139" h="232">
                      <a:moveTo>
                        <a:pt x="106" y="232"/>
                      </a:moveTo>
                      <a:lnTo>
                        <a:pt x="0" y="54"/>
                      </a:lnTo>
                      <a:lnTo>
                        <a:pt x="8" y="41"/>
                      </a:lnTo>
                      <a:lnTo>
                        <a:pt x="19" y="27"/>
                      </a:lnTo>
                      <a:lnTo>
                        <a:pt x="27" y="13"/>
                      </a:lnTo>
                      <a:lnTo>
                        <a:pt x="35" y="0"/>
                      </a:lnTo>
                      <a:lnTo>
                        <a:pt x="139" y="177"/>
                      </a:lnTo>
                      <a:lnTo>
                        <a:pt x="132" y="190"/>
                      </a:lnTo>
                      <a:lnTo>
                        <a:pt x="130" y="202"/>
                      </a:lnTo>
                      <a:lnTo>
                        <a:pt x="125" y="214"/>
                      </a:lnTo>
                      <a:lnTo>
                        <a:pt x="120" y="232"/>
                      </a:lnTo>
                      <a:lnTo>
                        <a:pt x="106" y="232"/>
                      </a:lnTo>
                      <a:close/>
                    </a:path>
                  </a:pathLst>
                </a:custGeom>
                <a:solidFill>
                  <a:srgbClr val="BA603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5" name="Freeform 328">
                  <a:extLst>
                    <a:ext uri="{FF2B5EF4-FFF2-40B4-BE49-F238E27FC236}">
                      <a16:creationId xmlns:a16="http://schemas.microsoft.com/office/drawing/2014/main" id="{95536DCF-8EFC-475B-8FD7-E3E5F21E5F2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4" y="1520"/>
                  <a:ext cx="34" cy="58"/>
                </a:xfrm>
                <a:custGeom>
                  <a:avLst/>
                  <a:gdLst>
                    <a:gd name="T0" fmla="*/ 7 w 139"/>
                    <a:gd name="T1" fmla="*/ 15 h 231"/>
                    <a:gd name="T2" fmla="*/ 0 w 139"/>
                    <a:gd name="T3" fmla="*/ 3 h 231"/>
                    <a:gd name="T4" fmla="*/ 0 w 139"/>
                    <a:gd name="T5" fmla="*/ 2 h 231"/>
                    <a:gd name="T6" fmla="*/ 1 w 139"/>
                    <a:gd name="T7" fmla="*/ 2 h 231"/>
                    <a:gd name="T8" fmla="*/ 2 w 139"/>
                    <a:gd name="T9" fmla="*/ 1 h 231"/>
                    <a:gd name="T10" fmla="*/ 2 w 139"/>
                    <a:gd name="T11" fmla="*/ 0 h 231"/>
                    <a:gd name="T12" fmla="*/ 8 w 139"/>
                    <a:gd name="T13" fmla="*/ 11 h 231"/>
                    <a:gd name="T14" fmla="*/ 8 w 139"/>
                    <a:gd name="T15" fmla="*/ 12 h 231"/>
                    <a:gd name="T16" fmla="*/ 8 w 139"/>
                    <a:gd name="T17" fmla="*/ 13 h 231"/>
                    <a:gd name="T18" fmla="*/ 7 w 139"/>
                    <a:gd name="T19" fmla="*/ 14 h 231"/>
                    <a:gd name="T20" fmla="*/ 7 w 139"/>
                    <a:gd name="T21" fmla="*/ 15 h 2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31">
                      <a:moveTo>
                        <a:pt x="111" y="231"/>
                      </a:moveTo>
                      <a:lnTo>
                        <a:pt x="0" y="46"/>
                      </a:lnTo>
                      <a:lnTo>
                        <a:pt x="8" y="35"/>
                      </a:lnTo>
                      <a:lnTo>
                        <a:pt x="19" y="22"/>
                      </a:lnTo>
                      <a:lnTo>
                        <a:pt x="30" y="11"/>
                      </a:lnTo>
                      <a:lnTo>
                        <a:pt x="38" y="0"/>
                      </a:lnTo>
                      <a:lnTo>
                        <a:pt x="139" y="169"/>
                      </a:lnTo>
                      <a:lnTo>
                        <a:pt x="134" y="185"/>
                      </a:lnTo>
                      <a:lnTo>
                        <a:pt x="125" y="201"/>
                      </a:lnTo>
                      <a:lnTo>
                        <a:pt x="116" y="215"/>
                      </a:lnTo>
                      <a:lnTo>
                        <a:pt x="111" y="231"/>
                      </a:lnTo>
                      <a:close/>
                    </a:path>
                  </a:pathLst>
                </a:custGeom>
                <a:solidFill>
                  <a:srgbClr val="BA60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6" name="Freeform 329">
                  <a:extLst>
                    <a:ext uri="{FF2B5EF4-FFF2-40B4-BE49-F238E27FC236}">
                      <a16:creationId xmlns:a16="http://schemas.microsoft.com/office/drawing/2014/main" id="{052AAB80-2F4D-488B-A6D6-BE44959FB3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9" y="1516"/>
                  <a:ext cx="34" cy="54"/>
                </a:xfrm>
                <a:custGeom>
                  <a:avLst/>
                  <a:gdLst>
                    <a:gd name="T0" fmla="*/ 6 w 139"/>
                    <a:gd name="T1" fmla="*/ 13 h 217"/>
                    <a:gd name="T2" fmla="*/ 0 w 139"/>
                    <a:gd name="T3" fmla="*/ 2 h 217"/>
                    <a:gd name="T4" fmla="*/ 1 w 139"/>
                    <a:gd name="T5" fmla="*/ 2 h 217"/>
                    <a:gd name="T6" fmla="*/ 1 w 139"/>
                    <a:gd name="T7" fmla="*/ 1 h 217"/>
                    <a:gd name="T8" fmla="*/ 2 w 139"/>
                    <a:gd name="T9" fmla="*/ 0 h 217"/>
                    <a:gd name="T10" fmla="*/ 3 w 139"/>
                    <a:gd name="T11" fmla="*/ 0 h 217"/>
                    <a:gd name="T12" fmla="*/ 8 w 139"/>
                    <a:gd name="T13" fmla="*/ 10 h 217"/>
                    <a:gd name="T14" fmla="*/ 8 w 139"/>
                    <a:gd name="T15" fmla="*/ 11 h 217"/>
                    <a:gd name="T16" fmla="*/ 7 w 139"/>
                    <a:gd name="T17" fmla="*/ 12 h 217"/>
                    <a:gd name="T18" fmla="*/ 7 w 139"/>
                    <a:gd name="T19" fmla="*/ 13 h 217"/>
                    <a:gd name="T20" fmla="*/ 6 w 139"/>
                    <a:gd name="T21" fmla="*/ 13 h 2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217">
                      <a:moveTo>
                        <a:pt x="104" y="217"/>
                      </a:moveTo>
                      <a:lnTo>
                        <a:pt x="0" y="40"/>
                      </a:lnTo>
                      <a:lnTo>
                        <a:pt x="11" y="29"/>
                      </a:lnTo>
                      <a:lnTo>
                        <a:pt x="22" y="18"/>
                      </a:lnTo>
                      <a:lnTo>
                        <a:pt x="32" y="7"/>
                      </a:lnTo>
                      <a:lnTo>
                        <a:pt x="44" y="0"/>
                      </a:lnTo>
                      <a:lnTo>
                        <a:pt x="139" y="162"/>
                      </a:lnTo>
                      <a:lnTo>
                        <a:pt x="131" y="176"/>
                      </a:lnTo>
                      <a:lnTo>
                        <a:pt x="122" y="189"/>
                      </a:lnTo>
                      <a:lnTo>
                        <a:pt x="115" y="203"/>
                      </a:lnTo>
                      <a:lnTo>
                        <a:pt x="104" y="217"/>
                      </a:lnTo>
                      <a:close/>
                    </a:path>
                  </a:pathLst>
                </a:custGeom>
                <a:solidFill>
                  <a:srgbClr val="BC63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7" name="Freeform 330">
                  <a:extLst>
                    <a:ext uri="{FF2B5EF4-FFF2-40B4-BE49-F238E27FC236}">
                      <a16:creationId xmlns:a16="http://schemas.microsoft.com/office/drawing/2014/main" id="{B1069C87-CBDB-42F5-995C-36B8A46B68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3" y="1510"/>
                  <a:ext cx="35" cy="53"/>
                </a:xfrm>
                <a:custGeom>
                  <a:avLst/>
                  <a:gdLst>
                    <a:gd name="T0" fmla="*/ 7 w 138"/>
                    <a:gd name="T1" fmla="*/ 13 h 210"/>
                    <a:gd name="T2" fmla="*/ 0 w 138"/>
                    <a:gd name="T3" fmla="*/ 3 h 210"/>
                    <a:gd name="T4" fmla="*/ 1 w 138"/>
                    <a:gd name="T5" fmla="*/ 2 h 210"/>
                    <a:gd name="T6" fmla="*/ 2 w 138"/>
                    <a:gd name="T7" fmla="*/ 1 h 210"/>
                    <a:gd name="T8" fmla="*/ 2 w 138"/>
                    <a:gd name="T9" fmla="*/ 1 h 210"/>
                    <a:gd name="T10" fmla="*/ 3 w 138"/>
                    <a:gd name="T11" fmla="*/ 0 h 210"/>
                    <a:gd name="T12" fmla="*/ 9 w 138"/>
                    <a:gd name="T13" fmla="*/ 10 h 210"/>
                    <a:gd name="T14" fmla="*/ 8 w 138"/>
                    <a:gd name="T15" fmla="*/ 11 h 210"/>
                    <a:gd name="T16" fmla="*/ 8 w 138"/>
                    <a:gd name="T17" fmla="*/ 12 h 210"/>
                    <a:gd name="T18" fmla="*/ 7 w 138"/>
                    <a:gd name="T19" fmla="*/ 12 h 210"/>
                    <a:gd name="T20" fmla="*/ 7 w 138"/>
                    <a:gd name="T21" fmla="*/ 13 h 21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210">
                      <a:moveTo>
                        <a:pt x="101" y="210"/>
                      </a:moveTo>
                      <a:lnTo>
                        <a:pt x="0" y="41"/>
                      </a:lnTo>
                      <a:lnTo>
                        <a:pt x="11" y="30"/>
                      </a:lnTo>
                      <a:lnTo>
                        <a:pt x="22" y="20"/>
                      </a:lnTo>
                      <a:lnTo>
                        <a:pt x="32" y="9"/>
                      </a:lnTo>
                      <a:lnTo>
                        <a:pt x="43" y="0"/>
                      </a:lnTo>
                      <a:lnTo>
                        <a:pt x="138" y="159"/>
                      </a:lnTo>
                      <a:lnTo>
                        <a:pt x="128" y="172"/>
                      </a:lnTo>
                      <a:lnTo>
                        <a:pt x="120" y="185"/>
                      </a:lnTo>
                      <a:lnTo>
                        <a:pt x="108" y="196"/>
                      </a:lnTo>
                      <a:lnTo>
                        <a:pt x="101" y="210"/>
                      </a:lnTo>
                      <a:close/>
                    </a:path>
                  </a:pathLst>
                </a:custGeom>
                <a:solidFill>
                  <a:srgbClr val="BC66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8" name="Freeform 331">
                  <a:extLst>
                    <a:ext uri="{FF2B5EF4-FFF2-40B4-BE49-F238E27FC236}">
                      <a16:creationId xmlns:a16="http://schemas.microsoft.com/office/drawing/2014/main" id="{2D0B65C0-F777-4FCD-9078-B6A85863C1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79" y="1506"/>
                  <a:ext cx="33" cy="50"/>
                </a:xfrm>
                <a:custGeom>
                  <a:avLst/>
                  <a:gdLst>
                    <a:gd name="T0" fmla="*/ 6 w 130"/>
                    <a:gd name="T1" fmla="*/ 12 h 201"/>
                    <a:gd name="T2" fmla="*/ 0 w 130"/>
                    <a:gd name="T3" fmla="*/ 2 h 201"/>
                    <a:gd name="T4" fmla="*/ 1 w 130"/>
                    <a:gd name="T5" fmla="*/ 2 h 201"/>
                    <a:gd name="T6" fmla="*/ 1 w 130"/>
                    <a:gd name="T7" fmla="*/ 1 h 201"/>
                    <a:gd name="T8" fmla="*/ 2 w 130"/>
                    <a:gd name="T9" fmla="*/ 0 h 201"/>
                    <a:gd name="T10" fmla="*/ 3 w 130"/>
                    <a:gd name="T11" fmla="*/ 0 h 201"/>
                    <a:gd name="T12" fmla="*/ 8 w 130"/>
                    <a:gd name="T13" fmla="*/ 9 h 201"/>
                    <a:gd name="T14" fmla="*/ 8 w 130"/>
                    <a:gd name="T15" fmla="*/ 10 h 201"/>
                    <a:gd name="T16" fmla="*/ 7 w 130"/>
                    <a:gd name="T17" fmla="*/ 11 h 201"/>
                    <a:gd name="T18" fmla="*/ 7 w 130"/>
                    <a:gd name="T19" fmla="*/ 12 h 201"/>
                    <a:gd name="T20" fmla="*/ 6 w 130"/>
                    <a:gd name="T21" fmla="*/ 12 h 20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0" h="201">
                      <a:moveTo>
                        <a:pt x="95" y="201"/>
                      </a:moveTo>
                      <a:lnTo>
                        <a:pt x="0" y="39"/>
                      </a:lnTo>
                      <a:lnTo>
                        <a:pt x="7" y="27"/>
                      </a:lnTo>
                      <a:lnTo>
                        <a:pt x="18" y="16"/>
                      </a:lnTo>
                      <a:lnTo>
                        <a:pt x="30" y="9"/>
                      </a:lnTo>
                      <a:lnTo>
                        <a:pt x="41" y="0"/>
                      </a:lnTo>
                      <a:lnTo>
                        <a:pt x="130" y="150"/>
                      </a:lnTo>
                      <a:lnTo>
                        <a:pt x="122" y="163"/>
                      </a:lnTo>
                      <a:lnTo>
                        <a:pt x="113" y="175"/>
                      </a:lnTo>
                      <a:lnTo>
                        <a:pt x="103" y="188"/>
                      </a:lnTo>
                      <a:lnTo>
                        <a:pt x="95" y="201"/>
                      </a:lnTo>
                      <a:close/>
                    </a:path>
                  </a:pathLst>
                </a:custGeom>
                <a:solidFill>
                  <a:srgbClr val="BC684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9" name="Freeform 332">
                  <a:extLst>
                    <a:ext uri="{FF2B5EF4-FFF2-40B4-BE49-F238E27FC236}">
                      <a16:creationId xmlns:a16="http://schemas.microsoft.com/office/drawing/2014/main" id="{D1FE1493-0334-4757-A64B-AC960D4CD6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501"/>
                  <a:ext cx="33" cy="49"/>
                </a:xfrm>
                <a:custGeom>
                  <a:avLst/>
                  <a:gdLst>
                    <a:gd name="T0" fmla="*/ 6 w 131"/>
                    <a:gd name="T1" fmla="*/ 12 h 196"/>
                    <a:gd name="T2" fmla="*/ 0 w 131"/>
                    <a:gd name="T3" fmla="*/ 2 h 196"/>
                    <a:gd name="T4" fmla="*/ 1 w 131"/>
                    <a:gd name="T5" fmla="*/ 2 h 196"/>
                    <a:gd name="T6" fmla="*/ 2 w 131"/>
                    <a:gd name="T7" fmla="*/ 1 h 196"/>
                    <a:gd name="T8" fmla="*/ 2 w 131"/>
                    <a:gd name="T9" fmla="*/ 1 h 196"/>
                    <a:gd name="T10" fmla="*/ 3 w 131"/>
                    <a:gd name="T11" fmla="*/ 0 h 196"/>
                    <a:gd name="T12" fmla="*/ 8 w 131"/>
                    <a:gd name="T13" fmla="*/ 9 h 196"/>
                    <a:gd name="T14" fmla="*/ 8 w 131"/>
                    <a:gd name="T15" fmla="*/ 10 h 196"/>
                    <a:gd name="T16" fmla="*/ 7 w 131"/>
                    <a:gd name="T17" fmla="*/ 11 h 196"/>
                    <a:gd name="T18" fmla="*/ 7 w 131"/>
                    <a:gd name="T19" fmla="*/ 12 h 196"/>
                    <a:gd name="T20" fmla="*/ 6 w 131"/>
                    <a:gd name="T21" fmla="*/ 12 h 19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1" h="196">
                      <a:moveTo>
                        <a:pt x="95" y="196"/>
                      </a:moveTo>
                      <a:lnTo>
                        <a:pt x="0" y="37"/>
                      </a:lnTo>
                      <a:lnTo>
                        <a:pt x="12" y="27"/>
                      </a:lnTo>
                      <a:lnTo>
                        <a:pt x="23" y="18"/>
                      </a:lnTo>
                      <a:lnTo>
                        <a:pt x="35" y="11"/>
                      </a:lnTo>
                      <a:lnTo>
                        <a:pt x="47" y="0"/>
                      </a:lnTo>
                      <a:lnTo>
                        <a:pt x="131" y="146"/>
                      </a:lnTo>
                      <a:lnTo>
                        <a:pt x="123" y="157"/>
                      </a:lnTo>
                      <a:lnTo>
                        <a:pt x="112" y="171"/>
                      </a:lnTo>
                      <a:lnTo>
                        <a:pt x="104" y="182"/>
                      </a:lnTo>
                      <a:lnTo>
                        <a:pt x="95" y="196"/>
                      </a:lnTo>
                      <a:close/>
                    </a:path>
                  </a:pathLst>
                </a:custGeom>
                <a:solidFill>
                  <a:srgbClr val="BF6B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0" name="Freeform 333">
                  <a:extLst>
                    <a:ext uri="{FF2B5EF4-FFF2-40B4-BE49-F238E27FC236}">
                      <a16:creationId xmlns:a16="http://schemas.microsoft.com/office/drawing/2014/main" id="{E41011DF-79A2-448F-99DD-315F8CE288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0" y="1496"/>
                  <a:ext cx="31" cy="48"/>
                </a:xfrm>
                <a:custGeom>
                  <a:avLst/>
                  <a:gdLst>
                    <a:gd name="T0" fmla="*/ 5 w 127"/>
                    <a:gd name="T1" fmla="*/ 12 h 188"/>
                    <a:gd name="T2" fmla="*/ 0 w 127"/>
                    <a:gd name="T3" fmla="*/ 3 h 188"/>
                    <a:gd name="T4" fmla="*/ 0 w 127"/>
                    <a:gd name="T5" fmla="*/ 2 h 188"/>
                    <a:gd name="T6" fmla="*/ 1 w 127"/>
                    <a:gd name="T7" fmla="*/ 1 h 188"/>
                    <a:gd name="T8" fmla="*/ 2 w 127"/>
                    <a:gd name="T9" fmla="*/ 1 h 188"/>
                    <a:gd name="T10" fmla="*/ 3 w 127"/>
                    <a:gd name="T11" fmla="*/ 0 h 188"/>
                    <a:gd name="T12" fmla="*/ 8 w 127"/>
                    <a:gd name="T13" fmla="*/ 10 h 188"/>
                    <a:gd name="T14" fmla="*/ 7 w 127"/>
                    <a:gd name="T15" fmla="*/ 10 h 188"/>
                    <a:gd name="T16" fmla="*/ 6 w 127"/>
                    <a:gd name="T17" fmla="*/ 11 h 188"/>
                    <a:gd name="T18" fmla="*/ 6 w 127"/>
                    <a:gd name="T19" fmla="*/ 11 h 188"/>
                    <a:gd name="T20" fmla="*/ 5 w 12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88">
                      <a:moveTo>
                        <a:pt x="89" y="188"/>
                      </a:moveTo>
                      <a:lnTo>
                        <a:pt x="0" y="38"/>
                      </a:lnTo>
                      <a:lnTo>
                        <a:pt x="10" y="28"/>
                      </a:lnTo>
                      <a:lnTo>
                        <a:pt x="24" y="19"/>
                      </a:lnTo>
                      <a:lnTo>
                        <a:pt x="35" y="8"/>
                      </a:lnTo>
                      <a:lnTo>
                        <a:pt x="46" y="0"/>
                      </a:lnTo>
                      <a:lnTo>
                        <a:pt x="127" y="147"/>
                      </a:lnTo>
                      <a:lnTo>
                        <a:pt x="118" y="155"/>
                      </a:lnTo>
                      <a:lnTo>
                        <a:pt x="108" y="166"/>
                      </a:lnTo>
                      <a:lnTo>
                        <a:pt x="97" y="177"/>
                      </a:lnTo>
                      <a:lnTo>
                        <a:pt x="89" y="188"/>
                      </a:lnTo>
                      <a:close/>
                    </a:path>
                  </a:pathLst>
                </a:custGeom>
                <a:solidFill>
                  <a:srgbClr val="BF6D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1" name="Freeform 334">
                  <a:extLst>
                    <a:ext uri="{FF2B5EF4-FFF2-40B4-BE49-F238E27FC236}">
                      <a16:creationId xmlns:a16="http://schemas.microsoft.com/office/drawing/2014/main" id="{D0A0B129-7552-4DA4-BE63-F4989E300D4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6" y="1493"/>
                  <a:ext cx="32" cy="44"/>
                </a:xfrm>
                <a:custGeom>
                  <a:avLst/>
                  <a:gdLst>
                    <a:gd name="T0" fmla="*/ 5 w 127"/>
                    <a:gd name="T1" fmla="*/ 11 h 176"/>
                    <a:gd name="T2" fmla="*/ 0 w 127"/>
                    <a:gd name="T3" fmla="*/ 2 h 176"/>
                    <a:gd name="T4" fmla="*/ 1 w 127"/>
                    <a:gd name="T5" fmla="*/ 1 h 176"/>
                    <a:gd name="T6" fmla="*/ 2 w 127"/>
                    <a:gd name="T7" fmla="*/ 1 h 176"/>
                    <a:gd name="T8" fmla="*/ 2 w 127"/>
                    <a:gd name="T9" fmla="*/ 1 h 176"/>
                    <a:gd name="T10" fmla="*/ 3 w 127"/>
                    <a:gd name="T11" fmla="*/ 0 h 176"/>
                    <a:gd name="T12" fmla="*/ 8 w 127"/>
                    <a:gd name="T13" fmla="*/ 9 h 176"/>
                    <a:gd name="T14" fmla="*/ 7 w 127"/>
                    <a:gd name="T15" fmla="*/ 9 h 176"/>
                    <a:gd name="T16" fmla="*/ 7 w 127"/>
                    <a:gd name="T17" fmla="*/ 10 h 176"/>
                    <a:gd name="T18" fmla="*/ 6 w 127"/>
                    <a:gd name="T19" fmla="*/ 11 h 176"/>
                    <a:gd name="T20" fmla="*/ 5 w 127"/>
                    <a:gd name="T21" fmla="*/ 11 h 17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6">
                      <a:moveTo>
                        <a:pt x="84" y="176"/>
                      </a:moveTo>
                      <a:lnTo>
                        <a:pt x="0" y="30"/>
                      </a:lnTo>
                      <a:lnTo>
                        <a:pt x="11" y="21"/>
                      </a:lnTo>
                      <a:lnTo>
                        <a:pt x="22" y="13"/>
                      </a:lnTo>
                      <a:lnTo>
                        <a:pt x="36" y="7"/>
                      </a:lnTo>
                      <a:lnTo>
                        <a:pt x="48" y="0"/>
                      </a:lnTo>
                      <a:lnTo>
                        <a:pt x="127" y="138"/>
                      </a:lnTo>
                      <a:lnTo>
                        <a:pt x="117" y="149"/>
                      </a:lnTo>
                      <a:lnTo>
                        <a:pt x="106" y="157"/>
                      </a:lnTo>
                      <a:lnTo>
                        <a:pt x="94" y="166"/>
                      </a:lnTo>
                      <a:lnTo>
                        <a:pt x="84" y="176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2" name="Freeform 335">
                  <a:extLst>
                    <a:ext uri="{FF2B5EF4-FFF2-40B4-BE49-F238E27FC236}">
                      <a16:creationId xmlns:a16="http://schemas.microsoft.com/office/drawing/2014/main" id="{A025CFD7-13C4-4B0F-AC37-EE56BD736DD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1" y="1491"/>
                  <a:ext cx="32" cy="42"/>
                </a:xfrm>
                <a:custGeom>
                  <a:avLst/>
                  <a:gdLst>
                    <a:gd name="T0" fmla="*/ 5 w 127"/>
                    <a:gd name="T1" fmla="*/ 10 h 171"/>
                    <a:gd name="T2" fmla="*/ 0 w 127"/>
                    <a:gd name="T3" fmla="*/ 1 h 171"/>
                    <a:gd name="T4" fmla="*/ 1 w 127"/>
                    <a:gd name="T5" fmla="*/ 1 h 171"/>
                    <a:gd name="T6" fmla="*/ 2 w 127"/>
                    <a:gd name="T7" fmla="*/ 1 h 171"/>
                    <a:gd name="T8" fmla="*/ 2 w 127"/>
                    <a:gd name="T9" fmla="*/ 0 h 171"/>
                    <a:gd name="T10" fmla="*/ 3 w 127"/>
                    <a:gd name="T11" fmla="*/ 0 h 171"/>
                    <a:gd name="T12" fmla="*/ 8 w 127"/>
                    <a:gd name="T13" fmla="*/ 8 h 171"/>
                    <a:gd name="T14" fmla="*/ 7 w 127"/>
                    <a:gd name="T15" fmla="*/ 8 h 171"/>
                    <a:gd name="T16" fmla="*/ 7 w 127"/>
                    <a:gd name="T17" fmla="*/ 9 h 171"/>
                    <a:gd name="T18" fmla="*/ 6 w 127"/>
                    <a:gd name="T19" fmla="*/ 10 h 171"/>
                    <a:gd name="T20" fmla="*/ 5 w 127"/>
                    <a:gd name="T21" fmla="*/ 10 h 1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7" h="171">
                      <a:moveTo>
                        <a:pt x="81" y="171"/>
                      </a:moveTo>
                      <a:lnTo>
                        <a:pt x="0" y="24"/>
                      </a:lnTo>
                      <a:lnTo>
                        <a:pt x="14" y="18"/>
                      </a:lnTo>
                      <a:lnTo>
                        <a:pt x="24" y="11"/>
                      </a:lnTo>
                      <a:lnTo>
                        <a:pt x="37" y="6"/>
                      </a:lnTo>
                      <a:lnTo>
                        <a:pt x="51" y="0"/>
                      </a:lnTo>
                      <a:lnTo>
                        <a:pt x="127" y="128"/>
                      </a:lnTo>
                      <a:lnTo>
                        <a:pt x="116" y="138"/>
                      </a:lnTo>
                      <a:lnTo>
                        <a:pt x="105" y="149"/>
                      </a:lnTo>
                      <a:lnTo>
                        <a:pt x="95" y="160"/>
                      </a:lnTo>
                      <a:lnTo>
                        <a:pt x="81" y="171"/>
                      </a:lnTo>
                      <a:close/>
                    </a:path>
                  </a:pathLst>
                </a:custGeom>
                <a:solidFill>
                  <a:srgbClr val="C170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" name="Freeform 336">
                  <a:extLst>
                    <a:ext uri="{FF2B5EF4-FFF2-40B4-BE49-F238E27FC236}">
                      <a16:creationId xmlns:a16="http://schemas.microsoft.com/office/drawing/2014/main" id="{C00DB942-131C-4518-B050-29E23B3D43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8" y="1487"/>
                  <a:ext cx="31" cy="41"/>
                </a:xfrm>
                <a:custGeom>
                  <a:avLst/>
                  <a:gdLst>
                    <a:gd name="T0" fmla="*/ 5 w 125"/>
                    <a:gd name="T1" fmla="*/ 10 h 163"/>
                    <a:gd name="T2" fmla="*/ 0 w 125"/>
                    <a:gd name="T3" fmla="*/ 2 h 163"/>
                    <a:gd name="T4" fmla="*/ 1 w 125"/>
                    <a:gd name="T5" fmla="*/ 1 h 163"/>
                    <a:gd name="T6" fmla="*/ 1 w 125"/>
                    <a:gd name="T7" fmla="*/ 1 h 163"/>
                    <a:gd name="T8" fmla="*/ 2 w 125"/>
                    <a:gd name="T9" fmla="*/ 1 h 163"/>
                    <a:gd name="T10" fmla="*/ 3 w 125"/>
                    <a:gd name="T11" fmla="*/ 0 h 163"/>
                    <a:gd name="T12" fmla="*/ 8 w 125"/>
                    <a:gd name="T13" fmla="*/ 8 h 163"/>
                    <a:gd name="T14" fmla="*/ 7 w 125"/>
                    <a:gd name="T15" fmla="*/ 8 h 163"/>
                    <a:gd name="T16" fmla="*/ 6 w 125"/>
                    <a:gd name="T17" fmla="*/ 9 h 163"/>
                    <a:gd name="T18" fmla="*/ 5 w 125"/>
                    <a:gd name="T19" fmla="*/ 10 h 163"/>
                    <a:gd name="T20" fmla="*/ 5 w 125"/>
                    <a:gd name="T21" fmla="*/ 10 h 16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63">
                      <a:moveTo>
                        <a:pt x="79" y="163"/>
                      </a:moveTo>
                      <a:lnTo>
                        <a:pt x="0" y="25"/>
                      </a:lnTo>
                      <a:lnTo>
                        <a:pt x="11" y="20"/>
                      </a:lnTo>
                      <a:lnTo>
                        <a:pt x="25" y="11"/>
                      </a:lnTo>
                      <a:lnTo>
                        <a:pt x="36" y="6"/>
                      </a:lnTo>
                      <a:lnTo>
                        <a:pt x="46" y="0"/>
                      </a:lnTo>
                      <a:lnTo>
                        <a:pt x="125" y="125"/>
                      </a:lnTo>
                      <a:lnTo>
                        <a:pt x="115" y="133"/>
                      </a:lnTo>
                      <a:lnTo>
                        <a:pt x="101" y="144"/>
                      </a:lnTo>
                      <a:lnTo>
                        <a:pt x="90" y="152"/>
                      </a:lnTo>
                      <a:lnTo>
                        <a:pt x="79" y="163"/>
                      </a:lnTo>
                      <a:close/>
                    </a:path>
                  </a:pathLst>
                </a:custGeom>
                <a:solidFill>
                  <a:srgbClr val="C172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4" name="Freeform 337">
                  <a:extLst>
                    <a:ext uri="{FF2B5EF4-FFF2-40B4-BE49-F238E27FC236}">
                      <a16:creationId xmlns:a16="http://schemas.microsoft.com/office/drawing/2014/main" id="{BEA9DE6C-2F0B-4379-B9A0-DCF52FE7B2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4" y="1484"/>
                  <a:ext cx="30" cy="38"/>
                </a:xfrm>
                <a:custGeom>
                  <a:avLst/>
                  <a:gdLst>
                    <a:gd name="T0" fmla="*/ 5 w 122"/>
                    <a:gd name="T1" fmla="*/ 9 h 156"/>
                    <a:gd name="T2" fmla="*/ 0 w 122"/>
                    <a:gd name="T3" fmla="*/ 2 h 156"/>
                    <a:gd name="T4" fmla="*/ 1 w 122"/>
                    <a:gd name="T5" fmla="*/ 1 h 156"/>
                    <a:gd name="T6" fmla="*/ 1 w 122"/>
                    <a:gd name="T7" fmla="*/ 1 h 156"/>
                    <a:gd name="T8" fmla="*/ 2 w 122"/>
                    <a:gd name="T9" fmla="*/ 0 h 156"/>
                    <a:gd name="T10" fmla="*/ 3 w 122"/>
                    <a:gd name="T11" fmla="*/ 0 h 156"/>
                    <a:gd name="T12" fmla="*/ 7 w 122"/>
                    <a:gd name="T13" fmla="*/ 7 h 156"/>
                    <a:gd name="T14" fmla="*/ 7 w 122"/>
                    <a:gd name="T15" fmla="*/ 8 h 156"/>
                    <a:gd name="T16" fmla="*/ 6 w 122"/>
                    <a:gd name="T17" fmla="*/ 8 h 156"/>
                    <a:gd name="T18" fmla="*/ 5 w 122"/>
                    <a:gd name="T19" fmla="*/ 9 h 156"/>
                    <a:gd name="T20" fmla="*/ 5 w 122"/>
                    <a:gd name="T21" fmla="*/ 9 h 1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56">
                      <a:moveTo>
                        <a:pt x="76" y="156"/>
                      </a:moveTo>
                      <a:lnTo>
                        <a:pt x="0" y="28"/>
                      </a:lnTo>
                      <a:lnTo>
                        <a:pt x="11" y="20"/>
                      </a:lnTo>
                      <a:lnTo>
                        <a:pt x="21" y="11"/>
                      </a:lnTo>
                      <a:lnTo>
                        <a:pt x="35" y="6"/>
                      </a:lnTo>
                      <a:lnTo>
                        <a:pt x="49" y="0"/>
                      </a:lnTo>
                      <a:lnTo>
                        <a:pt x="122" y="122"/>
                      </a:lnTo>
                      <a:lnTo>
                        <a:pt x="111" y="131"/>
                      </a:lnTo>
                      <a:lnTo>
                        <a:pt x="100" y="139"/>
                      </a:lnTo>
                      <a:lnTo>
                        <a:pt x="87" y="147"/>
                      </a:lnTo>
                      <a:lnTo>
                        <a:pt x="76" y="156"/>
                      </a:lnTo>
                      <a:close/>
                    </a:path>
                  </a:pathLst>
                </a:custGeom>
                <a:solidFill>
                  <a:srgbClr val="C477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5" name="Freeform 338">
                  <a:extLst>
                    <a:ext uri="{FF2B5EF4-FFF2-40B4-BE49-F238E27FC236}">
                      <a16:creationId xmlns:a16="http://schemas.microsoft.com/office/drawing/2014/main" id="{FEBF2B24-E3E1-4003-8456-EE60E2A292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82"/>
                  <a:ext cx="32" cy="36"/>
                </a:xfrm>
                <a:custGeom>
                  <a:avLst/>
                  <a:gdLst>
                    <a:gd name="T0" fmla="*/ 5 w 129"/>
                    <a:gd name="T1" fmla="*/ 9 h 146"/>
                    <a:gd name="T2" fmla="*/ 0 w 129"/>
                    <a:gd name="T3" fmla="*/ 1 h 146"/>
                    <a:gd name="T4" fmla="*/ 1 w 129"/>
                    <a:gd name="T5" fmla="*/ 1 h 146"/>
                    <a:gd name="T6" fmla="*/ 2 w 129"/>
                    <a:gd name="T7" fmla="*/ 1 h 146"/>
                    <a:gd name="T8" fmla="*/ 2 w 129"/>
                    <a:gd name="T9" fmla="*/ 0 h 146"/>
                    <a:gd name="T10" fmla="*/ 3 w 129"/>
                    <a:gd name="T11" fmla="*/ 0 h 146"/>
                    <a:gd name="T12" fmla="*/ 8 w 129"/>
                    <a:gd name="T13" fmla="*/ 7 h 146"/>
                    <a:gd name="T14" fmla="*/ 7 w 129"/>
                    <a:gd name="T15" fmla="*/ 8 h 146"/>
                    <a:gd name="T16" fmla="*/ 6 w 129"/>
                    <a:gd name="T17" fmla="*/ 8 h 146"/>
                    <a:gd name="T18" fmla="*/ 5 w 129"/>
                    <a:gd name="T19" fmla="*/ 8 h 146"/>
                    <a:gd name="T20" fmla="*/ 5 w 129"/>
                    <a:gd name="T21" fmla="*/ 9 h 1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46">
                      <a:moveTo>
                        <a:pt x="79" y="146"/>
                      </a:moveTo>
                      <a:lnTo>
                        <a:pt x="0" y="21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2" y="5"/>
                      </a:lnTo>
                      <a:lnTo>
                        <a:pt x="55" y="0"/>
                      </a:lnTo>
                      <a:lnTo>
                        <a:pt x="129" y="117"/>
                      </a:lnTo>
                      <a:lnTo>
                        <a:pt x="115" y="124"/>
                      </a:lnTo>
                      <a:lnTo>
                        <a:pt x="101" y="129"/>
                      </a:lnTo>
                      <a:lnTo>
                        <a:pt x="90" y="138"/>
                      </a:lnTo>
                      <a:lnTo>
                        <a:pt x="79" y="146"/>
                      </a:lnTo>
                      <a:close/>
                    </a:path>
                  </a:pathLst>
                </a:custGeom>
                <a:solidFill>
                  <a:srgbClr val="C477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" name="Freeform 339">
                  <a:extLst>
                    <a:ext uri="{FF2B5EF4-FFF2-40B4-BE49-F238E27FC236}">
                      <a16:creationId xmlns:a16="http://schemas.microsoft.com/office/drawing/2014/main" id="{2AF837FD-EC8F-4633-8113-795DFDC8E8E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6" y="1479"/>
                  <a:ext cx="32" cy="35"/>
                </a:xfrm>
                <a:custGeom>
                  <a:avLst/>
                  <a:gdLst>
                    <a:gd name="T0" fmla="*/ 5 w 125"/>
                    <a:gd name="T1" fmla="*/ 9 h 141"/>
                    <a:gd name="T2" fmla="*/ 0 w 125"/>
                    <a:gd name="T3" fmla="*/ 1 h 141"/>
                    <a:gd name="T4" fmla="*/ 1 w 125"/>
                    <a:gd name="T5" fmla="*/ 1 h 141"/>
                    <a:gd name="T6" fmla="*/ 2 w 125"/>
                    <a:gd name="T7" fmla="*/ 0 h 141"/>
                    <a:gd name="T8" fmla="*/ 3 w 125"/>
                    <a:gd name="T9" fmla="*/ 0 h 141"/>
                    <a:gd name="T10" fmla="*/ 4 w 125"/>
                    <a:gd name="T11" fmla="*/ 0 h 141"/>
                    <a:gd name="T12" fmla="*/ 8 w 125"/>
                    <a:gd name="T13" fmla="*/ 7 h 141"/>
                    <a:gd name="T14" fmla="*/ 7 w 125"/>
                    <a:gd name="T15" fmla="*/ 8 h 141"/>
                    <a:gd name="T16" fmla="*/ 7 w 125"/>
                    <a:gd name="T17" fmla="*/ 8 h 141"/>
                    <a:gd name="T18" fmla="*/ 6 w 125"/>
                    <a:gd name="T19" fmla="*/ 8 h 141"/>
                    <a:gd name="T20" fmla="*/ 5 w 125"/>
                    <a:gd name="T21" fmla="*/ 9 h 14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1">
                      <a:moveTo>
                        <a:pt x="73" y="141"/>
                      </a:moveTo>
                      <a:lnTo>
                        <a:pt x="0" y="19"/>
                      </a:lnTo>
                      <a:lnTo>
                        <a:pt x="14" y="14"/>
                      </a:lnTo>
                      <a:lnTo>
                        <a:pt x="27" y="9"/>
                      </a:lnTo>
                      <a:lnTo>
                        <a:pt x="41" y="3"/>
                      </a:lnTo>
                      <a:lnTo>
                        <a:pt x="55" y="0"/>
                      </a:lnTo>
                      <a:lnTo>
                        <a:pt x="125" y="118"/>
                      </a:lnTo>
                      <a:lnTo>
                        <a:pt x="111" y="123"/>
                      </a:lnTo>
                      <a:lnTo>
                        <a:pt x="101" y="129"/>
                      </a:lnTo>
                      <a:lnTo>
                        <a:pt x="87" y="136"/>
                      </a:lnTo>
                      <a:lnTo>
                        <a:pt x="73" y="141"/>
                      </a:lnTo>
                      <a:close/>
                    </a:path>
                  </a:pathLst>
                </a:custGeom>
                <a:solidFill>
                  <a:srgbClr val="C67C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" name="Freeform 340">
                  <a:extLst>
                    <a:ext uri="{FF2B5EF4-FFF2-40B4-BE49-F238E27FC236}">
                      <a16:creationId xmlns:a16="http://schemas.microsoft.com/office/drawing/2014/main" id="{B22B95A2-D852-400A-9E12-C2BF621A79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3" y="1476"/>
                  <a:ext cx="31" cy="35"/>
                </a:xfrm>
                <a:custGeom>
                  <a:avLst/>
                  <a:gdLst>
                    <a:gd name="T0" fmla="*/ 4 w 125"/>
                    <a:gd name="T1" fmla="*/ 9 h 140"/>
                    <a:gd name="T2" fmla="*/ 0 w 125"/>
                    <a:gd name="T3" fmla="*/ 2 h 140"/>
                    <a:gd name="T4" fmla="*/ 1 w 125"/>
                    <a:gd name="T5" fmla="*/ 1 h 140"/>
                    <a:gd name="T6" fmla="*/ 2 w 125"/>
                    <a:gd name="T7" fmla="*/ 1 h 140"/>
                    <a:gd name="T8" fmla="*/ 2 w 125"/>
                    <a:gd name="T9" fmla="*/ 1 h 140"/>
                    <a:gd name="T10" fmla="*/ 3 w 125"/>
                    <a:gd name="T11" fmla="*/ 0 h 140"/>
                    <a:gd name="T12" fmla="*/ 8 w 125"/>
                    <a:gd name="T13" fmla="*/ 7 h 140"/>
                    <a:gd name="T14" fmla="*/ 7 w 125"/>
                    <a:gd name="T15" fmla="*/ 8 h 140"/>
                    <a:gd name="T16" fmla="*/ 6 w 125"/>
                    <a:gd name="T17" fmla="*/ 8 h 140"/>
                    <a:gd name="T18" fmla="*/ 5 w 125"/>
                    <a:gd name="T19" fmla="*/ 9 h 140"/>
                    <a:gd name="T20" fmla="*/ 4 w 125"/>
                    <a:gd name="T21" fmla="*/ 9 h 14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40">
                      <a:moveTo>
                        <a:pt x="74" y="140"/>
                      </a:moveTo>
                      <a:lnTo>
                        <a:pt x="0" y="23"/>
                      </a:lnTo>
                      <a:lnTo>
                        <a:pt x="14" y="16"/>
                      </a:lnTo>
                      <a:lnTo>
                        <a:pt x="28" y="11"/>
                      </a:lnTo>
                      <a:lnTo>
                        <a:pt x="41" y="6"/>
                      </a:lnTo>
                      <a:lnTo>
                        <a:pt x="54" y="0"/>
                      </a:lnTo>
                      <a:lnTo>
                        <a:pt x="125" y="115"/>
                      </a:lnTo>
                      <a:lnTo>
                        <a:pt x="111" y="120"/>
                      </a:lnTo>
                      <a:lnTo>
                        <a:pt x="98" y="126"/>
                      </a:lnTo>
                      <a:lnTo>
                        <a:pt x="84" y="134"/>
                      </a:lnTo>
                      <a:lnTo>
                        <a:pt x="74" y="140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8" name="Freeform 341">
                  <a:extLst>
                    <a:ext uri="{FF2B5EF4-FFF2-40B4-BE49-F238E27FC236}">
                      <a16:creationId xmlns:a16="http://schemas.microsoft.com/office/drawing/2014/main" id="{69AC8154-1111-4320-9F6F-51D41103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0" y="1474"/>
                  <a:ext cx="31" cy="34"/>
                </a:xfrm>
                <a:custGeom>
                  <a:avLst/>
                  <a:gdLst>
                    <a:gd name="T0" fmla="*/ 4 w 125"/>
                    <a:gd name="T1" fmla="*/ 9 h 136"/>
                    <a:gd name="T2" fmla="*/ 0 w 125"/>
                    <a:gd name="T3" fmla="*/ 1 h 136"/>
                    <a:gd name="T4" fmla="*/ 1 w 125"/>
                    <a:gd name="T5" fmla="*/ 1 h 136"/>
                    <a:gd name="T6" fmla="*/ 1 w 125"/>
                    <a:gd name="T7" fmla="*/ 1 h 136"/>
                    <a:gd name="T8" fmla="*/ 2 w 125"/>
                    <a:gd name="T9" fmla="*/ 0 h 136"/>
                    <a:gd name="T10" fmla="*/ 3 w 125"/>
                    <a:gd name="T11" fmla="*/ 0 h 136"/>
                    <a:gd name="T12" fmla="*/ 8 w 125"/>
                    <a:gd name="T13" fmla="*/ 7 h 136"/>
                    <a:gd name="T14" fmla="*/ 7 w 125"/>
                    <a:gd name="T15" fmla="*/ 8 h 136"/>
                    <a:gd name="T16" fmla="*/ 6 w 125"/>
                    <a:gd name="T17" fmla="*/ 8 h 136"/>
                    <a:gd name="T18" fmla="*/ 5 w 125"/>
                    <a:gd name="T19" fmla="*/ 8 h 136"/>
                    <a:gd name="T20" fmla="*/ 4 w 125"/>
                    <a:gd name="T21" fmla="*/ 9 h 1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36">
                      <a:moveTo>
                        <a:pt x="70" y="136"/>
                      </a:moveTo>
                      <a:lnTo>
                        <a:pt x="0" y="18"/>
                      </a:lnTo>
                      <a:lnTo>
                        <a:pt x="13" y="13"/>
                      </a:lnTo>
                      <a:lnTo>
                        <a:pt x="26" y="7"/>
                      </a:lnTo>
                      <a:lnTo>
                        <a:pt x="40" y="5"/>
                      </a:lnTo>
                      <a:lnTo>
                        <a:pt x="53" y="0"/>
                      </a:lnTo>
                      <a:lnTo>
                        <a:pt x="125" y="113"/>
                      </a:lnTo>
                      <a:lnTo>
                        <a:pt x="108" y="119"/>
                      </a:lnTo>
                      <a:lnTo>
                        <a:pt x="95" y="124"/>
                      </a:lnTo>
                      <a:lnTo>
                        <a:pt x="81" y="130"/>
                      </a:lnTo>
                      <a:lnTo>
                        <a:pt x="70" y="136"/>
                      </a:lnTo>
                      <a:close/>
                    </a:path>
                  </a:pathLst>
                </a:custGeom>
                <a:solidFill>
                  <a:srgbClr val="C97F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9" name="Freeform 342">
                  <a:extLst>
                    <a:ext uri="{FF2B5EF4-FFF2-40B4-BE49-F238E27FC236}">
                      <a16:creationId xmlns:a16="http://schemas.microsoft.com/office/drawing/2014/main" id="{D5D16960-AE5E-4709-9B5E-31917341D1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72"/>
                  <a:ext cx="30" cy="33"/>
                </a:xfrm>
                <a:custGeom>
                  <a:avLst/>
                  <a:gdLst>
                    <a:gd name="T0" fmla="*/ 4 w 122"/>
                    <a:gd name="T1" fmla="*/ 8 h 131"/>
                    <a:gd name="T2" fmla="*/ 0 w 122"/>
                    <a:gd name="T3" fmla="*/ 1 h 131"/>
                    <a:gd name="T4" fmla="*/ 1 w 122"/>
                    <a:gd name="T5" fmla="*/ 1 h 131"/>
                    <a:gd name="T6" fmla="*/ 2 w 122"/>
                    <a:gd name="T7" fmla="*/ 1 h 131"/>
                    <a:gd name="T8" fmla="*/ 3 w 122"/>
                    <a:gd name="T9" fmla="*/ 1 h 131"/>
                    <a:gd name="T10" fmla="*/ 3 w 122"/>
                    <a:gd name="T11" fmla="*/ 0 h 131"/>
                    <a:gd name="T12" fmla="*/ 7 w 122"/>
                    <a:gd name="T13" fmla="*/ 7 h 131"/>
                    <a:gd name="T14" fmla="*/ 7 w 122"/>
                    <a:gd name="T15" fmla="*/ 7 h 131"/>
                    <a:gd name="T16" fmla="*/ 6 w 122"/>
                    <a:gd name="T17" fmla="*/ 8 h 131"/>
                    <a:gd name="T18" fmla="*/ 5 w 122"/>
                    <a:gd name="T19" fmla="*/ 8 h 131"/>
                    <a:gd name="T20" fmla="*/ 4 w 122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31">
                      <a:moveTo>
                        <a:pt x="71" y="131"/>
                      </a:moveTo>
                      <a:lnTo>
                        <a:pt x="0" y="16"/>
                      </a:lnTo>
                      <a:lnTo>
                        <a:pt x="14" y="14"/>
                      </a:lnTo>
                      <a:lnTo>
                        <a:pt x="30" y="9"/>
                      </a:lnTo>
                      <a:lnTo>
                        <a:pt x="44" y="6"/>
                      </a:lnTo>
                      <a:lnTo>
                        <a:pt x="57" y="0"/>
                      </a:lnTo>
                      <a:lnTo>
                        <a:pt x="122" y="115"/>
                      </a:lnTo>
                      <a:lnTo>
                        <a:pt x="110" y="117"/>
                      </a:lnTo>
                      <a:lnTo>
                        <a:pt x="96" y="120"/>
                      </a:lnTo>
                      <a:lnTo>
                        <a:pt x="82" y="126"/>
                      </a:lnTo>
                      <a:lnTo>
                        <a:pt x="71" y="131"/>
                      </a:lnTo>
                      <a:close/>
                    </a:path>
                  </a:pathLst>
                </a:custGeom>
                <a:solidFill>
                  <a:srgbClr val="CC84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0" name="Freeform 343">
                  <a:extLst>
                    <a:ext uri="{FF2B5EF4-FFF2-40B4-BE49-F238E27FC236}">
                      <a16:creationId xmlns:a16="http://schemas.microsoft.com/office/drawing/2014/main" id="{02817D0E-CD9D-4EF1-A217-E0149301127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3" y="1471"/>
                  <a:ext cx="31" cy="32"/>
                </a:xfrm>
                <a:custGeom>
                  <a:avLst/>
                  <a:gdLst>
                    <a:gd name="T0" fmla="*/ 5 w 123"/>
                    <a:gd name="T1" fmla="*/ 8 h 125"/>
                    <a:gd name="T2" fmla="*/ 0 w 123"/>
                    <a:gd name="T3" fmla="*/ 1 h 125"/>
                    <a:gd name="T4" fmla="*/ 1 w 123"/>
                    <a:gd name="T5" fmla="*/ 1 h 125"/>
                    <a:gd name="T6" fmla="*/ 2 w 123"/>
                    <a:gd name="T7" fmla="*/ 1 h 125"/>
                    <a:gd name="T8" fmla="*/ 3 w 123"/>
                    <a:gd name="T9" fmla="*/ 0 h 125"/>
                    <a:gd name="T10" fmla="*/ 4 w 123"/>
                    <a:gd name="T11" fmla="*/ 0 h 125"/>
                    <a:gd name="T12" fmla="*/ 8 w 123"/>
                    <a:gd name="T13" fmla="*/ 7 h 125"/>
                    <a:gd name="T14" fmla="*/ 7 w 123"/>
                    <a:gd name="T15" fmla="*/ 7 h 125"/>
                    <a:gd name="T16" fmla="*/ 6 w 123"/>
                    <a:gd name="T17" fmla="*/ 7 h 125"/>
                    <a:gd name="T18" fmla="*/ 5 w 123"/>
                    <a:gd name="T19" fmla="*/ 8 h 125"/>
                    <a:gd name="T20" fmla="*/ 5 w 123"/>
                    <a:gd name="T21" fmla="*/ 8 h 12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25">
                      <a:moveTo>
                        <a:pt x="72" y="125"/>
                      </a:moveTo>
                      <a:lnTo>
                        <a:pt x="0" y="12"/>
                      </a:lnTo>
                      <a:lnTo>
                        <a:pt x="17" y="9"/>
                      </a:lnTo>
                      <a:lnTo>
                        <a:pt x="33" y="7"/>
                      </a:lnTo>
                      <a:lnTo>
                        <a:pt x="47" y="3"/>
                      </a:lnTo>
                      <a:lnTo>
                        <a:pt x="63" y="0"/>
                      </a:lnTo>
                      <a:lnTo>
                        <a:pt x="123" y="109"/>
                      </a:lnTo>
                      <a:lnTo>
                        <a:pt x="109" y="113"/>
                      </a:lnTo>
                      <a:lnTo>
                        <a:pt x="95" y="115"/>
                      </a:lnTo>
                      <a:lnTo>
                        <a:pt x="83" y="120"/>
                      </a:lnTo>
                      <a:lnTo>
                        <a:pt x="72" y="125"/>
                      </a:lnTo>
                      <a:close/>
                    </a:path>
                  </a:pathLst>
                </a:custGeom>
                <a:solidFill>
                  <a:srgbClr val="CC84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1" name="Freeform 344">
                  <a:extLst>
                    <a:ext uri="{FF2B5EF4-FFF2-40B4-BE49-F238E27FC236}">
                      <a16:creationId xmlns:a16="http://schemas.microsoft.com/office/drawing/2014/main" id="{5B7723CF-486B-4754-B171-4C95B4B93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1" y="1470"/>
                  <a:ext cx="31" cy="31"/>
                </a:xfrm>
                <a:custGeom>
                  <a:avLst/>
                  <a:gdLst>
                    <a:gd name="T0" fmla="*/ 4 w 125"/>
                    <a:gd name="T1" fmla="*/ 8 h 123"/>
                    <a:gd name="T2" fmla="*/ 0 w 125"/>
                    <a:gd name="T3" fmla="*/ 1 h 123"/>
                    <a:gd name="T4" fmla="*/ 1 w 125"/>
                    <a:gd name="T5" fmla="*/ 0 h 123"/>
                    <a:gd name="T6" fmla="*/ 2 w 125"/>
                    <a:gd name="T7" fmla="*/ 0 h 123"/>
                    <a:gd name="T8" fmla="*/ 3 w 125"/>
                    <a:gd name="T9" fmla="*/ 0 h 123"/>
                    <a:gd name="T10" fmla="*/ 4 w 125"/>
                    <a:gd name="T11" fmla="*/ 0 h 123"/>
                    <a:gd name="T12" fmla="*/ 8 w 125"/>
                    <a:gd name="T13" fmla="*/ 7 h 123"/>
                    <a:gd name="T14" fmla="*/ 7 w 125"/>
                    <a:gd name="T15" fmla="*/ 7 h 123"/>
                    <a:gd name="T16" fmla="*/ 6 w 125"/>
                    <a:gd name="T17" fmla="*/ 7 h 123"/>
                    <a:gd name="T18" fmla="*/ 5 w 125"/>
                    <a:gd name="T19" fmla="*/ 8 h 123"/>
                    <a:gd name="T20" fmla="*/ 4 w 125"/>
                    <a:gd name="T21" fmla="*/ 8 h 12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5" h="123">
                      <a:moveTo>
                        <a:pt x="65" y="123"/>
                      </a:moveTo>
                      <a:lnTo>
                        <a:pt x="0" y="8"/>
                      </a:lnTo>
                      <a:lnTo>
                        <a:pt x="17" y="5"/>
                      </a:lnTo>
                      <a:lnTo>
                        <a:pt x="33" y="3"/>
                      </a:lnTo>
                      <a:lnTo>
                        <a:pt x="47" y="0"/>
                      </a:lnTo>
                      <a:lnTo>
                        <a:pt x="63" y="0"/>
                      </a:lnTo>
                      <a:lnTo>
                        <a:pt x="125" y="106"/>
                      </a:lnTo>
                      <a:lnTo>
                        <a:pt x="112" y="109"/>
                      </a:lnTo>
                      <a:lnTo>
                        <a:pt x="95" y="112"/>
                      </a:lnTo>
                      <a:lnTo>
                        <a:pt x="82" y="118"/>
                      </a:lnTo>
                      <a:lnTo>
                        <a:pt x="65" y="123"/>
                      </a:lnTo>
                      <a:close/>
                    </a:path>
                  </a:pathLst>
                </a:custGeom>
                <a:solidFill>
                  <a:srgbClr val="CC875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2" name="Freeform 345">
                  <a:extLst>
                    <a:ext uri="{FF2B5EF4-FFF2-40B4-BE49-F238E27FC236}">
                      <a16:creationId xmlns:a16="http://schemas.microsoft.com/office/drawing/2014/main" id="{1800A2BA-B6E0-4DAF-BB07-EBB9E2E0514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9" y="1469"/>
                  <a:ext cx="31" cy="30"/>
                </a:xfrm>
                <a:custGeom>
                  <a:avLst/>
                  <a:gdLst>
                    <a:gd name="T0" fmla="*/ 4 w 122"/>
                    <a:gd name="T1" fmla="*/ 8 h 116"/>
                    <a:gd name="T2" fmla="*/ 0 w 122"/>
                    <a:gd name="T3" fmla="*/ 1 h 116"/>
                    <a:gd name="T4" fmla="*/ 1 w 122"/>
                    <a:gd name="T5" fmla="*/ 0 h 116"/>
                    <a:gd name="T6" fmla="*/ 2 w 122"/>
                    <a:gd name="T7" fmla="*/ 0 h 116"/>
                    <a:gd name="T8" fmla="*/ 3 w 122"/>
                    <a:gd name="T9" fmla="*/ 0 h 116"/>
                    <a:gd name="T10" fmla="*/ 4 w 122"/>
                    <a:gd name="T11" fmla="*/ 0 h 116"/>
                    <a:gd name="T12" fmla="*/ 8 w 122"/>
                    <a:gd name="T13" fmla="*/ 7 h 116"/>
                    <a:gd name="T14" fmla="*/ 7 w 122"/>
                    <a:gd name="T15" fmla="*/ 7 h 116"/>
                    <a:gd name="T16" fmla="*/ 6 w 122"/>
                    <a:gd name="T17" fmla="*/ 7 h 116"/>
                    <a:gd name="T18" fmla="*/ 5 w 122"/>
                    <a:gd name="T19" fmla="*/ 8 h 116"/>
                    <a:gd name="T20" fmla="*/ 4 w 122"/>
                    <a:gd name="T21" fmla="*/ 8 h 11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6">
                      <a:moveTo>
                        <a:pt x="60" y="116"/>
                      </a:moveTo>
                      <a:lnTo>
                        <a:pt x="0" y="7"/>
                      </a:lnTo>
                      <a:lnTo>
                        <a:pt x="14" y="5"/>
                      </a:lnTo>
                      <a:lnTo>
                        <a:pt x="30" y="2"/>
                      </a:lnTo>
                      <a:lnTo>
                        <a:pt x="44" y="2"/>
                      </a:lnTo>
                      <a:lnTo>
                        <a:pt x="57" y="0"/>
                      </a:lnTo>
                      <a:lnTo>
                        <a:pt x="122" y="102"/>
                      </a:lnTo>
                      <a:lnTo>
                        <a:pt x="109" y="102"/>
                      </a:lnTo>
                      <a:lnTo>
                        <a:pt x="92" y="106"/>
                      </a:lnTo>
                      <a:lnTo>
                        <a:pt x="76" y="111"/>
                      </a:lnTo>
                      <a:lnTo>
                        <a:pt x="60" y="116"/>
                      </a:lnTo>
                      <a:close/>
                    </a:path>
                  </a:pathLst>
                </a:custGeom>
                <a:solidFill>
                  <a:srgbClr val="D18C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" name="Freeform 346">
                  <a:extLst>
                    <a:ext uri="{FF2B5EF4-FFF2-40B4-BE49-F238E27FC236}">
                      <a16:creationId xmlns:a16="http://schemas.microsoft.com/office/drawing/2014/main" id="{AFDCF8AE-D015-4515-B71B-F9176023E6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7" y="1468"/>
                  <a:ext cx="30" cy="28"/>
                </a:xfrm>
                <a:custGeom>
                  <a:avLst/>
                  <a:gdLst>
                    <a:gd name="T0" fmla="*/ 4 w 122"/>
                    <a:gd name="T1" fmla="*/ 7 h 114"/>
                    <a:gd name="T2" fmla="*/ 0 w 122"/>
                    <a:gd name="T3" fmla="*/ 0 h 114"/>
                    <a:gd name="T4" fmla="*/ 1 w 122"/>
                    <a:gd name="T5" fmla="*/ 0 h 114"/>
                    <a:gd name="T6" fmla="*/ 2 w 122"/>
                    <a:gd name="T7" fmla="*/ 0 h 114"/>
                    <a:gd name="T8" fmla="*/ 3 w 122"/>
                    <a:gd name="T9" fmla="*/ 0 h 114"/>
                    <a:gd name="T10" fmla="*/ 4 w 122"/>
                    <a:gd name="T11" fmla="*/ 0 h 114"/>
                    <a:gd name="T12" fmla="*/ 7 w 122"/>
                    <a:gd name="T13" fmla="*/ 6 h 114"/>
                    <a:gd name="T14" fmla="*/ 6 w 122"/>
                    <a:gd name="T15" fmla="*/ 7 h 114"/>
                    <a:gd name="T16" fmla="*/ 6 w 122"/>
                    <a:gd name="T17" fmla="*/ 7 h 114"/>
                    <a:gd name="T18" fmla="*/ 5 w 122"/>
                    <a:gd name="T19" fmla="*/ 7 h 114"/>
                    <a:gd name="T20" fmla="*/ 4 w 122"/>
                    <a:gd name="T21" fmla="*/ 7 h 11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2" h="114">
                      <a:moveTo>
                        <a:pt x="62" y="114"/>
                      </a:moveTo>
                      <a:lnTo>
                        <a:pt x="0" y="8"/>
                      </a:lnTo>
                      <a:lnTo>
                        <a:pt x="14" y="6"/>
                      </a:lnTo>
                      <a:lnTo>
                        <a:pt x="30" y="2"/>
                      </a:lnTo>
                      <a:lnTo>
                        <a:pt x="46" y="0"/>
                      </a:lnTo>
                      <a:lnTo>
                        <a:pt x="62" y="0"/>
                      </a:lnTo>
                      <a:lnTo>
                        <a:pt x="122" y="106"/>
                      </a:lnTo>
                      <a:lnTo>
                        <a:pt x="106" y="108"/>
                      </a:lnTo>
                      <a:lnTo>
                        <a:pt x="92" y="108"/>
                      </a:lnTo>
                      <a:lnTo>
                        <a:pt x="76" y="112"/>
                      </a:lnTo>
                      <a:lnTo>
                        <a:pt x="62" y="114"/>
                      </a:lnTo>
                      <a:close/>
                    </a:path>
                  </a:pathLst>
                </a:custGeom>
                <a:solidFill>
                  <a:srgbClr val="D18E6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4" name="Freeform 347">
                  <a:extLst>
                    <a:ext uri="{FF2B5EF4-FFF2-40B4-BE49-F238E27FC236}">
                      <a16:creationId xmlns:a16="http://schemas.microsoft.com/office/drawing/2014/main" id="{B51C7D73-0857-49BF-98B7-450D18E43A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468"/>
                  <a:ext cx="32" cy="27"/>
                </a:xfrm>
                <a:custGeom>
                  <a:avLst/>
                  <a:gdLst>
                    <a:gd name="T0" fmla="*/ 4 w 128"/>
                    <a:gd name="T1" fmla="*/ 7 h 108"/>
                    <a:gd name="T2" fmla="*/ 0 w 128"/>
                    <a:gd name="T3" fmla="*/ 1 h 108"/>
                    <a:gd name="T4" fmla="*/ 1 w 128"/>
                    <a:gd name="T5" fmla="*/ 0 h 108"/>
                    <a:gd name="T6" fmla="*/ 2 w 128"/>
                    <a:gd name="T7" fmla="*/ 0 h 108"/>
                    <a:gd name="T8" fmla="*/ 3 w 128"/>
                    <a:gd name="T9" fmla="*/ 0 h 108"/>
                    <a:gd name="T10" fmla="*/ 4 w 128"/>
                    <a:gd name="T11" fmla="*/ 0 h 108"/>
                    <a:gd name="T12" fmla="*/ 8 w 128"/>
                    <a:gd name="T13" fmla="*/ 7 h 108"/>
                    <a:gd name="T14" fmla="*/ 7 w 128"/>
                    <a:gd name="T15" fmla="*/ 7 h 108"/>
                    <a:gd name="T16" fmla="*/ 6 w 128"/>
                    <a:gd name="T17" fmla="*/ 7 h 108"/>
                    <a:gd name="T18" fmla="*/ 5 w 128"/>
                    <a:gd name="T19" fmla="*/ 7 h 108"/>
                    <a:gd name="T20" fmla="*/ 4 w 128"/>
                    <a:gd name="T21" fmla="*/ 7 h 10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8" h="108">
                      <a:moveTo>
                        <a:pt x="65" y="108"/>
                      </a:moveTo>
                      <a:lnTo>
                        <a:pt x="0" y="6"/>
                      </a:lnTo>
                      <a:lnTo>
                        <a:pt x="19" y="2"/>
                      </a:lnTo>
                      <a:lnTo>
                        <a:pt x="35" y="0"/>
                      </a:lnTo>
                      <a:lnTo>
                        <a:pt x="52" y="0"/>
                      </a:lnTo>
                      <a:lnTo>
                        <a:pt x="65" y="0"/>
                      </a:lnTo>
                      <a:lnTo>
                        <a:pt x="128" y="106"/>
                      </a:lnTo>
                      <a:lnTo>
                        <a:pt x="111" y="106"/>
                      </a:lnTo>
                      <a:lnTo>
                        <a:pt x="98" y="106"/>
                      </a:lnTo>
                      <a:lnTo>
                        <a:pt x="81" y="106"/>
                      </a:lnTo>
                      <a:lnTo>
                        <a:pt x="65" y="108"/>
                      </a:lnTo>
                      <a:close/>
                    </a:path>
                  </a:pathLst>
                </a:custGeom>
                <a:solidFill>
                  <a:srgbClr val="D191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5" name="Freeform 348">
                  <a:extLst>
                    <a:ext uri="{FF2B5EF4-FFF2-40B4-BE49-F238E27FC236}">
                      <a16:creationId xmlns:a16="http://schemas.microsoft.com/office/drawing/2014/main" id="{22878E1A-EB74-4BBF-A67F-ACEE2D5A19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92" y="1467"/>
                  <a:ext cx="31" cy="28"/>
                </a:xfrm>
                <a:custGeom>
                  <a:avLst/>
                  <a:gdLst>
                    <a:gd name="T0" fmla="*/ 4 w 123"/>
                    <a:gd name="T1" fmla="*/ 7 h 109"/>
                    <a:gd name="T2" fmla="*/ 0 w 123"/>
                    <a:gd name="T3" fmla="*/ 0 h 109"/>
                    <a:gd name="T4" fmla="*/ 1 w 123"/>
                    <a:gd name="T5" fmla="*/ 0 h 109"/>
                    <a:gd name="T6" fmla="*/ 2 w 123"/>
                    <a:gd name="T7" fmla="*/ 0 h 109"/>
                    <a:gd name="T8" fmla="*/ 3 w 123"/>
                    <a:gd name="T9" fmla="*/ 0 h 109"/>
                    <a:gd name="T10" fmla="*/ 4 w 123"/>
                    <a:gd name="T11" fmla="*/ 0 h 109"/>
                    <a:gd name="T12" fmla="*/ 8 w 123"/>
                    <a:gd name="T13" fmla="*/ 7 h 109"/>
                    <a:gd name="T14" fmla="*/ 7 w 123"/>
                    <a:gd name="T15" fmla="*/ 7 h 109"/>
                    <a:gd name="T16" fmla="*/ 6 w 123"/>
                    <a:gd name="T17" fmla="*/ 7 h 109"/>
                    <a:gd name="T18" fmla="*/ 5 w 123"/>
                    <a:gd name="T19" fmla="*/ 7 h 109"/>
                    <a:gd name="T20" fmla="*/ 4 w 123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3" h="109">
                      <a:moveTo>
                        <a:pt x="60" y="109"/>
                      </a:moveTo>
                      <a:lnTo>
                        <a:pt x="0" y="3"/>
                      </a:lnTo>
                      <a:lnTo>
                        <a:pt x="14" y="3"/>
                      </a:lnTo>
                      <a:lnTo>
                        <a:pt x="30" y="0"/>
                      </a:lnTo>
                      <a:lnTo>
                        <a:pt x="44" y="0"/>
                      </a:lnTo>
                      <a:lnTo>
                        <a:pt x="60" y="0"/>
                      </a:lnTo>
                      <a:lnTo>
                        <a:pt x="123" y="109"/>
                      </a:lnTo>
                      <a:lnTo>
                        <a:pt x="109" y="106"/>
                      </a:lnTo>
                      <a:lnTo>
                        <a:pt x="93" y="106"/>
                      </a:lnTo>
                      <a:lnTo>
                        <a:pt x="76" y="109"/>
                      </a:lnTo>
                      <a:lnTo>
                        <a:pt x="60" y="109"/>
                      </a:lnTo>
                      <a:close/>
                    </a:path>
                  </a:pathLst>
                </a:custGeom>
                <a:solidFill>
                  <a:srgbClr val="D393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6" name="Freeform 349">
                  <a:extLst>
                    <a:ext uri="{FF2B5EF4-FFF2-40B4-BE49-F238E27FC236}">
                      <a16:creationId xmlns:a16="http://schemas.microsoft.com/office/drawing/2014/main" id="{7F1FCBC1-FFC4-44B2-ABB8-EC1D1EB24D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467"/>
                  <a:ext cx="32" cy="28"/>
                </a:xfrm>
                <a:custGeom>
                  <a:avLst/>
                  <a:gdLst>
                    <a:gd name="T0" fmla="*/ 4 w 129"/>
                    <a:gd name="T1" fmla="*/ 7 h 109"/>
                    <a:gd name="T2" fmla="*/ 0 w 129"/>
                    <a:gd name="T3" fmla="*/ 0 h 109"/>
                    <a:gd name="T4" fmla="*/ 1 w 129"/>
                    <a:gd name="T5" fmla="*/ 0 h 109"/>
                    <a:gd name="T6" fmla="*/ 2 w 129"/>
                    <a:gd name="T7" fmla="*/ 0 h 109"/>
                    <a:gd name="T8" fmla="*/ 3 w 129"/>
                    <a:gd name="T9" fmla="*/ 0 h 109"/>
                    <a:gd name="T10" fmla="*/ 4 w 129"/>
                    <a:gd name="T11" fmla="*/ 0 h 109"/>
                    <a:gd name="T12" fmla="*/ 8 w 129"/>
                    <a:gd name="T13" fmla="*/ 7 h 109"/>
                    <a:gd name="T14" fmla="*/ 7 w 129"/>
                    <a:gd name="T15" fmla="*/ 7 h 109"/>
                    <a:gd name="T16" fmla="*/ 6 w 129"/>
                    <a:gd name="T17" fmla="*/ 7 h 109"/>
                    <a:gd name="T18" fmla="*/ 5 w 129"/>
                    <a:gd name="T19" fmla="*/ 7 h 109"/>
                    <a:gd name="T20" fmla="*/ 4 w 129"/>
                    <a:gd name="T21" fmla="*/ 7 h 10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9" h="109">
                      <a:moveTo>
                        <a:pt x="63" y="109"/>
                      </a:moveTo>
                      <a:lnTo>
                        <a:pt x="0" y="3"/>
                      </a:lnTo>
                      <a:lnTo>
                        <a:pt x="16" y="0"/>
                      </a:lnTo>
                      <a:lnTo>
                        <a:pt x="33" y="0"/>
                      </a:lnTo>
                      <a:lnTo>
                        <a:pt x="46" y="0"/>
                      </a:lnTo>
                      <a:lnTo>
                        <a:pt x="63" y="0"/>
                      </a:lnTo>
                      <a:lnTo>
                        <a:pt x="129" y="109"/>
                      </a:lnTo>
                      <a:lnTo>
                        <a:pt x="111" y="109"/>
                      </a:lnTo>
                      <a:lnTo>
                        <a:pt x="95" y="106"/>
                      </a:lnTo>
                      <a:lnTo>
                        <a:pt x="79" y="106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396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Freeform 350">
                  <a:extLst>
                    <a:ext uri="{FF2B5EF4-FFF2-40B4-BE49-F238E27FC236}">
                      <a16:creationId xmlns:a16="http://schemas.microsoft.com/office/drawing/2014/main" id="{9E625825-28D6-462F-A7DF-2C2E48EE54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7" y="1467"/>
                  <a:ext cx="34" cy="28"/>
                </a:xfrm>
                <a:custGeom>
                  <a:avLst/>
                  <a:gdLst>
                    <a:gd name="T0" fmla="*/ 4 w 136"/>
                    <a:gd name="T1" fmla="*/ 7 h 111"/>
                    <a:gd name="T2" fmla="*/ 0 w 136"/>
                    <a:gd name="T3" fmla="*/ 0 h 111"/>
                    <a:gd name="T4" fmla="*/ 1 w 136"/>
                    <a:gd name="T5" fmla="*/ 0 h 111"/>
                    <a:gd name="T6" fmla="*/ 2 w 136"/>
                    <a:gd name="T7" fmla="*/ 0 h 111"/>
                    <a:gd name="T8" fmla="*/ 4 w 136"/>
                    <a:gd name="T9" fmla="*/ 0 h 111"/>
                    <a:gd name="T10" fmla="*/ 5 w 136"/>
                    <a:gd name="T11" fmla="*/ 0 h 111"/>
                    <a:gd name="T12" fmla="*/ 9 w 136"/>
                    <a:gd name="T13" fmla="*/ 7 h 111"/>
                    <a:gd name="T14" fmla="*/ 8 w 136"/>
                    <a:gd name="T15" fmla="*/ 7 h 111"/>
                    <a:gd name="T16" fmla="*/ 6 w 136"/>
                    <a:gd name="T17" fmla="*/ 7 h 111"/>
                    <a:gd name="T18" fmla="*/ 5 w 136"/>
                    <a:gd name="T19" fmla="*/ 7 h 111"/>
                    <a:gd name="T20" fmla="*/ 4 w 136"/>
                    <a:gd name="T21" fmla="*/ 7 h 11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6" h="111">
                      <a:moveTo>
                        <a:pt x="63" y="109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5" y="0"/>
                      </a:lnTo>
                      <a:lnTo>
                        <a:pt x="55" y="0"/>
                      </a:lnTo>
                      <a:lnTo>
                        <a:pt x="71" y="0"/>
                      </a:lnTo>
                      <a:lnTo>
                        <a:pt x="136" y="111"/>
                      </a:lnTo>
                      <a:lnTo>
                        <a:pt x="120" y="111"/>
                      </a:lnTo>
                      <a:lnTo>
                        <a:pt x="101" y="109"/>
                      </a:lnTo>
                      <a:lnTo>
                        <a:pt x="81" y="109"/>
                      </a:lnTo>
                      <a:lnTo>
                        <a:pt x="63" y="109"/>
                      </a:lnTo>
                      <a:close/>
                    </a:path>
                  </a:pathLst>
                </a:custGeom>
                <a:solidFill>
                  <a:srgbClr val="D89B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Freeform 351">
                  <a:extLst>
                    <a:ext uri="{FF2B5EF4-FFF2-40B4-BE49-F238E27FC236}">
                      <a16:creationId xmlns:a16="http://schemas.microsoft.com/office/drawing/2014/main" id="{F7760566-C9F0-4AAC-AB51-795C7E8273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5" y="1467"/>
                  <a:ext cx="35" cy="29"/>
                </a:xfrm>
                <a:custGeom>
                  <a:avLst/>
                  <a:gdLst>
                    <a:gd name="T0" fmla="*/ 4 w 138"/>
                    <a:gd name="T1" fmla="*/ 7 h 117"/>
                    <a:gd name="T2" fmla="*/ 0 w 138"/>
                    <a:gd name="T3" fmla="*/ 0 h 117"/>
                    <a:gd name="T4" fmla="*/ 1 w 138"/>
                    <a:gd name="T5" fmla="*/ 0 h 117"/>
                    <a:gd name="T6" fmla="*/ 2 w 138"/>
                    <a:gd name="T7" fmla="*/ 0 h 117"/>
                    <a:gd name="T8" fmla="*/ 3 w 138"/>
                    <a:gd name="T9" fmla="*/ 0 h 117"/>
                    <a:gd name="T10" fmla="*/ 4 w 138"/>
                    <a:gd name="T11" fmla="*/ 0 h 117"/>
                    <a:gd name="T12" fmla="*/ 9 w 138"/>
                    <a:gd name="T13" fmla="*/ 7 h 117"/>
                    <a:gd name="T14" fmla="*/ 8 w 138"/>
                    <a:gd name="T15" fmla="*/ 7 h 117"/>
                    <a:gd name="T16" fmla="*/ 7 w 138"/>
                    <a:gd name="T17" fmla="*/ 7 h 117"/>
                    <a:gd name="T18" fmla="*/ 5 w 138"/>
                    <a:gd name="T19" fmla="*/ 7 h 117"/>
                    <a:gd name="T20" fmla="*/ 4 w 138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8" h="117">
                      <a:moveTo>
                        <a:pt x="66" y="109"/>
                      </a:moveTo>
                      <a:lnTo>
                        <a:pt x="0" y="0"/>
                      </a:lnTo>
                      <a:lnTo>
                        <a:pt x="18" y="0"/>
                      </a:lnTo>
                      <a:lnTo>
                        <a:pt x="36" y="0"/>
                      </a:lnTo>
                      <a:lnTo>
                        <a:pt x="52" y="3"/>
                      </a:lnTo>
                      <a:lnTo>
                        <a:pt x="68" y="3"/>
                      </a:lnTo>
                      <a:lnTo>
                        <a:pt x="138" y="117"/>
                      </a:lnTo>
                      <a:lnTo>
                        <a:pt x="119" y="115"/>
                      </a:lnTo>
                      <a:lnTo>
                        <a:pt x="103" y="111"/>
                      </a:lnTo>
                      <a:lnTo>
                        <a:pt x="84" y="111"/>
                      </a:lnTo>
                      <a:lnTo>
                        <a:pt x="66" y="109"/>
                      </a:lnTo>
                      <a:close/>
                    </a:path>
                  </a:pathLst>
                </a:custGeom>
                <a:solidFill>
                  <a:srgbClr val="D89E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Freeform 352">
                  <a:extLst>
                    <a:ext uri="{FF2B5EF4-FFF2-40B4-BE49-F238E27FC236}">
                      <a16:creationId xmlns:a16="http://schemas.microsoft.com/office/drawing/2014/main" id="{CA3B059E-56E5-46B8-AD0F-E464B202B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5" y="1467"/>
                  <a:ext cx="34" cy="32"/>
                </a:xfrm>
                <a:custGeom>
                  <a:avLst/>
                  <a:gdLst>
                    <a:gd name="T0" fmla="*/ 4 w 139"/>
                    <a:gd name="T1" fmla="*/ 7 h 129"/>
                    <a:gd name="T2" fmla="*/ 0 w 139"/>
                    <a:gd name="T3" fmla="*/ 0 h 129"/>
                    <a:gd name="T4" fmla="*/ 1 w 139"/>
                    <a:gd name="T5" fmla="*/ 0 h 129"/>
                    <a:gd name="T6" fmla="*/ 2 w 139"/>
                    <a:gd name="T7" fmla="*/ 0 h 129"/>
                    <a:gd name="T8" fmla="*/ 3 w 139"/>
                    <a:gd name="T9" fmla="*/ 0 h 129"/>
                    <a:gd name="T10" fmla="*/ 4 w 139"/>
                    <a:gd name="T11" fmla="*/ 0 h 129"/>
                    <a:gd name="T12" fmla="*/ 8 w 139"/>
                    <a:gd name="T13" fmla="*/ 8 h 129"/>
                    <a:gd name="T14" fmla="*/ 7 w 139"/>
                    <a:gd name="T15" fmla="*/ 8 h 129"/>
                    <a:gd name="T16" fmla="*/ 6 w 139"/>
                    <a:gd name="T17" fmla="*/ 7 h 129"/>
                    <a:gd name="T18" fmla="*/ 5 w 139"/>
                    <a:gd name="T19" fmla="*/ 7 h 129"/>
                    <a:gd name="T20" fmla="*/ 4 w 139"/>
                    <a:gd name="T21" fmla="*/ 7 h 12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39" h="129">
                      <a:moveTo>
                        <a:pt x="65" y="111"/>
                      </a:moveTo>
                      <a:lnTo>
                        <a:pt x="0" y="0"/>
                      </a:lnTo>
                      <a:lnTo>
                        <a:pt x="16" y="3"/>
                      </a:lnTo>
                      <a:lnTo>
                        <a:pt x="33" y="3"/>
                      </a:lnTo>
                      <a:lnTo>
                        <a:pt x="49" y="3"/>
                      </a:lnTo>
                      <a:lnTo>
                        <a:pt x="65" y="3"/>
                      </a:lnTo>
                      <a:lnTo>
                        <a:pt x="139" y="129"/>
                      </a:lnTo>
                      <a:lnTo>
                        <a:pt x="122" y="123"/>
                      </a:lnTo>
                      <a:lnTo>
                        <a:pt x="103" y="120"/>
                      </a:lnTo>
                      <a:lnTo>
                        <a:pt x="84" y="115"/>
                      </a:lnTo>
                      <a:lnTo>
                        <a:pt x="65" y="111"/>
                      </a:lnTo>
                      <a:close/>
                    </a:path>
                  </a:pathLst>
                </a:custGeom>
                <a:solidFill>
                  <a:srgbClr val="D89E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" name="Freeform 353">
                  <a:extLst>
                    <a:ext uri="{FF2B5EF4-FFF2-40B4-BE49-F238E27FC236}">
                      <a16:creationId xmlns:a16="http://schemas.microsoft.com/office/drawing/2014/main" id="{FC81BBB3-66E8-45D7-B947-4BE83455D9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32" y="1468"/>
                  <a:ext cx="38" cy="35"/>
                </a:xfrm>
                <a:custGeom>
                  <a:avLst/>
                  <a:gdLst>
                    <a:gd name="T0" fmla="*/ 5 w 152"/>
                    <a:gd name="T1" fmla="*/ 7 h 138"/>
                    <a:gd name="T2" fmla="*/ 0 w 152"/>
                    <a:gd name="T3" fmla="*/ 0 h 138"/>
                    <a:gd name="T4" fmla="*/ 1 w 152"/>
                    <a:gd name="T5" fmla="*/ 0 h 138"/>
                    <a:gd name="T6" fmla="*/ 3 w 152"/>
                    <a:gd name="T7" fmla="*/ 0 h 138"/>
                    <a:gd name="T8" fmla="*/ 4 w 152"/>
                    <a:gd name="T9" fmla="*/ 1 h 138"/>
                    <a:gd name="T10" fmla="*/ 5 w 152"/>
                    <a:gd name="T11" fmla="*/ 1 h 138"/>
                    <a:gd name="T12" fmla="*/ 10 w 152"/>
                    <a:gd name="T13" fmla="*/ 9 h 138"/>
                    <a:gd name="T14" fmla="*/ 9 w 152"/>
                    <a:gd name="T15" fmla="*/ 9 h 138"/>
                    <a:gd name="T16" fmla="*/ 8 w 152"/>
                    <a:gd name="T17" fmla="*/ 9 h 138"/>
                    <a:gd name="T18" fmla="*/ 8 w 152"/>
                    <a:gd name="T19" fmla="*/ 8 h 138"/>
                    <a:gd name="T20" fmla="*/ 7 w 152"/>
                    <a:gd name="T21" fmla="*/ 8 h 138"/>
                    <a:gd name="T22" fmla="*/ 6 w 152"/>
                    <a:gd name="T23" fmla="*/ 8 h 138"/>
                    <a:gd name="T24" fmla="*/ 6 w 152"/>
                    <a:gd name="T25" fmla="*/ 8 h 138"/>
                    <a:gd name="T26" fmla="*/ 5 w 152"/>
                    <a:gd name="T27" fmla="*/ 8 h 138"/>
                    <a:gd name="T28" fmla="*/ 5 w 152"/>
                    <a:gd name="T29" fmla="*/ 7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2" h="138">
                      <a:moveTo>
                        <a:pt x="70" y="114"/>
                      </a:moveTo>
                      <a:lnTo>
                        <a:pt x="0" y="0"/>
                      </a:lnTo>
                      <a:lnTo>
                        <a:pt x="19" y="0"/>
                      </a:lnTo>
                      <a:lnTo>
                        <a:pt x="38" y="2"/>
                      </a:lnTo>
                      <a:lnTo>
                        <a:pt x="54" y="6"/>
                      </a:lnTo>
                      <a:lnTo>
                        <a:pt x="70" y="8"/>
                      </a:lnTo>
                      <a:lnTo>
                        <a:pt x="152" y="138"/>
                      </a:lnTo>
                      <a:lnTo>
                        <a:pt x="141" y="136"/>
                      </a:lnTo>
                      <a:lnTo>
                        <a:pt x="133" y="133"/>
                      </a:lnTo>
                      <a:lnTo>
                        <a:pt x="122" y="131"/>
                      </a:lnTo>
                      <a:lnTo>
                        <a:pt x="111" y="126"/>
                      </a:lnTo>
                      <a:lnTo>
                        <a:pt x="100" y="122"/>
                      </a:lnTo>
                      <a:lnTo>
                        <a:pt x="92" y="120"/>
                      </a:lnTo>
                      <a:lnTo>
                        <a:pt x="81" y="117"/>
                      </a:lnTo>
                      <a:lnTo>
                        <a:pt x="70" y="114"/>
                      </a:lnTo>
                      <a:close/>
                    </a:path>
                  </a:pathLst>
                </a:custGeom>
                <a:solidFill>
                  <a:srgbClr val="DBA3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1" name="Freeform 354">
                  <a:extLst>
                    <a:ext uri="{FF2B5EF4-FFF2-40B4-BE49-F238E27FC236}">
                      <a16:creationId xmlns:a16="http://schemas.microsoft.com/office/drawing/2014/main" id="{2A3B404B-F80A-4C28-8CCB-FC58E5B39C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1" y="1468"/>
                  <a:ext cx="39" cy="40"/>
                </a:xfrm>
                <a:custGeom>
                  <a:avLst/>
                  <a:gdLst>
                    <a:gd name="T0" fmla="*/ 4 w 157"/>
                    <a:gd name="T1" fmla="*/ 8 h 161"/>
                    <a:gd name="T2" fmla="*/ 0 w 157"/>
                    <a:gd name="T3" fmla="*/ 0 h 161"/>
                    <a:gd name="T4" fmla="*/ 1 w 157"/>
                    <a:gd name="T5" fmla="*/ 0 h 161"/>
                    <a:gd name="T6" fmla="*/ 2 w 157"/>
                    <a:gd name="T7" fmla="*/ 0 h 161"/>
                    <a:gd name="T8" fmla="*/ 3 w 157"/>
                    <a:gd name="T9" fmla="*/ 1 h 161"/>
                    <a:gd name="T10" fmla="*/ 4 w 157"/>
                    <a:gd name="T11" fmla="*/ 1 h 161"/>
                    <a:gd name="T12" fmla="*/ 10 w 157"/>
                    <a:gd name="T13" fmla="*/ 10 h 161"/>
                    <a:gd name="T14" fmla="*/ 9 w 157"/>
                    <a:gd name="T15" fmla="*/ 10 h 161"/>
                    <a:gd name="T16" fmla="*/ 9 w 157"/>
                    <a:gd name="T17" fmla="*/ 9 h 161"/>
                    <a:gd name="T18" fmla="*/ 8 w 157"/>
                    <a:gd name="T19" fmla="*/ 9 h 161"/>
                    <a:gd name="T20" fmla="*/ 7 w 157"/>
                    <a:gd name="T21" fmla="*/ 9 h 161"/>
                    <a:gd name="T22" fmla="*/ 7 w 157"/>
                    <a:gd name="T23" fmla="*/ 8 h 161"/>
                    <a:gd name="T24" fmla="*/ 6 w 157"/>
                    <a:gd name="T25" fmla="*/ 8 h 161"/>
                    <a:gd name="T26" fmla="*/ 5 w 157"/>
                    <a:gd name="T27" fmla="*/ 8 h 161"/>
                    <a:gd name="T28" fmla="*/ 4 w 157"/>
                    <a:gd name="T29" fmla="*/ 8 h 161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57" h="161">
                      <a:moveTo>
                        <a:pt x="74" y="126"/>
                      </a:moveTo>
                      <a:lnTo>
                        <a:pt x="0" y="0"/>
                      </a:lnTo>
                      <a:lnTo>
                        <a:pt x="19" y="2"/>
                      </a:lnTo>
                      <a:lnTo>
                        <a:pt x="38" y="6"/>
                      </a:lnTo>
                      <a:lnTo>
                        <a:pt x="57" y="11"/>
                      </a:lnTo>
                      <a:lnTo>
                        <a:pt x="74" y="13"/>
                      </a:lnTo>
                      <a:lnTo>
                        <a:pt x="157" y="161"/>
                      </a:lnTo>
                      <a:lnTo>
                        <a:pt x="150" y="155"/>
                      </a:lnTo>
                      <a:lnTo>
                        <a:pt x="139" y="149"/>
                      </a:lnTo>
                      <a:lnTo>
                        <a:pt x="128" y="144"/>
                      </a:lnTo>
                      <a:lnTo>
                        <a:pt x="120" y="142"/>
                      </a:lnTo>
                      <a:lnTo>
                        <a:pt x="109" y="136"/>
                      </a:lnTo>
                      <a:lnTo>
                        <a:pt x="98" y="133"/>
                      </a:lnTo>
                      <a:lnTo>
                        <a:pt x="84" y="128"/>
                      </a:lnTo>
                      <a:lnTo>
                        <a:pt x="74" y="126"/>
                      </a:lnTo>
                      <a:close/>
                    </a:path>
                  </a:pathLst>
                </a:custGeom>
                <a:solidFill>
                  <a:srgbClr val="DBA3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2" name="Freeform 355">
                  <a:extLst>
                    <a:ext uri="{FF2B5EF4-FFF2-40B4-BE49-F238E27FC236}">
                      <a16:creationId xmlns:a16="http://schemas.microsoft.com/office/drawing/2014/main" id="{9E3166DD-B8D3-4F81-9EAC-FA100BD91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0" y="1470"/>
                  <a:ext cx="43" cy="44"/>
                </a:xfrm>
                <a:custGeom>
                  <a:avLst/>
                  <a:gdLst>
                    <a:gd name="T0" fmla="*/ 5 w 175"/>
                    <a:gd name="T1" fmla="*/ 8 h 176"/>
                    <a:gd name="T2" fmla="*/ 0 w 175"/>
                    <a:gd name="T3" fmla="*/ 0 h 176"/>
                    <a:gd name="T4" fmla="*/ 1 w 175"/>
                    <a:gd name="T5" fmla="*/ 0 h 176"/>
                    <a:gd name="T6" fmla="*/ 2 w 175"/>
                    <a:gd name="T7" fmla="*/ 0 h 176"/>
                    <a:gd name="T8" fmla="*/ 3 w 175"/>
                    <a:gd name="T9" fmla="*/ 0 h 176"/>
                    <a:gd name="T10" fmla="*/ 4 w 175"/>
                    <a:gd name="T11" fmla="*/ 1 h 176"/>
                    <a:gd name="T12" fmla="*/ 11 w 175"/>
                    <a:gd name="T13" fmla="*/ 11 h 176"/>
                    <a:gd name="T14" fmla="*/ 10 w 175"/>
                    <a:gd name="T15" fmla="*/ 11 h 176"/>
                    <a:gd name="T16" fmla="*/ 9 w 175"/>
                    <a:gd name="T17" fmla="*/ 11 h 176"/>
                    <a:gd name="T18" fmla="*/ 9 w 175"/>
                    <a:gd name="T19" fmla="*/ 10 h 176"/>
                    <a:gd name="T20" fmla="*/ 8 w 175"/>
                    <a:gd name="T21" fmla="*/ 10 h 176"/>
                    <a:gd name="T22" fmla="*/ 7 w 175"/>
                    <a:gd name="T23" fmla="*/ 9 h 176"/>
                    <a:gd name="T24" fmla="*/ 6 w 175"/>
                    <a:gd name="T25" fmla="*/ 9 h 176"/>
                    <a:gd name="T26" fmla="*/ 6 w 175"/>
                    <a:gd name="T27" fmla="*/ 9 h 176"/>
                    <a:gd name="T28" fmla="*/ 5 w 175"/>
                    <a:gd name="T29" fmla="*/ 8 h 17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75" h="176">
                      <a:moveTo>
                        <a:pt x="82" y="130"/>
                      </a:moveTo>
                      <a:lnTo>
                        <a:pt x="0" y="0"/>
                      </a:lnTo>
                      <a:lnTo>
                        <a:pt x="20" y="0"/>
                      </a:lnTo>
                      <a:lnTo>
                        <a:pt x="39" y="3"/>
                      </a:lnTo>
                      <a:lnTo>
                        <a:pt x="55" y="5"/>
                      </a:lnTo>
                      <a:lnTo>
                        <a:pt x="74" y="8"/>
                      </a:lnTo>
                      <a:lnTo>
                        <a:pt x="175" y="176"/>
                      </a:lnTo>
                      <a:lnTo>
                        <a:pt x="164" y="171"/>
                      </a:lnTo>
                      <a:lnTo>
                        <a:pt x="152" y="166"/>
                      </a:lnTo>
                      <a:lnTo>
                        <a:pt x="141" y="158"/>
                      </a:lnTo>
                      <a:lnTo>
                        <a:pt x="129" y="153"/>
                      </a:lnTo>
                      <a:lnTo>
                        <a:pt x="117" y="147"/>
                      </a:lnTo>
                      <a:lnTo>
                        <a:pt x="106" y="141"/>
                      </a:lnTo>
                      <a:lnTo>
                        <a:pt x="93" y="136"/>
                      </a:lnTo>
                      <a:lnTo>
                        <a:pt x="82" y="130"/>
                      </a:lnTo>
                      <a:close/>
                    </a:path>
                  </a:pathLst>
                </a:custGeom>
                <a:solidFill>
                  <a:srgbClr val="DBA57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" name="Freeform 356">
                  <a:extLst>
                    <a:ext uri="{FF2B5EF4-FFF2-40B4-BE49-F238E27FC236}">
                      <a16:creationId xmlns:a16="http://schemas.microsoft.com/office/drawing/2014/main" id="{BC7148A3-EB32-4799-9A35-C150798E955E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059" y="1471"/>
                  <a:ext cx="85" cy="117"/>
                </a:xfrm>
                <a:custGeom>
                  <a:avLst/>
                  <a:gdLst>
                    <a:gd name="T0" fmla="*/ 5 w 339"/>
                    <a:gd name="T1" fmla="*/ 9 h 466"/>
                    <a:gd name="T2" fmla="*/ 0 w 339"/>
                    <a:gd name="T3" fmla="*/ 0 h 466"/>
                    <a:gd name="T4" fmla="*/ 1 w 339"/>
                    <a:gd name="T5" fmla="*/ 0 h 466"/>
                    <a:gd name="T6" fmla="*/ 2 w 339"/>
                    <a:gd name="T7" fmla="*/ 1 h 466"/>
                    <a:gd name="T8" fmla="*/ 4 w 339"/>
                    <a:gd name="T9" fmla="*/ 1 h 466"/>
                    <a:gd name="T10" fmla="*/ 5 w 339"/>
                    <a:gd name="T11" fmla="*/ 1 h 466"/>
                    <a:gd name="T12" fmla="*/ 12 w 339"/>
                    <a:gd name="T13" fmla="*/ 13 h 466"/>
                    <a:gd name="T14" fmla="*/ 11 w 339"/>
                    <a:gd name="T15" fmla="*/ 13 h 466"/>
                    <a:gd name="T16" fmla="*/ 11 w 339"/>
                    <a:gd name="T17" fmla="*/ 12 h 466"/>
                    <a:gd name="T18" fmla="*/ 10 w 339"/>
                    <a:gd name="T19" fmla="*/ 12 h 466"/>
                    <a:gd name="T20" fmla="*/ 9 w 339"/>
                    <a:gd name="T21" fmla="*/ 11 h 466"/>
                    <a:gd name="T22" fmla="*/ 8 w 339"/>
                    <a:gd name="T23" fmla="*/ 11 h 466"/>
                    <a:gd name="T24" fmla="*/ 7 w 339"/>
                    <a:gd name="T25" fmla="*/ 10 h 466"/>
                    <a:gd name="T26" fmla="*/ 6 w 339"/>
                    <a:gd name="T27" fmla="*/ 10 h 466"/>
                    <a:gd name="T28" fmla="*/ 5 w 339"/>
                    <a:gd name="T29" fmla="*/ 9 h 466"/>
                    <a:gd name="T30" fmla="*/ 21 w 339"/>
                    <a:gd name="T31" fmla="*/ 27 h 466"/>
                    <a:gd name="T32" fmla="*/ 21 w 339"/>
                    <a:gd name="T33" fmla="*/ 29 h 466"/>
                    <a:gd name="T34" fmla="*/ 21 w 339"/>
                    <a:gd name="T35" fmla="*/ 29 h 466"/>
                    <a:gd name="T36" fmla="*/ 21 w 339"/>
                    <a:gd name="T37" fmla="*/ 29 h 466"/>
                    <a:gd name="T38" fmla="*/ 21 w 339"/>
                    <a:gd name="T39" fmla="*/ 29 h 466"/>
                    <a:gd name="T40" fmla="*/ 21 w 339"/>
                    <a:gd name="T41" fmla="*/ 29 h 466"/>
                    <a:gd name="T42" fmla="*/ 21 w 339"/>
                    <a:gd name="T43" fmla="*/ 29 h 466"/>
                    <a:gd name="T44" fmla="*/ 21 w 339"/>
                    <a:gd name="T45" fmla="*/ 28 h 466"/>
                    <a:gd name="T46" fmla="*/ 21 w 339"/>
                    <a:gd name="T47" fmla="*/ 28 h 466"/>
                    <a:gd name="T48" fmla="*/ 21 w 339"/>
                    <a:gd name="T49" fmla="*/ 27 h 46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339" h="466">
                      <a:moveTo>
                        <a:pt x="83" y="148"/>
                      </a:moveTo>
                      <a:lnTo>
                        <a:pt x="0" y="0"/>
                      </a:lnTo>
                      <a:lnTo>
                        <a:pt x="19" y="3"/>
                      </a:lnTo>
                      <a:lnTo>
                        <a:pt x="37" y="7"/>
                      </a:lnTo>
                      <a:lnTo>
                        <a:pt x="56" y="12"/>
                      </a:lnTo>
                      <a:lnTo>
                        <a:pt x="73" y="17"/>
                      </a:lnTo>
                      <a:lnTo>
                        <a:pt x="190" y="213"/>
                      </a:lnTo>
                      <a:lnTo>
                        <a:pt x="178" y="205"/>
                      </a:lnTo>
                      <a:lnTo>
                        <a:pt x="168" y="194"/>
                      </a:lnTo>
                      <a:lnTo>
                        <a:pt x="155" y="185"/>
                      </a:lnTo>
                      <a:lnTo>
                        <a:pt x="143" y="178"/>
                      </a:lnTo>
                      <a:lnTo>
                        <a:pt x="130" y="169"/>
                      </a:lnTo>
                      <a:lnTo>
                        <a:pt x="113" y="161"/>
                      </a:lnTo>
                      <a:lnTo>
                        <a:pt x="100" y="153"/>
                      </a:lnTo>
                      <a:lnTo>
                        <a:pt x="83" y="148"/>
                      </a:lnTo>
                      <a:close/>
                      <a:moveTo>
                        <a:pt x="326" y="436"/>
                      </a:moveTo>
                      <a:lnTo>
                        <a:pt x="339" y="466"/>
                      </a:lnTo>
                      <a:lnTo>
                        <a:pt x="337" y="466"/>
                      </a:lnTo>
                      <a:lnTo>
                        <a:pt x="333" y="466"/>
                      </a:lnTo>
                      <a:lnTo>
                        <a:pt x="331" y="466"/>
                      </a:lnTo>
                      <a:lnTo>
                        <a:pt x="328" y="466"/>
                      </a:lnTo>
                      <a:lnTo>
                        <a:pt x="328" y="457"/>
                      </a:lnTo>
                      <a:lnTo>
                        <a:pt x="328" y="450"/>
                      </a:lnTo>
                      <a:lnTo>
                        <a:pt x="328" y="441"/>
                      </a:lnTo>
                      <a:lnTo>
                        <a:pt x="326" y="436"/>
                      </a:lnTo>
                      <a:close/>
                    </a:path>
                  </a:pathLst>
                </a:custGeom>
                <a:solidFill>
                  <a:srgbClr val="DDAA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4" name="Freeform 357">
                  <a:extLst>
                    <a:ext uri="{FF2B5EF4-FFF2-40B4-BE49-F238E27FC236}">
                      <a16:creationId xmlns:a16="http://schemas.microsoft.com/office/drawing/2014/main" id="{D29EA4BD-F4E2-4B60-AD72-7603408B5A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68" y="1472"/>
                  <a:ext cx="85" cy="116"/>
                </a:xfrm>
                <a:custGeom>
                  <a:avLst/>
                  <a:gdLst>
                    <a:gd name="T0" fmla="*/ 6 w 339"/>
                    <a:gd name="T1" fmla="*/ 11 h 463"/>
                    <a:gd name="T2" fmla="*/ 0 w 339"/>
                    <a:gd name="T3" fmla="*/ 0 h 463"/>
                    <a:gd name="T4" fmla="*/ 1 w 339"/>
                    <a:gd name="T5" fmla="*/ 0 h 463"/>
                    <a:gd name="T6" fmla="*/ 1 w 339"/>
                    <a:gd name="T7" fmla="*/ 1 h 463"/>
                    <a:gd name="T8" fmla="*/ 2 w 339"/>
                    <a:gd name="T9" fmla="*/ 1 h 463"/>
                    <a:gd name="T10" fmla="*/ 3 w 339"/>
                    <a:gd name="T11" fmla="*/ 1 h 463"/>
                    <a:gd name="T12" fmla="*/ 3 w 339"/>
                    <a:gd name="T13" fmla="*/ 1 h 463"/>
                    <a:gd name="T14" fmla="*/ 4 w 339"/>
                    <a:gd name="T15" fmla="*/ 1 h 463"/>
                    <a:gd name="T16" fmla="*/ 5 w 339"/>
                    <a:gd name="T17" fmla="*/ 1 h 463"/>
                    <a:gd name="T18" fmla="*/ 5 w 339"/>
                    <a:gd name="T19" fmla="*/ 2 h 463"/>
                    <a:gd name="T20" fmla="*/ 21 w 339"/>
                    <a:gd name="T21" fmla="*/ 29 h 463"/>
                    <a:gd name="T22" fmla="*/ 21 w 339"/>
                    <a:gd name="T23" fmla="*/ 29 h 463"/>
                    <a:gd name="T24" fmla="*/ 20 w 339"/>
                    <a:gd name="T25" fmla="*/ 29 h 463"/>
                    <a:gd name="T26" fmla="*/ 19 w 339"/>
                    <a:gd name="T27" fmla="*/ 29 h 463"/>
                    <a:gd name="T28" fmla="*/ 18 w 339"/>
                    <a:gd name="T29" fmla="*/ 29 h 463"/>
                    <a:gd name="T30" fmla="*/ 18 w 339"/>
                    <a:gd name="T31" fmla="*/ 26 h 463"/>
                    <a:gd name="T32" fmla="*/ 17 w 339"/>
                    <a:gd name="T33" fmla="*/ 23 h 463"/>
                    <a:gd name="T34" fmla="*/ 16 w 339"/>
                    <a:gd name="T35" fmla="*/ 21 h 463"/>
                    <a:gd name="T36" fmla="*/ 15 w 339"/>
                    <a:gd name="T37" fmla="*/ 18 h 463"/>
                    <a:gd name="T38" fmla="*/ 13 w 339"/>
                    <a:gd name="T39" fmla="*/ 16 h 463"/>
                    <a:gd name="T40" fmla="*/ 11 w 339"/>
                    <a:gd name="T41" fmla="*/ 14 h 463"/>
                    <a:gd name="T42" fmla="*/ 9 w 339"/>
                    <a:gd name="T43" fmla="*/ 12 h 463"/>
                    <a:gd name="T44" fmla="*/ 6 w 339"/>
                    <a:gd name="T45" fmla="*/ 11 h 463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339" h="463">
                      <a:moveTo>
                        <a:pt x="101" y="168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1" y="11"/>
                      </a:lnTo>
                      <a:lnTo>
                        <a:pt x="51" y="14"/>
                      </a:lnTo>
                      <a:lnTo>
                        <a:pt x="62" y="16"/>
                      </a:lnTo>
                      <a:lnTo>
                        <a:pt x="71" y="20"/>
                      </a:lnTo>
                      <a:lnTo>
                        <a:pt x="81" y="22"/>
                      </a:lnTo>
                      <a:lnTo>
                        <a:pt x="339" y="463"/>
                      </a:lnTo>
                      <a:lnTo>
                        <a:pt x="328" y="463"/>
                      </a:lnTo>
                      <a:lnTo>
                        <a:pt x="318" y="459"/>
                      </a:lnTo>
                      <a:lnTo>
                        <a:pt x="307" y="459"/>
                      </a:lnTo>
                      <a:lnTo>
                        <a:pt x="293" y="463"/>
                      </a:lnTo>
                      <a:lnTo>
                        <a:pt x="285" y="417"/>
                      </a:lnTo>
                      <a:lnTo>
                        <a:pt x="274" y="370"/>
                      </a:lnTo>
                      <a:lnTo>
                        <a:pt x="256" y="329"/>
                      </a:lnTo>
                      <a:lnTo>
                        <a:pt x="231" y="291"/>
                      </a:lnTo>
                      <a:lnTo>
                        <a:pt x="203" y="256"/>
                      </a:lnTo>
                      <a:lnTo>
                        <a:pt x="173" y="223"/>
                      </a:lnTo>
                      <a:lnTo>
                        <a:pt x="138" y="193"/>
                      </a:lnTo>
                      <a:lnTo>
                        <a:pt x="101" y="168"/>
                      </a:lnTo>
                      <a:close/>
                    </a:path>
                  </a:pathLst>
                </a:custGeom>
                <a:solidFill>
                  <a:srgbClr val="E0AF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5" name="Freeform 358">
                  <a:extLst>
                    <a:ext uri="{FF2B5EF4-FFF2-40B4-BE49-F238E27FC236}">
                      <a16:creationId xmlns:a16="http://schemas.microsoft.com/office/drawing/2014/main" id="{954DB50D-ECCF-4383-8B0E-19FB418D7A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8" y="1476"/>
                  <a:ext cx="84" cy="112"/>
                </a:xfrm>
                <a:custGeom>
                  <a:avLst/>
                  <a:gdLst>
                    <a:gd name="T0" fmla="*/ 17 w 336"/>
                    <a:gd name="T1" fmla="*/ 28 h 449"/>
                    <a:gd name="T2" fmla="*/ 16 w 336"/>
                    <a:gd name="T3" fmla="*/ 26 h 449"/>
                    <a:gd name="T4" fmla="*/ 15 w 336"/>
                    <a:gd name="T5" fmla="*/ 24 h 449"/>
                    <a:gd name="T6" fmla="*/ 15 w 336"/>
                    <a:gd name="T7" fmla="*/ 22 h 449"/>
                    <a:gd name="T8" fmla="*/ 14 w 336"/>
                    <a:gd name="T9" fmla="*/ 20 h 449"/>
                    <a:gd name="T10" fmla="*/ 13 w 336"/>
                    <a:gd name="T11" fmla="*/ 18 h 449"/>
                    <a:gd name="T12" fmla="*/ 12 w 336"/>
                    <a:gd name="T13" fmla="*/ 17 h 449"/>
                    <a:gd name="T14" fmla="*/ 10 w 336"/>
                    <a:gd name="T15" fmla="*/ 15 h 449"/>
                    <a:gd name="T16" fmla="*/ 9 w 336"/>
                    <a:gd name="T17" fmla="*/ 14 h 449"/>
                    <a:gd name="T18" fmla="*/ 7 w 336"/>
                    <a:gd name="T19" fmla="*/ 12 h 449"/>
                    <a:gd name="T20" fmla="*/ 0 w 336"/>
                    <a:gd name="T21" fmla="*/ 0 h 449"/>
                    <a:gd name="T22" fmla="*/ 1 w 336"/>
                    <a:gd name="T23" fmla="*/ 0 h 449"/>
                    <a:gd name="T24" fmla="*/ 2 w 336"/>
                    <a:gd name="T25" fmla="*/ 0 h 449"/>
                    <a:gd name="T26" fmla="*/ 2 w 336"/>
                    <a:gd name="T27" fmla="*/ 0 h 449"/>
                    <a:gd name="T28" fmla="*/ 3 w 336"/>
                    <a:gd name="T29" fmla="*/ 0 h 449"/>
                    <a:gd name="T30" fmla="*/ 3 w 336"/>
                    <a:gd name="T31" fmla="*/ 1 h 449"/>
                    <a:gd name="T32" fmla="*/ 4 w 336"/>
                    <a:gd name="T33" fmla="*/ 1 h 449"/>
                    <a:gd name="T34" fmla="*/ 5 w 336"/>
                    <a:gd name="T35" fmla="*/ 1 h 449"/>
                    <a:gd name="T36" fmla="*/ 5 w 336"/>
                    <a:gd name="T37" fmla="*/ 1 h 449"/>
                    <a:gd name="T38" fmla="*/ 21 w 336"/>
                    <a:gd name="T39" fmla="*/ 28 h 449"/>
                    <a:gd name="T40" fmla="*/ 20 w 336"/>
                    <a:gd name="T41" fmla="*/ 28 h 449"/>
                    <a:gd name="T42" fmla="*/ 19 w 336"/>
                    <a:gd name="T43" fmla="*/ 28 h 449"/>
                    <a:gd name="T44" fmla="*/ 18 w 336"/>
                    <a:gd name="T45" fmla="*/ 28 h 449"/>
                    <a:gd name="T46" fmla="*/ 17 w 336"/>
                    <a:gd name="T47" fmla="*/ 28 h 44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36" h="449">
                      <a:moveTo>
                        <a:pt x="266" y="449"/>
                      </a:moveTo>
                      <a:lnTo>
                        <a:pt x="253" y="419"/>
                      </a:lnTo>
                      <a:lnTo>
                        <a:pt x="244" y="385"/>
                      </a:lnTo>
                      <a:lnTo>
                        <a:pt x="234" y="356"/>
                      </a:lnTo>
                      <a:lnTo>
                        <a:pt x="220" y="326"/>
                      </a:lnTo>
                      <a:lnTo>
                        <a:pt x="204" y="297"/>
                      </a:lnTo>
                      <a:lnTo>
                        <a:pt x="185" y="269"/>
                      </a:lnTo>
                      <a:lnTo>
                        <a:pt x="165" y="244"/>
                      </a:lnTo>
                      <a:lnTo>
                        <a:pt x="141" y="220"/>
                      </a:lnTo>
                      <a:lnTo>
                        <a:pt x="117" y="196"/>
                      </a:ln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2"/>
                      </a:lnTo>
                      <a:lnTo>
                        <a:pt x="29" y="6"/>
                      </a:lnTo>
                      <a:lnTo>
                        <a:pt x="40" y="8"/>
                      </a:lnTo>
                      <a:lnTo>
                        <a:pt x="52" y="11"/>
                      </a:lnTo>
                      <a:lnTo>
                        <a:pt x="63" y="16"/>
                      </a:lnTo>
                      <a:lnTo>
                        <a:pt x="70" y="18"/>
                      </a:lnTo>
                      <a:lnTo>
                        <a:pt x="82" y="22"/>
                      </a:lnTo>
                      <a:lnTo>
                        <a:pt x="336" y="449"/>
                      </a:lnTo>
                      <a:lnTo>
                        <a:pt x="320" y="449"/>
                      </a:lnTo>
                      <a:lnTo>
                        <a:pt x="301" y="445"/>
                      </a:lnTo>
                      <a:lnTo>
                        <a:pt x="285" y="445"/>
                      </a:lnTo>
                      <a:lnTo>
                        <a:pt x="266" y="449"/>
                      </a:lnTo>
                      <a:close/>
                    </a:path>
                  </a:pathLst>
                </a:custGeom>
                <a:solidFill>
                  <a:srgbClr val="E2B5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6" name="Freeform 359">
                  <a:extLst>
                    <a:ext uri="{FF2B5EF4-FFF2-40B4-BE49-F238E27FC236}">
                      <a16:creationId xmlns:a16="http://schemas.microsoft.com/office/drawing/2014/main" id="{7DCACC3F-206D-4621-829C-BB47C732E9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9" y="1477"/>
                  <a:ext cx="82" cy="112"/>
                </a:xfrm>
                <a:custGeom>
                  <a:avLst/>
                  <a:gdLst>
                    <a:gd name="T0" fmla="*/ 16 w 329"/>
                    <a:gd name="T1" fmla="*/ 28 h 446"/>
                    <a:gd name="T2" fmla="*/ 0 w 329"/>
                    <a:gd name="T3" fmla="*/ 0 h 446"/>
                    <a:gd name="T4" fmla="*/ 1 w 329"/>
                    <a:gd name="T5" fmla="*/ 0 h 446"/>
                    <a:gd name="T6" fmla="*/ 1 w 329"/>
                    <a:gd name="T7" fmla="*/ 0 h 446"/>
                    <a:gd name="T8" fmla="*/ 2 w 329"/>
                    <a:gd name="T9" fmla="*/ 1 h 446"/>
                    <a:gd name="T10" fmla="*/ 2 w 329"/>
                    <a:gd name="T11" fmla="*/ 1 h 446"/>
                    <a:gd name="T12" fmla="*/ 3 w 329"/>
                    <a:gd name="T13" fmla="*/ 1 h 446"/>
                    <a:gd name="T14" fmla="*/ 4 w 329"/>
                    <a:gd name="T15" fmla="*/ 2 h 446"/>
                    <a:gd name="T16" fmla="*/ 4 w 329"/>
                    <a:gd name="T17" fmla="*/ 2 h 446"/>
                    <a:gd name="T18" fmla="*/ 5 w 329"/>
                    <a:gd name="T19" fmla="*/ 2 h 446"/>
                    <a:gd name="T20" fmla="*/ 20 w 329"/>
                    <a:gd name="T21" fmla="*/ 28 h 446"/>
                    <a:gd name="T22" fmla="*/ 19 w 329"/>
                    <a:gd name="T23" fmla="*/ 28 h 446"/>
                    <a:gd name="T24" fmla="*/ 18 w 329"/>
                    <a:gd name="T25" fmla="*/ 28 h 446"/>
                    <a:gd name="T26" fmla="*/ 17 w 329"/>
                    <a:gd name="T27" fmla="*/ 28 h 446"/>
                    <a:gd name="T28" fmla="*/ 16 w 329"/>
                    <a:gd name="T29" fmla="*/ 28 h 44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9" h="446">
                      <a:moveTo>
                        <a:pt x="258" y="441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5"/>
                      </a:lnTo>
                      <a:lnTo>
                        <a:pt x="32" y="8"/>
                      </a:lnTo>
                      <a:lnTo>
                        <a:pt x="41" y="14"/>
                      </a:lnTo>
                      <a:lnTo>
                        <a:pt x="52" y="17"/>
                      </a:lnTo>
                      <a:lnTo>
                        <a:pt x="62" y="22"/>
                      </a:lnTo>
                      <a:lnTo>
                        <a:pt x="74" y="24"/>
                      </a:lnTo>
                      <a:lnTo>
                        <a:pt x="82" y="30"/>
                      </a:lnTo>
                      <a:lnTo>
                        <a:pt x="329" y="446"/>
                      </a:lnTo>
                      <a:lnTo>
                        <a:pt x="311" y="443"/>
                      </a:lnTo>
                      <a:lnTo>
                        <a:pt x="293" y="441"/>
                      </a:lnTo>
                      <a:lnTo>
                        <a:pt x="277" y="441"/>
                      </a:lnTo>
                      <a:lnTo>
                        <a:pt x="258" y="441"/>
                      </a:lnTo>
                      <a:close/>
                    </a:path>
                  </a:pathLst>
                </a:custGeom>
                <a:solidFill>
                  <a:srgbClr val="E2B7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7" name="Freeform 360">
                  <a:extLst>
                    <a:ext uri="{FF2B5EF4-FFF2-40B4-BE49-F238E27FC236}">
                      <a16:creationId xmlns:a16="http://schemas.microsoft.com/office/drawing/2014/main" id="{D08D166F-C9D8-4F41-92DC-69A70E246A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98" y="1481"/>
                  <a:ext cx="80" cy="109"/>
                </a:xfrm>
                <a:custGeom>
                  <a:avLst/>
                  <a:gdLst>
                    <a:gd name="T0" fmla="*/ 16 w 320"/>
                    <a:gd name="T1" fmla="*/ 27 h 434"/>
                    <a:gd name="T2" fmla="*/ 0 w 320"/>
                    <a:gd name="T3" fmla="*/ 0 h 434"/>
                    <a:gd name="T4" fmla="*/ 1 w 320"/>
                    <a:gd name="T5" fmla="*/ 0 h 434"/>
                    <a:gd name="T6" fmla="*/ 1 w 320"/>
                    <a:gd name="T7" fmla="*/ 1 h 434"/>
                    <a:gd name="T8" fmla="*/ 2 w 320"/>
                    <a:gd name="T9" fmla="*/ 1 h 434"/>
                    <a:gd name="T10" fmla="*/ 3 w 320"/>
                    <a:gd name="T11" fmla="*/ 1 h 434"/>
                    <a:gd name="T12" fmla="*/ 4 w 320"/>
                    <a:gd name="T13" fmla="*/ 1 h 434"/>
                    <a:gd name="T14" fmla="*/ 4 w 320"/>
                    <a:gd name="T15" fmla="*/ 2 h 434"/>
                    <a:gd name="T16" fmla="*/ 5 w 320"/>
                    <a:gd name="T17" fmla="*/ 2 h 434"/>
                    <a:gd name="T18" fmla="*/ 6 w 320"/>
                    <a:gd name="T19" fmla="*/ 2 h 434"/>
                    <a:gd name="T20" fmla="*/ 20 w 320"/>
                    <a:gd name="T21" fmla="*/ 27 h 434"/>
                    <a:gd name="T22" fmla="*/ 19 w 320"/>
                    <a:gd name="T23" fmla="*/ 27 h 434"/>
                    <a:gd name="T24" fmla="*/ 18 w 320"/>
                    <a:gd name="T25" fmla="*/ 27 h 434"/>
                    <a:gd name="T26" fmla="*/ 17 w 320"/>
                    <a:gd name="T27" fmla="*/ 27 h 434"/>
                    <a:gd name="T28" fmla="*/ 16 w 320"/>
                    <a:gd name="T29" fmla="*/ 27 h 43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20" h="434">
                      <a:moveTo>
                        <a:pt x="254" y="427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1" y="8"/>
                      </a:lnTo>
                      <a:lnTo>
                        <a:pt x="35" y="10"/>
                      </a:lnTo>
                      <a:lnTo>
                        <a:pt x="46" y="16"/>
                      </a:lnTo>
                      <a:lnTo>
                        <a:pt x="57" y="19"/>
                      </a:lnTo>
                      <a:lnTo>
                        <a:pt x="67" y="24"/>
                      </a:lnTo>
                      <a:lnTo>
                        <a:pt x="78" y="26"/>
                      </a:lnTo>
                      <a:lnTo>
                        <a:pt x="89" y="32"/>
                      </a:lnTo>
                      <a:lnTo>
                        <a:pt x="320" y="434"/>
                      </a:lnTo>
                      <a:lnTo>
                        <a:pt x="300" y="432"/>
                      </a:lnTo>
                      <a:lnTo>
                        <a:pt x="284" y="429"/>
                      </a:lnTo>
                      <a:lnTo>
                        <a:pt x="268" y="427"/>
                      </a:lnTo>
                      <a:lnTo>
                        <a:pt x="254" y="427"/>
                      </a:lnTo>
                      <a:close/>
                    </a:path>
                  </a:pathLst>
                </a:custGeom>
                <a:solidFill>
                  <a:srgbClr val="E5BC8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8" name="Freeform 361">
                  <a:extLst>
                    <a:ext uri="{FF2B5EF4-FFF2-40B4-BE49-F238E27FC236}">
                      <a16:creationId xmlns:a16="http://schemas.microsoft.com/office/drawing/2014/main" id="{CB9C0AAC-F49B-4446-B7DC-F9F7EC27B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09" y="1485"/>
                  <a:ext cx="78" cy="104"/>
                </a:xfrm>
                <a:custGeom>
                  <a:avLst/>
                  <a:gdLst>
                    <a:gd name="T0" fmla="*/ 16 w 312"/>
                    <a:gd name="T1" fmla="*/ 26 h 416"/>
                    <a:gd name="T2" fmla="*/ 0 w 312"/>
                    <a:gd name="T3" fmla="*/ 0 h 416"/>
                    <a:gd name="T4" fmla="*/ 1 w 312"/>
                    <a:gd name="T5" fmla="*/ 0 h 416"/>
                    <a:gd name="T6" fmla="*/ 2 w 312"/>
                    <a:gd name="T7" fmla="*/ 1 h 416"/>
                    <a:gd name="T8" fmla="*/ 2 w 312"/>
                    <a:gd name="T9" fmla="*/ 1 h 416"/>
                    <a:gd name="T10" fmla="*/ 3 w 312"/>
                    <a:gd name="T11" fmla="*/ 1 h 416"/>
                    <a:gd name="T12" fmla="*/ 4 w 312"/>
                    <a:gd name="T13" fmla="*/ 2 h 416"/>
                    <a:gd name="T14" fmla="*/ 5 w 312"/>
                    <a:gd name="T15" fmla="*/ 2 h 416"/>
                    <a:gd name="T16" fmla="*/ 5 w 312"/>
                    <a:gd name="T17" fmla="*/ 2 h 416"/>
                    <a:gd name="T18" fmla="*/ 6 w 312"/>
                    <a:gd name="T19" fmla="*/ 3 h 416"/>
                    <a:gd name="T20" fmla="*/ 20 w 312"/>
                    <a:gd name="T21" fmla="*/ 26 h 416"/>
                    <a:gd name="T22" fmla="*/ 18 w 312"/>
                    <a:gd name="T23" fmla="*/ 26 h 416"/>
                    <a:gd name="T24" fmla="*/ 17 w 312"/>
                    <a:gd name="T25" fmla="*/ 26 h 416"/>
                    <a:gd name="T26" fmla="*/ 16 w 312"/>
                    <a:gd name="T27" fmla="*/ 26 h 416"/>
                    <a:gd name="T28" fmla="*/ 16 w 312"/>
                    <a:gd name="T29" fmla="*/ 26 h 41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12" h="416">
                      <a:moveTo>
                        <a:pt x="247" y="416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24" y="8"/>
                      </a:lnTo>
                      <a:lnTo>
                        <a:pt x="35" y="14"/>
                      </a:lnTo>
                      <a:lnTo>
                        <a:pt x="46" y="19"/>
                      </a:lnTo>
                      <a:lnTo>
                        <a:pt x="60" y="24"/>
                      </a:lnTo>
                      <a:lnTo>
                        <a:pt x="70" y="30"/>
                      </a:lnTo>
                      <a:lnTo>
                        <a:pt x="81" y="35"/>
                      </a:lnTo>
                      <a:lnTo>
                        <a:pt x="93" y="40"/>
                      </a:lnTo>
                      <a:lnTo>
                        <a:pt x="312" y="416"/>
                      </a:lnTo>
                      <a:lnTo>
                        <a:pt x="293" y="416"/>
                      </a:lnTo>
                      <a:lnTo>
                        <a:pt x="277" y="416"/>
                      </a:lnTo>
                      <a:lnTo>
                        <a:pt x="261" y="416"/>
                      </a:lnTo>
                      <a:lnTo>
                        <a:pt x="247" y="416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9" name="Freeform 362">
                  <a:extLst>
                    <a:ext uri="{FF2B5EF4-FFF2-40B4-BE49-F238E27FC236}">
                      <a16:creationId xmlns:a16="http://schemas.microsoft.com/office/drawing/2014/main" id="{B86A2849-CBE9-4658-B192-DF9A2BCBBAB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20" y="1489"/>
                  <a:ext cx="72" cy="101"/>
                </a:xfrm>
                <a:custGeom>
                  <a:avLst/>
                  <a:gdLst>
                    <a:gd name="T0" fmla="*/ 15 w 285"/>
                    <a:gd name="T1" fmla="*/ 25 h 402"/>
                    <a:gd name="T2" fmla="*/ 0 w 285"/>
                    <a:gd name="T3" fmla="*/ 0 h 402"/>
                    <a:gd name="T4" fmla="*/ 1 w 285"/>
                    <a:gd name="T5" fmla="*/ 1 h 402"/>
                    <a:gd name="T6" fmla="*/ 2 w 285"/>
                    <a:gd name="T7" fmla="*/ 1 h 402"/>
                    <a:gd name="T8" fmla="*/ 3 w 285"/>
                    <a:gd name="T9" fmla="*/ 2 h 402"/>
                    <a:gd name="T10" fmla="*/ 3 w 285"/>
                    <a:gd name="T11" fmla="*/ 2 h 402"/>
                    <a:gd name="T12" fmla="*/ 4 w 285"/>
                    <a:gd name="T13" fmla="*/ 3 h 402"/>
                    <a:gd name="T14" fmla="*/ 5 w 285"/>
                    <a:gd name="T15" fmla="*/ 3 h 402"/>
                    <a:gd name="T16" fmla="*/ 6 w 285"/>
                    <a:gd name="T17" fmla="*/ 3 h 402"/>
                    <a:gd name="T18" fmla="*/ 6 w 285"/>
                    <a:gd name="T19" fmla="*/ 4 h 402"/>
                    <a:gd name="T20" fmla="*/ 18 w 285"/>
                    <a:gd name="T21" fmla="*/ 23 h 402"/>
                    <a:gd name="T22" fmla="*/ 18 w 285"/>
                    <a:gd name="T23" fmla="*/ 24 h 402"/>
                    <a:gd name="T24" fmla="*/ 18 w 285"/>
                    <a:gd name="T25" fmla="*/ 24 h 402"/>
                    <a:gd name="T26" fmla="*/ 18 w 285"/>
                    <a:gd name="T27" fmla="*/ 25 h 402"/>
                    <a:gd name="T28" fmla="*/ 18 w 285"/>
                    <a:gd name="T29" fmla="*/ 25 h 402"/>
                    <a:gd name="T30" fmla="*/ 17 w 285"/>
                    <a:gd name="T31" fmla="*/ 25 h 402"/>
                    <a:gd name="T32" fmla="*/ 16 w 285"/>
                    <a:gd name="T33" fmla="*/ 25 h 402"/>
                    <a:gd name="T34" fmla="*/ 16 w 285"/>
                    <a:gd name="T35" fmla="*/ 25 h 402"/>
                    <a:gd name="T36" fmla="*/ 15 w 285"/>
                    <a:gd name="T37" fmla="*/ 25 h 402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85" h="402">
                      <a:moveTo>
                        <a:pt x="231" y="402"/>
                      </a:moveTo>
                      <a:lnTo>
                        <a:pt x="0" y="0"/>
                      </a:lnTo>
                      <a:lnTo>
                        <a:pt x="14" y="8"/>
                      </a:lnTo>
                      <a:lnTo>
                        <a:pt x="24" y="17"/>
                      </a:lnTo>
                      <a:lnTo>
                        <a:pt x="38" y="22"/>
                      </a:lnTo>
                      <a:lnTo>
                        <a:pt x="49" y="30"/>
                      </a:lnTo>
                      <a:lnTo>
                        <a:pt x="63" y="38"/>
                      </a:lnTo>
                      <a:lnTo>
                        <a:pt x="73" y="44"/>
                      </a:lnTo>
                      <a:lnTo>
                        <a:pt x="87" y="52"/>
                      </a:lnTo>
                      <a:lnTo>
                        <a:pt x="100" y="60"/>
                      </a:lnTo>
                      <a:lnTo>
                        <a:pt x="285" y="370"/>
                      </a:lnTo>
                      <a:lnTo>
                        <a:pt x="285" y="379"/>
                      </a:lnTo>
                      <a:lnTo>
                        <a:pt x="283" y="384"/>
                      </a:lnTo>
                      <a:lnTo>
                        <a:pt x="280" y="391"/>
                      </a:lnTo>
                      <a:lnTo>
                        <a:pt x="280" y="400"/>
                      </a:lnTo>
                      <a:lnTo>
                        <a:pt x="269" y="402"/>
                      </a:lnTo>
                      <a:lnTo>
                        <a:pt x="258" y="402"/>
                      </a:lnTo>
                      <a:lnTo>
                        <a:pt x="245" y="402"/>
                      </a:lnTo>
                      <a:lnTo>
                        <a:pt x="231" y="402"/>
                      </a:lnTo>
                      <a:close/>
                    </a:path>
                  </a:pathLst>
                </a:custGeom>
                <a:solidFill>
                  <a:srgbClr val="E8C18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0" name="Freeform 363">
                  <a:extLst>
                    <a:ext uri="{FF2B5EF4-FFF2-40B4-BE49-F238E27FC236}">
                      <a16:creationId xmlns:a16="http://schemas.microsoft.com/office/drawing/2014/main" id="{D9C7F80A-E345-48B6-997A-0EAA7C4421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2" y="1495"/>
                  <a:ext cx="59" cy="94"/>
                </a:xfrm>
                <a:custGeom>
                  <a:avLst/>
                  <a:gdLst>
                    <a:gd name="T0" fmla="*/ 14 w 236"/>
                    <a:gd name="T1" fmla="*/ 24 h 376"/>
                    <a:gd name="T2" fmla="*/ 0 w 236"/>
                    <a:gd name="T3" fmla="*/ 0 h 376"/>
                    <a:gd name="T4" fmla="*/ 1 w 236"/>
                    <a:gd name="T5" fmla="*/ 1 h 376"/>
                    <a:gd name="T6" fmla="*/ 2 w 236"/>
                    <a:gd name="T7" fmla="*/ 1 h 376"/>
                    <a:gd name="T8" fmla="*/ 3 w 236"/>
                    <a:gd name="T9" fmla="*/ 2 h 376"/>
                    <a:gd name="T10" fmla="*/ 4 w 236"/>
                    <a:gd name="T11" fmla="*/ 3 h 376"/>
                    <a:gd name="T12" fmla="*/ 5 w 236"/>
                    <a:gd name="T13" fmla="*/ 3 h 376"/>
                    <a:gd name="T14" fmla="*/ 6 w 236"/>
                    <a:gd name="T15" fmla="*/ 4 h 376"/>
                    <a:gd name="T16" fmla="*/ 7 w 236"/>
                    <a:gd name="T17" fmla="*/ 5 h 376"/>
                    <a:gd name="T18" fmla="*/ 7 w 236"/>
                    <a:gd name="T19" fmla="*/ 5 h 376"/>
                    <a:gd name="T20" fmla="*/ 15 w 236"/>
                    <a:gd name="T21" fmla="*/ 18 h 376"/>
                    <a:gd name="T22" fmla="*/ 15 w 236"/>
                    <a:gd name="T23" fmla="*/ 19 h 376"/>
                    <a:gd name="T24" fmla="*/ 15 w 236"/>
                    <a:gd name="T25" fmla="*/ 20 h 376"/>
                    <a:gd name="T26" fmla="*/ 15 w 236"/>
                    <a:gd name="T27" fmla="*/ 22 h 376"/>
                    <a:gd name="T28" fmla="*/ 15 w 236"/>
                    <a:gd name="T29" fmla="*/ 24 h 376"/>
                    <a:gd name="T30" fmla="*/ 15 w 236"/>
                    <a:gd name="T31" fmla="*/ 24 h 376"/>
                    <a:gd name="T32" fmla="*/ 14 w 236"/>
                    <a:gd name="T33" fmla="*/ 24 h 376"/>
                    <a:gd name="T34" fmla="*/ 14 w 236"/>
                    <a:gd name="T35" fmla="*/ 24 h 376"/>
                    <a:gd name="T36" fmla="*/ 14 w 236"/>
                    <a:gd name="T37" fmla="*/ 24 h 37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36" h="376">
                      <a:moveTo>
                        <a:pt x="219" y="376"/>
                      </a:moveTo>
                      <a:lnTo>
                        <a:pt x="0" y="0"/>
                      </a:lnTo>
                      <a:lnTo>
                        <a:pt x="16" y="9"/>
                      </a:lnTo>
                      <a:lnTo>
                        <a:pt x="29" y="20"/>
                      </a:lnTo>
                      <a:lnTo>
                        <a:pt x="46" y="30"/>
                      </a:lnTo>
                      <a:lnTo>
                        <a:pt x="62" y="41"/>
                      </a:lnTo>
                      <a:lnTo>
                        <a:pt x="76" y="53"/>
                      </a:lnTo>
                      <a:lnTo>
                        <a:pt x="88" y="64"/>
                      </a:lnTo>
                      <a:lnTo>
                        <a:pt x="102" y="74"/>
                      </a:lnTo>
                      <a:lnTo>
                        <a:pt x="113" y="85"/>
                      </a:lnTo>
                      <a:lnTo>
                        <a:pt x="230" y="278"/>
                      </a:lnTo>
                      <a:lnTo>
                        <a:pt x="233" y="300"/>
                      </a:lnTo>
                      <a:lnTo>
                        <a:pt x="236" y="325"/>
                      </a:lnTo>
                      <a:lnTo>
                        <a:pt x="236" y="348"/>
                      </a:lnTo>
                      <a:lnTo>
                        <a:pt x="233" y="376"/>
                      </a:lnTo>
                      <a:lnTo>
                        <a:pt x="230" y="376"/>
                      </a:lnTo>
                      <a:lnTo>
                        <a:pt x="228" y="376"/>
                      </a:lnTo>
                      <a:lnTo>
                        <a:pt x="222" y="376"/>
                      </a:lnTo>
                      <a:lnTo>
                        <a:pt x="219" y="376"/>
                      </a:lnTo>
                      <a:close/>
                    </a:path>
                  </a:pathLst>
                </a:custGeom>
                <a:solidFill>
                  <a:srgbClr val="E8C48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364">
                  <a:extLst>
                    <a:ext uri="{FF2B5EF4-FFF2-40B4-BE49-F238E27FC236}">
                      <a16:creationId xmlns:a16="http://schemas.microsoft.com/office/drawing/2014/main" id="{0177B7EB-24F0-4260-9476-257486F0CF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1504"/>
                  <a:ext cx="46" cy="77"/>
                </a:xfrm>
                <a:custGeom>
                  <a:avLst/>
                  <a:gdLst>
                    <a:gd name="T0" fmla="*/ 11 w 185"/>
                    <a:gd name="T1" fmla="*/ 19 h 310"/>
                    <a:gd name="T2" fmla="*/ 0 w 185"/>
                    <a:gd name="T3" fmla="*/ 0 h 310"/>
                    <a:gd name="T4" fmla="*/ 2 w 185"/>
                    <a:gd name="T5" fmla="*/ 2 h 310"/>
                    <a:gd name="T6" fmla="*/ 5 w 185"/>
                    <a:gd name="T7" fmla="*/ 4 h 310"/>
                    <a:gd name="T8" fmla="*/ 7 w 185"/>
                    <a:gd name="T9" fmla="*/ 6 h 310"/>
                    <a:gd name="T10" fmla="*/ 8 w 185"/>
                    <a:gd name="T11" fmla="*/ 8 h 310"/>
                    <a:gd name="T12" fmla="*/ 10 w 185"/>
                    <a:gd name="T13" fmla="*/ 11 h 310"/>
                    <a:gd name="T14" fmla="*/ 11 w 185"/>
                    <a:gd name="T15" fmla="*/ 13 h 310"/>
                    <a:gd name="T16" fmla="*/ 11 w 185"/>
                    <a:gd name="T17" fmla="*/ 16 h 310"/>
                    <a:gd name="T18" fmla="*/ 11 w 185"/>
                    <a:gd name="T19" fmla="*/ 19 h 31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85" h="310">
                      <a:moveTo>
                        <a:pt x="185" y="310"/>
                      </a:moveTo>
                      <a:lnTo>
                        <a:pt x="0" y="0"/>
                      </a:lnTo>
                      <a:lnTo>
                        <a:pt x="41" y="30"/>
                      </a:lnTo>
                      <a:lnTo>
                        <a:pt x="76" y="63"/>
                      </a:lnTo>
                      <a:lnTo>
                        <a:pt x="109" y="98"/>
                      </a:lnTo>
                      <a:lnTo>
                        <a:pt x="134" y="136"/>
                      </a:lnTo>
                      <a:lnTo>
                        <a:pt x="155" y="176"/>
                      </a:lnTo>
                      <a:lnTo>
                        <a:pt x="171" y="218"/>
                      </a:lnTo>
                      <a:lnTo>
                        <a:pt x="183" y="264"/>
                      </a:lnTo>
                      <a:lnTo>
                        <a:pt x="185" y="310"/>
                      </a:lnTo>
                      <a:close/>
                    </a:path>
                  </a:pathLst>
                </a:custGeom>
                <a:solidFill>
                  <a:srgbClr val="EDC98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365">
                  <a:extLst>
                    <a:ext uri="{FF2B5EF4-FFF2-40B4-BE49-F238E27FC236}">
                      <a16:creationId xmlns:a16="http://schemas.microsoft.com/office/drawing/2014/main" id="{15917A19-D256-400E-88D6-AF9F6573945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61" y="1516"/>
                  <a:ext cx="29" cy="48"/>
                </a:xfrm>
                <a:custGeom>
                  <a:avLst/>
                  <a:gdLst>
                    <a:gd name="T0" fmla="*/ 7 w 117"/>
                    <a:gd name="T1" fmla="*/ 12 h 193"/>
                    <a:gd name="T2" fmla="*/ 0 w 117"/>
                    <a:gd name="T3" fmla="*/ 0 h 193"/>
                    <a:gd name="T4" fmla="*/ 1 w 117"/>
                    <a:gd name="T5" fmla="*/ 1 h 193"/>
                    <a:gd name="T6" fmla="*/ 2 w 117"/>
                    <a:gd name="T7" fmla="*/ 3 h 193"/>
                    <a:gd name="T8" fmla="*/ 3 w 117"/>
                    <a:gd name="T9" fmla="*/ 4 h 193"/>
                    <a:gd name="T10" fmla="*/ 4 w 117"/>
                    <a:gd name="T11" fmla="*/ 5 h 193"/>
                    <a:gd name="T12" fmla="*/ 5 w 117"/>
                    <a:gd name="T13" fmla="*/ 7 h 193"/>
                    <a:gd name="T14" fmla="*/ 6 w 117"/>
                    <a:gd name="T15" fmla="*/ 9 h 193"/>
                    <a:gd name="T16" fmla="*/ 7 w 117"/>
                    <a:gd name="T17" fmla="*/ 10 h 193"/>
                    <a:gd name="T18" fmla="*/ 7 w 117"/>
                    <a:gd name="T19" fmla="*/ 12 h 19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7" h="193">
                      <a:moveTo>
                        <a:pt x="117" y="193"/>
                      </a:moveTo>
                      <a:lnTo>
                        <a:pt x="0" y="0"/>
                      </a:lnTo>
                      <a:lnTo>
                        <a:pt x="23" y="21"/>
                      </a:lnTo>
                      <a:lnTo>
                        <a:pt x="41" y="44"/>
                      </a:lnTo>
                      <a:lnTo>
                        <a:pt x="58" y="65"/>
                      </a:lnTo>
                      <a:lnTo>
                        <a:pt x="74" y="90"/>
                      </a:lnTo>
                      <a:lnTo>
                        <a:pt x="87" y="114"/>
                      </a:lnTo>
                      <a:lnTo>
                        <a:pt x="98" y="141"/>
                      </a:lnTo>
                      <a:lnTo>
                        <a:pt x="109" y="166"/>
                      </a:lnTo>
                      <a:lnTo>
                        <a:pt x="117" y="193"/>
                      </a:lnTo>
                      <a:close/>
                    </a:path>
                  </a:pathLst>
                </a:custGeom>
                <a:solidFill>
                  <a:srgbClr val="EDCE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366">
                  <a:extLst>
                    <a:ext uri="{FF2B5EF4-FFF2-40B4-BE49-F238E27FC236}">
                      <a16:creationId xmlns:a16="http://schemas.microsoft.com/office/drawing/2014/main" id="{10A61320-5B63-420E-80F3-298AF11C728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4" y="1526"/>
                  <a:ext cx="36" cy="50"/>
                </a:xfrm>
                <a:custGeom>
                  <a:avLst/>
                  <a:gdLst>
                    <a:gd name="T0" fmla="*/ 4 w 147"/>
                    <a:gd name="T1" fmla="*/ 12 h 202"/>
                    <a:gd name="T2" fmla="*/ 3 w 147"/>
                    <a:gd name="T3" fmla="*/ 9 h 202"/>
                    <a:gd name="T4" fmla="*/ 2 w 147"/>
                    <a:gd name="T5" fmla="*/ 6 h 202"/>
                    <a:gd name="T6" fmla="*/ 1 w 147"/>
                    <a:gd name="T7" fmla="*/ 3 h 202"/>
                    <a:gd name="T8" fmla="*/ 0 w 147"/>
                    <a:gd name="T9" fmla="*/ 0 h 202"/>
                    <a:gd name="T10" fmla="*/ 3 w 147"/>
                    <a:gd name="T11" fmla="*/ 0 h 202"/>
                    <a:gd name="T12" fmla="*/ 6 w 147"/>
                    <a:gd name="T13" fmla="*/ 1 h 202"/>
                    <a:gd name="T14" fmla="*/ 8 w 147"/>
                    <a:gd name="T15" fmla="*/ 3 h 202"/>
                    <a:gd name="T16" fmla="*/ 9 w 147"/>
                    <a:gd name="T17" fmla="*/ 5 h 202"/>
                    <a:gd name="T18" fmla="*/ 9 w 147"/>
                    <a:gd name="T19" fmla="*/ 7 h 202"/>
                    <a:gd name="T20" fmla="*/ 8 w 147"/>
                    <a:gd name="T21" fmla="*/ 9 h 202"/>
                    <a:gd name="T22" fmla="*/ 7 w 147"/>
                    <a:gd name="T23" fmla="*/ 11 h 202"/>
                    <a:gd name="T24" fmla="*/ 4 w 147"/>
                    <a:gd name="T25" fmla="*/ 12 h 20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147" h="202">
                      <a:moveTo>
                        <a:pt x="69" y="202"/>
                      </a:moveTo>
                      <a:lnTo>
                        <a:pt x="55" y="147"/>
                      </a:lnTo>
                      <a:lnTo>
                        <a:pt x="39" y="98"/>
                      </a:lnTo>
                      <a:lnTo>
                        <a:pt x="22" y="49"/>
                      </a:lnTo>
                      <a:lnTo>
                        <a:pt x="0" y="0"/>
                      </a:lnTo>
                      <a:lnTo>
                        <a:pt x="55" y="3"/>
                      </a:lnTo>
                      <a:lnTo>
                        <a:pt x="96" y="19"/>
                      </a:lnTo>
                      <a:lnTo>
                        <a:pt x="129" y="46"/>
                      </a:lnTo>
                      <a:lnTo>
                        <a:pt x="145" y="79"/>
                      </a:lnTo>
                      <a:lnTo>
                        <a:pt x="147" y="117"/>
                      </a:lnTo>
                      <a:lnTo>
                        <a:pt x="136" y="152"/>
                      </a:lnTo>
                      <a:lnTo>
                        <a:pt x="112" y="182"/>
                      </a:lnTo>
                      <a:lnTo>
                        <a:pt x="69" y="202"/>
                      </a:lnTo>
                      <a:close/>
                    </a:path>
                  </a:pathLst>
                </a:custGeom>
                <a:solidFill>
                  <a:srgbClr val="F9EA9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" name="Freeform 367">
                  <a:extLst>
                    <a:ext uri="{FF2B5EF4-FFF2-40B4-BE49-F238E27FC236}">
                      <a16:creationId xmlns:a16="http://schemas.microsoft.com/office/drawing/2014/main" id="{D07C2AF6-3C90-40B5-9DD3-E4F8934493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08" y="1545"/>
                  <a:ext cx="90" cy="25"/>
                </a:xfrm>
                <a:custGeom>
                  <a:avLst/>
                  <a:gdLst>
                    <a:gd name="T0" fmla="*/ 23 w 359"/>
                    <a:gd name="T1" fmla="*/ 6 h 98"/>
                    <a:gd name="T2" fmla="*/ 2 w 359"/>
                    <a:gd name="T3" fmla="*/ 6 h 98"/>
                    <a:gd name="T4" fmla="*/ 0 w 359"/>
                    <a:gd name="T5" fmla="*/ 0 h 98"/>
                    <a:gd name="T6" fmla="*/ 21 w 359"/>
                    <a:gd name="T7" fmla="*/ 0 h 98"/>
                    <a:gd name="T8" fmla="*/ 21 w 359"/>
                    <a:gd name="T9" fmla="*/ 1 h 98"/>
                    <a:gd name="T10" fmla="*/ 23 w 359"/>
                    <a:gd name="T11" fmla="*/ 6 h 9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359" h="98">
                      <a:moveTo>
                        <a:pt x="359" y="89"/>
                      </a:moveTo>
                      <a:lnTo>
                        <a:pt x="36" y="98"/>
                      </a:lnTo>
                      <a:lnTo>
                        <a:pt x="0" y="0"/>
                      </a:lnTo>
                      <a:lnTo>
                        <a:pt x="341" y="0"/>
                      </a:lnTo>
                      <a:lnTo>
                        <a:pt x="341" y="17"/>
                      </a:lnTo>
                      <a:lnTo>
                        <a:pt x="359" y="89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368">
                  <a:extLst>
                    <a:ext uri="{FF2B5EF4-FFF2-40B4-BE49-F238E27FC236}">
                      <a16:creationId xmlns:a16="http://schemas.microsoft.com/office/drawing/2014/main" id="{FC570654-05E2-4A64-8167-A33A879A63B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50" y="1489"/>
                  <a:ext cx="227" cy="190"/>
                </a:xfrm>
                <a:custGeom>
                  <a:avLst/>
                  <a:gdLst>
                    <a:gd name="T0" fmla="*/ 32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7 w 907"/>
                    <a:gd name="T7" fmla="*/ 6 h 758"/>
                    <a:gd name="T8" fmla="*/ 50 w 907"/>
                    <a:gd name="T9" fmla="*/ 9 h 758"/>
                    <a:gd name="T10" fmla="*/ 54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4 w 907"/>
                    <a:gd name="T21" fmla="*/ 35 h 758"/>
                    <a:gd name="T22" fmla="*/ 50 w 907"/>
                    <a:gd name="T23" fmla="*/ 39 h 758"/>
                    <a:gd name="T24" fmla="*/ 47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2 w 907"/>
                    <a:gd name="T31" fmla="*/ 47 h 758"/>
                    <a:gd name="T32" fmla="*/ 26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1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2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2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1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6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7" y="0"/>
                      </a:moveTo>
                      <a:lnTo>
                        <a:pt x="503" y="3"/>
                      </a:lnTo>
                      <a:lnTo>
                        <a:pt x="549" y="8"/>
                      </a:lnTo>
                      <a:lnTo>
                        <a:pt x="589" y="17"/>
                      </a:lnTo>
                      <a:lnTo>
                        <a:pt x="633" y="30"/>
                      </a:lnTo>
                      <a:lnTo>
                        <a:pt x="671" y="47"/>
                      </a:lnTo>
                      <a:lnTo>
                        <a:pt x="709" y="65"/>
                      </a:lnTo>
                      <a:lnTo>
                        <a:pt x="745" y="88"/>
                      </a:lnTo>
                      <a:lnTo>
                        <a:pt x="777" y="112"/>
                      </a:lnTo>
                      <a:lnTo>
                        <a:pt x="804" y="139"/>
                      </a:lnTo>
                      <a:lnTo>
                        <a:pt x="831" y="169"/>
                      </a:lnTo>
                      <a:lnTo>
                        <a:pt x="854" y="199"/>
                      </a:lnTo>
                      <a:lnTo>
                        <a:pt x="872" y="231"/>
                      </a:lnTo>
                      <a:lnTo>
                        <a:pt x="889" y="266"/>
                      </a:lnTo>
                      <a:lnTo>
                        <a:pt x="900" y="302"/>
                      </a:lnTo>
                      <a:lnTo>
                        <a:pt x="905" y="340"/>
                      </a:lnTo>
                      <a:lnTo>
                        <a:pt x="907" y="379"/>
                      </a:lnTo>
                      <a:lnTo>
                        <a:pt x="905" y="416"/>
                      </a:lnTo>
                      <a:lnTo>
                        <a:pt x="900" y="455"/>
                      </a:lnTo>
                      <a:lnTo>
                        <a:pt x="889" y="492"/>
                      </a:lnTo>
                      <a:lnTo>
                        <a:pt x="872" y="525"/>
                      </a:lnTo>
                      <a:lnTo>
                        <a:pt x="854" y="560"/>
                      </a:lnTo>
                      <a:lnTo>
                        <a:pt x="831" y="590"/>
                      </a:lnTo>
                      <a:lnTo>
                        <a:pt x="804" y="620"/>
                      </a:lnTo>
                      <a:lnTo>
                        <a:pt x="777" y="647"/>
                      </a:lnTo>
                      <a:lnTo>
                        <a:pt x="745" y="672"/>
                      </a:lnTo>
                      <a:lnTo>
                        <a:pt x="709" y="693"/>
                      </a:lnTo>
                      <a:lnTo>
                        <a:pt x="671" y="712"/>
                      </a:lnTo>
                      <a:lnTo>
                        <a:pt x="633" y="728"/>
                      </a:lnTo>
                      <a:lnTo>
                        <a:pt x="589" y="742"/>
                      </a:lnTo>
                      <a:lnTo>
                        <a:pt x="549" y="750"/>
                      </a:lnTo>
                      <a:lnTo>
                        <a:pt x="503" y="756"/>
                      </a:lnTo>
                      <a:lnTo>
                        <a:pt x="457" y="758"/>
                      </a:lnTo>
                      <a:lnTo>
                        <a:pt x="411" y="756"/>
                      </a:lnTo>
                      <a:lnTo>
                        <a:pt x="364" y="750"/>
                      </a:lnTo>
                      <a:lnTo>
                        <a:pt x="321" y="742"/>
                      </a:lnTo>
                      <a:lnTo>
                        <a:pt x="280" y="728"/>
                      </a:lnTo>
                      <a:lnTo>
                        <a:pt x="240" y="712"/>
                      </a:lnTo>
                      <a:lnTo>
                        <a:pt x="201" y="693"/>
                      </a:lnTo>
                      <a:lnTo>
                        <a:pt x="166" y="672"/>
                      </a:lnTo>
                      <a:lnTo>
                        <a:pt x="133" y="647"/>
                      </a:lnTo>
                      <a:lnTo>
                        <a:pt x="104" y="620"/>
                      </a:lnTo>
                      <a:lnTo>
                        <a:pt x="79" y="590"/>
                      </a:lnTo>
                      <a:lnTo>
                        <a:pt x="55" y="560"/>
                      </a:lnTo>
                      <a:lnTo>
                        <a:pt x="35" y="525"/>
                      </a:lnTo>
                      <a:lnTo>
                        <a:pt x="22" y="492"/>
                      </a:lnTo>
                      <a:lnTo>
                        <a:pt x="9" y="455"/>
                      </a:lnTo>
                      <a:lnTo>
                        <a:pt x="3" y="416"/>
                      </a:lnTo>
                      <a:lnTo>
                        <a:pt x="0" y="379"/>
                      </a:lnTo>
                      <a:lnTo>
                        <a:pt x="3" y="340"/>
                      </a:lnTo>
                      <a:lnTo>
                        <a:pt x="9" y="302"/>
                      </a:lnTo>
                      <a:lnTo>
                        <a:pt x="22" y="266"/>
                      </a:lnTo>
                      <a:lnTo>
                        <a:pt x="35" y="231"/>
                      </a:lnTo>
                      <a:lnTo>
                        <a:pt x="55" y="199"/>
                      </a:lnTo>
                      <a:lnTo>
                        <a:pt x="79" y="169"/>
                      </a:lnTo>
                      <a:lnTo>
                        <a:pt x="104" y="139"/>
                      </a:lnTo>
                      <a:lnTo>
                        <a:pt x="133" y="112"/>
                      </a:lnTo>
                      <a:lnTo>
                        <a:pt x="166" y="88"/>
                      </a:lnTo>
                      <a:lnTo>
                        <a:pt x="201" y="65"/>
                      </a:lnTo>
                      <a:lnTo>
                        <a:pt x="240" y="47"/>
                      </a:lnTo>
                      <a:lnTo>
                        <a:pt x="280" y="30"/>
                      </a:lnTo>
                      <a:lnTo>
                        <a:pt x="321" y="17"/>
                      </a:lnTo>
                      <a:lnTo>
                        <a:pt x="364" y="8"/>
                      </a:lnTo>
                      <a:lnTo>
                        <a:pt x="411" y="3"/>
                      </a:lnTo>
                      <a:lnTo>
                        <a:pt x="457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6" name="Freeform 369">
                  <a:extLst>
                    <a:ext uri="{FF2B5EF4-FFF2-40B4-BE49-F238E27FC236}">
                      <a16:creationId xmlns:a16="http://schemas.microsoft.com/office/drawing/2014/main" id="{DD7A4D07-9559-4D87-9CC2-93DCD19167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2" y="1507"/>
                  <a:ext cx="184" cy="154"/>
                </a:xfrm>
                <a:custGeom>
                  <a:avLst/>
                  <a:gdLst>
                    <a:gd name="T0" fmla="*/ 23 w 734"/>
                    <a:gd name="T1" fmla="*/ 0 h 617"/>
                    <a:gd name="T2" fmla="*/ 28 w 734"/>
                    <a:gd name="T3" fmla="*/ 0 h 617"/>
                    <a:gd name="T4" fmla="*/ 32 w 734"/>
                    <a:gd name="T5" fmla="*/ 1 h 617"/>
                    <a:gd name="T6" fmla="*/ 36 w 734"/>
                    <a:gd name="T7" fmla="*/ 3 h 617"/>
                    <a:gd name="T8" fmla="*/ 39 w 734"/>
                    <a:gd name="T9" fmla="*/ 5 h 617"/>
                    <a:gd name="T10" fmla="*/ 42 w 734"/>
                    <a:gd name="T11" fmla="*/ 8 h 617"/>
                    <a:gd name="T12" fmla="*/ 44 w 734"/>
                    <a:gd name="T13" fmla="*/ 12 h 617"/>
                    <a:gd name="T14" fmla="*/ 46 w 734"/>
                    <a:gd name="T15" fmla="*/ 15 h 617"/>
                    <a:gd name="T16" fmla="*/ 46 w 734"/>
                    <a:gd name="T17" fmla="*/ 19 h 617"/>
                    <a:gd name="T18" fmla="*/ 46 w 734"/>
                    <a:gd name="T19" fmla="*/ 23 h 617"/>
                    <a:gd name="T20" fmla="*/ 44 w 734"/>
                    <a:gd name="T21" fmla="*/ 26 h 617"/>
                    <a:gd name="T22" fmla="*/ 42 w 734"/>
                    <a:gd name="T23" fmla="*/ 30 h 617"/>
                    <a:gd name="T24" fmla="*/ 39 w 734"/>
                    <a:gd name="T25" fmla="*/ 33 h 617"/>
                    <a:gd name="T26" fmla="*/ 36 w 734"/>
                    <a:gd name="T27" fmla="*/ 35 h 617"/>
                    <a:gd name="T28" fmla="*/ 32 w 734"/>
                    <a:gd name="T29" fmla="*/ 37 h 617"/>
                    <a:gd name="T30" fmla="*/ 28 w 734"/>
                    <a:gd name="T31" fmla="*/ 38 h 617"/>
                    <a:gd name="T32" fmla="*/ 23 w 734"/>
                    <a:gd name="T33" fmla="*/ 38 h 617"/>
                    <a:gd name="T34" fmla="*/ 18 w 734"/>
                    <a:gd name="T35" fmla="*/ 38 h 617"/>
                    <a:gd name="T36" fmla="*/ 14 w 734"/>
                    <a:gd name="T37" fmla="*/ 37 h 617"/>
                    <a:gd name="T38" fmla="*/ 10 w 734"/>
                    <a:gd name="T39" fmla="*/ 35 h 617"/>
                    <a:gd name="T40" fmla="*/ 7 w 734"/>
                    <a:gd name="T41" fmla="*/ 33 h 617"/>
                    <a:gd name="T42" fmla="*/ 4 w 734"/>
                    <a:gd name="T43" fmla="*/ 30 h 617"/>
                    <a:gd name="T44" fmla="*/ 2 w 734"/>
                    <a:gd name="T45" fmla="*/ 26 h 617"/>
                    <a:gd name="T46" fmla="*/ 1 w 734"/>
                    <a:gd name="T47" fmla="*/ 23 h 617"/>
                    <a:gd name="T48" fmla="*/ 0 w 734"/>
                    <a:gd name="T49" fmla="*/ 19 h 617"/>
                    <a:gd name="T50" fmla="*/ 1 w 734"/>
                    <a:gd name="T51" fmla="*/ 15 h 617"/>
                    <a:gd name="T52" fmla="*/ 2 w 734"/>
                    <a:gd name="T53" fmla="*/ 12 h 617"/>
                    <a:gd name="T54" fmla="*/ 4 w 734"/>
                    <a:gd name="T55" fmla="*/ 8 h 617"/>
                    <a:gd name="T56" fmla="*/ 7 w 734"/>
                    <a:gd name="T57" fmla="*/ 5 h 617"/>
                    <a:gd name="T58" fmla="*/ 10 w 734"/>
                    <a:gd name="T59" fmla="*/ 3 h 617"/>
                    <a:gd name="T60" fmla="*/ 14 w 734"/>
                    <a:gd name="T61" fmla="*/ 1 h 617"/>
                    <a:gd name="T62" fmla="*/ 18 w 734"/>
                    <a:gd name="T63" fmla="*/ 0 h 617"/>
                    <a:gd name="T64" fmla="*/ 23 w 734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4" h="617">
                      <a:moveTo>
                        <a:pt x="367" y="0"/>
                      </a:moveTo>
                      <a:lnTo>
                        <a:pt x="440" y="6"/>
                      </a:lnTo>
                      <a:lnTo>
                        <a:pt x="508" y="24"/>
                      </a:lnTo>
                      <a:lnTo>
                        <a:pt x="570" y="52"/>
                      </a:lnTo>
                      <a:lnTo>
                        <a:pt x="625" y="89"/>
                      </a:lnTo>
                      <a:lnTo>
                        <a:pt x="671" y="136"/>
                      </a:lnTo>
                      <a:lnTo>
                        <a:pt x="704" y="188"/>
                      </a:lnTo>
                      <a:lnTo>
                        <a:pt x="725" y="244"/>
                      </a:lnTo>
                      <a:lnTo>
                        <a:pt x="734" y="308"/>
                      </a:lnTo>
                      <a:lnTo>
                        <a:pt x="725" y="370"/>
                      </a:lnTo>
                      <a:lnTo>
                        <a:pt x="704" y="426"/>
                      </a:lnTo>
                      <a:lnTo>
                        <a:pt x="671" y="481"/>
                      </a:lnTo>
                      <a:lnTo>
                        <a:pt x="625" y="527"/>
                      </a:lnTo>
                      <a:lnTo>
                        <a:pt x="570" y="565"/>
                      </a:lnTo>
                      <a:lnTo>
                        <a:pt x="508" y="592"/>
                      </a:lnTo>
                      <a:lnTo>
                        <a:pt x="440" y="611"/>
                      </a:lnTo>
                      <a:lnTo>
                        <a:pt x="367" y="617"/>
                      </a:lnTo>
                      <a:lnTo>
                        <a:pt x="291" y="611"/>
                      </a:lnTo>
                      <a:lnTo>
                        <a:pt x="222" y="592"/>
                      </a:lnTo>
                      <a:lnTo>
                        <a:pt x="160" y="565"/>
                      </a:lnTo>
                      <a:lnTo>
                        <a:pt x="106" y="527"/>
                      </a:lnTo>
                      <a:lnTo>
                        <a:pt x="62" y="481"/>
                      </a:lnTo>
                      <a:lnTo>
                        <a:pt x="27" y="426"/>
                      </a:lnTo>
                      <a:lnTo>
                        <a:pt x="7" y="370"/>
                      </a:lnTo>
                      <a:lnTo>
                        <a:pt x="0" y="308"/>
                      </a:lnTo>
                      <a:lnTo>
                        <a:pt x="7" y="244"/>
                      </a:lnTo>
                      <a:lnTo>
                        <a:pt x="27" y="188"/>
                      </a:lnTo>
                      <a:lnTo>
                        <a:pt x="62" y="136"/>
                      </a:lnTo>
                      <a:lnTo>
                        <a:pt x="106" y="89"/>
                      </a:lnTo>
                      <a:lnTo>
                        <a:pt x="160" y="52"/>
                      </a:lnTo>
                      <a:lnTo>
                        <a:pt x="222" y="24"/>
                      </a:lnTo>
                      <a:lnTo>
                        <a:pt x="291" y="6"/>
                      </a:lnTo>
                      <a:lnTo>
                        <a:pt x="367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7" name="Freeform 370">
                  <a:extLst>
                    <a:ext uri="{FF2B5EF4-FFF2-40B4-BE49-F238E27FC236}">
                      <a16:creationId xmlns:a16="http://schemas.microsoft.com/office/drawing/2014/main" id="{D5206150-3CA4-410A-8EC4-F5465CAC908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98" y="1529"/>
                  <a:ext cx="131" cy="110"/>
                </a:xfrm>
                <a:custGeom>
                  <a:avLst/>
                  <a:gdLst>
                    <a:gd name="T0" fmla="*/ 16 w 525"/>
                    <a:gd name="T1" fmla="*/ 0 h 441"/>
                    <a:gd name="T2" fmla="*/ 20 w 525"/>
                    <a:gd name="T3" fmla="*/ 0 h 441"/>
                    <a:gd name="T4" fmla="*/ 23 w 525"/>
                    <a:gd name="T5" fmla="*/ 1 h 441"/>
                    <a:gd name="T6" fmla="*/ 25 w 525"/>
                    <a:gd name="T7" fmla="*/ 2 h 441"/>
                    <a:gd name="T8" fmla="*/ 28 w 525"/>
                    <a:gd name="T9" fmla="*/ 4 h 441"/>
                    <a:gd name="T10" fmla="*/ 30 w 525"/>
                    <a:gd name="T11" fmla="*/ 6 h 441"/>
                    <a:gd name="T12" fmla="*/ 31 w 525"/>
                    <a:gd name="T13" fmla="*/ 8 h 441"/>
                    <a:gd name="T14" fmla="*/ 32 w 525"/>
                    <a:gd name="T15" fmla="*/ 11 h 441"/>
                    <a:gd name="T16" fmla="*/ 33 w 525"/>
                    <a:gd name="T17" fmla="*/ 14 h 441"/>
                    <a:gd name="T18" fmla="*/ 32 w 525"/>
                    <a:gd name="T19" fmla="*/ 16 h 441"/>
                    <a:gd name="T20" fmla="*/ 31 w 525"/>
                    <a:gd name="T21" fmla="*/ 19 h 441"/>
                    <a:gd name="T22" fmla="*/ 30 w 525"/>
                    <a:gd name="T23" fmla="*/ 21 h 441"/>
                    <a:gd name="T24" fmla="*/ 28 w 525"/>
                    <a:gd name="T25" fmla="*/ 23 h 441"/>
                    <a:gd name="T26" fmla="*/ 25 w 525"/>
                    <a:gd name="T27" fmla="*/ 25 h 441"/>
                    <a:gd name="T28" fmla="*/ 23 w 525"/>
                    <a:gd name="T29" fmla="*/ 26 h 441"/>
                    <a:gd name="T30" fmla="*/ 20 w 525"/>
                    <a:gd name="T31" fmla="*/ 27 h 441"/>
                    <a:gd name="T32" fmla="*/ 16 w 525"/>
                    <a:gd name="T33" fmla="*/ 27 h 441"/>
                    <a:gd name="T34" fmla="*/ 13 w 525"/>
                    <a:gd name="T35" fmla="*/ 27 h 441"/>
                    <a:gd name="T36" fmla="*/ 10 w 525"/>
                    <a:gd name="T37" fmla="*/ 26 h 441"/>
                    <a:gd name="T38" fmla="*/ 7 w 525"/>
                    <a:gd name="T39" fmla="*/ 25 h 441"/>
                    <a:gd name="T40" fmla="*/ 5 w 525"/>
                    <a:gd name="T41" fmla="*/ 23 h 441"/>
                    <a:gd name="T42" fmla="*/ 3 w 525"/>
                    <a:gd name="T43" fmla="*/ 21 h 441"/>
                    <a:gd name="T44" fmla="*/ 1 w 525"/>
                    <a:gd name="T45" fmla="*/ 19 h 441"/>
                    <a:gd name="T46" fmla="*/ 0 w 525"/>
                    <a:gd name="T47" fmla="*/ 16 h 441"/>
                    <a:gd name="T48" fmla="*/ 0 w 525"/>
                    <a:gd name="T49" fmla="*/ 14 h 441"/>
                    <a:gd name="T50" fmla="*/ 0 w 525"/>
                    <a:gd name="T51" fmla="*/ 11 h 441"/>
                    <a:gd name="T52" fmla="*/ 1 w 525"/>
                    <a:gd name="T53" fmla="*/ 8 h 441"/>
                    <a:gd name="T54" fmla="*/ 3 w 525"/>
                    <a:gd name="T55" fmla="*/ 6 h 441"/>
                    <a:gd name="T56" fmla="*/ 5 w 525"/>
                    <a:gd name="T57" fmla="*/ 4 h 441"/>
                    <a:gd name="T58" fmla="*/ 7 w 525"/>
                    <a:gd name="T59" fmla="*/ 2 h 441"/>
                    <a:gd name="T60" fmla="*/ 10 w 525"/>
                    <a:gd name="T61" fmla="*/ 1 h 441"/>
                    <a:gd name="T62" fmla="*/ 13 w 525"/>
                    <a:gd name="T63" fmla="*/ 0 h 441"/>
                    <a:gd name="T64" fmla="*/ 16 w 525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5" h="441">
                      <a:moveTo>
                        <a:pt x="264" y="0"/>
                      </a:moveTo>
                      <a:lnTo>
                        <a:pt x="315" y="6"/>
                      </a:lnTo>
                      <a:lnTo>
                        <a:pt x="364" y="17"/>
                      </a:lnTo>
                      <a:lnTo>
                        <a:pt x="407" y="36"/>
                      </a:lnTo>
                      <a:lnTo>
                        <a:pt x="448" y="63"/>
                      </a:lnTo>
                      <a:lnTo>
                        <a:pt x="478" y="96"/>
                      </a:lnTo>
                      <a:lnTo>
                        <a:pt x="502" y="134"/>
                      </a:lnTo>
                      <a:lnTo>
                        <a:pt x="519" y="175"/>
                      </a:lnTo>
                      <a:lnTo>
                        <a:pt x="525" y="219"/>
                      </a:lnTo>
                      <a:lnTo>
                        <a:pt x="519" y="265"/>
                      </a:lnTo>
                      <a:lnTo>
                        <a:pt x="502" y="305"/>
                      </a:lnTo>
                      <a:lnTo>
                        <a:pt x="478" y="343"/>
                      </a:lnTo>
                      <a:lnTo>
                        <a:pt x="448" y="376"/>
                      </a:lnTo>
                      <a:lnTo>
                        <a:pt x="407" y="403"/>
                      </a:lnTo>
                      <a:lnTo>
                        <a:pt x="364" y="425"/>
                      </a:lnTo>
                      <a:lnTo>
                        <a:pt x="315" y="436"/>
                      </a:lnTo>
                      <a:lnTo>
                        <a:pt x="264" y="441"/>
                      </a:lnTo>
                      <a:lnTo>
                        <a:pt x="211" y="436"/>
                      </a:lnTo>
                      <a:lnTo>
                        <a:pt x="160" y="425"/>
                      </a:lnTo>
                      <a:lnTo>
                        <a:pt x="117" y="403"/>
                      </a:lnTo>
                      <a:lnTo>
                        <a:pt x="79" y="376"/>
                      </a:lnTo>
                      <a:lnTo>
                        <a:pt x="47" y="343"/>
                      </a:lnTo>
                      <a:lnTo>
                        <a:pt x="22" y="305"/>
                      </a:lnTo>
                      <a:lnTo>
                        <a:pt x="5" y="265"/>
                      </a:lnTo>
                      <a:lnTo>
                        <a:pt x="0" y="219"/>
                      </a:lnTo>
                      <a:lnTo>
                        <a:pt x="5" y="175"/>
                      </a:lnTo>
                      <a:lnTo>
                        <a:pt x="22" y="134"/>
                      </a:lnTo>
                      <a:lnTo>
                        <a:pt x="47" y="96"/>
                      </a:lnTo>
                      <a:lnTo>
                        <a:pt x="79" y="63"/>
                      </a:lnTo>
                      <a:lnTo>
                        <a:pt x="117" y="36"/>
                      </a:lnTo>
                      <a:lnTo>
                        <a:pt x="160" y="17"/>
                      </a:lnTo>
                      <a:lnTo>
                        <a:pt x="211" y="6"/>
                      </a:lnTo>
                      <a:lnTo>
                        <a:pt x="264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8" name="Freeform 371">
                  <a:extLst>
                    <a:ext uri="{FF2B5EF4-FFF2-40B4-BE49-F238E27FC236}">
                      <a16:creationId xmlns:a16="http://schemas.microsoft.com/office/drawing/2014/main" id="{16776E24-E07D-426F-9281-153EBE380B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31" y="1556"/>
                  <a:ext cx="66" cy="56"/>
                </a:xfrm>
                <a:custGeom>
                  <a:avLst/>
                  <a:gdLst>
                    <a:gd name="T0" fmla="*/ 9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9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9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4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4" y="33"/>
                      </a:lnTo>
                      <a:lnTo>
                        <a:pt x="240" y="50"/>
                      </a:lnTo>
                      <a:lnTo>
                        <a:pt x="253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3" y="152"/>
                      </a:lnTo>
                      <a:lnTo>
                        <a:pt x="240" y="172"/>
                      </a:lnTo>
                      <a:lnTo>
                        <a:pt x="224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4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39" y="191"/>
                      </a:lnTo>
                      <a:lnTo>
                        <a:pt x="23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3" y="50"/>
                      </a:lnTo>
                      <a:lnTo>
                        <a:pt x="39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4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9" name="Freeform 372">
                  <a:extLst>
                    <a:ext uri="{FF2B5EF4-FFF2-40B4-BE49-F238E27FC236}">
                      <a16:creationId xmlns:a16="http://schemas.microsoft.com/office/drawing/2014/main" id="{DB50AB28-445F-4A8A-ACF3-5885EC9157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6" y="1570"/>
                  <a:ext cx="35" cy="28"/>
                </a:xfrm>
                <a:custGeom>
                  <a:avLst/>
                  <a:gdLst>
                    <a:gd name="T0" fmla="*/ 5 w 138"/>
                    <a:gd name="T1" fmla="*/ 0 h 111"/>
                    <a:gd name="T2" fmla="*/ 6 w 138"/>
                    <a:gd name="T3" fmla="*/ 0 h 111"/>
                    <a:gd name="T4" fmla="*/ 8 w 138"/>
                    <a:gd name="T5" fmla="*/ 1 h 111"/>
                    <a:gd name="T6" fmla="*/ 9 w 138"/>
                    <a:gd name="T7" fmla="*/ 2 h 111"/>
                    <a:gd name="T8" fmla="*/ 9 w 138"/>
                    <a:gd name="T9" fmla="*/ 4 h 111"/>
                    <a:gd name="T10" fmla="*/ 9 w 138"/>
                    <a:gd name="T11" fmla="*/ 5 h 111"/>
                    <a:gd name="T12" fmla="*/ 8 w 138"/>
                    <a:gd name="T13" fmla="*/ 6 h 111"/>
                    <a:gd name="T14" fmla="*/ 6 w 138"/>
                    <a:gd name="T15" fmla="*/ 7 h 111"/>
                    <a:gd name="T16" fmla="*/ 5 w 138"/>
                    <a:gd name="T17" fmla="*/ 7 h 111"/>
                    <a:gd name="T18" fmla="*/ 3 w 138"/>
                    <a:gd name="T19" fmla="*/ 7 h 111"/>
                    <a:gd name="T20" fmla="*/ 1 w 138"/>
                    <a:gd name="T21" fmla="*/ 6 h 111"/>
                    <a:gd name="T22" fmla="*/ 1 w 138"/>
                    <a:gd name="T23" fmla="*/ 5 h 111"/>
                    <a:gd name="T24" fmla="*/ 0 w 138"/>
                    <a:gd name="T25" fmla="*/ 4 h 111"/>
                    <a:gd name="T26" fmla="*/ 1 w 138"/>
                    <a:gd name="T27" fmla="*/ 2 h 111"/>
                    <a:gd name="T28" fmla="*/ 1 w 138"/>
                    <a:gd name="T29" fmla="*/ 1 h 111"/>
                    <a:gd name="T30" fmla="*/ 3 w 138"/>
                    <a:gd name="T31" fmla="*/ 0 h 111"/>
                    <a:gd name="T32" fmla="*/ 5 w 138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8" h="111">
                      <a:moveTo>
                        <a:pt x="71" y="0"/>
                      </a:moveTo>
                      <a:lnTo>
                        <a:pt x="95" y="5"/>
                      </a:lnTo>
                      <a:lnTo>
                        <a:pt x="117" y="16"/>
                      </a:lnTo>
                      <a:lnTo>
                        <a:pt x="133" y="32"/>
                      </a:lnTo>
                      <a:lnTo>
                        <a:pt x="138" y="55"/>
                      </a:lnTo>
                      <a:lnTo>
                        <a:pt x="133" y="76"/>
                      </a:lnTo>
                      <a:lnTo>
                        <a:pt x="117" y="95"/>
                      </a:lnTo>
                      <a:lnTo>
                        <a:pt x="95" y="106"/>
                      </a:lnTo>
                      <a:lnTo>
                        <a:pt x="71" y="111"/>
                      </a:lnTo>
                      <a:lnTo>
                        <a:pt x="43" y="106"/>
                      </a:lnTo>
                      <a:lnTo>
                        <a:pt x="18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8" y="16"/>
                      </a:lnTo>
                      <a:lnTo>
                        <a:pt x="43" y="5"/>
                      </a:lnTo>
                      <a:lnTo>
                        <a:pt x="71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0" name="Freeform 373">
                  <a:extLst>
                    <a:ext uri="{FF2B5EF4-FFF2-40B4-BE49-F238E27FC236}">
                      <a16:creationId xmlns:a16="http://schemas.microsoft.com/office/drawing/2014/main" id="{079C690E-09A6-4BB0-AF56-352AFA272A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89"/>
                  <a:ext cx="227" cy="190"/>
                </a:xfrm>
                <a:custGeom>
                  <a:avLst/>
                  <a:gdLst>
                    <a:gd name="T0" fmla="*/ 31 w 907"/>
                    <a:gd name="T1" fmla="*/ 0 h 758"/>
                    <a:gd name="T2" fmla="*/ 37 w 907"/>
                    <a:gd name="T3" fmla="*/ 1 h 758"/>
                    <a:gd name="T4" fmla="*/ 42 w 907"/>
                    <a:gd name="T5" fmla="*/ 3 h 758"/>
                    <a:gd name="T6" fmla="*/ 46 w 907"/>
                    <a:gd name="T7" fmla="*/ 6 h 758"/>
                    <a:gd name="T8" fmla="*/ 50 w 907"/>
                    <a:gd name="T9" fmla="*/ 9 h 758"/>
                    <a:gd name="T10" fmla="*/ 53 w 907"/>
                    <a:gd name="T11" fmla="*/ 13 h 758"/>
                    <a:gd name="T12" fmla="*/ 56 w 907"/>
                    <a:gd name="T13" fmla="*/ 17 h 758"/>
                    <a:gd name="T14" fmla="*/ 57 w 907"/>
                    <a:gd name="T15" fmla="*/ 21 h 758"/>
                    <a:gd name="T16" fmla="*/ 57 w 907"/>
                    <a:gd name="T17" fmla="*/ 26 h 758"/>
                    <a:gd name="T18" fmla="*/ 56 w 907"/>
                    <a:gd name="T19" fmla="*/ 31 h 758"/>
                    <a:gd name="T20" fmla="*/ 53 w 907"/>
                    <a:gd name="T21" fmla="*/ 35 h 758"/>
                    <a:gd name="T22" fmla="*/ 50 w 907"/>
                    <a:gd name="T23" fmla="*/ 39 h 758"/>
                    <a:gd name="T24" fmla="*/ 46 w 907"/>
                    <a:gd name="T25" fmla="*/ 42 h 758"/>
                    <a:gd name="T26" fmla="*/ 42 w 907"/>
                    <a:gd name="T27" fmla="*/ 45 h 758"/>
                    <a:gd name="T28" fmla="*/ 37 w 907"/>
                    <a:gd name="T29" fmla="*/ 47 h 758"/>
                    <a:gd name="T30" fmla="*/ 31 w 907"/>
                    <a:gd name="T31" fmla="*/ 47 h 758"/>
                    <a:gd name="T32" fmla="*/ 25 w 907"/>
                    <a:gd name="T33" fmla="*/ 47 h 758"/>
                    <a:gd name="T34" fmla="*/ 20 w 907"/>
                    <a:gd name="T35" fmla="*/ 47 h 758"/>
                    <a:gd name="T36" fmla="*/ 15 w 907"/>
                    <a:gd name="T37" fmla="*/ 45 h 758"/>
                    <a:gd name="T38" fmla="*/ 10 w 907"/>
                    <a:gd name="T39" fmla="*/ 42 h 758"/>
                    <a:gd name="T40" fmla="*/ 7 w 907"/>
                    <a:gd name="T41" fmla="*/ 39 h 758"/>
                    <a:gd name="T42" fmla="*/ 4 w 907"/>
                    <a:gd name="T43" fmla="*/ 35 h 758"/>
                    <a:gd name="T44" fmla="*/ 1 w 907"/>
                    <a:gd name="T45" fmla="*/ 31 h 758"/>
                    <a:gd name="T46" fmla="*/ 0 w 907"/>
                    <a:gd name="T47" fmla="*/ 26 h 758"/>
                    <a:gd name="T48" fmla="*/ 0 w 907"/>
                    <a:gd name="T49" fmla="*/ 21 h 758"/>
                    <a:gd name="T50" fmla="*/ 1 w 907"/>
                    <a:gd name="T51" fmla="*/ 17 h 758"/>
                    <a:gd name="T52" fmla="*/ 4 w 907"/>
                    <a:gd name="T53" fmla="*/ 13 h 758"/>
                    <a:gd name="T54" fmla="*/ 7 w 907"/>
                    <a:gd name="T55" fmla="*/ 9 h 758"/>
                    <a:gd name="T56" fmla="*/ 10 w 907"/>
                    <a:gd name="T57" fmla="*/ 6 h 758"/>
                    <a:gd name="T58" fmla="*/ 15 w 907"/>
                    <a:gd name="T59" fmla="*/ 3 h 758"/>
                    <a:gd name="T60" fmla="*/ 20 w 907"/>
                    <a:gd name="T61" fmla="*/ 1 h 758"/>
                    <a:gd name="T62" fmla="*/ 25 w 907"/>
                    <a:gd name="T63" fmla="*/ 0 h 758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07" h="758">
                      <a:moveTo>
                        <a:pt x="450" y="0"/>
                      </a:moveTo>
                      <a:lnTo>
                        <a:pt x="496" y="3"/>
                      </a:lnTo>
                      <a:lnTo>
                        <a:pt x="543" y="8"/>
                      </a:lnTo>
                      <a:lnTo>
                        <a:pt x="586" y="17"/>
                      </a:lnTo>
                      <a:lnTo>
                        <a:pt x="627" y="30"/>
                      </a:lnTo>
                      <a:lnTo>
                        <a:pt x="668" y="47"/>
                      </a:lnTo>
                      <a:lnTo>
                        <a:pt x="706" y="65"/>
                      </a:lnTo>
                      <a:lnTo>
                        <a:pt x="741" y="88"/>
                      </a:lnTo>
                      <a:lnTo>
                        <a:pt x="773" y="112"/>
                      </a:lnTo>
                      <a:lnTo>
                        <a:pt x="803" y="139"/>
                      </a:lnTo>
                      <a:lnTo>
                        <a:pt x="828" y="169"/>
                      </a:lnTo>
                      <a:lnTo>
                        <a:pt x="853" y="199"/>
                      </a:lnTo>
                      <a:lnTo>
                        <a:pt x="872" y="231"/>
                      </a:lnTo>
                      <a:lnTo>
                        <a:pt x="886" y="266"/>
                      </a:lnTo>
                      <a:lnTo>
                        <a:pt x="899" y="302"/>
                      </a:lnTo>
                      <a:lnTo>
                        <a:pt x="904" y="340"/>
                      </a:lnTo>
                      <a:lnTo>
                        <a:pt x="907" y="379"/>
                      </a:lnTo>
                      <a:lnTo>
                        <a:pt x="904" y="416"/>
                      </a:lnTo>
                      <a:lnTo>
                        <a:pt x="899" y="455"/>
                      </a:lnTo>
                      <a:lnTo>
                        <a:pt x="886" y="492"/>
                      </a:lnTo>
                      <a:lnTo>
                        <a:pt x="872" y="525"/>
                      </a:lnTo>
                      <a:lnTo>
                        <a:pt x="853" y="560"/>
                      </a:lnTo>
                      <a:lnTo>
                        <a:pt x="828" y="590"/>
                      </a:lnTo>
                      <a:lnTo>
                        <a:pt x="803" y="620"/>
                      </a:lnTo>
                      <a:lnTo>
                        <a:pt x="773" y="647"/>
                      </a:lnTo>
                      <a:lnTo>
                        <a:pt x="741" y="672"/>
                      </a:lnTo>
                      <a:lnTo>
                        <a:pt x="706" y="693"/>
                      </a:lnTo>
                      <a:lnTo>
                        <a:pt x="668" y="712"/>
                      </a:lnTo>
                      <a:lnTo>
                        <a:pt x="627" y="728"/>
                      </a:lnTo>
                      <a:lnTo>
                        <a:pt x="586" y="742"/>
                      </a:lnTo>
                      <a:lnTo>
                        <a:pt x="543" y="750"/>
                      </a:lnTo>
                      <a:lnTo>
                        <a:pt x="496" y="756"/>
                      </a:lnTo>
                      <a:lnTo>
                        <a:pt x="450" y="758"/>
                      </a:lnTo>
                      <a:lnTo>
                        <a:pt x="404" y="756"/>
                      </a:lnTo>
                      <a:lnTo>
                        <a:pt x="358" y="750"/>
                      </a:lnTo>
                      <a:lnTo>
                        <a:pt x="318" y="742"/>
                      </a:lnTo>
                      <a:lnTo>
                        <a:pt x="274" y="728"/>
                      </a:lnTo>
                      <a:lnTo>
                        <a:pt x="237" y="712"/>
                      </a:lnTo>
                      <a:lnTo>
                        <a:pt x="198" y="693"/>
                      </a:lnTo>
                      <a:lnTo>
                        <a:pt x="163" y="672"/>
                      </a:lnTo>
                      <a:lnTo>
                        <a:pt x="133" y="647"/>
                      </a:lnTo>
                      <a:lnTo>
                        <a:pt x="103" y="620"/>
                      </a:lnTo>
                      <a:lnTo>
                        <a:pt x="76" y="590"/>
                      </a:lnTo>
                      <a:lnTo>
                        <a:pt x="54" y="560"/>
                      </a:lnTo>
                      <a:lnTo>
                        <a:pt x="35" y="525"/>
                      </a:lnTo>
                      <a:lnTo>
                        <a:pt x="18" y="492"/>
                      </a:lnTo>
                      <a:lnTo>
                        <a:pt x="8" y="455"/>
                      </a:lnTo>
                      <a:lnTo>
                        <a:pt x="2" y="416"/>
                      </a:lnTo>
                      <a:lnTo>
                        <a:pt x="0" y="379"/>
                      </a:lnTo>
                      <a:lnTo>
                        <a:pt x="2" y="340"/>
                      </a:lnTo>
                      <a:lnTo>
                        <a:pt x="8" y="302"/>
                      </a:lnTo>
                      <a:lnTo>
                        <a:pt x="18" y="266"/>
                      </a:lnTo>
                      <a:lnTo>
                        <a:pt x="35" y="231"/>
                      </a:lnTo>
                      <a:lnTo>
                        <a:pt x="54" y="199"/>
                      </a:lnTo>
                      <a:lnTo>
                        <a:pt x="76" y="169"/>
                      </a:lnTo>
                      <a:lnTo>
                        <a:pt x="103" y="139"/>
                      </a:lnTo>
                      <a:lnTo>
                        <a:pt x="133" y="112"/>
                      </a:lnTo>
                      <a:lnTo>
                        <a:pt x="163" y="88"/>
                      </a:lnTo>
                      <a:lnTo>
                        <a:pt x="198" y="65"/>
                      </a:lnTo>
                      <a:lnTo>
                        <a:pt x="237" y="47"/>
                      </a:lnTo>
                      <a:lnTo>
                        <a:pt x="274" y="30"/>
                      </a:lnTo>
                      <a:lnTo>
                        <a:pt x="318" y="17"/>
                      </a:lnTo>
                      <a:lnTo>
                        <a:pt x="358" y="8"/>
                      </a:lnTo>
                      <a:lnTo>
                        <a:pt x="404" y="3"/>
                      </a:lnTo>
                      <a:lnTo>
                        <a:pt x="45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1" name="Freeform 374">
                  <a:extLst>
                    <a:ext uri="{FF2B5EF4-FFF2-40B4-BE49-F238E27FC236}">
                      <a16:creationId xmlns:a16="http://schemas.microsoft.com/office/drawing/2014/main" id="{49975776-54A3-4948-AE0C-3F75ADACC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507"/>
                  <a:ext cx="184" cy="154"/>
                </a:xfrm>
                <a:custGeom>
                  <a:avLst/>
                  <a:gdLst>
                    <a:gd name="T0" fmla="*/ 23 w 733"/>
                    <a:gd name="T1" fmla="*/ 0 h 617"/>
                    <a:gd name="T2" fmla="*/ 28 w 733"/>
                    <a:gd name="T3" fmla="*/ 0 h 617"/>
                    <a:gd name="T4" fmla="*/ 32 w 733"/>
                    <a:gd name="T5" fmla="*/ 1 h 617"/>
                    <a:gd name="T6" fmla="*/ 36 w 733"/>
                    <a:gd name="T7" fmla="*/ 3 h 617"/>
                    <a:gd name="T8" fmla="*/ 39 w 733"/>
                    <a:gd name="T9" fmla="*/ 5 h 617"/>
                    <a:gd name="T10" fmla="*/ 42 w 733"/>
                    <a:gd name="T11" fmla="*/ 8 h 617"/>
                    <a:gd name="T12" fmla="*/ 44 w 733"/>
                    <a:gd name="T13" fmla="*/ 12 h 617"/>
                    <a:gd name="T14" fmla="*/ 46 w 733"/>
                    <a:gd name="T15" fmla="*/ 15 h 617"/>
                    <a:gd name="T16" fmla="*/ 46 w 733"/>
                    <a:gd name="T17" fmla="*/ 19 h 617"/>
                    <a:gd name="T18" fmla="*/ 46 w 733"/>
                    <a:gd name="T19" fmla="*/ 23 h 617"/>
                    <a:gd name="T20" fmla="*/ 44 w 733"/>
                    <a:gd name="T21" fmla="*/ 26 h 617"/>
                    <a:gd name="T22" fmla="*/ 42 w 733"/>
                    <a:gd name="T23" fmla="*/ 30 h 617"/>
                    <a:gd name="T24" fmla="*/ 39 w 733"/>
                    <a:gd name="T25" fmla="*/ 33 h 617"/>
                    <a:gd name="T26" fmla="*/ 36 w 733"/>
                    <a:gd name="T27" fmla="*/ 35 h 617"/>
                    <a:gd name="T28" fmla="*/ 32 w 733"/>
                    <a:gd name="T29" fmla="*/ 37 h 617"/>
                    <a:gd name="T30" fmla="*/ 28 w 733"/>
                    <a:gd name="T31" fmla="*/ 38 h 617"/>
                    <a:gd name="T32" fmla="*/ 23 w 733"/>
                    <a:gd name="T33" fmla="*/ 38 h 617"/>
                    <a:gd name="T34" fmla="*/ 19 w 733"/>
                    <a:gd name="T35" fmla="*/ 38 h 617"/>
                    <a:gd name="T36" fmla="*/ 14 w 733"/>
                    <a:gd name="T37" fmla="*/ 37 h 617"/>
                    <a:gd name="T38" fmla="*/ 10 w 733"/>
                    <a:gd name="T39" fmla="*/ 35 h 617"/>
                    <a:gd name="T40" fmla="*/ 7 w 733"/>
                    <a:gd name="T41" fmla="*/ 33 h 617"/>
                    <a:gd name="T42" fmla="*/ 4 w 733"/>
                    <a:gd name="T43" fmla="*/ 30 h 617"/>
                    <a:gd name="T44" fmla="*/ 2 w 733"/>
                    <a:gd name="T45" fmla="*/ 26 h 617"/>
                    <a:gd name="T46" fmla="*/ 1 w 733"/>
                    <a:gd name="T47" fmla="*/ 23 h 617"/>
                    <a:gd name="T48" fmla="*/ 0 w 733"/>
                    <a:gd name="T49" fmla="*/ 19 h 617"/>
                    <a:gd name="T50" fmla="*/ 1 w 733"/>
                    <a:gd name="T51" fmla="*/ 15 h 617"/>
                    <a:gd name="T52" fmla="*/ 2 w 733"/>
                    <a:gd name="T53" fmla="*/ 12 h 617"/>
                    <a:gd name="T54" fmla="*/ 4 w 733"/>
                    <a:gd name="T55" fmla="*/ 8 h 617"/>
                    <a:gd name="T56" fmla="*/ 7 w 733"/>
                    <a:gd name="T57" fmla="*/ 5 h 617"/>
                    <a:gd name="T58" fmla="*/ 10 w 733"/>
                    <a:gd name="T59" fmla="*/ 3 h 617"/>
                    <a:gd name="T60" fmla="*/ 14 w 733"/>
                    <a:gd name="T61" fmla="*/ 1 h 617"/>
                    <a:gd name="T62" fmla="*/ 19 w 733"/>
                    <a:gd name="T63" fmla="*/ 0 h 617"/>
                    <a:gd name="T64" fmla="*/ 23 w 733"/>
                    <a:gd name="T65" fmla="*/ 0 h 617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733" h="617">
                      <a:moveTo>
                        <a:pt x="366" y="0"/>
                      </a:moveTo>
                      <a:lnTo>
                        <a:pt x="442" y="6"/>
                      </a:lnTo>
                      <a:lnTo>
                        <a:pt x="511" y="24"/>
                      </a:lnTo>
                      <a:lnTo>
                        <a:pt x="573" y="52"/>
                      </a:lnTo>
                      <a:lnTo>
                        <a:pt x="627" y="89"/>
                      </a:lnTo>
                      <a:lnTo>
                        <a:pt x="671" y="136"/>
                      </a:lnTo>
                      <a:lnTo>
                        <a:pt x="707" y="188"/>
                      </a:lnTo>
                      <a:lnTo>
                        <a:pt x="725" y="244"/>
                      </a:lnTo>
                      <a:lnTo>
                        <a:pt x="733" y="308"/>
                      </a:lnTo>
                      <a:lnTo>
                        <a:pt x="725" y="370"/>
                      </a:lnTo>
                      <a:lnTo>
                        <a:pt x="707" y="426"/>
                      </a:lnTo>
                      <a:lnTo>
                        <a:pt x="671" y="481"/>
                      </a:lnTo>
                      <a:lnTo>
                        <a:pt x="627" y="527"/>
                      </a:lnTo>
                      <a:lnTo>
                        <a:pt x="573" y="565"/>
                      </a:lnTo>
                      <a:lnTo>
                        <a:pt x="511" y="592"/>
                      </a:lnTo>
                      <a:lnTo>
                        <a:pt x="442" y="611"/>
                      </a:lnTo>
                      <a:lnTo>
                        <a:pt x="366" y="617"/>
                      </a:lnTo>
                      <a:lnTo>
                        <a:pt x="294" y="611"/>
                      </a:lnTo>
                      <a:lnTo>
                        <a:pt x="225" y="592"/>
                      </a:lnTo>
                      <a:lnTo>
                        <a:pt x="163" y="565"/>
                      </a:lnTo>
                      <a:lnTo>
                        <a:pt x="109" y="527"/>
                      </a:lnTo>
                      <a:lnTo>
                        <a:pt x="63" y="481"/>
                      </a:lnTo>
                      <a:lnTo>
                        <a:pt x="30" y="426"/>
                      </a:lnTo>
                      <a:lnTo>
                        <a:pt x="8" y="370"/>
                      </a:lnTo>
                      <a:lnTo>
                        <a:pt x="0" y="308"/>
                      </a:lnTo>
                      <a:lnTo>
                        <a:pt x="8" y="244"/>
                      </a:lnTo>
                      <a:lnTo>
                        <a:pt x="30" y="188"/>
                      </a:lnTo>
                      <a:lnTo>
                        <a:pt x="63" y="136"/>
                      </a:lnTo>
                      <a:lnTo>
                        <a:pt x="109" y="89"/>
                      </a:lnTo>
                      <a:lnTo>
                        <a:pt x="163" y="52"/>
                      </a:lnTo>
                      <a:lnTo>
                        <a:pt x="225" y="24"/>
                      </a:lnTo>
                      <a:lnTo>
                        <a:pt x="294" y="6"/>
                      </a:lnTo>
                      <a:lnTo>
                        <a:pt x="366" y="0"/>
                      </a:lnTo>
                      <a:close/>
                    </a:path>
                  </a:pathLst>
                </a:custGeom>
                <a:solidFill>
                  <a:srgbClr val="877A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2" name="Freeform 375">
                  <a:extLst>
                    <a:ext uri="{FF2B5EF4-FFF2-40B4-BE49-F238E27FC236}">
                      <a16:creationId xmlns:a16="http://schemas.microsoft.com/office/drawing/2014/main" id="{120C1D0A-F609-4CD9-A973-2DD9279ABD5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529"/>
                  <a:ext cx="131" cy="110"/>
                </a:xfrm>
                <a:custGeom>
                  <a:avLst/>
                  <a:gdLst>
                    <a:gd name="T0" fmla="*/ 16 w 526"/>
                    <a:gd name="T1" fmla="*/ 0 h 441"/>
                    <a:gd name="T2" fmla="*/ 19 w 526"/>
                    <a:gd name="T3" fmla="*/ 0 h 441"/>
                    <a:gd name="T4" fmla="*/ 23 w 526"/>
                    <a:gd name="T5" fmla="*/ 1 h 441"/>
                    <a:gd name="T6" fmla="*/ 25 w 526"/>
                    <a:gd name="T7" fmla="*/ 2 h 441"/>
                    <a:gd name="T8" fmla="*/ 28 w 526"/>
                    <a:gd name="T9" fmla="*/ 4 h 441"/>
                    <a:gd name="T10" fmla="*/ 30 w 526"/>
                    <a:gd name="T11" fmla="*/ 6 h 441"/>
                    <a:gd name="T12" fmla="*/ 31 w 526"/>
                    <a:gd name="T13" fmla="*/ 8 h 441"/>
                    <a:gd name="T14" fmla="*/ 32 w 526"/>
                    <a:gd name="T15" fmla="*/ 11 h 441"/>
                    <a:gd name="T16" fmla="*/ 33 w 526"/>
                    <a:gd name="T17" fmla="*/ 14 h 441"/>
                    <a:gd name="T18" fmla="*/ 32 w 526"/>
                    <a:gd name="T19" fmla="*/ 16 h 441"/>
                    <a:gd name="T20" fmla="*/ 31 w 526"/>
                    <a:gd name="T21" fmla="*/ 19 h 441"/>
                    <a:gd name="T22" fmla="*/ 30 w 526"/>
                    <a:gd name="T23" fmla="*/ 21 h 441"/>
                    <a:gd name="T24" fmla="*/ 28 w 526"/>
                    <a:gd name="T25" fmla="*/ 23 h 441"/>
                    <a:gd name="T26" fmla="*/ 25 w 526"/>
                    <a:gd name="T27" fmla="*/ 25 h 441"/>
                    <a:gd name="T28" fmla="*/ 23 w 526"/>
                    <a:gd name="T29" fmla="*/ 26 h 441"/>
                    <a:gd name="T30" fmla="*/ 19 w 526"/>
                    <a:gd name="T31" fmla="*/ 27 h 441"/>
                    <a:gd name="T32" fmla="*/ 16 w 526"/>
                    <a:gd name="T33" fmla="*/ 27 h 441"/>
                    <a:gd name="T34" fmla="*/ 13 w 526"/>
                    <a:gd name="T35" fmla="*/ 27 h 441"/>
                    <a:gd name="T36" fmla="*/ 10 w 526"/>
                    <a:gd name="T37" fmla="*/ 26 h 441"/>
                    <a:gd name="T38" fmla="*/ 7 w 526"/>
                    <a:gd name="T39" fmla="*/ 25 h 441"/>
                    <a:gd name="T40" fmla="*/ 5 w 526"/>
                    <a:gd name="T41" fmla="*/ 23 h 441"/>
                    <a:gd name="T42" fmla="*/ 3 w 526"/>
                    <a:gd name="T43" fmla="*/ 21 h 441"/>
                    <a:gd name="T44" fmla="*/ 1 w 526"/>
                    <a:gd name="T45" fmla="*/ 19 h 441"/>
                    <a:gd name="T46" fmla="*/ 0 w 526"/>
                    <a:gd name="T47" fmla="*/ 16 h 441"/>
                    <a:gd name="T48" fmla="*/ 0 w 526"/>
                    <a:gd name="T49" fmla="*/ 14 h 441"/>
                    <a:gd name="T50" fmla="*/ 0 w 526"/>
                    <a:gd name="T51" fmla="*/ 11 h 441"/>
                    <a:gd name="T52" fmla="*/ 1 w 526"/>
                    <a:gd name="T53" fmla="*/ 8 h 441"/>
                    <a:gd name="T54" fmla="*/ 3 w 526"/>
                    <a:gd name="T55" fmla="*/ 6 h 441"/>
                    <a:gd name="T56" fmla="*/ 5 w 526"/>
                    <a:gd name="T57" fmla="*/ 4 h 441"/>
                    <a:gd name="T58" fmla="*/ 7 w 526"/>
                    <a:gd name="T59" fmla="*/ 2 h 441"/>
                    <a:gd name="T60" fmla="*/ 10 w 526"/>
                    <a:gd name="T61" fmla="*/ 1 h 441"/>
                    <a:gd name="T62" fmla="*/ 13 w 526"/>
                    <a:gd name="T63" fmla="*/ 0 h 441"/>
                    <a:gd name="T64" fmla="*/ 16 w 526"/>
                    <a:gd name="T65" fmla="*/ 0 h 441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526" h="441">
                      <a:moveTo>
                        <a:pt x="261" y="0"/>
                      </a:moveTo>
                      <a:lnTo>
                        <a:pt x="313" y="6"/>
                      </a:lnTo>
                      <a:lnTo>
                        <a:pt x="365" y="17"/>
                      </a:lnTo>
                      <a:lnTo>
                        <a:pt x="408" y="39"/>
                      </a:lnTo>
                      <a:lnTo>
                        <a:pt x="446" y="66"/>
                      </a:lnTo>
                      <a:lnTo>
                        <a:pt x="479" y="99"/>
                      </a:lnTo>
                      <a:lnTo>
                        <a:pt x="503" y="134"/>
                      </a:lnTo>
                      <a:lnTo>
                        <a:pt x="519" y="175"/>
                      </a:lnTo>
                      <a:lnTo>
                        <a:pt x="526" y="219"/>
                      </a:lnTo>
                      <a:lnTo>
                        <a:pt x="519" y="265"/>
                      </a:lnTo>
                      <a:lnTo>
                        <a:pt x="503" y="305"/>
                      </a:lnTo>
                      <a:lnTo>
                        <a:pt x="479" y="343"/>
                      </a:lnTo>
                      <a:lnTo>
                        <a:pt x="446" y="376"/>
                      </a:lnTo>
                      <a:lnTo>
                        <a:pt x="408" y="403"/>
                      </a:lnTo>
                      <a:lnTo>
                        <a:pt x="365" y="425"/>
                      </a:lnTo>
                      <a:lnTo>
                        <a:pt x="313" y="436"/>
                      </a:lnTo>
                      <a:lnTo>
                        <a:pt x="261" y="441"/>
                      </a:lnTo>
                      <a:lnTo>
                        <a:pt x="210" y="436"/>
                      </a:lnTo>
                      <a:lnTo>
                        <a:pt x="161" y="425"/>
                      </a:lnTo>
                      <a:lnTo>
                        <a:pt x="118" y="403"/>
                      </a:lnTo>
                      <a:lnTo>
                        <a:pt x="80" y="376"/>
                      </a:lnTo>
                      <a:lnTo>
                        <a:pt x="48" y="343"/>
                      </a:lnTo>
                      <a:lnTo>
                        <a:pt x="23" y="305"/>
                      </a:lnTo>
                      <a:lnTo>
                        <a:pt x="6" y="265"/>
                      </a:lnTo>
                      <a:lnTo>
                        <a:pt x="0" y="219"/>
                      </a:lnTo>
                      <a:lnTo>
                        <a:pt x="6" y="175"/>
                      </a:lnTo>
                      <a:lnTo>
                        <a:pt x="23" y="134"/>
                      </a:lnTo>
                      <a:lnTo>
                        <a:pt x="48" y="99"/>
                      </a:lnTo>
                      <a:lnTo>
                        <a:pt x="80" y="66"/>
                      </a:lnTo>
                      <a:lnTo>
                        <a:pt x="118" y="39"/>
                      </a:lnTo>
                      <a:lnTo>
                        <a:pt x="161" y="17"/>
                      </a:lnTo>
                      <a:lnTo>
                        <a:pt x="210" y="6"/>
                      </a:lnTo>
                      <a:lnTo>
                        <a:pt x="261" y="0"/>
                      </a:lnTo>
                      <a:close/>
                    </a:path>
                  </a:pathLst>
                </a:custGeom>
                <a:solidFill>
                  <a:srgbClr val="56545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" name="Freeform 376">
                  <a:extLst>
                    <a:ext uri="{FF2B5EF4-FFF2-40B4-BE49-F238E27FC236}">
                      <a16:creationId xmlns:a16="http://schemas.microsoft.com/office/drawing/2014/main" id="{36712CD4-C880-4234-9FD8-D6A4A4E5CA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3" y="1556"/>
                  <a:ext cx="66" cy="56"/>
                </a:xfrm>
                <a:custGeom>
                  <a:avLst/>
                  <a:gdLst>
                    <a:gd name="T0" fmla="*/ 8 w 264"/>
                    <a:gd name="T1" fmla="*/ 0 h 223"/>
                    <a:gd name="T2" fmla="*/ 10 w 264"/>
                    <a:gd name="T3" fmla="*/ 0 h 223"/>
                    <a:gd name="T4" fmla="*/ 12 w 264"/>
                    <a:gd name="T5" fmla="*/ 1 h 223"/>
                    <a:gd name="T6" fmla="*/ 13 w 264"/>
                    <a:gd name="T7" fmla="*/ 1 h 223"/>
                    <a:gd name="T8" fmla="*/ 14 w 264"/>
                    <a:gd name="T9" fmla="*/ 2 h 223"/>
                    <a:gd name="T10" fmla="*/ 15 w 264"/>
                    <a:gd name="T11" fmla="*/ 3 h 223"/>
                    <a:gd name="T12" fmla="*/ 16 w 264"/>
                    <a:gd name="T13" fmla="*/ 4 h 223"/>
                    <a:gd name="T14" fmla="*/ 16 w 264"/>
                    <a:gd name="T15" fmla="*/ 6 h 223"/>
                    <a:gd name="T16" fmla="*/ 17 w 264"/>
                    <a:gd name="T17" fmla="*/ 7 h 223"/>
                    <a:gd name="T18" fmla="*/ 16 w 264"/>
                    <a:gd name="T19" fmla="*/ 8 h 223"/>
                    <a:gd name="T20" fmla="*/ 16 w 264"/>
                    <a:gd name="T21" fmla="*/ 10 h 223"/>
                    <a:gd name="T22" fmla="*/ 15 w 264"/>
                    <a:gd name="T23" fmla="*/ 11 h 223"/>
                    <a:gd name="T24" fmla="*/ 14 w 264"/>
                    <a:gd name="T25" fmla="*/ 12 h 223"/>
                    <a:gd name="T26" fmla="*/ 13 w 264"/>
                    <a:gd name="T27" fmla="*/ 13 h 223"/>
                    <a:gd name="T28" fmla="*/ 12 w 264"/>
                    <a:gd name="T29" fmla="*/ 14 h 223"/>
                    <a:gd name="T30" fmla="*/ 10 w 264"/>
                    <a:gd name="T31" fmla="*/ 14 h 223"/>
                    <a:gd name="T32" fmla="*/ 8 w 264"/>
                    <a:gd name="T33" fmla="*/ 14 h 223"/>
                    <a:gd name="T34" fmla="*/ 7 w 264"/>
                    <a:gd name="T35" fmla="*/ 14 h 223"/>
                    <a:gd name="T36" fmla="*/ 5 w 264"/>
                    <a:gd name="T37" fmla="*/ 14 h 223"/>
                    <a:gd name="T38" fmla="*/ 4 w 264"/>
                    <a:gd name="T39" fmla="*/ 13 h 223"/>
                    <a:gd name="T40" fmla="*/ 3 w 264"/>
                    <a:gd name="T41" fmla="*/ 12 h 223"/>
                    <a:gd name="T42" fmla="*/ 2 w 264"/>
                    <a:gd name="T43" fmla="*/ 11 h 223"/>
                    <a:gd name="T44" fmla="*/ 1 w 264"/>
                    <a:gd name="T45" fmla="*/ 10 h 223"/>
                    <a:gd name="T46" fmla="*/ 0 w 264"/>
                    <a:gd name="T47" fmla="*/ 8 h 223"/>
                    <a:gd name="T48" fmla="*/ 0 w 264"/>
                    <a:gd name="T49" fmla="*/ 7 h 223"/>
                    <a:gd name="T50" fmla="*/ 0 w 264"/>
                    <a:gd name="T51" fmla="*/ 6 h 223"/>
                    <a:gd name="T52" fmla="*/ 1 w 264"/>
                    <a:gd name="T53" fmla="*/ 4 h 223"/>
                    <a:gd name="T54" fmla="*/ 2 w 264"/>
                    <a:gd name="T55" fmla="*/ 3 h 223"/>
                    <a:gd name="T56" fmla="*/ 3 w 264"/>
                    <a:gd name="T57" fmla="*/ 2 h 223"/>
                    <a:gd name="T58" fmla="*/ 4 w 264"/>
                    <a:gd name="T59" fmla="*/ 1 h 223"/>
                    <a:gd name="T60" fmla="*/ 5 w 264"/>
                    <a:gd name="T61" fmla="*/ 1 h 223"/>
                    <a:gd name="T62" fmla="*/ 7 w 264"/>
                    <a:gd name="T63" fmla="*/ 0 h 223"/>
                    <a:gd name="T64" fmla="*/ 8 w 264"/>
                    <a:gd name="T65" fmla="*/ 0 h 223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264" h="223">
                      <a:moveTo>
                        <a:pt x="130" y="0"/>
                      </a:moveTo>
                      <a:lnTo>
                        <a:pt x="158" y="3"/>
                      </a:lnTo>
                      <a:lnTo>
                        <a:pt x="182" y="9"/>
                      </a:lnTo>
                      <a:lnTo>
                        <a:pt x="204" y="20"/>
                      </a:lnTo>
                      <a:lnTo>
                        <a:pt x="226" y="33"/>
                      </a:lnTo>
                      <a:lnTo>
                        <a:pt x="242" y="50"/>
                      </a:lnTo>
                      <a:lnTo>
                        <a:pt x="252" y="66"/>
                      </a:lnTo>
                      <a:lnTo>
                        <a:pt x="261" y="87"/>
                      </a:lnTo>
                      <a:lnTo>
                        <a:pt x="264" y="110"/>
                      </a:lnTo>
                      <a:lnTo>
                        <a:pt x="261" y="131"/>
                      </a:lnTo>
                      <a:lnTo>
                        <a:pt x="252" y="152"/>
                      </a:lnTo>
                      <a:lnTo>
                        <a:pt x="242" y="172"/>
                      </a:lnTo>
                      <a:lnTo>
                        <a:pt x="226" y="191"/>
                      </a:lnTo>
                      <a:lnTo>
                        <a:pt x="204" y="204"/>
                      </a:lnTo>
                      <a:lnTo>
                        <a:pt x="182" y="215"/>
                      </a:lnTo>
                      <a:lnTo>
                        <a:pt x="158" y="221"/>
                      </a:lnTo>
                      <a:lnTo>
                        <a:pt x="130" y="223"/>
                      </a:lnTo>
                      <a:lnTo>
                        <a:pt x="106" y="221"/>
                      </a:lnTo>
                      <a:lnTo>
                        <a:pt x="81" y="215"/>
                      </a:lnTo>
                      <a:lnTo>
                        <a:pt x="60" y="204"/>
                      </a:lnTo>
                      <a:lnTo>
                        <a:pt x="41" y="191"/>
                      </a:lnTo>
                      <a:lnTo>
                        <a:pt x="25" y="172"/>
                      </a:lnTo>
                      <a:lnTo>
                        <a:pt x="11" y="152"/>
                      </a:lnTo>
                      <a:lnTo>
                        <a:pt x="3" y="131"/>
                      </a:lnTo>
                      <a:lnTo>
                        <a:pt x="0" y="110"/>
                      </a:lnTo>
                      <a:lnTo>
                        <a:pt x="3" y="87"/>
                      </a:lnTo>
                      <a:lnTo>
                        <a:pt x="11" y="66"/>
                      </a:lnTo>
                      <a:lnTo>
                        <a:pt x="25" y="50"/>
                      </a:lnTo>
                      <a:lnTo>
                        <a:pt x="41" y="33"/>
                      </a:lnTo>
                      <a:lnTo>
                        <a:pt x="60" y="20"/>
                      </a:lnTo>
                      <a:lnTo>
                        <a:pt x="81" y="9"/>
                      </a:lnTo>
                      <a:lnTo>
                        <a:pt x="106" y="3"/>
                      </a:lnTo>
                      <a:lnTo>
                        <a:pt x="130" y="0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" name="Freeform 377">
                  <a:extLst>
                    <a:ext uri="{FF2B5EF4-FFF2-40B4-BE49-F238E27FC236}">
                      <a16:creationId xmlns:a16="http://schemas.microsoft.com/office/drawing/2014/main" id="{566DD592-F222-4DF5-ABED-401FD4E818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00" y="1570"/>
                  <a:ext cx="34" cy="28"/>
                </a:xfrm>
                <a:custGeom>
                  <a:avLst/>
                  <a:gdLst>
                    <a:gd name="T0" fmla="*/ 4 w 136"/>
                    <a:gd name="T1" fmla="*/ 0 h 111"/>
                    <a:gd name="T2" fmla="*/ 6 w 136"/>
                    <a:gd name="T3" fmla="*/ 0 h 111"/>
                    <a:gd name="T4" fmla="*/ 7 w 136"/>
                    <a:gd name="T5" fmla="*/ 1 h 111"/>
                    <a:gd name="T6" fmla="*/ 8 w 136"/>
                    <a:gd name="T7" fmla="*/ 2 h 111"/>
                    <a:gd name="T8" fmla="*/ 9 w 136"/>
                    <a:gd name="T9" fmla="*/ 4 h 111"/>
                    <a:gd name="T10" fmla="*/ 8 w 136"/>
                    <a:gd name="T11" fmla="*/ 5 h 111"/>
                    <a:gd name="T12" fmla="*/ 7 w 136"/>
                    <a:gd name="T13" fmla="*/ 6 h 111"/>
                    <a:gd name="T14" fmla="*/ 6 w 136"/>
                    <a:gd name="T15" fmla="*/ 7 h 111"/>
                    <a:gd name="T16" fmla="*/ 4 w 136"/>
                    <a:gd name="T17" fmla="*/ 7 h 111"/>
                    <a:gd name="T18" fmla="*/ 3 w 136"/>
                    <a:gd name="T19" fmla="*/ 7 h 111"/>
                    <a:gd name="T20" fmla="*/ 1 w 136"/>
                    <a:gd name="T21" fmla="*/ 6 h 111"/>
                    <a:gd name="T22" fmla="*/ 1 w 136"/>
                    <a:gd name="T23" fmla="*/ 5 h 111"/>
                    <a:gd name="T24" fmla="*/ 0 w 136"/>
                    <a:gd name="T25" fmla="*/ 4 h 111"/>
                    <a:gd name="T26" fmla="*/ 1 w 136"/>
                    <a:gd name="T27" fmla="*/ 2 h 111"/>
                    <a:gd name="T28" fmla="*/ 1 w 136"/>
                    <a:gd name="T29" fmla="*/ 1 h 111"/>
                    <a:gd name="T30" fmla="*/ 3 w 136"/>
                    <a:gd name="T31" fmla="*/ 0 h 111"/>
                    <a:gd name="T32" fmla="*/ 4 w 136"/>
                    <a:gd name="T33" fmla="*/ 0 h 111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136" h="111">
                      <a:moveTo>
                        <a:pt x="65" y="0"/>
                      </a:moveTo>
                      <a:lnTo>
                        <a:pt x="93" y="5"/>
                      </a:lnTo>
                      <a:lnTo>
                        <a:pt x="115" y="16"/>
                      </a:lnTo>
                      <a:lnTo>
                        <a:pt x="131" y="32"/>
                      </a:lnTo>
                      <a:lnTo>
                        <a:pt x="136" y="55"/>
                      </a:lnTo>
                      <a:lnTo>
                        <a:pt x="131" y="76"/>
                      </a:lnTo>
                      <a:lnTo>
                        <a:pt x="115" y="95"/>
                      </a:lnTo>
                      <a:lnTo>
                        <a:pt x="93" y="106"/>
                      </a:lnTo>
                      <a:lnTo>
                        <a:pt x="65" y="111"/>
                      </a:lnTo>
                      <a:lnTo>
                        <a:pt x="39" y="106"/>
                      </a:lnTo>
                      <a:lnTo>
                        <a:pt x="19" y="95"/>
                      </a:lnTo>
                      <a:lnTo>
                        <a:pt x="6" y="76"/>
                      </a:lnTo>
                      <a:lnTo>
                        <a:pt x="0" y="55"/>
                      </a:lnTo>
                      <a:lnTo>
                        <a:pt x="6" y="32"/>
                      </a:lnTo>
                      <a:lnTo>
                        <a:pt x="19" y="16"/>
                      </a:lnTo>
                      <a:lnTo>
                        <a:pt x="39" y="5"/>
                      </a:lnTo>
                      <a:lnTo>
                        <a:pt x="65" y="0"/>
                      </a:lnTo>
                      <a:close/>
                    </a:path>
                  </a:pathLst>
                </a:custGeom>
                <a:solidFill>
                  <a:srgbClr val="C4C4C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5" name="Freeform 378">
                  <a:extLst>
                    <a:ext uri="{FF2B5EF4-FFF2-40B4-BE49-F238E27FC236}">
                      <a16:creationId xmlns:a16="http://schemas.microsoft.com/office/drawing/2014/main" id="{96CE4DDF-708A-485F-A10A-7C80D3EFA6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334"/>
                  <a:ext cx="54" cy="71"/>
                </a:xfrm>
                <a:custGeom>
                  <a:avLst/>
                  <a:gdLst>
                    <a:gd name="T0" fmla="*/ 6 w 213"/>
                    <a:gd name="T1" fmla="*/ 2 h 288"/>
                    <a:gd name="T2" fmla="*/ 14 w 213"/>
                    <a:gd name="T3" fmla="*/ 18 h 288"/>
                    <a:gd name="T4" fmla="*/ 8 w 213"/>
                    <a:gd name="T5" fmla="*/ 17 h 288"/>
                    <a:gd name="T6" fmla="*/ 7 w 213"/>
                    <a:gd name="T7" fmla="*/ 17 h 288"/>
                    <a:gd name="T8" fmla="*/ 0 w 213"/>
                    <a:gd name="T9" fmla="*/ 4 h 288"/>
                    <a:gd name="T10" fmla="*/ 0 w 213"/>
                    <a:gd name="T11" fmla="*/ 3 h 288"/>
                    <a:gd name="T12" fmla="*/ 0 w 213"/>
                    <a:gd name="T13" fmla="*/ 2 h 288"/>
                    <a:gd name="T14" fmla="*/ 1 w 213"/>
                    <a:gd name="T15" fmla="*/ 1 h 288"/>
                    <a:gd name="T16" fmla="*/ 1 w 213"/>
                    <a:gd name="T17" fmla="*/ 0 h 288"/>
                    <a:gd name="T18" fmla="*/ 2 w 213"/>
                    <a:gd name="T19" fmla="*/ 0 h 288"/>
                    <a:gd name="T20" fmla="*/ 3 w 213"/>
                    <a:gd name="T21" fmla="*/ 0 h 288"/>
                    <a:gd name="T22" fmla="*/ 4 w 213"/>
                    <a:gd name="T23" fmla="*/ 1 h 288"/>
                    <a:gd name="T24" fmla="*/ 6 w 213"/>
                    <a:gd name="T25" fmla="*/ 2 h 28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13" h="288">
                      <a:moveTo>
                        <a:pt x="90" y="27"/>
                      </a:moveTo>
                      <a:lnTo>
                        <a:pt x="213" y="288"/>
                      </a:lnTo>
                      <a:lnTo>
                        <a:pt x="119" y="283"/>
                      </a:lnTo>
                      <a:lnTo>
                        <a:pt x="103" y="283"/>
                      </a:lnTo>
                      <a:lnTo>
                        <a:pt x="3" y="65"/>
                      </a:lnTo>
                      <a:lnTo>
                        <a:pt x="0" y="46"/>
                      </a:lnTo>
                      <a:lnTo>
                        <a:pt x="3" y="30"/>
                      </a:lnTo>
                      <a:lnTo>
                        <a:pt x="8" y="14"/>
                      </a:lnTo>
                      <a:lnTo>
                        <a:pt x="19" y="5"/>
                      </a:lnTo>
                      <a:lnTo>
                        <a:pt x="30" y="0"/>
                      </a:lnTo>
                      <a:lnTo>
                        <a:pt x="47" y="0"/>
                      </a:lnTo>
                      <a:lnTo>
                        <a:pt x="65" y="11"/>
                      </a:lnTo>
                      <a:lnTo>
                        <a:pt x="90" y="27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6" name="Freeform 379">
                  <a:extLst>
                    <a:ext uri="{FF2B5EF4-FFF2-40B4-BE49-F238E27FC236}">
                      <a16:creationId xmlns:a16="http://schemas.microsoft.com/office/drawing/2014/main" id="{B08DA5FD-0E6B-447B-A347-9216B224A12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26" y="1272"/>
                  <a:ext cx="118" cy="144"/>
                </a:xfrm>
                <a:custGeom>
                  <a:avLst/>
                  <a:gdLst>
                    <a:gd name="T0" fmla="*/ 30 w 471"/>
                    <a:gd name="T1" fmla="*/ 36 h 574"/>
                    <a:gd name="T2" fmla="*/ 22 w 471"/>
                    <a:gd name="T3" fmla="*/ 35 h 574"/>
                    <a:gd name="T4" fmla="*/ 3 w 471"/>
                    <a:gd name="T5" fmla="*/ 10 h 574"/>
                    <a:gd name="T6" fmla="*/ 1 w 471"/>
                    <a:gd name="T7" fmla="*/ 7 h 574"/>
                    <a:gd name="T8" fmla="*/ 0 w 471"/>
                    <a:gd name="T9" fmla="*/ 4 h 574"/>
                    <a:gd name="T10" fmla="*/ 1 w 471"/>
                    <a:gd name="T11" fmla="*/ 2 h 574"/>
                    <a:gd name="T12" fmla="*/ 2 w 471"/>
                    <a:gd name="T13" fmla="*/ 0 h 574"/>
                    <a:gd name="T14" fmla="*/ 2 w 471"/>
                    <a:gd name="T15" fmla="*/ 0 h 574"/>
                    <a:gd name="T16" fmla="*/ 3 w 471"/>
                    <a:gd name="T17" fmla="*/ 0 h 574"/>
                    <a:gd name="T18" fmla="*/ 3 w 471"/>
                    <a:gd name="T19" fmla="*/ 1 h 574"/>
                    <a:gd name="T20" fmla="*/ 4 w 471"/>
                    <a:gd name="T21" fmla="*/ 2 h 574"/>
                    <a:gd name="T22" fmla="*/ 4 w 471"/>
                    <a:gd name="T23" fmla="*/ 2 h 574"/>
                    <a:gd name="T24" fmla="*/ 5 w 471"/>
                    <a:gd name="T25" fmla="*/ 4 h 574"/>
                    <a:gd name="T26" fmla="*/ 6 w 471"/>
                    <a:gd name="T27" fmla="*/ 5 h 574"/>
                    <a:gd name="T28" fmla="*/ 8 w 471"/>
                    <a:gd name="T29" fmla="*/ 7 h 574"/>
                    <a:gd name="T30" fmla="*/ 9 w 471"/>
                    <a:gd name="T31" fmla="*/ 9 h 574"/>
                    <a:gd name="T32" fmla="*/ 11 w 471"/>
                    <a:gd name="T33" fmla="*/ 12 h 574"/>
                    <a:gd name="T34" fmla="*/ 13 w 471"/>
                    <a:gd name="T35" fmla="*/ 15 h 574"/>
                    <a:gd name="T36" fmla="*/ 16 w 471"/>
                    <a:gd name="T37" fmla="*/ 18 h 574"/>
                    <a:gd name="T38" fmla="*/ 19 w 471"/>
                    <a:gd name="T39" fmla="*/ 22 h 574"/>
                    <a:gd name="T40" fmla="*/ 22 w 471"/>
                    <a:gd name="T41" fmla="*/ 26 h 574"/>
                    <a:gd name="T42" fmla="*/ 26 w 471"/>
                    <a:gd name="T43" fmla="*/ 31 h 574"/>
                    <a:gd name="T44" fmla="*/ 30 w 471"/>
                    <a:gd name="T45" fmla="*/ 36 h 574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471" h="574">
                      <a:moveTo>
                        <a:pt x="471" y="574"/>
                      </a:moveTo>
                      <a:lnTo>
                        <a:pt x="351" y="560"/>
                      </a:lnTo>
                      <a:lnTo>
                        <a:pt x="41" y="158"/>
                      </a:lnTo>
                      <a:lnTo>
                        <a:pt x="11" y="104"/>
                      </a:lnTo>
                      <a:lnTo>
                        <a:pt x="0" y="63"/>
                      </a:lnTo>
                      <a:lnTo>
                        <a:pt x="11" y="28"/>
                      </a:lnTo>
                      <a:lnTo>
                        <a:pt x="33" y="0"/>
                      </a:lnTo>
                      <a:lnTo>
                        <a:pt x="35" y="0"/>
                      </a:lnTo>
                      <a:lnTo>
                        <a:pt x="39" y="3"/>
                      </a:lnTo>
                      <a:lnTo>
                        <a:pt x="46" y="11"/>
                      </a:lnTo>
                      <a:lnTo>
                        <a:pt x="55" y="23"/>
                      </a:lnTo>
                      <a:lnTo>
                        <a:pt x="65" y="35"/>
                      </a:lnTo>
                      <a:lnTo>
                        <a:pt x="81" y="55"/>
                      </a:lnTo>
                      <a:lnTo>
                        <a:pt x="98" y="79"/>
                      </a:lnTo>
                      <a:lnTo>
                        <a:pt x="123" y="109"/>
                      </a:lnTo>
                      <a:lnTo>
                        <a:pt x="147" y="145"/>
                      </a:lnTo>
                      <a:lnTo>
                        <a:pt x="177" y="185"/>
                      </a:lnTo>
                      <a:lnTo>
                        <a:pt x="212" y="231"/>
                      </a:lnTo>
                      <a:lnTo>
                        <a:pt x="253" y="286"/>
                      </a:lnTo>
                      <a:lnTo>
                        <a:pt x="300" y="346"/>
                      </a:lnTo>
                      <a:lnTo>
                        <a:pt x="351" y="413"/>
                      </a:lnTo>
                      <a:lnTo>
                        <a:pt x="408" y="489"/>
                      </a:lnTo>
                      <a:lnTo>
                        <a:pt x="471" y="574"/>
                      </a:lnTo>
                      <a:close/>
                    </a:path>
                  </a:pathLst>
                </a:custGeom>
                <a:solidFill>
                  <a:srgbClr val="D6D6D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7" name="Freeform 380">
                  <a:extLst>
                    <a:ext uri="{FF2B5EF4-FFF2-40B4-BE49-F238E27FC236}">
                      <a16:creationId xmlns:a16="http://schemas.microsoft.com/office/drawing/2014/main" id="{B06FF395-8438-4D95-B413-6F7D9049DC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0" y="1281"/>
                  <a:ext cx="104" cy="135"/>
                </a:xfrm>
                <a:custGeom>
                  <a:avLst/>
                  <a:gdLst>
                    <a:gd name="T0" fmla="*/ 22 w 413"/>
                    <a:gd name="T1" fmla="*/ 33 h 539"/>
                    <a:gd name="T2" fmla="*/ 2 w 413"/>
                    <a:gd name="T3" fmla="*/ 9 h 539"/>
                    <a:gd name="T4" fmla="*/ 1 w 413"/>
                    <a:gd name="T5" fmla="*/ 6 h 539"/>
                    <a:gd name="T6" fmla="*/ 0 w 413"/>
                    <a:gd name="T7" fmla="*/ 4 h 539"/>
                    <a:gd name="T8" fmla="*/ 0 w 413"/>
                    <a:gd name="T9" fmla="*/ 2 h 539"/>
                    <a:gd name="T10" fmla="*/ 1 w 413"/>
                    <a:gd name="T11" fmla="*/ 0 h 539"/>
                    <a:gd name="T12" fmla="*/ 2 w 413"/>
                    <a:gd name="T13" fmla="*/ 2 h 539"/>
                    <a:gd name="T14" fmla="*/ 4 w 413"/>
                    <a:gd name="T15" fmla="*/ 4 h 539"/>
                    <a:gd name="T16" fmla="*/ 6 w 413"/>
                    <a:gd name="T17" fmla="*/ 7 h 539"/>
                    <a:gd name="T18" fmla="*/ 9 w 413"/>
                    <a:gd name="T19" fmla="*/ 11 h 539"/>
                    <a:gd name="T20" fmla="*/ 12 w 413"/>
                    <a:gd name="T21" fmla="*/ 15 h 539"/>
                    <a:gd name="T22" fmla="*/ 16 w 413"/>
                    <a:gd name="T23" fmla="*/ 21 h 539"/>
                    <a:gd name="T24" fmla="*/ 21 w 413"/>
                    <a:gd name="T25" fmla="*/ 27 h 539"/>
                    <a:gd name="T26" fmla="*/ 26 w 413"/>
                    <a:gd name="T27" fmla="*/ 34 h 539"/>
                    <a:gd name="T28" fmla="*/ 22 w 413"/>
                    <a:gd name="T29" fmla="*/ 33 h 5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413" h="539">
                      <a:moveTo>
                        <a:pt x="342" y="531"/>
                      </a:moveTo>
                      <a:lnTo>
                        <a:pt x="37" y="136"/>
                      </a:lnTo>
                      <a:lnTo>
                        <a:pt x="13" y="94"/>
                      </a:lnTo>
                      <a:lnTo>
                        <a:pt x="0" y="55"/>
                      </a:lnTo>
                      <a:lnTo>
                        <a:pt x="0" y="25"/>
                      </a:lnTo>
                      <a:lnTo>
                        <a:pt x="11" y="0"/>
                      </a:lnTo>
                      <a:lnTo>
                        <a:pt x="32" y="30"/>
                      </a:lnTo>
                      <a:lnTo>
                        <a:pt x="59" y="66"/>
                      </a:lnTo>
                      <a:lnTo>
                        <a:pt x="95" y="115"/>
                      </a:lnTo>
                      <a:lnTo>
                        <a:pt x="138" y="172"/>
                      </a:lnTo>
                      <a:lnTo>
                        <a:pt x="189" y="242"/>
                      </a:lnTo>
                      <a:lnTo>
                        <a:pt x="252" y="327"/>
                      </a:lnTo>
                      <a:lnTo>
                        <a:pt x="325" y="425"/>
                      </a:lnTo>
                      <a:lnTo>
                        <a:pt x="413" y="539"/>
                      </a:lnTo>
                      <a:lnTo>
                        <a:pt x="342" y="531"/>
                      </a:lnTo>
                      <a:close/>
                    </a:path>
                  </a:pathLst>
                </a:custGeom>
                <a:solidFill>
                  <a:srgbClr val="A8B2B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8" name="Freeform 381">
                  <a:extLst>
                    <a:ext uri="{FF2B5EF4-FFF2-40B4-BE49-F238E27FC236}">
                      <a16:creationId xmlns:a16="http://schemas.microsoft.com/office/drawing/2014/main" id="{C14338F7-9E6C-417E-97B3-EB7280D489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22" y="1177"/>
                  <a:ext cx="291" cy="288"/>
                </a:xfrm>
                <a:custGeom>
                  <a:avLst/>
                  <a:gdLst>
                    <a:gd name="T0" fmla="*/ 70 w 1166"/>
                    <a:gd name="T1" fmla="*/ 40 h 1153"/>
                    <a:gd name="T2" fmla="*/ 67 w 1166"/>
                    <a:gd name="T3" fmla="*/ 42 h 1153"/>
                    <a:gd name="T4" fmla="*/ 63 w 1166"/>
                    <a:gd name="T5" fmla="*/ 43 h 1153"/>
                    <a:gd name="T6" fmla="*/ 60 w 1166"/>
                    <a:gd name="T7" fmla="*/ 44 h 1153"/>
                    <a:gd name="T8" fmla="*/ 57 w 1166"/>
                    <a:gd name="T9" fmla="*/ 44 h 1153"/>
                    <a:gd name="T10" fmla="*/ 54 w 1166"/>
                    <a:gd name="T11" fmla="*/ 44 h 1153"/>
                    <a:gd name="T12" fmla="*/ 51 w 1166"/>
                    <a:gd name="T13" fmla="*/ 43 h 1153"/>
                    <a:gd name="T14" fmla="*/ 47 w 1166"/>
                    <a:gd name="T15" fmla="*/ 41 h 1153"/>
                    <a:gd name="T16" fmla="*/ 46 w 1166"/>
                    <a:gd name="T17" fmla="*/ 33 h 1153"/>
                    <a:gd name="T18" fmla="*/ 35 w 1166"/>
                    <a:gd name="T19" fmla="*/ 24 h 1153"/>
                    <a:gd name="T20" fmla="*/ 34 w 1166"/>
                    <a:gd name="T21" fmla="*/ 13 h 1153"/>
                    <a:gd name="T22" fmla="*/ 31 w 1166"/>
                    <a:gd name="T23" fmla="*/ 5 h 1153"/>
                    <a:gd name="T24" fmla="*/ 26 w 1166"/>
                    <a:gd name="T25" fmla="*/ 2 h 1153"/>
                    <a:gd name="T26" fmla="*/ 20 w 1166"/>
                    <a:gd name="T27" fmla="*/ 0 h 1153"/>
                    <a:gd name="T28" fmla="*/ 14 w 1166"/>
                    <a:gd name="T29" fmla="*/ 0 h 1153"/>
                    <a:gd name="T30" fmla="*/ 8 w 1166"/>
                    <a:gd name="T31" fmla="*/ 3 h 1153"/>
                    <a:gd name="T32" fmla="*/ 3 w 1166"/>
                    <a:gd name="T33" fmla="*/ 9 h 1153"/>
                    <a:gd name="T34" fmla="*/ 0 w 1166"/>
                    <a:gd name="T35" fmla="*/ 15 h 1153"/>
                    <a:gd name="T36" fmla="*/ 0 w 1166"/>
                    <a:gd name="T37" fmla="*/ 23 h 1153"/>
                    <a:gd name="T38" fmla="*/ 9 w 1166"/>
                    <a:gd name="T39" fmla="*/ 34 h 1153"/>
                    <a:gd name="T40" fmla="*/ 8 w 1166"/>
                    <a:gd name="T41" fmla="*/ 44 h 1153"/>
                    <a:gd name="T42" fmla="*/ 13 w 1166"/>
                    <a:gd name="T43" fmla="*/ 53 h 1153"/>
                    <a:gd name="T44" fmla="*/ 20 w 1166"/>
                    <a:gd name="T45" fmla="*/ 62 h 1153"/>
                    <a:gd name="T46" fmla="*/ 28 w 1166"/>
                    <a:gd name="T47" fmla="*/ 68 h 1153"/>
                    <a:gd name="T48" fmla="*/ 36 w 1166"/>
                    <a:gd name="T49" fmla="*/ 72 h 1153"/>
                    <a:gd name="T50" fmla="*/ 43 w 1166"/>
                    <a:gd name="T51" fmla="*/ 71 h 1153"/>
                    <a:gd name="T52" fmla="*/ 47 w 1166"/>
                    <a:gd name="T53" fmla="*/ 67 h 1153"/>
                    <a:gd name="T54" fmla="*/ 48 w 1166"/>
                    <a:gd name="T55" fmla="*/ 58 h 1153"/>
                    <a:gd name="T56" fmla="*/ 57 w 1166"/>
                    <a:gd name="T57" fmla="*/ 55 h 1153"/>
                    <a:gd name="T58" fmla="*/ 64 w 1166"/>
                    <a:gd name="T59" fmla="*/ 52 h 1153"/>
                    <a:gd name="T60" fmla="*/ 69 w 1166"/>
                    <a:gd name="T61" fmla="*/ 47 h 1153"/>
                    <a:gd name="T62" fmla="*/ 73 w 1166"/>
                    <a:gd name="T63" fmla="*/ 39 h 115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166" h="1153">
                      <a:moveTo>
                        <a:pt x="1166" y="627"/>
                      </a:moveTo>
                      <a:lnTo>
                        <a:pt x="1130" y="647"/>
                      </a:lnTo>
                      <a:lnTo>
                        <a:pt x="1101" y="663"/>
                      </a:lnTo>
                      <a:lnTo>
                        <a:pt x="1071" y="676"/>
                      </a:lnTo>
                      <a:lnTo>
                        <a:pt x="1044" y="687"/>
                      </a:lnTo>
                      <a:lnTo>
                        <a:pt x="1016" y="698"/>
                      </a:lnTo>
                      <a:lnTo>
                        <a:pt x="991" y="704"/>
                      </a:lnTo>
                      <a:lnTo>
                        <a:pt x="968" y="706"/>
                      </a:lnTo>
                      <a:lnTo>
                        <a:pt x="943" y="710"/>
                      </a:lnTo>
                      <a:lnTo>
                        <a:pt x="919" y="710"/>
                      </a:lnTo>
                      <a:lnTo>
                        <a:pt x="894" y="706"/>
                      </a:lnTo>
                      <a:lnTo>
                        <a:pt x="869" y="701"/>
                      </a:lnTo>
                      <a:lnTo>
                        <a:pt x="843" y="693"/>
                      </a:lnTo>
                      <a:lnTo>
                        <a:pt x="815" y="685"/>
                      </a:lnTo>
                      <a:lnTo>
                        <a:pt x="783" y="674"/>
                      </a:lnTo>
                      <a:lnTo>
                        <a:pt x="750" y="660"/>
                      </a:lnTo>
                      <a:lnTo>
                        <a:pt x="714" y="644"/>
                      </a:lnTo>
                      <a:lnTo>
                        <a:pt x="734" y="527"/>
                      </a:lnTo>
                      <a:lnTo>
                        <a:pt x="563" y="470"/>
                      </a:lnTo>
                      <a:lnTo>
                        <a:pt x="563" y="383"/>
                      </a:lnTo>
                      <a:lnTo>
                        <a:pt x="560" y="299"/>
                      </a:lnTo>
                      <a:lnTo>
                        <a:pt x="552" y="214"/>
                      </a:lnTo>
                      <a:lnTo>
                        <a:pt x="533" y="128"/>
                      </a:lnTo>
                      <a:lnTo>
                        <a:pt x="497" y="87"/>
                      </a:lnTo>
                      <a:lnTo>
                        <a:pt x="457" y="52"/>
                      </a:lnTo>
                      <a:lnTo>
                        <a:pt x="416" y="30"/>
                      </a:lnTo>
                      <a:lnTo>
                        <a:pt x="375" y="13"/>
                      </a:lnTo>
                      <a:lnTo>
                        <a:pt x="329" y="2"/>
                      </a:lnTo>
                      <a:lnTo>
                        <a:pt x="280" y="0"/>
                      </a:lnTo>
                      <a:lnTo>
                        <a:pt x="231" y="6"/>
                      </a:lnTo>
                      <a:lnTo>
                        <a:pt x="176" y="13"/>
                      </a:lnTo>
                      <a:lnTo>
                        <a:pt x="123" y="55"/>
                      </a:lnTo>
                      <a:lnTo>
                        <a:pt x="79" y="98"/>
                      </a:lnTo>
                      <a:lnTo>
                        <a:pt x="47" y="144"/>
                      </a:lnTo>
                      <a:lnTo>
                        <a:pt x="22" y="196"/>
                      </a:lnTo>
                      <a:lnTo>
                        <a:pt x="8" y="247"/>
                      </a:lnTo>
                      <a:lnTo>
                        <a:pt x="0" y="307"/>
                      </a:lnTo>
                      <a:lnTo>
                        <a:pt x="0" y="373"/>
                      </a:lnTo>
                      <a:lnTo>
                        <a:pt x="8" y="443"/>
                      </a:lnTo>
                      <a:lnTo>
                        <a:pt x="148" y="546"/>
                      </a:lnTo>
                      <a:lnTo>
                        <a:pt x="125" y="622"/>
                      </a:lnTo>
                      <a:lnTo>
                        <a:pt x="130" y="701"/>
                      </a:lnTo>
                      <a:lnTo>
                        <a:pt x="158" y="777"/>
                      </a:lnTo>
                      <a:lnTo>
                        <a:pt x="204" y="853"/>
                      </a:lnTo>
                      <a:lnTo>
                        <a:pt x="264" y="924"/>
                      </a:lnTo>
                      <a:lnTo>
                        <a:pt x="326" y="989"/>
                      </a:lnTo>
                      <a:lnTo>
                        <a:pt x="389" y="1047"/>
                      </a:lnTo>
                      <a:lnTo>
                        <a:pt x="448" y="1093"/>
                      </a:lnTo>
                      <a:lnTo>
                        <a:pt x="522" y="1125"/>
                      </a:lnTo>
                      <a:lnTo>
                        <a:pt x="587" y="1147"/>
                      </a:lnTo>
                      <a:lnTo>
                        <a:pt x="642" y="1153"/>
                      </a:lnTo>
                      <a:lnTo>
                        <a:pt x="684" y="1144"/>
                      </a:lnTo>
                      <a:lnTo>
                        <a:pt x="720" y="1119"/>
                      </a:lnTo>
                      <a:lnTo>
                        <a:pt x="748" y="1076"/>
                      </a:lnTo>
                      <a:lnTo>
                        <a:pt x="767" y="1011"/>
                      </a:lnTo>
                      <a:lnTo>
                        <a:pt x="778" y="924"/>
                      </a:lnTo>
                      <a:lnTo>
                        <a:pt x="848" y="904"/>
                      </a:lnTo>
                      <a:lnTo>
                        <a:pt x="910" y="883"/>
                      </a:lnTo>
                      <a:lnTo>
                        <a:pt x="968" y="858"/>
                      </a:lnTo>
                      <a:lnTo>
                        <a:pt x="1021" y="828"/>
                      </a:lnTo>
                      <a:lnTo>
                        <a:pt x="1065" y="793"/>
                      </a:lnTo>
                      <a:lnTo>
                        <a:pt x="1106" y="750"/>
                      </a:lnTo>
                      <a:lnTo>
                        <a:pt x="1139" y="696"/>
                      </a:lnTo>
                      <a:lnTo>
                        <a:pt x="1166" y="627"/>
                      </a:lnTo>
                      <a:close/>
                    </a:path>
                  </a:pathLst>
                </a:custGeom>
                <a:solidFill>
                  <a:srgbClr val="1E191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9" name="Freeform 382">
                  <a:extLst>
                    <a:ext uri="{FF2B5EF4-FFF2-40B4-BE49-F238E27FC236}">
                      <a16:creationId xmlns:a16="http://schemas.microsoft.com/office/drawing/2014/main" id="{C7E89604-3EC0-4F45-8C2C-036E1C99AD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31" y="1187"/>
                  <a:ext cx="115" cy="124"/>
                </a:xfrm>
                <a:custGeom>
                  <a:avLst/>
                  <a:gdLst>
                    <a:gd name="T0" fmla="*/ 1 w 460"/>
                    <a:gd name="T1" fmla="*/ 23 h 492"/>
                    <a:gd name="T2" fmla="*/ 2 w 460"/>
                    <a:gd name="T3" fmla="*/ 24 h 492"/>
                    <a:gd name="T4" fmla="*/ 4 w 460"/>
                    <a:gd name="T5" fmla="*/ 26 h 492"/>
                    <a:gd name="T6" fmla="*/ 6 w 460"/>
                    <a:gd name="T7" fmla="*/ 28 h 492"/>
                    <a:gd name="T8" fmla="*/ 9 w 460"/>
                    <a:gd name="T9" fmla="*/ 30 h 492"/>
                    <a:gd name="T10" fmla="*/ 12 w 460"/>
                    <a:gd name="T11" fmla="*/ 31 h 492"/>
                    <a:gd name="T12" fmla="*/ 14 w 460"/>
                    <a:gd name="T13" fmla="*/ 31 h 492"/>
                    <a:gd name="T14" fmla="*/ 15 w 460"/>
                    <a:gd name="T15" fmla="*/ 31 h 492"/>
                    <a:gd name="T16" fmla="*/ 16 w 460"/>
                    <a:gd name="T17" fmla="*/ 30 h 492"/>
                    <a:gd name="T18" fmla="*/ 15 w 460"/>
                    <a:gd name="T19" fmla="*/ 29 h 492"/>
                    <a:gd name="T20" fmla="*/ 13 w 460"/>
                    <a:gd name="T21" fmla="*/ 27 h 492"/>
                    <a:gd name="T22" fmla="*/ 11 w 460"/>
                    <a:gd name="T23" fmla="*/ 26 h 492"/>
                    <a:gd name="T24" fmla="*/ 9 w 460"/>
                    <a:gd name="T25" fmla="*/ 24 h 492"/>
                    <a:gd name="T26" fmla="*/ 7 w 460"/>
                    <a:gd name="T27" fmla="*/ 23 h 492"/>
                    <a:gd name="T28" fmla="*/ 6 w 460"/>
                    <a:gd name="T29" fmla="*/ 21 h 492"/>
                    <a:gd name="T30" fmla="*/ 5 w 460"/>
                    <a:gd name="T31" fmla="*/ 20 h 492"/>
                    <a:gd name="T32" fmla="*/ 4 w 460"/>
                    <a:gd name="T33" fmla="*/ 19 h 492"/>
                    <a:gd name="T34" fmla="*/ 4 w 460"/>
                    <a:gd name="T35" fmla="*/ 18 h 492"/>
                    <a:gd name="T36" fmla="*/ 5 w 460"/>
                    <a:gd name="T37" fmla="*/ 18 h 492"/>
                    <a:gd name="T38" fmla="*/ 5 w 460"/>
                    <a:gd name="T39" fmla="*/ 18 h 492"/>
                    <a:gd name="T40" fmla="*/ 6 w 460"/>
                    <a:gd name="T41" fmla="*/ 18 h 492"/>
                    <a:gd name="T42" fmla="*/ 16 w 460"/>
                    <a:gd name="T43" fmla="*/ 26 h 492"/>
                    <a:gd name="T44" fmla="*/ 17 w 460"/>
                    <a:gd name="T45" fmla="*/ 25 h 492"/>
                    <a:gd name="T46" fmla="*/ 17 w 460"/>
                    <a:gd name="T47" fmla="*/ 24 h 492"/>
                    <a:gd name="T48" fmla="*/ 19 w 460"/>
                    <a:gd name="T49" fmla="*/ 23 h 492"/>
                    <a:gd name="T50" fmla="*/ 20 w 460"/>
                    <a:gd name="T51" fmla="*/ 22 h 492"/>
                    <a:gd name="T52" fmla="*/ 20 w 460"/>
                    <a:gd name="T53" fmla="*/ 19 h 492"/>
                    <a:gd name="T54" fmla="*/ 20 w 460"/>
                    <a:gd name="T55" fmla="*/ 17 h 492"/>
                    <a:gd name="T56" fmla="*/ 21 w 460"/>
                    <a:gd name="T57" fmla="*/ 15 h 492"/>
                    <a:gd name="T58" fmla="*/ 22 w 460"/>
                    <a:gd name="T59" fmla="*/ 13 h 492"/>
                    <a:gd name="T60" fmla="*/ 23 w 460"/>
                    <a:gd name="T61" fmla="*/ 11 h 492"/>
                    <a:gd name="T62" fmla="*/ 25 w 460"/>
                    <a:gd name="T63" fmla="*/ 10 h 492"/>
                    <a:gd name="T64" fmla="*/ 27 w 460"/>
                    <a:gd name="T65" fmla="*/ 8 h 492"/>
                    <a:gd name="T66" fmla="*/ 29 w 460"/>
                    <a:gd name="T67" fmla="*/ 7 h 492"/>
                    <a:gd name="T68" fmla="*/ 29 w 460"/>
                    <a:gd name="T69" fmla="*/ 6 h 492"/>
                    <a:gd name="T70" fmla="*/ 28 w 460"/>
                    <a:gd name="T71" fmla="*/ 5 h 492"/>
                    <a:gd name="T72" fmla="*/ 27 w 460"/>
                    <a:gd name="T73" fmla="*/ 4 h 492"/>
                    <a:gd name="T74" fmla="*/ 25 w 460"/>
                    <a:gd name="T75" fmla="*/ 3 h 492"/>
                    <a:gd name="T76" fmla="*/ 23 w 460"/>
                    <a:gd name="T77" fmla="*/ 2 h 492"/>
                    <a:gd name="T78" fmla="*/ 20 w 460"/>
                    <a:gd name="T79" fmla="*/ 1 h 492"/>
                    <a:gd name="T80" fmla="*/ 18 w 460"/>
                    <a:gd name="T81" fmla="*/ 0 h 492"/>
                    <a:gd name="T82" fmla="*/ 15 w 460"/>
                    <a:gd name="T83" fmla="*/ 0 h 492"/>
                    <a:gd name="T84" fmla="*/ 13 w 460"/>
                    <a:gd name="T85" fmla="*/ 0 h 492"/>
                    <a:gd name="T86" fmla="*/ 11 w 460"/>
                    <a:gd name="T87" fmla="*/ 1 h 492"/>
                    <a:gd name="T88" fmla="*/ 8 w 460"/>
                    <a:gd name="T89" fmla="*/ 2 h 492"/>
                    <a:gd name="T90" fmla="*/ 6 w 460"/>
                    <a:gd name="T91" fmla="*/ 4 h 492"/>
                    <a:gd name="T92" fmla="*/ 5 w 460"/>
                    <a:gd name="T93" fmla="*/ 6 h 492"/>
                    <a:gd name="T94" fmla="*/ 3 w 460"/>
                    <a:gd name="T95" fmla="*/ 7 h 492"/>
                    <a:gd name="T96" fmla="*/ 2 w 460"/>
                    <a:gd name="T97" fmla="*/ 10 h 492"/>
                    <a:gd name="T98" fmla="*/ 1 w 460"/>
                    <a:gd name="T99" fmla="*/ 12 h 492"/>
                    <a:gd name="T100" fmla="*/ 1 w 460"/>
                    <a:gd name="T101" fmla="*/ 14 h 492"/>
                    <a:gd name="T102" fmla="*/ 0 w 460"/>
                    <a:gd name="T103" fmla="*/ 17 h 492"/>
                    <a:gd name="T104" fmla="*/ 0 w 460"/>
                    <a:gd name="T105" fmla="*/ 20 h 492"/>
                    <a:gd name="T106" fmla="*/ 1 w 460"/>
                    <a:gd name="T107" fmla="*/ 23 h 492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</a:gdLst>
                  <a:ahLst/>
                  <a:cxnLst>
                    <a:cxn ang="T108">
                      <a:pos x="T0" y="T1"/>
                    </a:cxn>
                    <a:cxn ang="T109">
                      <a:pos x="T2" y="T3"/>
                    </a:cxn>
                    <a:cxn ang="T110">
                      <a:pos x="T4" y="T5"/>
                    </a:cxn>
                    <a:cxn ang="T111">
                      <a:pos x="T6" y="T7"/>
                    </a:cxn>
                    <a:cxn ang="T112">
                      <a:pos x="T8" y="T9"/>
                    </a:cxn>
                    <a:cxn ang="T113">
                      <a:pos x="T10" y="T11"/>
                    </a:cxn>
                    <a:cxn ang="T114">
                      <a:pos x="T12" y="T13"/>
                    </a:cxn>
                    <a:cxn ang="T115">
                      <a:pos x="T14" y="T15"/>
                    </a:cxn>
                    <a:cxn ang="T116">
                      <a:pos x="T16" y="T17"/>
                    </a:cxn>
                    <a:cxn ang="T117">
                      <a:pos x="T18" y="T19"/>
                    </a:cxn>
                    <a:cxn ang="T118">
                      <a:pos x="T20" y="T21"/>
                    </a:cxn>
                    <a:cxn ang="T119">
                      <a:pos x="T22" y="T23"/>
                    </a:cxn>
                    <a:cxn ang="T120">
                      <a:pos x="T24" y="T25"/>
                    </a:cxn>
                    <a:cxn ang="T121">
                      <a:pos x="T26" y="T27"/>
                    </a:cxn>
                    <a:cxn ang="T122">
                      <a:pos x="T28" y="T29"/>
                    </a:cxn>
                    <a:cxn ang="T123">
                      <a:pos x="T30" y="T31"/>
                    </a:cxn>
                    <a:cxn ang="T124">
                      <a:pos x="T32" y="T33"/>
                    </a:cxn>
                    <a:cxn ang="T125">
                      <a:pos x="T34" y="T35"/>
                    </a:cxn>
                    <a:cxn ang="T126">
                      <a:pos x="T36" y="T37"/>
                    </a:cxn>
                    <a:cxn ang="T127">
                      <a:pos x="T38" y="T39"/>
                    </a:cxn>
                    <a:cxn ang="T128">
                      <a:pos x="T40" y="T41"/>
                    </a:cxn>
                    <a:cxn ang="T129">
                      <a:pos x="T42" y="T43"/>
                    </a:cxn>
                    <a:cxn ang="T130">
                      <a:pos x="T44" y="T45"/>
                    </a:cxn>
                    <a:cxn ang="T131">
                      <a:pos x="T46" y="T47"/>
                    </a:cxn>
                    <a:cxn ang="T132">
                      <a:pos x="T48" y="T49"/>
                    </a:cxn>
                    <a:cxn ang="T133">
                      <a:pos x="T50" y="T51"/>
                    </a:cxn>
                    <a:cxn ang="T134">
                      <a:pos x="T52" y="T53"/>
                    </a:cxn>
                    <a:cxn ang="T135">
                      <a:pos x="T54" y="T55"/>
                    </a:cxn>
                    <a:cxn ang="T136">
                      <a:pos x="T56" y="T57"/>
                    </a:cxn>
                    <a:cxn ang="T137">
                      <a:pos x="T58" y="T59"/>
                    </a:cxn>
                    <a:cxn ang="T138">
                      <a:pos x="T60" y="T61"/>
                    </a:cxn>
                    <a:cxn ang="T139">
                      <a:pos x="T62" y="T63"/>
                    </a:cxn>
                    <a:cxn ang="T140">
                      <a:pos x="T64" y="T65"/>
                    </a:cxn>
                    <a:cxn ang="T141">
                      <a:pos x="T66" y="T67"/>
                    </a:cxn>
                    <a:cxn ang="T142">
                      <a:pos x="T68" y="T69"/>
                    </a:cxn>
                    <a:cxn ang="T143">
                      <a:pos x="T70" y="T71"/>
                    </a:cxn>
                    <a:cxn ang="T144">
                      <a:pos x="T72" y="T73"/>
                    </a:cxn>
                    <a:cxn ang="T145">
                      <a:pos x="T74" y="T75"/>
                    </a:cxn>
                    <a:cxn ang="T146">
                      <a:pos x="T76" y="T77"/>
                    </a:cxn>
                    <a:cxn ang="T147">
                      <a:pos x="T78" y="T79"/>
                    </a:cxn>
                    <a:cxn ang="T148">
                      <a:pos x="T80" y="T81"/>
                    </a:cxn>
                    <a:cxn ang="T149">
                      <a:pos x="T82" y="T83"/>
                    </a:cxn>
                    <a:cxn ang="T150">
                      <a:pos x="T84" y="T85"/>
                    </a:cxn>
                    <a:cxn ang="T151">
                      <a:pos x="T86" y="T87"/>
                    </a:cxn>
                    <a:cxn ang="T152">
                      <a:pos x="T88" y="T89"/>
                    </a:cxn>
                    <a:cxn ang="T153">
                      <a:pos x="T90" y="T91"/>
                    </a:cxn>
                    <a:cxn ang="T154">
                      <a:pos x="T92" y="T93"/>
                    </a:cxn>
                    <a:cxn ang="T155">
                      <a:pos x="T94" y="T95"/>
                    </a:cxn>
                    <a:cxn ang="T156">
                      <a:pos x="T96" y="T97"/>
                    </a:cxn>
                    <a:cxn ang="T157">
                      <a:pos x="T98" y="T99"/>
                    </a:cxn>
                    <a:cxn ang="T158">
                      <a:pos x="T100" y="T101"/>
                    </a:cxn>
                    <a:cxn ang="T159">
                      <a:pos x="T102" y="T103"/>
                    </a:cxn>
                    <a:cxn ang="T160">
                      <a:pos x="T104" y="T105"/>
                    </a:cxn>
                    <a:cxn ang="T161">
                      <a:pos x="T106" y="T107"/>
                    </a:cxn>
                  </a:cxnLst>
                  <a:rect l="0" t="0" r="r" b="b"/>
                  <a:pathLst>
                    <a:path w="460" h="492">
                      <a:moveTo>
                        <a:pt x="12" y="356"/>
                      </a:moveTo>
                      <a:lnTo>
                        <a:pt x="30" y="385"/>
                      </a:lnTo>
                      <a:lnTo>
                        <a:pt x="60" y="418"/>
                      </a:lnTo>
                      <a:lnTo>
                        <a:pt x="101" y="445"/>
                      </a:lnTo>
                      <a:lnTo>
                        <a:pt x="145" y="470"/>
                      </a:lnTo>
                      <a:lnTo>
                        <a:pt x="185" y="486"/>
                      </a:lnTo>
                      <a:lnTo>
                        <a:pt x="221" y="492"/>
                      </a:lnTo>
                      <a:lnTo>
                        <a:pt x="242" y="486"/>
                      </a:lnTo>
                      <a:lnTo>
                        <a:pt x="251" y="468"/>
                      </a:lnTo>
                      <a:lnTo>
                        <a:pt x="234" y="454"/>
                      </a:lnTo>
                      <a:lnTo>
                        <a:pt x="207" y="432"/>
                      </a:lnTo>
                      <a:lnTo>
                        <a:pt x="177" y="410"/>
                      </a:lnTo>
                      <a:lnTo>
                        <a:pt x="145" y="385"/>
                      </a:lnTo>
                      <a:lnTo>
                        <a:pt x="113" y="362"/>
                      </a:lnTo>
                      <a:lnTo>
                        <a:pt x="88" y="337"/>
                      </a:lnTo>
                      <a:lnTo>
                        <a:pt x="71" y="315"/>
                      </a:lnTo>
                      <a:lnTo>
                        <a:pt x="65" y="296"/>
                      </a:lnTo>
                      <a:lnTo>
                        <a:pt x="69" y="291"/>
                      </a:lnTo>
                      <a:lnTo>
                        <a:pt x="74" y="288"/>
                      </a:lnTo>
                      <a:lnTo>
                        <a:pt x="83" y="288"/>
                      </a:lnTo>
                      <a:lnTo>
                        <a:pt x="88" y="288"/>
                      </a:lnTo>
                      <a:lnTo>
                        <a:pt x="259" y="418"/>
                      </a:lnTo>
                      <a:lnTo>
                        <a:pt x="267" y="397"/>
                      </a:lnTo>
                      <a:lnTo>
                        <a:pt x="277" y="378"/>
                      </a:lnTo>
                      <a:lnTo>
                        <a:pt x="294" y="358"/>
                      </a:lnTo>
                      <a:lnTo>
                        <a:pt x="313" y="342"/>
                      </a:lnTo>
                      <a:lnTo>
                        <a:pt x="316" y="304"/>
                      </a:lnTo>
                      <a:lnTo>
                        <a:pt x="321" y="268"/>
                      </a:lnTo>
                      <a:lnTo>
                        <a:pt x="332" y="236"/>
                      </a:lnTo>
                      <a:lnTo>
                        <a:pt x="348" y="203"/>
                      </a:lnTo>
                      <a:lnTo>
                        <a:pt x="370" y="176"/>
                      </a:lnTo>
                      <a:lnTo>
                        <a:pt x="395" y="152"/>
                      </a:lnTo>
                      <a:lnTo>
                        <a:pt x="425" y="130"/>
                      </a:lnTo>
                      <a:lnTo>
                        <a:pt x="460" y="117"/>
                      </a:lnTo>
                      <a:lnTo>
                        <a:pt x="455" y="95"/>
                      </a:lnTo>
                      <a:lnTo>
                        <a:pt x="441" y="78"/>
                      </a:lnTo>
                      <a:lnTo>
                        <a:pt x="422" y="62"/>
                      </a:lnTo>
                      <a:lnTo>
                        <a:pt x="402" y="49"/>
                      </a:lnTo>
                      <a:lnTo>
                        <a:pt x="362" y="25"/>
                      </a:lnTo>
                      <a:lnTo>
                        <a:pt x="321" y="7"/>
                      </a:lnTo>
                      <a:lnTo>
                        <a:pt x="280" y="0"/>
                      </a:lnTo>
                      <a:lnTo>
                        <a:pt x="240" y="0"/>
                      </a:lnTo>
                      <a:lnTo>
                        <a:pt x="201" y="5"/>
                      </a:lnTo>
                      <a:lnTo>
                        <a:pt x="166" y="19"/>
                      </a:lnTo>
                      <a:lnTo>
                        <a:pt x="131" y="35"/>
                      </a:lnTo>
                      <a:lnTo>
                        <a:pt x="101" y="60"/>
                      </a:lnTo>
                      <a:lnTo>
                        <a:pt x="74" y="87"/>
                      </a:lnTo>
                      <a:lnTo>
                        <a:pt x="49" y="117"/>
                      </a:lnTo>
                      <a:lnTo>
                        <a:pt x="30" y="152"/>
                      </a:lnTo>
                      <a:lnTo>
                        <a:pt x="14" y="190"/>
                      </a:lnTo>
                      <a:lnTo>
                        <a:pt x="6" y="228"/>
                      </a:lnTo>
                      <a:lnTo>
                        <a:pt x="0" y="272"/>
                      </a:lnTo>
                      <a:lnTo>
                        <a:pt x="3" y="312"/>
                      </a:lnTo>
                      <a:lnTo>
                        <a:pt x="12" y="356"/>
                      </a:lnTo>
                      <a:close/>
                    </a:path>
                  </a:pathLst>
                </a:custGeom>
                <a:solidFill>
                  <a:srgbClr val="996B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0" name="Freeform 383">
                  <a:extLst>
                    <a:ext uri="{FF2B5EF4-FFF2-40B4-BE49-F238E27FC236}">
                      <a16:creationId xmlns:a16="http://schemas.microsoft.com/office/drawing/2014/main" id="{54A6F631-4690-4F5C-B3CE-D5BC519C74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7" y="1297"/>
                  <a:ext cx="16" cy="9"/>
                </a:xfrm>
                <a:custGeom>
                  <a:avLst/>
                  <a:gdLst>
                    <a:gd name="T0" fmla="*/ 0 w 66"/>
                    <a:gd name="T1" fmla="*/ 0 h 33"/>
                    <a:gd name="T2" fmla="*/ 2 w 66"/>
                    <a:gd name="T3" fmla="*/ 0 h 33"/>
                    <a:gd name="T4" fmla="*/ 2 w 66"/>
                    <a:gd name="T5" fmla="*/ 1 h 33"/>
                    <a:gd name="T6" fmla="*/ 3 w 66"/>
                    <a:gd name="T7" fmla="*/ 1 h 33"/>
                    <a:gd name="T8" fmla="*/ 3 w 66"/>
                    <a:gd name="T9" fmla="*/ 2 h 33"/>
                    <a:gd name="T10" fmla="*/ 4 w 66"/>
                    <a:gd name="T11" fmla="*/ 2 h 33"/>
                    <a:gd name="T12" fmla="*/ 4 w 66"/>
                    <a:gd name="T13" fmla="*/ 2 h 33"/>
                    <a:gd name="T14" fmla="*/ 4 w 66"/>
                    <a:gd name="T15" fmla="*/ 2 h 33"/>
                    <a:gd name="T16" fmla="*/ 3 w 66"/>
                    <a:gd name="T17" fmla="*/ 2 h 33"/>
                    <a:gd name="T18" fmla="*/ 2 w 66"/>
                    <a:gd name="T19" fmla="*/ 2 h 33"/>
                    <a:gd name="T20" fmla="*/ 1 w 66"/>
                    <a:gd name="T21" fmla="*/ 1 h 33"/>
                    <a:gd name="T22" fmla="*/ 0 w 66"/>
                    <a:gd name="T23" fmla="*/ 0 h 33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6" h="33">
                      <a:moveTo>
                        <a:pt x="0" y="3"/>
                      </a:moveTo>
                      <a:lnTo>
                        <a:pt x="27" y="0"/>
                      </a:lnTo>
                      <a:lnTo>
                        <a:pt x="39" y="8"/>
                      </a:lnTo>
                      <a:lnTo>
                        <a:pt x="49" y="14"/>
                      </a:lnTo>
                      <a:lnTo>
                        <a:pt x="57" y="22"/>
                      </a:lnTo>
                      <a:lnTo>
                        <a:pt x="66" y="28"/>
                      </a:lnTo>
                      <a:lnTo>
                        <a:pt x="66" y="30"/>
                      </a:lnTo>
                      <a:lnTo>
                        <a:pt x="66" y="33"/>
                      </a:lnTo>
                      <a:lnTo>
                        <a:pt x="52" y="28"/>
                      </a:lnTo>
                      <a:lnTo>
                        <a:pt x="36" y="22"/>
                      </a:lnTo>
                      <a:lnTo>
                        <a:pt x="20" y="14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1" name="Freeform 384">
                  <a:extLst>
                    <a:ext uri="{FF2B5EF4-FFF2-40B4-BE49-F238E27FC236}">
                      <a16:creationId xmlns:a16="http://schemas.microsoft.com/office/drawing/2014/main" id="{F33BF709-8370-4B7B-A85E-0672E77CF89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293"/>
                  <a:ext cx="16" cy="9"/>
                </a:xfrm>
                <a:custGeom>
                  <a:avLst/>
                  <a:gdLst>
                    <a:gd name="T0" fmla="*/ 4 w 65"/>
                    <a:gd name="T1" fmla="*/ 2 h 37"/>
                    <a:gd name="T2" fmla="*/ 3 w 65"/>
                    <a:gd name="T3" fmla="*/ 2 h 37"/>
                    <a:gd name="T4" fmla="*/ 2 w 65"/>
                    <a:gd name="T5" fmla="*/ 2 h 37"/>
                    <a:gd name="T6" fmla="*/ 1 w 65"/>
                    <a:gd name="T7" fmla="*/ 1 h 37"/>
                    <a:gd name="T8" fmla="*/ 0 w 65"/>
                    <a:gd name="T9" fmla="*/ 1 h 37"/>
                    <a:gd name="T10" fmla="*/ 0 w 65"/>
                    <a:gd name="T11" fmla="*/ 0 h 37"/>
                    <a:gd name="T12" fmla="*/ 2 w 65"/>
                    <a:gd name="T13" fmla="*/ 0 h 37"/>
                    <a:gd name="T14" fmla="*/ 2 w 65"/>
                    <a:gd name="T15" fmla="*/ 0 h 37"/>
                    <a:gd name="T16" fmla="*/ 3 w 65"/>
                    <a:gd name="T17" fmla="*/ 1 h 37"/>
                    <a:gd name="T18" fmla="*/ 3 w 65"/>
                    <a:gd name="T19" fmla="*/ 1 h 37"/>
                    <a:gd name="T20" fmla="*/ 4 w 65"/>
                    <a:gd name="T21" fmla="*/ 2 h 3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5" h="37">
                      <a:moveTo>
                        <a:pt x="65" y="30"/>
                      </a:moveTo>
                      <a:lnTo>
                        <a:pt x="44" y="37"/>
                      </a:lnTo>
                      <a:lnTo>
                        <a:pt x="33" y="30"/>
                      </a:lnTo>
                      <a:lnTo>
                        <a:pt x="19" y="25"/>
                      </a:lnTo>
                      <a:lnTo>
                        <a:pt x="9" y="18"/>
                      </a:lnTo>
                      <a:lnTo>
                        <a:pt x="0" y="9"/>
                      </a:lnTo>
                      <a:lnTo>
                        <a:pt x="28" y="0"/>
                      </a:lnTo>
                      <a:lnTo>
                        <a:pt x="35" y="9"/>
                      </a:lnTo>
                      <a:lnTo>
                        <a:pt x="46" y="18"/>
                      </a:lnTo>
                      <a:lnTo>
                        <a:pt x="58" y="25"/>
                      </a:lnTo>
                      <a:lnTo>
                        <a:pt x="65" y="30"/>
                      </a:lnTo>
                      <a:close/>
                    </a:path>
                  </a:pathLst>
                </a:custGeom>
                <a:solidFill>
                  <a:srgbClr val="CCAD7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Freeform 385">
                  <a:extLst>
                    <a:ext uri="{FF2B5EF4-FFF2-40B4-BE49-F238E27FC236}">
                      <a16:creationId xmlns:a16="http://schemas.microsoft.com/office/drawing/2014/main" id="{F4D76E0F-71C1-4BBF-9473-62F5E1F88ED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7" y="1282"/>
                  <a:ext cx="33" cy="16"/>
                </a:xfrm>
                <a:custGeom>
                  <a:avLst/>
                  <a:gdLst>
                    <a:gd name="T0" fmla="*/ 4 w 129"/>
                    <a:gd name="T1" fmla="*/ 4 h 63"/>
                    <a:gd name="T2" fmla="*/ 2 w 129"/>
                    <a:gd name="T3" fmla="*/ 4 h 63"/>
                    <a:gd name="T4" fmla="*/ 2 w 129"/>
                    <a:gd name="T5" fmla="*/ 4 h 63"/>
                    <a:gd name="T6" fmla="*/ 1 w 129"/>
                    <a:gd name="T7" fmla="*/ 3 h 63"/>
                    <a:gd name="T8" fmla="*/ 1 w 129"/>
                    <a:gd name="T9" fmla="*/ 3 h 63"/>
                    <a:gd name="T10" fmla="*/ 0 w 129"/>
                    <a:gd name="T11" fmla="*/ 3 h 63"/>
                    <a:gd name="T12" fmla="*/ 2 w 129"/>
                    <a:gd name="T13" fmla="*/ 2 h 63"/>
                    <a:gd name="T14" fmla="*/ 2 w 129"/>
                    <a:gd name="T15" fmla="*/ 2 h 63"/>
                    <a:gd name="T16" fmla="*/ 3 w 129"/>
                    <a:gd name="T17" fmla="*/ 3 h 63"/>
                    <a:gd name="T18" fmla="*/ 4 w 129"/>
                    <a:gd name="T19" fmla="*/ 3 h 63"/>
                    <a:gd name="T20" fmla="*/ 4 w 129"/>
                    <a:gd name="T21" fmla="*/ 4 h 63"/>
                    <a:gd name="T22" fmla="*/ 7 w 129"/>
                    <a:gd name="T23" fmla="*/ 0 h 63"/>
                    <a:gd name="T24" fmla="*/ 8 w 129"/>
                    <a:gd name="T25" fmla="*/ 0 h 63"/>
                    <a:gd name="T26" fmla="*/ 8 w 129"/>
                    <a:gd name="T27" fmla="*/ 0 h 63"/>
                    <a:gd name="T28" fmla="*/ 8 w 129"/>
                    <a:gd name="T29" fmla="*/ 0 h 63"/>
                    <a:gd name="T30" fmla="*/ 8 w 129"/>
                    <a:gd name="T31" fmla="*/ 1 h 63"/>
                    <a:gd name="T32" fmla="*/ 8 w 129"/>
                    <a:gd name="T33" fmla="*/ 1 h 63"/>
                    <a:gd name="T34" fmla="*/ 7 w 129"/>
                    <a:gd name="T35" fmla="*/ 0 h 63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29" h="63">
                      <a:moveTo>
                        <a:pt x="64" y="60"/>
                      </a:moveTo>
                      <a:lnTo>
                        <a:pt x="37" y="63"/>
                      </a:lnTo>
                      <a:lnTo>
                        <a:pt x="27" y="58"/>
                      </a:lnTo>
                      <a:lnTo>
                        <a:pt x="16" y="49"/>
                      </a:lnTo>
                      <a:lnTo>
                        <a:pt x="7" y="44"/>
                      </a:lnTo>
                      <a:lnTo>
                        <a:pt x="0" y="38"/>
                      </a:lnTo>
                      <a:lnTo>
                        <a:pt x="27" y="30"/>
                      </a:lnTo>
                      <a:lnTo>
                        <a:pt x="35" y="35"/>
                      </a:lnTo>
                      <a:lnTo>
                        <a:pt x="43" y="44"/>
                      </a:lnTo>
                      <a:lnTo>
                        <a:pt x="53" y="52"/>
                      </a:lnTo>
                      <a:lnTo>
                        <a:pt x="64" y="60"/>
                      </a:lnTo>
                      <a:close/>
                      <a:moveTo>
                        <a:pt x="111" y="5"/>
                      </a:moveTo>
                      <a:lnTo>
                        <a:pt x="129" y="0"/>
                      </a:lnTo>
                      <a:lnTo>
                        <a:pt x="127" y="3"/>
                      </a:lnTo>
                      <a:lnTo>
                        <a:pt x="124" y="5"/>
                      </a:lnTo>
                      <a:lnTo>
                        <a:pt x="122" y="12"/>
                      </a:lnTo>
                      <a:lnTo>
                        <a:pt x="119" y="14"/>
                      </a:lnTo>
                      <a:lnTo>
                        <a:pt x="111" y="5"/>
                      </a:lnTo>
                      <a:close/>
                    </a:path>
                  </a:pathLst>
                </a:custGeom>
                <a:solidFill>
                  <a:srgbClr val="C6A87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Freeform 386">
                  <a:extLst>
                    <a:ext uri="{FF2B5EF4-FFF2-40B4-BE49-F238E27FC236}">
                      <a16:creationId xmlns:a16="http://schemas.microsoft.com/office/drawing/2014/main" id="{638FBB11-FCA1-4DE1-91ED-0369DE1CC27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3" y="1275"/>
                  <a:ext cx="43" cy="20"/>
                </a:xfrm>
                <a:custGeom>
                  <a:avLst/>
                  <a:gdLst>
                    <a:gd name="T0" fmla="*/ 4 w 173"/>
                    <a:gd name="T1" fmla="*/ 5 h 79"/>
                    <a:gd name="T2" fmla="*/ 2 w 173"/>
                    <a:gd name="T3" fmla="*/ 5 h 79"/>
                    <a:gd name="T4" fmla="*/ 1 w 173"/>
                    <a:gd name="T5" fmla="*/ 5 h 79"/>
                    <a:gd name="T6" fmla="*/ 1 w 173"/>
                    <a:gd name="T7" fmla="*/ 4 h 79"/>
                    <a:gd name="T8" fmla="*/ 0 w 173"/>
                    <a:gd name="T9" fmla="*/ 4 h 79"/>
                    <a:gd name="T10" fmla="*/ 0 w 173"/>
                    <a:gd name="T11" fmla="*/ 4 h 79"/>
                    <a:gd name="T12" fmla="*/ 1 w 173"/>
                    <a:gd name="T13" fmla="*/ 3 h 79"/>
                    <a:gd name="T14" fmla="*/ 2 w 173"/>
                    <a:gd name="T15" fmla="*/ 3 h 79"/>
                    <a:gd name="T16" fmla="*/ 2 w 173"/>
                    <a:gd name="T17" fmla="*/ 4 h 79"/>
                    <a:gd name="T18" fmla="*/ 3 w 173"/>
                    <a:gd name="T19" fmla="*/ 4 h 79"/>
                    <a:gd name="T20" fmla="*/ 4 w 173"/>
                    <a:gd name="T21" fmla="*/ 5 h 79"/>
                    <a:gd name="T22" fmla="*/ 7 w 173"/>
                    <a:gd name="T23" fmla="*/ 2 h 79"/>
                    <a:gd name="T24" fmla="*/ 11 w 173"/>
                    <a:gd name="T25" fmla="*/ 0 h 79"/>
                    <a:gd name="T26" fmla="*/ 10 w 173"/>
                    <a:gd name="T27" fmla="*/ 1 h 79"/>
                    <a:gd name="T28" fmla="*/ 10 w 173"/>
                    <a:gd name="T29" fmla="*/ 2 h 79"/>
                    <a:gd name="T30" fmla="*/ 9 w 173"/>
                    <a:gd name="T31" fmla="*/ 2 h 79"/>
                    <a:gd name="T32" fmla="*/ 8 w 173"/>
                    <a:gd name="T33" fmla="*/ 3 h 79"/>
                    <a:gd name="T34" fmla="*/ 7 w 173"/>
                    <a:gd name="T35" fmla="*/ 2 h 79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173" h="79">
                      <a:moveTo>
                        <a:pt x="65" y="70"/>
                      </a:moveTo>
                      <a:lnTo>
                        <a:pt x="37" y="79"/>
                      </a:lnTo>
                      <a:lnTo>
                        <a:pt x="26" y="74"/>
                      </a:lnTo>
                      <a:lnTo>
                        <a:pt x="16" y="65"/>
                      </a:lnTo>
                      <a:lnTo>
                        <a:pt x="7" y="60"/>
                      </a:lnTo>
                      <a:lnTo>
                        <a:pt x="0" y="54"/>
                      </a:lnTo>
                      <a:lnTo>
                        <a:pt x="26" y="47"/>
                      </a:lnTo>
                      <a:lnTo>
                        <a:pt x="35" y="52"/>
                      </a:lnTo>
                      <a:lnTo>
                        <a:pt x="42" y="58"/>
                      </a:lnTo>
                      <a:lnTo>
                        <a:pt x="54" y="65"/>
                      </a:lnTo>
                      <a:lnTo>
                        <a:pt x="65" y="70"/>
                      </a:lnTo>
                      <a:close/>
                      <a:moveTo>
                        <a:pt x="111" y="22"/>
                      </a:moveTo>
                      <a:lnTo>
                        <a:pt x="173" y="0"/>
                      </a:lnTo>
                      <a:lnTo>
                        <a:pt x="162" y="12"/>
                      </a:lnTo>
                      <a:lnTo>
                        <a:pt x="155" y="22"/>
                      </a:lnTo>
                      <a:lnTo>
                        <a:pt x="146" y="33"/>
                      </a:lnTo>
                      <a:lnTo>
                        <a:pt x="138" y="44"/>
                      </a:lnTo>
                      <a:lnTo>
                        <a:pt x="111" y="22"/>
                      </a:lnTo>
                      <a:close/>
                    </a:path>
                  </a:pathLst>
                </a:custGeom>
                <a:solidFill>
                  <a:srgbClr val="C1A07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Freeform 387">
                  <a:extLst>
                    <a:ext uri="{FF2B5EF4-FFF2-40B4-BE49-F238E27FC236}">
                      <a16:creationId xmlns:a16="http://schemas.microsoft.com/office/drawing/2014/main" id="{B370EAF9-6408-4B54-88FE-97FE7C2E20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9" y="1270"/>
                  <a:ext cx="50" cy="22"/>
                </a:xfrm>
                <a:custGeom>
                  <a:avLst/>
                  <a:gdLst>
                    <a:gd name="T0" fmla="*/ 10 w 200"/>
                    <a:gd name="T1" fmla="*/ 3 h 90"/>
                    <a:gd name="T2" fmla="*/ 9 w 200"/>
                    <a:gd name="T3" fmla="*/ 3 h 90"/>
                    <a:gd name="T4" fmla="*/ 7 w 200"/>
                    <a:gd name="T5" fmla="*/ 2 h 90"/>
                    <a:gd name="T6" fmla="*/ 13 w 200"/>
                    <a:gd name="T7" fmla="*/ 0 h 90"/>
                    <a:gd name="T8" fmla="*/ 13 w 200"/>
                    <a:gd name="T9" fmla="*/ 0 h 90"/>
                    <a:gd name="T10" fmla="*/ 13 w 200"/>
                    <a:gd name="T11" fmla="*/ 0 h 90"/>
                    <a:gd name="T12" fmla="*/ 13 w 200"/>
                    <a:gd name="T13" fmla="*/ 1 h 90"/>
                    <a:gd name="T14" fmla="*/ 13 w 200"/>
                    <a:gd name="T15" fmla="*/ 1 h 90"/>
                    <a:gd name="T16" fmla="*/ 12 w 200"/>
                    <a:gd name="T17" fmla="*/ 1 h 90"/>
                    <a:gd name="T18" fmla="*/ 11 w 200"/>
                    <a:gd name="T19" fmla="*/ 2 h 90"/>
                    <a:gd name="T20" fmla="*/ 11 w 200"/>
                    <a:gd name="T21" fmla="*/ 2 h 90"/>
                    <a:gd name="T22" fmla="*/ 10 w 200"/>
                    <a:gd name="T23" fmla="*/ 3 h 90"/>
                    <a:gd name="T24" fmla="*/ 4 w 200"/>
                    <a:gd name="T25" fmla="*/ 5 h 90"/>
                    <a:gd name="T26" fmla="*/ 2 w 200"/>
                    <a:gd name="T27" fmla="*/ 5 h 90"/>
                    <a:gd name="T28" fmla="*/ 2 w 200"/>
                    <a:gd name="T29" fmla="*/ 5 h 90"/>
                    <a:gd name="T30" fmla="*/ 1 w 200"/>
                    <a:gd name="T31" fmla="*/ 4 h 90"/>
                    <a:gd name="T32" fmla="*/ 0 w 200"/>
                    <a:gd name="T33" fmla="*/ 4 h 90"/>
                    <a:gd name="T34" fmla="*/ 0 w 200"/>
                    <a:gd name="T35" fmla="*/ 4 h 90"/>
                    <a:gd name="T36" fmla="*/ 2 w 200"/>
                    <a:gd name="T37" fmla="*/ 3 h 90"/>
                    <a:gd name="T38" fmla="*/ 2 w 200"/>
                    <a:gd name="T39" fmla="*/ 4 h 90"/>
                    <a:gd name="T40" fmla="*/ 3 w 200"/>
                    <a:gd name="T41" fmla="*/ 4 h 90"/>
                    <a:gd name="T42" fmla="*/ 3 w 200"/>
                    <a:gd name="T43" fmla="*/ 4 h 90"/>
                    <a:gd name="T44" fmla="*/ 4 w 200"/>
                    <a:gd name="T45" fmla="*/ 5 h 9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0" h="90">
                      <a:moveTo>
                        <a:pt x="164" y="52"/>
                      </a:moveTo>
                      <a:lnTo>
                        <a:pt x="146" y="57"/>
                      </a:lnTo>
                      <a:lnTo>
                        <a:pt x="108" y="30"/>
                      </a:lnTo>
                      <a:lnTo>
                        <a:pt x="200" y="0"/>
                      </a:lnTo>
                      <a:lnTo>
                        <a:pt x="200" y="4"/>
                      </a:lnTo>
                      <a:lnTo>
                        <a:pt x="200" y="9"/>
                      </a:lnTo>
                      <a:lnTo>
                        <a:pt x="200" y="11"/>
                      </a:lnTo>
                      <a:lnTo>
                        <a:pt x="200" y="14"/>
                      </a:lnTo>
                      <a:lnTo>
                        <a:pt x="189" y="22"/>
                      </a:lnTo>
                      <a:lnTo>
                        <a:pt x="178" y="34"/>
                      </a:lnTo>
                      <a:lnTo>
                        <a:pt x="171" y="41"/>
                      </a:lnTo>
                      <a:lnTo>
                        <a:pt x="164" y="52"/>
                      </a:lnTo>
                      <a:close/>
                      <a:moveTo>
                        <a:pt x="62" y="82"/>
                      </a:moveTo>
                      <a:lnTo>
                        <a:pt x="35" y="90"/>
                      </a:lnTo>
                      <a:lnTo>
                        <a:pt x="23" y="82"/>
                      </a:lnTo>
                      <a:lnTo>
                        <a:pt x="12" y="74"/>
                      </a:lnTo>
                      <a:lnTo>
                        <a:pt x="5" y="66"/>
                      </a:lnTo>
                      <a:lnTo>
                        <a:pt x="0" y="60"/>
                      </a:lnTo>
                      <a:lnTo>
                        <a:pt x="23" y="52"/>
                      </a:lnTo>
                      <a:lnTo>
                        <a:pt x="32" y="60"/>
                      </a:lnTo>
                      <a:lnTo>
                        <a:pt x="40" y="66"/>
                      </a:lnTo>
                      <a:lnTo>
                        <a:pt x="51" y="74"/>
                      </a:lnTo>
                      <a:lnTo>
                        <a:pt x="62" y="82"/>
                      </a:lnTo>
                      <a:close/>
                    </a:path>
                  </a:pathLst>
                </a:custGeom>
                <a:solidFill>
                  <a:srgbClr val="BF9B7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5" name="Freeform 388">
                  <a:extLst>
                    <a:ext uri="{FF2B5EF4-FFF2-40B4-BE49-F238E27FC236}">
                      <a16:creationId xmlns:a16="http://schemas.microsoft.com/office/drawing/2014/main" id="{4B75540C-2D1E-422B-A9AF-30D4EA2C1E0D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6" y="1265"/>
                  <a:ext cx="53" cy="24"/>
                </a:xfrm>
                <a:custGeom>
                  <a:avLst/>
                  <a:gdLst>
                    <a:gd name="T0" fmla="*/ 13 w 209"/>
                    <a:gd name="T1" fmla="*/ 3 h 95"/>
                    <a:gd name="T2" fmla="*/ 9 w 209"/>
                    <a:gd name="T3" fmla="*/ 4 h 95"/>
                    <a:gd name="T4" fmla="*/ 6 w 209"/>
                    <a:gd name="T5" fmla="*/ 2 h 95"/>
                    <a:gd name="T6" fmla="*/ 13 w 209"/>
                    <a:gd name="T7" fmla="*/ 0 h 95"/>
                    <a:gd name="T8" fmla="*/ 13 w 209"/>
                    <a:gd name="T9" fmla="*/ 1 h 95"/>
                    <a:gd name="T10" fmla="*/ 13 w 209"/>
                    <a:gd name="T11" fmla="*/ 1 h 95"/>
                    <a:gd name="T12" fmla="*/ 13 w 209"/>
                    <a:gd name="T13" fmla="*/ 2 h 95"/>
                    <a:gd name="T14" fmla="*/ 13 w 209"/>
                    <a:gd name="T15" fmla="*/ 2 h 95"/>
                    <a:gd name="T16" fmla="*/ 13 w 209"/>
                    <a:gd name="T17" fmla="*/ 2 h 95"/>
                    <a:gd name="T18" fmla="*/ 13 w 209"/>
                    <a:gd name="T19" fmla="*/ 3 h 95"/>
                    <a:gd name="T20" fmla="*/ 13 w 209"/>
                    <a:gd name="T21" fmla="*/ 3 h 95"/>
                    <a:gd name="T22" fmla="*/ 13 w 209"/>
                    <a:gd name="T23" fmla="*/ 3 h 95"/>
                    <a:gd name="T24" fmla="*/ 3 w 209"/>
                    <a:gd name="T25" fmla="*/ 6 h 95"/>
                    <a:gd name="T26" fmla="*/ 2 w 209"/>
                    <a:gd name="T27" fmla="*/ 6 h 95"/>
                    <a:gd name="T28" fmla="*/ 1 w 209"/>
                    <a:gd name="T29" fmla="*/ 6 h 95"/>
                    <a:gd name="T30" fmla="*/ 1 w 209"/>
                    <a:gd name="T31" fmla="*/ 5 h 95"/>
                    <a:gd name="T32" fmla="*/ 0 w 209"/>
                    <a:gd name="T33" fmla="*/ 5 h 95"/>
                    <a:gd name="T34" fmla="*/ 0 w 209"/>
                    <a:gd name="T35" fmla="*/ 4 h 95"/>
                    <a:gd name="T36" fmla="*/ 1 w 209"/>
                    <a:gd name="T37" fmla="*/ 4 h 95"/>
                    <a:gd name="T38" fmla="*/ 1 w 209"/>
                    <a:gd name="T39" fmla="*/ 4 h 95"/>
                    <a:gd name="T40" fmla="*/ 2 w 209"/>
                    <a:gd name="T41" fmla="*/ 5 h 95"/>
                    <a:gd name="T42" fmla="*/ 3 w 209"/>
                    <a:gd name="T43" fmla="*/ 5 h 95"/>
                    <a:gd name="T44" fmla="*/ 3 w 209"/>
                    <a:gd name="T45" fmla="*/ 6 h 95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09" h="95">
                      <a:moveTo>
                        <a:pt x="198" y="41"/>
                      </a:moveTo>
                      <a:lnTo>
                        <a:pt x="136" y="63"/>
                      </a:lnTo>
                      <a:lnTo>
                        <a:pt x="97" y="33"/>
                      </a:lnTo>
                      <a:lnTo>
                        <a:pt x="209" y="0"/>
                      </a:lnTo>
                      <a:lnTo>
                        <a:pt x="209" y="9"/>
                      </a:lnTo>
                      <a:lnTo>
                        <a:pt x="209" y="17"/>
                      </a:lnTo>
                      <a:lnTo>
                        <a:pt x="209" y="25"/>
                      </a:lnTo>
                      <a:lnTo>
                        <a:pt x="209" y="33"/>
                      </a:lnTo>
                      <a:lnTo>
                        <a:pt x="203" y="35"/>
                      </a:lnTo>
                      <a:lnTo>
                        <a:pt x="201" y="39"/>
                      </a:lnTo>
                      <a:lnTo>
                        <a:pt x="201" y="41"/>
                      </a:lnTo>
                      <a:lnTo>
                        <a:pt x="198" y="41"/>
                      </a:lnTo>
                      <a:close/>
                      <a:moveTo>
                        <a:pt x="51" y="88"/>
                      </a:moveTo>
                      <a:lnTo>
                        <a:pt x="25" y="95"/>
                      </a:lnTo>
                      <a:lnTo>
                        <a:pt x="16" y="88"/>
                      </a:lnTo>
                      <a:lnTo>
                        <a:pt x="9" y="79"/>
                      </a:lnTo>
                      <a:lnTo>
                        <a:pt x="5" y="71"/>
                      </a:lnTo>
                      <a:lnTo>
                        <a:pt x="0" y="63"/>
                      </a:lnTo>
                      <a:lnTo>
                        <a:pt x="11" y="55"/>
                      </a:lnTo>
                      <a:lnTo>
                        <a:pt x="21" y="63"/>
                      </a:lnTo>
                      <a:lnTo>
                        <a:pt x="30" y="71"/>
                      </a:lnTo>
                      <a:lnTo>
                        <a:pt x="41" y="79"/>
                      </a:lnTo>
                      <a:lnTo>
                        <a:pt x="51" y="88"/>
                      </a:lnTo>
                      <a:close/>
                    </a:path>
                  </a:pathLst>
                </a:custGeom>
                <a:solidFill>
                  <a:srgbClr val="BA96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6" name="Freeform 389">
                  <a:extLst>
                    <a:ext uri="{FF2B5EF4-FFF2-40B4-BE49-F238E27FC236}">
                      <a16:creationId xmlns:a16="http://schemas.microsoft.com/office/drawing/2014/main" id="{01967CDF-7747-49DD-9244-4371FD5F2D5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9"/>
                  <a:ext cx="55" cy="26"/>
                </a:xfrm>
                <a:custGeom>
                  <a:avLst/>
                  <a:gdLst>
                    <a:gd name="T0" fmla="*/ 13 w 223"/>
                    <a:gd name="T1" fmla="*/ 3 h 100"/>
                    <a:gd name="T2" fmla="*/ 8 w 223"/>
                    <a:gd name="T3" fmla="*/ 5 h 100"/>
                    <a:gd name="T4" fmla="*/ 5 w 223"/>
                    <a:gd name="T5" fmla="*/ 3 h 100"/>
                    <a:gd name="T6" fmla="*/ 14 w 223"/>
                    <a:gd name="T7" fmla="*/ 0 h 100"/>
                    <a:gd name="T8" fmla="*/ 13 w 223"/>
                    <a:gd name="T9" fmla="*/ 1 h 100"/>
                    <a:gd name="T10" fmla="*/ 13 w 223"/>
                    <a:gd name="T11" fmla="*/ 1 h 100"/>
                    <a:gd name="T12" fmla="*/ 13 w 223"/>
                    <a:gd name="T13" fmla="*/ 2 h 100"/>
                    <a:gd name="T14" fmla="*/ 13 w 223"/>
                    <a:gd name="T15" fmla="*/ 3 h 100"/>
                    <a:gd name="T16" fmla="*/ 3 w 223"/>
                    <a:gd name="T17" fmla="*/ 6 h 100"/>
                    <a:gd name="T18" fmla="*/ 1 w 223"/>
                    <a:gd name="T19" fmla="*/ 7 h 100"/>
                    <a:gd name="T20" fmla="*/ 1 w 223"/>
                    <a:gd name="T21" fmla="*/ 7 h 100"/>
                    <a:gd name="T22" fmla="*/ 1 w 223"/>
                    <a:gd name="T23" fmla="*/ 6 h 100"/>
                    <a:gd name="T24" fmla="*/ 0 w 223"/>
                    <a:gd name="T25" fmla="*/ 5 h 100"/>
                    <a:gd name="T26" fmla="*/ 0 w 223"/>
                    <a:gd name="T27" fmla="*/ 5 h 100"/>
                    <a:gd name="T28" fmla="*/ 0 w 223"/>
                    <a:gd name="T29" fmla="*/ 5 h 100"/>
                    <a:gd name="T30" fmla="*/ 0 w 223"/>
                    <a:gd name="T31" fmla="*/ 5 h 100"/>
                    <a:gd name="T32" fmla="*/ 0 w 223"/>
                    <a:gd name="T33" fmla="*/ 5 h 100"/>
                    <a:gd name="T34" fmla="*/ 0 w 223"/>
                    <a:gd name="T35" fmla="*/ 4 h 100"/>
                    <a:gd name="T36" fmla="*/ 0 w 223"/>
                    <a:gd name="T37" fmla="*/ 4 h 100"/>
                    <a:gd name="T38" fmla="*/ 1 w 223"/>
                    <a:gd name="T39" fmla="*/ 5 h 100"/>
                    <a:gd name="T40" fmla="*/ 1 w 223"/>
                    <a:gd name="T41" fmla="*/ 5 h 100"/>
                    <a:gd name="T42" fmla="*/ 2 w 223"/>
                    <a:gd name="T43" fmla="*/ 6 h 100"/>
                    <a:gd name="T44" fmla="*/ 3 w 223"/>
                    <a:gd name="T45" fmla="*/ 6 h 10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23" h="100">
                      <a:moveTo>
                        <a:pt x="220" y="40"/>
                      </a:moveTo>
                      <a:lnTo>
                        <a:pt x="128" y="70"/>
                      </a:lnTo>
                      <a:lnTo>
                        <a:pt x="90" y="38"/>
                      </a:lnTo>
                      <a:lnTo>
                        <a:pt x="223" y="0"/>
                      </a:lnTo>
                      <a:lnTo>
                        <a:pt x="220" y="10"/>
                      </a:lnTo>
                      <a:lnTo>
                        <a:pt x="220" y="21"/>
                      </a:lnTo>
                      <a:lnTo>
                        <a:pt x="220" y="33"/>
                      </a:lnTo>
                      <a:lnTo>
                        <a:pt x="220" y="40"/>
                      </a:lnTo>
                      <a:close/>
                      <a:moveTo>
                        <a:pt x="43" y="92"/>
                      </a:moveTo>
                      <a:lnTo>
                        <a:pt x="20" y="100"/>
                      </a:lnTo>
                      <a:lnTo>
                        <a:pt x="13" y="95"/>
                      </a:lnTo>
                      <a:lnTo>
                        <a:pt x="11" y="86"/>
                      </a:lnTo>
                      <a:lnTo>
                        <a:pt x="6" y="81"/>
                      </a:lnTo>
                      <a:lnTo>
                        <a:pt x="2" y="76"/>
                      </a:lnTo>
                      <a:lnTo>
                        <a:pt x="2" y="74"/>
                      </a:lnTo>
                      <a:lnTo>
                        <a:pt x="2" y="70"/>
                      </a:lnTo>
                      <a:lnTo>
                        <a:pt x="0" y="68"/>
                      </a:lnTo>
                      <a:lnTo>
                        <a:pt x="0" y="62"/>
                      </a:lnTo>
                      <a:lnTo>
                        <a:pt x="8" y="62"/>
                      </a:lnTo>
                      <a:lnTo>
                        <a:pt x="16" y="70"/>
                      </a:lnTo>
                      <a:lnTo>
                        <a:pt x="25" y="76"/>
                      </a:lnTo>
                      <a:lnTo>
                        <a:pt x="32" y="84"/>
                      </a:lnTo>
                      <a:lnTo>
                        <a:pt x="43" y="92"/>
                      </a:lnTo>
                      <a:close/>
                    </a:path>
                  </a:pathLst>
                </a:custGeom>
                <a:solidFill>
                  <a:srgbClr val="B58E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7" name="Freeform 390">
                  <a:extLst>
                    <a:ext uri="{FF2B5EF4-FFF2-40B4-BE49-F238E27FC236}">
                      <a16:creationId xmlns:a16="http://schemas.microsoft.com/office/drawing/2014/main" id="{77A938FC-E93F-43D9-9DAF-C784D93A41C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54"/>
                  <a:ext cx="58" cy="27"/>
                </a:xfrm>
                <a:custGeom>
                  <a:avLst/>
                  <a:gdLst>
                    <a:gd name="T0" fmla="*/ 14 w 231"/>
                    <a:gd name="T1" fmla="*/ 3 h 106"/>
                    <a:gd name="T2" fmla="*/ 7 w 231"/>
                    <a:gd name="T3" fmla="*/ 5 h 106"/>
                    <a:gd name="T4" fmla="*/ 4 w 231"/>
                    <a:gd name="T5" fmla="*/ 3 h 106"/>
                    <a:gd name="T6" fmla="*/ 15 w 231"/>
                    <a:gd name="T7" fmla="*/ 0 h 106"/>
                    <a:gd name="T8" fmla="*/ 14 w 231"/>
                    <a:gd name="T9" fmla="*/ 1 h 106"/>
                    <a:gd name="T10" fmla="*/ 14 w 231"/>
                    <a:gd name="T11" fmla="*/ 2 h 106"/>
                    <a:gd name="T12" fmla="*/ 14 w 231"/>
                    <a:gd name="T13" fmla="*/ 2 h 106"/>
                    <a:gd name="T14" fmla="*/ 14 w 231"/>
                    <a:gd name="T15" fmla="*/ 3 h 106"/>
                    <a:gd name="T16" fmla="*/ 2 w 231"/>
                    <a:gd name="T17" fmla="*/ 6 h 106"/>
                    <a:gd name="T18" fmla="*/ 1 w 231"/>
                    <a:gd name="T19" fmla="*/ 7 h 106"/>
                    <a:gd name="T20" fmla="*/ 1 w 231"/>
                    <a:gd name="T21" fmla="*/ 7 h 106"/>
                    <a:gd name="T22" fmla="*/ 1 w 231"/>
                    <a:gd name="T23" fmla="*/ 7 h 106"/>
                    <a:gd name="T24" fmla="*/ 1 w 231"/>
                    <a:gd name="T25" fmla="*/ 6 h 106"/>
                    <a:gd name="T26" fmla="*/ 0 w 231"/>
                    <a:gd name="T27" fmla="*/ 6 h 106"/>
                    <a:gd name="T28" fmla="*/ 0 w 231"/>
                    <a:gd name="T29" fmla="*/ 6 h 106"/>
                    <a:gd name="T30" fmla="*/ 0 w 231"/>
                    <a:gd name="T31" fmla="*/ 6 h 106"/>
                    <a:gd name="T32" fmla="*/ 0 w 231"/>
                    <a:gd name="T33" fmla="*/ 5 h 106"/>
                    <a:gd name="T34" fmla="*/ 0 w 231"/>
                    <a:gd name="T35" fmla="*/ 5 h 106"/>
                    <a:gd name="T36" fmla="*/ 0 w 231"/>
                    <a:gd name="T37" fmla="*/ 5 h 106"/>
                    <a:gd name="T38" fmla="*/ 1 w 231"/>
                    <a:gd name="T39" fmla="*/ 6 h 106"/>
                    <a:gd name="T40" fmla="*/ 1 w 231"/>
                    <a:gd name="T41" fmla="*/ 6 h 106"/>
                    <a:gd name="T42" fmla="*/ 2 w 231"/>
                    <a:gd name="T43" fmla="*/ 6 h 106"/>
                    <a:gd name="T44" fmla="*/ 3 w 231"/>
                    <a:gd name="T45" fmla="*/ 4 h 106"/>
                    <a:gd name="T46" fmla="*/ 3 w 231"/>
                    <a:gd name="T47" fmla="*/ 3 h 106"/>
                    <a:gd name="T48" fmla="*/ 3 w 231"/>
                    <a:gd name="T49" fmla="*/ 4 h 106"/>
                    <a:gd name="T50" fmla="*/ 3 w 231"/>
                    <a:gd name="T51" fmla="*/ 4 h 106"/>
                    <a:gd name="T52" fmla="*/ 3 w 231"/>
                    <a:gd name="T53" fmla="*/ 4 h 106"/>
                    <a:gd name="T54" fmla="*/ 3 w 231"/>
                    <a:gd name="T55" fmla="*/ 4 h 106"/>
                    <a:gd name="T56" fmla="*/ 3 w 231"/>
                    <a:gd name="T57" fmla="*/ 4 h 10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231" h="106">
                      <a:moveTo>
                        <a:pt x="220" y="43"/>
                      </a:moveTo>
                      <a:lnTo>
                        <a:pt x="108" y="76"/>
                      </a:lnTo>
                      <a:lnTo>
                        <a:pt x="68" y="46"/>
                      </a:lnTo>
                      <a:lnTo>
                        <a:pt x="231" y="0"/>
                      </a:lnTo>
                      <a:lnTo>
                        <a:pt x="226" y="11"/>
                      </a:lnTo>
                      <a:lnTo>
                        <a:pt x="223" y="22"/>
                      </a:lnTo>
                      <a:lnTo>
                        <a:pt x="220" y="32"/>
                      </a:lnTo>
                      <a:lnTo>
                        <a:pt x="220" y="43"/>
                      </a:lnTo>
                      <a:close/>
                      <a:moveTo>
                        <a:pt x="22" y="98"/>
                      </a:moveTo>
                      <a:lnTo>
                        <a:pt x="11" y="106"/>
                      </a:lnTo>
                      <a:lnTo>
                        <a:pt x="8" y="103"/>
                      </a:lnTo>
                      <a:lnTo>
                        <a:pt x="8" y="101"/>
                      </a:lnTo>
                      <a:lnTo>
                        <a:pt x="6" y="98"/>
                      </a:lnTo>
                      <a:lnTo>
                        <a:pt x="2" y="98"/>
                      </a:lnTo>
                      <a:lnTo>
                        <a:pt x="0" y="92"/>
                      </a:lnTo>
                      <a:lnTo>
                        <a:pt x="0" y="87"/>
                      </a:lnTo>
                      <a:lnTo>
                        <a:pt x="0" y="82"/>
                      </a:lnTo>
                      <a:lnTo>
                        <a:pt x="0" y="76"/>
                      </a:lnTo>
                      <a:lnTo>
                        <a:pt x="2" y="82"/>
                      </a:lnTo>
                      <a:lnTo>
                        <a:pt x="11" y="87"/>
                      </a:lnTo>
                      <a:lnTo>
                        <a:pt x="16" y="92"/>
                      </a:lnTo>
                      <a:lnTo>
                        <a:pt x="22" y="98"/>
                      </a:lnTo>
                      <a:close/>
                      <a:moveTo>
                        <a:pt x="38" y="55"/>
                      </a:moveTo>
                      <a:lnTo>
                        <a:pt x="46" y="52"/>
                      </a:lnTo>
                      <a:lnTo>
                        <a:pt x="46" y="55"/>
                      </a:lnTo>
                      <a:lnTo>
                        <a:pt x="46" y="57"/>
                      </a:lnTo>
                      <a:lnTo>
                        <a:pt x="46" y="60"/>
                      </a:lnTo>
                      <a:lnTo>
                        <a:pt x="46" y="62"/>
                      </a:lnTo>
                      <a:lnTo>
                        <a:pt x="38" y="55"/>
                      </a:lnTo>
                      <a:close/>
                    </a:path>
                  </a:pathLst>
                </a:custGeom>
                <a:solidFill>
                  <a:srgbClr val="AF89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8" name="Freeform 391">
                  <a:extLst>
                    <a:ext uri="{FF2B5EF4-FFF2-40B4-BE49-F238E27FC236}">
                      <a16:creationId xmlns:a16="http://schemas.microsoft.com/office/drawing/2014/main" id="{1370D2A5-7E16-4FF3-BAFE-BA475E7F44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54" y="1249"/>
                  <a:ext cx="59" cy="26"/>
                </a:xfrm>
                <a:custGeom>
                  <a:avLst/>
                  <a:gdLst>
                    <a:gd name="T0" fmla="*/ 14 w 237"/>
                    <a:gd name="T1" fmla="*/ 3 h 103"/>
                    <a:gd name="T2" fmla="*/ 5 w 237"/>
                    <a:gd name="T3" fmla="*/ 5 h 103"/>
                    <a:gd name="T4" fmla="*/ 4 w 237"/>
                    <a:gd name="T5" fmla="*/ 4 h 103"/>
                    <a:gd name="T6" fmla="*/ 4 w 237"/>
                    <a:gd name="T7" fmla="*/ 4 h 103"/>
                    <a:gd name="T8" fmla="*/ 3 w 237"/>
                    <a:gd name="T9" fmla="*/ 4 h 103"/>
                    <a:gd name="T10" fmla="*/ 3 w 237"/>
                    <a:gd name="T11" fmla="*/ 4 h 103"/>
                    <a:gd name="T12" fmla="*/ 3 w 237"/>
                    <a:gd name="T13" fmla="*/ 5 h 103"/>
                    <a:gd name="T14" fmla="*/ 3 w 237"/>
                    <a:gd name="T15" fmla="*/ 5 h 103"/>
                    <a:gd name="T16" fmla="*/ 3 w 237"/>
                    <a:gd name="T17" fmla="*/ 5 h 103"/>
                    <a:gd name="T18" fmla="*/ 3 w 237"/>
                    <a:gd name="T19" fmla="*/ 5 h 103"/>
                    <a:gd name="T20" fmla="*/ 3 w 237"/>
                    <a:gd name="T21" fmla="*/ 5 h 103"/>
                    <a:gd name="T22" fmla="*/ 1 w 237"/>
                    <a:gd name="T23" fmla="*/ 4 h 103"/>
                    <a:gd name="T24" fmla="*/ 15 w 237"/>
                    <a:gd name="T25" fmla="*/ 0 h 103"/>
                    <a:gd name="T26" fmla="*/ 14 w 237"/>
                    <a:gd name="T27" fmla="*/ 1 h 103"/>
                    <a:gd name="T28" fmla="*/ 14 w 237"/>
                    <a:gd name="T29" fmla="*/ 1 h 103"/>
                    <a:gd name="T30" fmla="*/ 14 w 237"/>
                    <a:gd name="T31" fmla="*/ 2 h 103"/>
                    <a:gd name="T32" fmla="*/ 14 w 237"/>
                    <a:gd name="T33" fmla="*/ 3 h 103"/>
                    <a:gd name="T34" fmla="*/ 0 w 237"/>
                    <a:gd name="T35" fmla="*/ 7 h 103"/>
                    <a:gd name="T36" fmla="*/ 0 w 237"/>
                    <a:gd name="T37" fmla="*/ 7 h 103"/>
                    <a:gd name="T38" fmla="*/ 0 w 237"/>
                    <a:gd name="T39" fmla="*/ 6 h 103"/>
                    <a:gd name="T40" fmla="*/ 0 w 237"/>
                    <a:gd name="T41" fmla="*/ 6 h 103"/>
                    <a:gd name="T42" fmla="*/ 0 w 237"/>
                    <a:gd name="T43" fmla="*/ 6 h 103"/>
                    <a:gd name="T44" fmla="*/ 0 w 237"/>
                    <a:gd name="T45" fmla="*/ 6 h 103"/>
                    <a:gd name="T46" fmla="*/ 0 w 237"/>
                    <a:gd name="T47" fmla="*/ 6 h 103"/>
                    <a:gd name="T48" fmla="*/ 0 w 237"/>
                    <a:gd name="T49" fmla="*/ 7 h 103"/>
                    <a:gd name="T50" fmla="*/ 0 w 237"/>
                    <a:gd name="T51" fmla="*/ 7 h 103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237" h="103">
                      <a:moveTo>
                        <a:pt x="223" y="41"/>
                      </a:moveTo>
                      <a:lnTo>
                        <a:pt x="90" y="79"/>
                      </a:lnTo>
                      <a:lnTo>
                        <a:pt x="66" y="62"/>
                      </a:lnTo>
                      <a:lnTo>
                        <a:pt x="60" y="62"/>
                      </a:lnTo>
                      <a:lnTo>
                        <a:pt x="55" y="62"/>
                      </a:lnTo>
                      <a:lnTo>
                        <a:pt x="48" y="65"/>
                      </a:lnTo>
                      <a:lnTo>
                        <a:pt x="46" y="71"/>
                      </a:lnTo>
                      <a:lnTo>
                        <a:pt x="46" y="74"/>
                      </a:lnTo>
                      <a:lnTo>
                        <a:pt x="46" y="76"/>
                      </a:lnTo>
                      <a:lnTo>
                        <a:pt x="46" y="79"/>
                      </a:lnTo>
                      <a:lnTo>
                        <a:pt x="46" y="81"/>
                      </a:lnTo>
                      <a:lnTo>
                        <a:pt x="20" y="62"/>
                      </a:lnTo>
                      <a:lnTo>
                        <a:pt x="237" y="0"/>
                      </a:lnTo>
                      <a:lnTo>
                        <a:pt x="233" y="9"/>
                      </a:lnTo>
                      <a:lnTo>
                        <a:pt x="231" y="19"/>
                      </a:lnTo>
                      <a:lnTo>
                        <a:pt x="226" y="30"/>
                      </a:lnTo>
                      <a:lnTo>
                        <a:pt x="223" y="41"/>
                      </a:lnTo>
                      <a:close/>
                      <a:moveTo>
                        <a:pt x="8" y="103"/>
                      </a:moveTo>
                      <a:lnTo>
                        <a:pt x="0" y="103"/>
                      </a:lnTo>
                      <a:lnTo>
                        <a:pt x="0" y="101"/>
                      </a:lnTo>
                      <a:lnTo>
                        <a:pt x="0" y="97"/>
                      </a:lnTo>
                      <a:lnTo>
                        <a:pt x="0" y="95"/>
                      </a:lnTo>
                      <a:lnTo>
                        <a:pt x="0" y="97"/>
                      </a:lnTo>
                      <a:lnTo>
                        <a:pt x="2" y="101"/>
                      </a:lnTo>
                      <a:lnTo>
                        <a:pt x="6" y="103"/>
                      </a:lnTo>
                      <a:lnTo>
                        <a:pt x="8" y="103"/>
                      </a:lnTo>
                      <a:close/>
                    </a:path>
                  </a:pathLst>
                </a:custGeom>
                <a:solidFill>
                  <a:srgbClr val="AA84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9" name="Freeform 392">
                  <a:extLst>
                    <a:ext uri="{FF2B5EF4-FFF2-40B4-BE49-F238E27FC236}">
                      <a16:creationId xmlns:a16="http://schemas.microsoft.com/office/drawing/2014/main" id="{0AABDA16-4A8A-40D3-987B-99C155FFC0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44"/>
                  <a:ext cx="62" cy="24"/>
                </a:xfrm>
                <a:custGeom>
                  <a:avLst/>
                  <a:gdLst>
                    <a:gd name="T0" fmla="*/ 15 w 247"/>
                    <a:gd name="T1" fmla="*/ 3 h 95"/>
                    <a:gd name="T2" fmla="*/ 4 w 247"/>
                    <a:gd name="T3" fmla="*/ 6 h 95"/>
                    <a:gd name="T4" fmla="*/ 4 w 247"/>
                    <a:gd name="T5" fmla="*/ 5 h 95"/>
                    <a:gd name="T6" fmla="*/ 4 w 247"/>
                    <a:gd name="T7" fmla="*/ 5 h 95"/>
                    <a:gd name="T8" fmla="*/ 4 w 247"/>
                    <a:gd name="T9" fmla="*/ 5 h 95"/>
                    <a:gd name="T10" fmla="*/ 3 w 247"/>
                    <a:gd name="T11" fmla="*/ 6 h 95"/>
                    <a:gd name="T12" fmla="*/ 3 w 247"/>
                    <a:gd name="T13" fmla="*/ 6 h 95"/>
                    <a:gd name="T14" fmla="*/ 3 w 247"/>
                    <a:gd name="T15" fmla="*/ 6 h 95"/>
                    <a:gd name="T16" fmla="*/ 0 w 247"/>
                    <a:gd name="T17" fmla="*/ 5 h 95"/>
                    <a:gd name="T18" fmla="*/ 16 w 247"/>
                    <a:gd name="T19" fmla="*/ 0 h 95"/>
                    <a:gd name="T20" fmla="*/ 15 w 247"/>
                    <a:gd name="T21" fmla="*/ 1 h 95"/>
                    <a:gd name="T22" fmla="*/ 15 w 247"/>
                    <a:gd name="T23" fmla="*/ 1 h 95"/>
                    <a:gd name="T24" fmla="*/ 15 w 247"/>
                    <a:gd name="T25" fmla="*/ 2 h 95"/>
                    <a:gd name="T26" fmla="*/ 15 w 247"/>
                    <a:gd name="T27" fmla="*/ 3 h 95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47" h="95">
                      <a:moveTo>
                        <a:pt x="231" y="40"/>
                      </a:moveTo>
                      <a:lnTo>
                        <a:pt x="68" y="86"/>
                      </a:lnTo>
                      <a:lnTo>
                        <a:pt x="66" y="83"/>
                      </a:lnTo>
                      <a:lnTo>
                        <a:pt x="60" y="83"/>
                      </a:lnTo>
                      <a:lnTo>
                        <a:pt x="55" y="83"/>
                      </a:lnTo>
                      <a:lnTo>
                        <a:pt x="48" y="86"/>
                      </a:lnTo>
                      <a:lnTo>
                        <a:pt x="46" y="92"/>
                      </a:lnTo>
                      <a:lnTo>
                        <a:pt x="38" y="95"/>
                      </a:lnTo>
                      <a:lnTo>
                        <a:pt x="0" y="70"/>
                      </a:lnTo>
                      <a:lnTo>
                        <a:pt x="247" y="0"/>
                      </a:lnTo>
                      <a:lnTo>
                        <a:pt x="242" y="7"/>
                      </a:lnTo>
                      <a:lnTo>
                        <a:pt x="237" y="18"/>
                      </a:lnTo>
                      <a:lnTo>
                        <a:pt x="233" y="30"/>
                      </a:lnTo>
                      <a:lnTo>
                        <a:pt x="231" y="40"/>
                      </a:lnTo>
                      <a:close/>
                    </a:path>
                  </a:pathLst>
                </a:custGeom>
                <a:solidFill>
                  <a:srgbClr val="A57C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0" name="Freeform 393">
                  <a:extLst>
                    <a:ext uri="{FF2B5EF4-FFF2-40B4-BE49-F238E27FC236}">
                      <a16:creationId xmlns:a16="http://schemas.microsoft.com/office/drawing/2014/main" id="{A6696C4E-A405-40AE-95E9-F84488B226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8"/>
                  <a:ext cx="67" cy="27"/>
                </a:xfrm>
                <a:custGeom>
                  <a:avLst/>
                  <a:gdLst>
                    <a:gd name="T0" fmla="*/ 16 w 268"/>
                    <a:gd name="T1" fmla="*/ 3 h 108"/>
                    <a:gd name="T2" fmla="*/ 2 w 268"/>
                    <a:gd name="T3" fmla="*/ 7 h 108"/>
                    <a:gd name="T4" fmla="*/ 0 w 268"/>
                    <a:gd name="T5" fmla="*/ 6 h 108"/>
                    <a:gd name="T6" fmla="*/ 0 w 268"/>
                    <a:gd name="T7" fmla="*/ 6 h 108"/>
                    <a:gd name="T8" fmla="*/ 0 w 268"/>
                    <a:gd name="T9" fmla="*/ 6 h 108"/>
                    <a:gd name="T10" fmla="*/ 0 w 268"/>
                    <a:gd name="T11" fmla="*/ 5 h 108"/>
                    <a:gd name="T12" fmla="*/ 0 w 268"/>
                    <a:gd name="T13" fmla="*/ 5 h 108"/>
                    <a:gd name="T14" fmla="*/ 0 w 268"/>
                    <a:gd name="T15" fmla="*/ 5 h 108"/>
                    <a:gd name="T16" fmla="*/ 17 w 268"/>
                    <a:gd name="T17" fmla="*/ 0 h 108"/>
                    <a:gd name="T18" fmla="*/ 16 w 268"/>
                    <a:gd name="T19" fmla="*/ 1 h 108"/>
                    <a:gd name="T20" fmla="*/ 16 w 268"/>
                    <a:gd name="T21" fmla="*/ 1 h 108"/>
                    <a:gd name="T22" fmla="*/ 16 w 268"/>
                    <a:gd name="T23" fmla="*/ 2 h 108"/>
                    <a:gd name="T24" fmla="*/ 16 w 268"/>
                    <a:gd name="T25" fmla="*/ 3 h 10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268" h="108">
                      <a:moveTo>
                        <a:pt x="247" y="46"/>
                      </a:moveTo>
                      <a:lnTo>
                        <a:pt x="30" y="108"/>
                      </a:lnTo>
                      <a:lnTo>
                        <a:pt x="5" y="87"/>
                      </a:lnTo>
                      <a:lnTo>
                        <a:pt x="2" y="87"/>
                      </a:lnTo>
                      <a:lnTo>
                        <a:pt x="0" y="87"/>
                      </a:lnTo>
                      <a:lnTo>
                        <a:pt x="0" y="84"/>
                      </a:lnTo>
                      <a:lnTo>
                        <a:pt x="0" y="81"/>
                      </a:lnTo>
                      <a:lnTo>
                        <a:pt x="0" y="78"/>
                      </a:lnTo>
                      <a:lnTo>
                        <a:pt x="268" y="0"/>
                      </a:lnTo>
                      <a:lnTo>
                        <a:pt x="259" y="8"/>
                      </a:lnTo>
                      <a:lnTo>
                        <a:pt x="254" y="19"/>
                      </a:lnTo>
                      <a:lnTo>
                        <a:pt x="249" y="32"/>
                      </a:lnTo>
                      <a:lnTo>
                        <a:pt x="247" y="46"/>
                      </a:lnTo>
                      <a:close/>
                    </a:path>
                  </a:pathLst>
                </a:custGeom>
                <a:solidFill>
                  <a:srgbClr val="A37A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1" name="Freeform 394">
                  <a:extLst>
                    <a:ext uri="{FF2B5EF4-FFF2-40B4-BE49-F238E27FC236}">
                      <a16:creationId xmlns:a16="http://schemas.microsoft.com/office/drawing/2014/main" id="{1D4BEB3F-0319-4905-A452-720ED4A687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31"/>
                  <a:ext cx="72" cy="31"/>
                </a:xfrm>
                <a:custGeom>
                  <a:avLst/>
                  <a:gdLst>
                    <a:gd name="T0" fmla="*/ 16 w 287"/>
                    <a:gd name="T1" fmla="*/ 3 h 123"/>
                    <a:gd name="T2" fmla="*/ 1 w 287"/>
                    <a:gd name="T3" fmla="*/ 8 h 123"/>
                    <a:gd name="T4" fmla="*/ 0 w 287"/>
                    <a:gd name="T5" fmla="*/ 7 h 123"/>
                    <a:gd name="T6" fmla="*/ 0 w 287"/>
                    <a:gd name="T7" fmla="*/ 7 h 123"/>
                    <a:gd name="T8" fmla="*/ 0 w 287"/>
                    <a:gd name="T9" fmla="*/ 7 h 123"/>
                    <a:gd name="T10" fmla="*/ 0 w 287"/>
                    <a:gd name="T11" fmla="*/ 7 h 123"/>
                    <a:gd name="T12" fmla="*/ 0 w 287"/>
                    <a:gd name="T13" fmla="*/ 6 h 123"/>
                    <a:gd name="T14" fmla="*/ 0 w 287"/>
                    <a:gd name="T15" fmla="*/ 6 h 123"/>
                    <a:gd name="T16" fmla="*/ 0 w 287"/>
                    <a:gd name="T17" fmla="*/ 5 h 123"/>
                    <a:gd name="T18" fmla="*/ 18 w 287"/>
                    <a:gd name="T19" fmla="*/ 0 h 123"/>
                    <a:gd name="T20" fmla="*/ 18 w 287"/>
                    <a:gd name="T21" fmla="*/ 1 h 123"/>
                    <a:gd name="T22" fmla="*/ 17 w 287"/>
                    <a:gd name="T23" fmla="*/ 2 h 123"/>
                    <a:gd name="T24" fmla="*/ 17 w 287"/>
                    <a:gd name="T25" fmla="*/ 2 h 123"/>
                    <a:gd name="T26" fmla="*/ 16 w 287"/>
                    <a:gd name="T27" fmla="*/ 3 h 123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287" h="123">
                      <a:moveTo>
                        <a:pt x="257" y="53"/>
                      </a:moveTo>
                      <a:lnTo>
                        <a:pt x="10" y="123"/>
                      </a:lnTo>
                      <a:lnTo>
                        <a:pt x="5" y="115"/>
                      </a:lnTo>
                      <a:lnTo>
                        <a:pt x="2" y="115"/>
                      </a:lnTo>
                      <a:lnTo>
                        <a:pt x="0" y="115"/>
                      </a:lnTo>
                      <a:lnTo>
                        <a:pt x="0" y="106"/>
                      </a:lnTo>
                      <a:lnTo>
                        <a:pt x="0" y="99"/>
                      </a:lnTo>
                      <a:lnTo>
                        <a:pt x="0" y="93"/>
                      </a:lnTo>
                      <a:lnTo>
                        <a:pt x="0" y="85"/>
                      </a:lnTo>
                      <a:lnTo>
                        <a:pt x="287" y="0"/>
                      </a:lnTo>
                      <a:lnTo>
                        <a:pt x="279" y="12"/>
                      </a:lnTo>
                      <a:lnTo>
                        <a:pt x="271" y="23"/>
                      </a:lnTo>
                      <a:lnTo>
                        <a:pt x="263" y="36"/>
                      </a:lnTo>
                      <a:lnTo>
                        <a:pt x="257" y="53"/>
                      </a:lnTo>
                      <a:close/>
                    </a:path>
                  </a:pathLst>
                </a:custGeom>
                <a:solidFill>
                  <a:srgbClr val="9E75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2" name="Freeform 395">
                  <a:extLst>
                    <a:ext uri="{FF2B5EF4-FFF2-40B4-BE49-F238E27FC236}">
                      <a16:creationId xmlns:a16="http://schemas.microsoft.com/office/drawing/2014/main" id="{BCFE619E-9F8A-49AD-B528-F9A71D2760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24"/>
                  <a:ext cx="81" cy="33"/>
                </a:xfrm>
                <a:custGeom>
                  <a:avLst/>
                  <a:gdLst>
                    <a:gd name="T0" fmla="*/ 17 w 323"/>
                    <a:gd name="T1" fmla="*/ 4 h 132"/>
                    <a:gd name="T2" fmla="*/ 0 w 323"/>
                    <a:gd name="T3" fmla="*/ 8 h 132"/>
                    <a:gd name="T4" fmla="*/ 0 w 323"/>
                    <a:gd name="T5" fmla="*/ 8 h 132"/>
                    <a:gd name="T6" fmla="*/ 0 w 323"/>
                    <a:gd name="T7" fmla="*/ 7 h 132"/>
                    <a:gd name="T8" fmla="*/ 0 w 323"/>
                    <a:gd name="T9" fmla="*/ 6 h 132"/>
                    <a:gd name="T10" fmla="*/ 0 w 323"/>
                    <a:gd name="T11" fmla="*/ 6 h 132"/>
                    <a:gd name="T12" fmla="*/ 20 w 323"/>
                    <a:gd name="T13" fmla="*/ 0 h 132"/>
                    <a:gd name="T14" fmla="*/ 19 w 323"/>
                    <a:gd name="T15" fmla="*/ 1 h 132"/>
                    <a:gd name="T16" fmla="*/ 18 w 323"/>
                    <a:gd name="T17" fmla="*/ 2 h 132"/>
                    <a:gd name="T18" fmla="*/ 18 w 323"/>
                    <a:gd name="T19" fmla="*/ 3 h 132"/>
                    <a:gd name="T20" fmla="*/ 17 w 323"/>
                    <a:gd name="T21" fmla="*/ 4 h 13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23" h="132">
                      <a:moveTo>
                        <a:pt x="268" y="54"/>
                      </a:moveTo>
                      <a:lnTo>
                        <a:pt x="0" y="132"/>
                      </a:lnTo>
                      <a:lnTo>
                        <a:pt x="0" y="121"/>
                      </a:lnTo>
                      <a:lnTo>
                        <a:pt x="2" y="111"/>
                      </a:lnTo>
                      <a:lnTo>
                        <a:pt x="2" y="100"/>
                      </a:lnTo>
                      <a:lnTo>
                        <a:pt x="2" y="89"/>
                      </a:lnTo>
                      <a:lnTo>
                        <a:pt x="323" y="0"/>
                      </a:lnTo>
                      <a:lnTo>
                        <a:pt x="307" y="13"/>
                      </a:lnTo>
                      <a:lnTo>
                        <a:pt x="293" y="24"/>
                      </a:lnTo>
                      <a:lnTo>
                        <a:pt x="279" y="38"/>
                      </a:lnTo>
                      <a:lnTo>
                        <a:pt x="268" y="54"/>
                      </a:lnTo>
                      <a:close/>
                    </a:path>
                  </a:pathLst>
                </a:custGeom>
                <a:solidFill>
                  <a:srgbClr val="9970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3" name="Freeform 396">
                  <a:extLst>
                    <a:ext uri="{FF2B5EF4-FFF2-40B4-BE49-F238E27FC236}">
                      <a16:creationId xmlns:a16="http://schemas.microsoft.com/office/drawing/2014/main" id="{A113D3CD-0F8E-49FA-85E6-F4AB8384EC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1" y="1217"/>
                  <a:ext cx="88" cy="35"/>
                </a:xfrm>
                <a:custGeom>
                  <a:avLst/>
                  <a:gdLst>
                    <a:gd name="T0" fmla="*/ 18 w 349"/>
                    <a:gd name="T1" fmla="*/ 3 h 138"/>
                    <a:gd name="T2" fmla="*/ 0 w 349"/>
                    <a:gd name="T3" fmla="*/ 9 h 138"/>
                    <a:gd name="T4" fmla="*/ 0 w 349"/>
                    <a:gd name="T5" fmla="*/ 8 h 138"/>
                    <a:gd name="T6" fmla="*/ 0 w 349"/>
                    <a:gd name="T7" fmla="*/ 7 h 138"/>
                    <a:gd name="T8" fmla="*/ 0 w 349"/>
                    <a:gd name="T9" fmla="*/ 7 h 138"/>
                    <a:gd name="T10" fmla="*/ 0 w 349"/>
                    <a:gd name="T11" fmla="*/ 6 h 138"/>
                    <a:gd name="T12" fmla="*/ 21 w 349"/>
                    <a:gd name="T13" fmla="*/ 0 h 138"/>
                    <a:gd name="T14" fmla="*/ 22 w 349"/>
                    <a:gd name="T15" fmla="*/ 0 h 138"/>
                    <a:gd name="T16" fmla="*/ 22 w 349"/>
                    <a:gd name="T17" fmla="*/ 0 h 138"/>
                    <a:gd name="T18" fmla="*/ 22 w 349"/>
                    <a:gd name="T19" fmla="*/ 0 h 138"/>
                    <a:gd name="T20" fmla="*/ 22 w 349"/>
                    <a:gd name="T21" fmla="*/ 1 h 138"/>
                    <a:gd name="T22" fmla="*/ 21 w 349"/>
                    <a:gd name="T23" fmla="*/ 1 h 138"/>
                    <a:gd name="T24" fmla="*/ 20 w 349"/>
                    <a:gd name="T25" fmla="*/ 2 h 138"/>
                    <a:gd name="T26" fmla="*/ 19 w 349"/>
                    <a:gd name="T27" fmla="*/ 3 h 138"/>
                    <a:gd name="T28" fmla="*/ 18 w 349"/>
                    <a:gd name="T29" fmla="*/ 3 h 138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349" h="138">
                      <a:moveTo>
                        <a:pt x="287" y="53"/>
                      </a:moveTo>
                      <a:lnTo>
                        <a:pt x="0" y="138"/>
                      </a:lnTo>
                      <a:lnTo>
                        <a:pt x="2" y="127"/>
                      </a:lnTo>
                      <a:lnTo>
                        <a:pt x="2" y="116"/>
                      </a:lnTo>
                      <a:lnTo>
                        <a:pt x="2" y="106"/>
                      </a:lnTo>
                      <a:lnTo>
                        <a:pt x="5" y="97"/>
                      </a:lnTo>
                      <a:lnTo>
                        <a:pt x="339" y="0"/>
                      </a:lnTo>
                      <a:lnTo>
                        <a:pt x="342" y="2"/>
                      </a:lnTo>
                      <a:lnTo>
                        <a:pt x="344" y="5"/>
                      </a:lnTo>
                      <a:lnTo>
                        <a:pt x="347" y="5"/>
                      </a:lnTo>
                      <a:lnTo>
                        <a:pt x="349" y="7"/>
                      </a:lnTo>
                      <a:lnTo>
                        <a:pt x="330" y="18"/>
                      </a:lnTo>
                      <a:lnTo>
                        <a:pt x="314" y="30"/>
                      </a:lnTo>
                      <a:lnTo>
                        <a:pt x="301" y="43"/>
                      </a:lnTo>
                      <a:lnTo>
                        <a:pt x="287" y="53"/>
                      </a:lnTo>
                      <a:close/>
                    </a:path>
                  </a:pathLst>
                </a:custGeom>
                <a:solidFill>
                  <a:srgbClr val="9368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4" name="Freeform 397">
                  <a:extLst>
                    <a:ext uri="{FF2B5EF4-FFF2-40B4-BE49-F238E27FC236}">
                      <a16:creationId xmlns:a16="http://schemas.microsoft.com/office/drawing/2014/main" id="{E21CAF0D-BB12-40AF-AD13-C6F8FA5F79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5"/>
                  <a:ext cx="87" cy="32"/>
                </a:xfrm>
                <a:custGeom>
                  <a:avLst/>
                  <a:gdLst>
                    <a:gd name="T0" fmla="*/ 20 w 347"/>
                    <a:gd name="T1" fmla="*/ 3 h 128"/>
                    <a:gd name="T2" fmla="*/ 0 w 347"/>
                    <a:gd name="T3" fmla="*/ 8 h 128"/>
                    <a:gd name="T4" fmla="*/ 0 w 347"/>
                    <a:gd name="T5" fmla="*/ 8 h 128"/>
                    <a:gd name="T6" fmla="*/ 0 w 347"/>
                    <a:gd name="T7" fmla="*/ 7 h 128"/>
                    <a:gd name="T8" fmla="*/ 1 w 347"/>
                    <a:gd name="T9" fmla="*/ 6 h 128"/>
                    <a:gd name="T10" fmla="*/ 1 w 347"/>
                    <a:gd name="T11" fmla="*/ 6 h 128"/>
                    <a:gd name="T12" fmla="*/ 20 w 347"/>
                    <a:gd name="T13" fmla="*/ 0 h 128"/>
                    <a:gd name="T14" fmla="*/ 20 w 347"/>
                    <a:gd name="T15" fmla="*/ 0 h 128"/>
                    <a:gd name="T16" fmla="*/ 20 w 347"/>
                    <a:gd name="T17" fmla="*/ 0 h 128"/>
                    <a:gd name="T18" fmla="*/ 21 w 347"/>
                    <a:gd name="T19" fmla="*/ 0 h 128"/>
                    <a:gd name="T20" fmla="*/ 21 w 347"/>
                    <a:gd name="T21" fmla="*/ 1 h 128"/>
                    <a:gd name="T22" fmla="*/ 21 w 347"/>
                    <a:gd name="T23" fmla="*/ 1 h 128"/>
                    <a:gd name="T24" fmla="*/ 21 w 347"/>
                    <a:gd name="T25" fmla="*/ 1 h 128"/>
                    <a:gd name="T26" fmla="*/ 22 w 347"/>
                    <a:gd name="T27" fmla="*/ 1 h 128"/>
                    <a:gd name="T28" fmla="*/ 22 w 347"/>
                    <a:gd name="T29" fmla="*/ 1 h 128"/>
                    <a:gd name="T30" fmla="*/ 22 w 347"/>
                    <a:gd name="T31" fmla="*/ 2 h 128"/>
                    <a:gd name="T32" fmla="*/ 21 w 347"/>
                    <a:gd name="T33" fmla="*/ 2 h 128"/>
                    <a:gd name="T34" fmla="*/ 21 w 347"/>
                    <a:gd name="T35" fmla="*/ 2 h 128"/>
                    <a:gd name="T36" fmla="*/ 20 w 347"/>
                    <a:gd name="T37" fmla="*/ 3 h 1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347" h="128">
                      <a:moveTo>
                        <a:pt x="321" y="39"/>
                      </a:moveTo>
                      <a:lnTo>
                        <a:pt x="0" y="128"/>
                      </a:lnTo>
                      <a:lnTo>
                        <a:pt x="3" y="118"/>
                      </a:lnTo>
                      <a:lnTo>
                        <a:pt x="5" y="106"/>
                      </a:lnTo>
                      <a:lnTo>
                        <a:pt x="8" y="98"/>
                      </a:lnTo>
                      <a:lnTo>
                        <a:pt x="10" y="88"/>
                      </a:lnTo>
                      <a:lnTo>
                        <a:pt x="317" y="0"/>
                      </a:lnTo>
                      <a:lnTo>
                        <a:pt x="321" y="3"/>
                      </a:lnTo>
                      <a:lnTo>
                        <a:pt x="323" y="3"/>
                      </a:lnTo>
                      <a:lnTo>
                        <a:pt x="326" y="5"/>
                      </a:lnTo>
                      <a:lnTo>
                        <a:pt x="328" y="9"/>
                      </a:lnTo>
                      <a:lnTo>
                        <a:pt x="334" y="12"/>
                      </a:lnTo>
                      <a:lnTo>
                        <a:pt x="340" y="14"/>
                      </a:lnTo>
                      <a:lnTo>
                        <a:pt x="342" y="17"/>
                      </a:lnTo>
                      <a:lnTo>
                        <a:pt x="347" y="19"/>
                      </a:lnTo>
                      <a:lnTo>
                        <a:pt x="342" y="25"/>
                      </a:lnTo>
                      <a:lnTo>
                        <a:pt x="334" y="28"/>
                      </a:lnTo>
                      <a:lnTo>
                        <a:pt x="326" y="33"/>
                      </a:lnTo>
                      <a:lnTo>
                        <a:pt x="321" y="39"/>
                      </a:lnTo>
                      <a:close/>
                    </a:path>
                  </a:pathLst>
                </a:custGeom>
                <a:solidFill>
                  <a:srgbClr val="9166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" name="Freeform 398">
                  <a:extLst>
                    <a:ext uri="{FF2B5EF4-FFF2-40B4-BE49-F238E27FC236}">
                      <a16:creationId xmlns:a16="http://schemas.microsoft.com/office/drawing/2014/main" id="{06A834B7-A5AD-4151-9A5E-BACFA18493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2" y="1211"/>
                  <a:ext cx="84" cy="31"/>
                </a:xfrm>
                <a:custGeom>
                  <a:avLst/>
                  <a:gdLst>
                    <a:gd name="T0" fmla="*/ 21 w 334"/>
                    <a:gd name="T1" fmla="*/ 2 h 122"/>
                    <a:gd name="T2" fmla="*/ 0 w 334"/>
                    <a:gd name="T3" fmla="*/ 8 h 122"/>
                    <a:gd name="T4" fmla="*/ 0 w 334"/>
                    <a:gd name="T5" fmla="*/ 7 h 122"/>
                    <a:gd name="T6" fmla="*/ 1 w 334"/>
                    <a:gd name="T7" fmla="*/ 6 h 122"/>
                    <a:gd name="T8" fmla="*/ 1 w 334"/>
                    <a:gd name="T9" fmla="*/ 6 h 122"/>
                    <a:gd name="T10" fmla="*/ 2 w 334"/>
                    <a:gd name="T11" fmla="*/ 5 h 122"/>
                    <a:gd name="T12" fmla="*/ 18 w 334"/>
                    <a:gd name="T13" fmla="*/ 0 h 122"/>
                    <a:gd name="T14" fmla="*/ 19 w 334"/>
                    <a:gd name="T15" fmla="*/ 1 h 122"/>
                    <a:gd name="T16" fmla="*/ 20 w 334"/>
                    <a:gd name="T17" fmla="*/ 1 h 122"/>
                    <a:gd name="T18" fmla="*/ 20 w 334"/>
                    <a:gd name="T19" fmla="*/ 1 h 122"/>
                    <a:gd name="T20" fmla="*/ 21 w 334"/>
                    <a:gd name="T21" fmla="*/ 2 h 122"/>
                    <a:gd name="T22" fmla="*/ 21 w 334"/>
                    <a:gd name="T23" fmla="*/ 2 h 122"/>
                    <a:gd name="T24" fmla="*/ 21 w 334"/>
                    <a:gd name="T25" fmla="*/ 2 h 122"/>
                    <a:gd name="T26" fmla="*/ 21 w 334"/>
                    <a:gd name="T27" fmla="*/ 2 h 122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0" t="0" r="r" b="b"/>
                  <a:pathLst>
                    <a:path w="334" h="122">
                      <a:moveTo>
                        <a:pt x="334" y="25"/>
                      </a:moveTo>
                      <a:lnTo>
                        <a:pt x="0" y="122"/>
                      </a:lnTo>
                      <a:lnTo>
                        <a:pt x="5" y="111"/>
                      </a:lnTo>
                      <a:lnTo>
                        <a:pt x="11" y="98"/>
                      </a:lnTo>
                      <a:lnTo>
                        <a:pt x="18" y="87"/>
                      </a:lnTo>
                      <a:lnTo>
                        <a:pt x="25" y="76"/>
                      </a:lnTo>
                      <a:lnTo>
                        <a:pt x="290" y="0"/>
                      </a:lnTo>
                      <a:lnTo>
                        <a:pt x="298" y="6"/>
                      </a:lnTo>
                      <a:lnTo>
                        <a:pt x="309" y="11"/>
                      </a:lnTo>
                      <a:lnTo>
                        <a:pt x="318" y="16"/>
                      </a:lnTo>
                      <a:lnTo>
                        <a:pt x="325" y="22"/>
                      </a:lnTo>
                      <a:lnTo>
                        <a:pt x="328" y="22"/>
                      </a:lnTo>
                      <a:lnTo>
                        <a:pt x="331" y="22"/>
                      </a:lnTo>
                      <a:lnTo>
                        <a:pt x="334" y="25"/>
                      </a:lnTo>
                      <a:close/>
                    </a:path>
                  </a:pathLst>
                </a:custGeom>
                <a:solidFill>
                  <a:srgbClr val="8C604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6" name="Freeform 399">
                  <a:extLst>
                    <a:ext uri="{FF2B5EF4-FFF2-40B4-BE49-F238E27FC236}">
                      <a16:creationId xmlns:a16="http://schemas.microsoft.com/office/drawing/2014/main" id="{9F14C90B-E81B-44E0-8787-EDC6B290F18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4" y="1208"/>
                  <a:ext cx="77" cy="28"/>
                </a:xfrm>
                <a:custGeom>
                  <a:avLst/>
                  <a:gdLst>
                    <a:gd name="T0" fmla="*/ 19 w 307"/>
                    <a:gd name="T1" fmla="*/ 2 h 115"/>
                    <a:gd name="T2" fmla="*/ 0 w 307"/>
                    <a:gd name="T3" fmla="*/ 7 h 115"/>
                    <a:gd name="T4" fmla="*/ 1 w 307"/>
                    <a:gd name="T5" fmla="*/ 6 h 115"/>
                    <a:gd name="T6" fmla="*/ 1 w 307"/>
                    <a:gd name="T7" fmla="*/ 5 h 115"/>
                    <a:gd name="T8" fmla="*/ 2 w 307"/>
                    <a:gd name="T9" fmla="*/ 5 h 115"/>
                    <a:gd name="T10" fmla="*/ 2 w 307"/>
                    <a:gd name="T11" fmla="*/ 4 h 115"/>
                    <a:gd name="T12" fmla="*/ 16 w 307"/>
                    <a:gd name="T13" fmla="*/ 0 h 115"/>
                    <a:gd name="T14" fmla="*/ 17 w 307"/>
                    <a:gd name="T15" fmla="*/ 0 h 115"/>
                    <a:gd name="T16" fmla="*/ 18 w 307"/>
                    <a:gd name="T17" fmla="*/ 1 h 115"/>
                    <a:gd name="T18" fmla="*/ 19 w 307"/>
                    <a:gd name="T19" fmla="*/ 1 h 115"/>
                    <a:gd name="T20" fmla="*/ 19 w 307"/>
                    <a:gd name="T21" fmla="*/ 2 h 11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07" h="115">
                      <a:moveTo>
                        <a:pt x="307" y="27"/>
                      </a:moveTo>
                      <a:lnTo>
                        <a:pt x="0" y="115"/>
                      </a:lnTo>
                      <a:lnTo>
                        <a:pt x="6" y="104"/>
                      </a:lnTo>
                      <a:lnTo>
                        <a:pt x="14" y="90"/>
                      </a:lnTo>
                      <a:lnTo>
                        <a:pt x="23" y="79"/>
                      </a:lnTo>
                      <a:lnTo>
                        <a:pt x="34" y="69"/>
                      </a:lnTo>
                      <a:lnTo>
                        <a:pt x="256" y="0"/>
                      </a:lnTo>
                      <a:lnTo>
                        <a:pt x="270" y="6"/>
                      </a:lnTo>
                      <a:lnTo>
                        <a:pt x="283" y="11"/>
                      </a:lnTo>
                      <a:lnTo>
                        <a:pt x="295" y="20"/>
                      </a:lnTo>
                      <a:lnTo>
                        <a:pt x="307" y="27"/>
                      </a:lnTo>
                      <a:close/>
                    </a:path>
                  </a:pathLst>
                </a:custGeom>
                <a:solidFill>
                  <a:srgbClr val="895B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7" name="Freeform 400">
                  <a:extLst>
                    <a:ext uri="{FF2B5EF4-FFF2-40B4-BE49-F238E27FC236}">
                      <a16:creationId xmlns:a16="http://schemas.microsoft.com/office/drawing/2014/main" id="{E11E139A-C906-4646-B240-CB7F1E174D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206"/>
                  <a:ext cx="66" cy="24"/>
                </a:xfrm>
                <a:custGeom>
                  <a:avLst/>
                  <a:gdLst>
                    <a:gd name="T0" fmla="*/ 16 w 265"/>
                    <a:gd name="T1" fmla="*/ 1 h 98"/>
                    <a:gd name="T2" fmla="*/ 0 w 265"/>
                    <a:gd name="T3" fmla="*/ 6 h 98"/>
                    <a:gd name="T4" fmla="*/ 0 w 265"/>
                    <a:gd name="T5" fmla="*/ 5 h 98"/>
                    <a:gd name="T6" fmla="*/ 1 w 265"/>
                    <a:gd name="T7" fmla="*/ 4 h 98"/>
                    <a:gd name="T8" fmla="*/ 1 w 265"/>
                    <a:gd name="T9" fmla="*/ 3 h 98"/>
                    <a:gd name="T10" fmla="*/ 2 w 265"/>
                    <a:gd name="T11" fmla="*/ 3 h 98"/>
                    <a:gd name="T12" fmla="*/ 12 w 265"/>
                    <a:gd name="T13" fmla="*/ 0 h 98"/>
                    <a:gd name="T14" fmla="*/ 13 w 265"/>
                    <a:gd name="T15" fmla="*/ 0 h 98"/>
                    <a:gd name="T16" fmla="*/ 14 w 265"/>
                    <a:gd name="T17" fmla="*/ 0 h 98"/>
                    <a:gd name="T18" fmla="*/ 15 w 265"/>
                    <a:gd name="T19" fmla="*/ 1 h 98"/>
                    <a:gd name="T20" fmla="*/ 16 w 265"/>
                    <a:gd name="T21" fmla="*/ 1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65" h="98">
                      <a:moveTo>
                        <a:pt x="265" y="22"/>
                      </a:moveTo>
                      <a:lnTo>
                        <a:pt x="0" y="98"/>
                      </a:lnTo>
                      <a:lnTo>
                        <a:pt x="7" y="82"/>
                      </a:lnTo>
                      <a:lnTo>
                        <a:pt x="16" y="68"/>
                      </a:lnTo>
                      <a:lnTo>
                        <a:pt x="26" y="57"/>
                      </a:lnTo>
                      <a:lnTo>
                        <a:pt x="37" y="47"/>
                      </a:lnTo>
                      <a:lnTo>
                        <a:pt x="200" y="0"/>
                      </a:lnTo>
                      <a:lnTo>
                        <a:pt x="217" y="3"/>
                      </a:lnTo>
                      <a:lnTo>
                        <a:pt x="233" y="8"/>
                      </a:lnTo>
                      <a:lnTo>
                        <a:pt x="249" y="14"/>
                      </a:lnTo>
                      <a:lnTo>
                        <a:pt x="265" y="22"/>
                      </a:lnTo>
                      <a:close/>
                    </a:path>
                  </a:pathLst>
                </a:custGeom>
                <a:solidFill>
                  <a:srgbClr val="8456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8" name="Freeform 401">
                  <a:extLst>
                    <a:ext uri="{FF2B5EF4-FFF2-40B4-BE49-F238E27FC236}">
                      <a16:creationId xmlns:a16="http://schemas.microsoft.com/office/drawing/2014/main" id="{FFDB18E9-D7BD-42FF-BC43-755BE89338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3" y="1205"/>
                  <a:ext cx="55" cy="20"/>
                </a:xfrm>
                <a:custGeom>
                  <a:avLst/>
                  <a:gdLst>
                    <a:gd name="T0" fmla="*/ 14 w 222"/>
                    <a:gd name="T1" fmla="*/ 1 h 79"/>
                    <a:gd name="T2" fmla="*/ 0 w 222"/>
                    <a:gd name="T3" fmla="*/ 5 h 79"/>
                    <a:gd name="T4" fmla="*/ 0 w 222"/>
                    <a:gd name="T5" fmla="*/ 4 h 79"/>
                    <a:gd name="T6" fmla="*/ 1 w 222"/>
                    <a:gd name="T7" fmla="*/ 4 h 79"/>
                    <a:gd name="T8" fmla="*/ 2 w 222"/>
                    <a:gd name="T9" fmla="*/ 3 h 79"/>
                    <a:gd name="T10" fmla="*/ 2 w 222"/>
                    <a:gd name="T11" fmla="*/ 2 h 79"/>
                    <a:gd name="T12" fmla="*/ 3 w 222"/>
                    <a:gd name="T13" fmla="*/ 2 h 79"/>
                    <a:gd name="T14" fmla="*/ 4 w 222"/>
                    <a:gd name="T15" fmla="*/ 1 h 79"/>
                    <a:gd name="T16" fmla="*/ 5 w 222"/>
                    <a:gd name="T17" fmla="*/ 1 h 79"/>
                    <a:gd name="T18" fmla="*/ 6 w 222"/>
                    <a:gd name="T19" fmla="*/ 1 h 79"/>
                    <a:gd name="T20" fmla="*/ 6 w 222"/>
                    <a:gd name="T21" fmla="*/ 1 h 79"/>
                    <a:gd name="T22" fmla="*/ 7 w 222"/>
                    <a:gd name="T23" fmla="*/ 0 h 79"/>
                    <a:gd name="T24" fmla="*/ 8 w 222"/>
                    <a:gd name="T25" fmla="*/ 0 h 79"/>
                    <a:gd name="T26" fmla="*/ 9 w 222"/>
                    <a:gd name="T27" fmla="*/ 0 h 79"/>
                    <a:gd name="T28" fmla="*/ 10 w 222"/>
                    <a:gd name="T29" fmla="*/ 0 h 79"/>
                    <a:gd name="T30" fmla="*/ 11 w 222"/>
                    <a:gd name="T31" fmla="*/ 0 h 79"/>
                    <a:gd name="T32" fmla="*/ 12 w 222"/>
                    <a:gd name="T33" fmla="*/ 0 h 79"/>
                    <a:gd name="T34" fmla="*/ 13 w 222"/>
                    <a:gd name="T35" fmla="*/ 1 h 79"/>
                    <a:gd name="T36" fmla="*/ 14 w 222"/>
                    <a:gd name="T37" fmla="*/ 1 h 79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22" h="79">
                      <a:moveTo>
                        <a:pt x="222" y="10"/>
                      </a:moveTo>
                      <a:lnTo>
                        <a:pt x="0" y="79"/>
                      </a:lnTo>
                      <a:lnTo>
                        <a:pt x="7" y="67"/>
                      </a:lnTo>
                      <a:lnTo>
                        <a:pt x="19" y="54"/>
                      </a:lnTo>
                      <a:lnTo>
                        <a:pt x="30" y="46"/>
                      </a:lnTo>
                      <a:lnTo>
                        <a:pt x="40" y="35"/>
                      </a:lnTo>
                      <a:lnTo>
                        <a:pt x="54" y="26"/>
                      </a:lnTo>
                      <a:lnTo>
                        <a:pt x="67" y="19"/>
                      </a:lnTo>
                      <a:lnTo>
                        <a:pt x="81" y="13"/>
                      </a:lnTo>
                      <a:lnTo>
                        <a:pt x="95" y="7"/>
                      </a:lnTo>
                      <a:lnTo>
                        <a:pt x="102" y="7"/>
                      </a:lnTo>
                      <a:lnTo>
                        <a:pt x="116" y="2"/>
                      </a:lnTo>
                      <a:lnTo>
                        <a:pt x="130" y="0"/>
                      </a:lnTo>
                      <a:lnTo>
                        <a:pt x="143" y="0"/>
                      </a:lnTo>
                      <a:lnTo>
                        <a:pt x="160" y="0"/>
                      </a:lnTo>
                      <a:lnTo>
                        <a:pt x="173" y="2"/>
                      </a:lnTo>
                      <a:lnTo>
                        <a:pt x="190" y="2"/>
                      </a:lnTo>
                      <a:lnTo>
                        <a:pt x="206" y="7"/>
                      </a:lnTo>
                      <a:lnTo>
                        <a:pt x="222" y="10"/>
                      </a:lnTo>
                      <a:close/>
                    </a:path>
                  </a:pathLst>
                </a:custGeom>
                <a:solidFill>
                  <a:srgbClr val="82543A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9" name="Freeform 402">
                  <a:extLst>
                    <a:ext uri="{FF2B5EF4-FFF2-40B4-BE49-F238E27FC236}">
                      <a16:creationId xmlns:a16="http://schemas.microsoft.com/office/drawing/2014/main" id="{EC423285-D0FB-4B48-88A1-B9970155E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8" y="1205"/>
                  <a:ext cx="41" cy="12"/>
                </a:xfrm>
                <a:custGeom>
                  <a:avLst/>
                  <a:gdLst>
                    <a:gd name="T0" fmla="*/ 10 w 163"/>
                    <a:gd name="T1" fmla="*/ 0 h 49"/>
                    <a:gd name="T2" fmla="*/ 0 w 163"/>
                    <a:gd name="T3" fmla="*/ 3 h 49"/>
                    <a:gd name="T4" fmla="*/ 1 w 163"/>
                    <a:gd name="T5" fmla="*/ 2 h 49"/>
                    <a:gd name="T6" fmla="*/ 2 w 163"/>
                    <a:gd name="T7" fmla="*/ 1 h 49"/>
                    <a:gd name="T8" fmla="*/ 4 w 163"/>
                    <a:gd name="T9" fmla="*/ 1 h 49"/>
                    <a:gd name="T10" fmla="*/ 5 w 163"/>
                    <a:gd name="T11" fmla="*/ 0 h 49"/>
                    <a:gd name="T12" fmla="*/ 6 w 163"/>
                    <a:gd name="T13" fmla="*/ 0 h 49"/>
                    <a:gd name="T14" fmla="*/ 7 w 163"/>
                    <a:gd name="T15" fmla="*/ 0 h 49"/>
                    <a:gd name="T16" fmla="*/ 9 w 163"/>
                    <a:gd name="T17" fmla="*/ 0 h 49"/>
                    <a:gd name="T18" fmla="*/ 10 w 163"/>
                    <a:gd name="T19" fmla="*/ 0 h 4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63" h="49">
                      <a:moveTo>
                        <a:pt x="163" y="2"/>
                      </a:moveTo>
                      <a:lnTo>
                        <a:pt x="0" y="49"/>
                      </a:lnTo>
                      <a:lnTo>
                        <a:pt x="16" y="35"/>
                      </a:lnTo>
                      <a:lnTo>
                        <a:pt x="35" y="24"/>
                      </a:lnTo>
                      <a:lnTo>
                        <a:pt x="55" y="16"/>
                      </a:lnTo>
                      <a:lnTo>
                        <a:pt x="74" y="7"/>
                      </a:lnTo>
                      <a:lnTo>
                        <a:pt x="95" y="2"/>
                      </a:lnTo>
                      <a:lnTo>
                        <a:pt x="117" y="0"/>
                      </a:lnTo>
                      <a:lnTo>
                        <a:pt x="139" y="0"/>
                      </a:lnTo>
                      <a:lnTo>
                        <a:pt x="163" y="2"/>
                      </a:lnTo>
                      <a:close/>
                    </a:path>
                  </a:pathLst>
                </a:custGeom>
                <a:solidFill>
                  <a:srgbClr val="7C4F3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0" name="Freeform 403">
                  <a:extLst>
                    <a:ext uri="{FF2B5EF4-FFF2-40B4-BE49-F238E27FC236}">
                      <a16:creationId xmlns:a16="http://schemas.microsoft.com/office/drawing/2014/main" id="{EECD3328-BB63-4732-9A1A-EA39FFBC15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6" y="1207"/>
                  <a:ext cx="2" cy="1"/>
                </a:xfrm>
                <a:custGeom>
                  <a:avLst/>
                  <a:gdLst>
                    <a:gd name="T0" fmla="*/ 1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1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7" y="0"/>
                      </a:move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5" y="0"/>
                      </a:lnTo>
                      <a:lnTo>
                        <a:pt x="7" y="0"/>
                      </a:lnTo>
                      <a:close/>
                    </a:path>
                  </a:pathLst>
                </a:custGeom>
                <a:solidFill>
                  <a:srgbClr val="7749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404">
                  <a:extLst>
                    <a:ext uri="{FF2B5EF4-FFF2-40B4-BE49-F238E27FC236}">
                      <a16:creationId xmlns:a16="http://schemas.microsoft.com/office/drawing/2014/main" id="{5C47D50A-1477-4ECC-821E-C09EE912C0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1" y="1229"/>
                  <a:ext cx="30" cy="61"/>
                </a:xfrm>
                <a:custGeom>
                  <a:avLst/>
                  <a:gdLst>
                    <a:gd name="T0" fmla="*/ 1 w 122"/>
                    <a:gd name="T1" fmla="*/ 12 h 244"/>
                    <a:gd name="T2" fmla="*/ 2 w 122"/>
                    <a:gd name="T3" fmla="*/ 12 h 244"/>
                    <a:gd name="T4" fmla="*/ 2 w 122"/>
                    <a:gd name="T5" fmla="*/ 13 h 244"/>
                    <a:gd name="T6" fmla="*/ 3 w 122"/>
                    <a:gd name="T7" fmla="*/ 14 h 244"/>
                    <a:gd name="T8" fmla="*/ 4 w 122"/>
                    <a:gd name="T9" fmla="*/ 14 h 244"/>
                    <a:gd name="T10" fmla="*/ 4 w 122"/>
                    <a:gd name="T11" fmla="*/ 14 h 244"/>
                    <a:gd name="T12" fmla="*/ 5 w 122"/>
                    <a:gd name="T13" fmla="*/ 15 h 244"/>
                    <a:gd name="T14" fmla="*/ 6 w 122"/>
                    <a:gd name="T15" fmla="*/ 15 h 244"/>
                    <a:gd name="T16" fmla="*/ 7 w 122"/>
                    <a:gd name="T17" fmla="*/ 15 h 244"/>
                    <a:gd name="T18" fmla="*/ 7 w 122"/>
                    <a:gd name="T19" fmla="*/ 12 h 244"/>
                    <a:gd name="T20" fmla="*/ 7 w 122"/>
                    <a:gd name="T21" fmla="*/ 8 h 244"/>
                    <a:gd name="T22" fmla="*/ 7 w 122"/>
                    <a:gd name="T23" fmla="*/ 4 h 244"/>
                    <a:gd name="T24" fmla="*/ 7 w 122"/>
                    <a:gd name="T25" fmla="*/ 0 h 244"/>
                    <a:gd name="T26" fmla="*/ 5 w 122"/>
                    <a:gd name="T27" fmla="*/ 0 h 244"/>
                    <a:gd name="T28" fmla="*/ 4 w 122"/>
                    <a:gd name="T29" fmla="*/ 1 h 244"/>
                    <a:gd name="T30" fmla="*/ 2 w 122"/>
                    <a:gd name="T31" fmla="*/ 2 h 244"/>
                    <a:gd name="T32" fmla="*/ 1 w 122"/>
                    <a:gd name="T33" fmla="*/ 4 h 244"/>
                    <a:gd name="T34" fmla="*/ 0 w 122"/>
                    <a:gd name="T35" fmla="*/ 6 h 244"/>
                    <a:gd name="T36" fmla="*/ 0 w 122"/>
                    <a:gd name="T37" fmla="*/ 8 h 244"/>
                    <a:gd name="T38" fmla="*/ 0 w 122"/>
                    <a:gd name="T39" fmla="*/ 10 h 244"/>
                    <a:gd name="T40" fmla="*/ 1 w 122"/>
                    <a:gd name="T41" fmla="*/ 12 h 244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22" h="244">
                      <a:moveTo>
                        <a:pt x="16" y="184"/>
                      </a:moveTo>
                      <a:lnTo>
                        <a:pt x="28" y="196"/>
                      </a:lnTo>
                      <a:lnTo>
                        <a:pt x="38" y="206"/>
                      </a:lnTo>
                      <a:lnTo>
                        <a:pt x="49" y="214"/>
                      </a:lnTo>
                      <a:lnTo>
                        <a:pt x="60" y="222"/>
                      </a:lnTo>
                      <a:lnTo>
                        <a:pt x="74" y="228"/>
                      </a:lnTo>
                      <a:lnTo>
                        <a:pt x="86" y="233"/>
                      </a:lnTo>
                      <a:lnTo>
                        <a:pt x="100" y="238"/>
                      </a:lnTo>
                      <a:lnTo>
                        <a:pt x="116" y="244"/>
                      </a:lnTo>
                      <a:lnTo>
                        <a:pt x="122" y="184"/>
                      </a:lnTo>
                      <a:lnTo>
                        <a:pt x="122" y="125"/>
                      </a:lnTo>
                      <a:lnTo>
                        <a:pt x="120" y="65"/>
                      </a:lnTo>
                      <a:lnTo>
                        <a:pt x="109" y="5"/>
                      </a:lnTo>
                      <a:lnTo>
                        <a:pt x="86" y="0"/>
                      </a:lnTo>
                      <a:lnTo>
                        <a:pt x="63" y="10"/>
                      </a:lnTo>
                      <a:lnTo>
                        <a:pt x="38" y="30"/>
                      </a:lnTo>
                      <a:lnTo>
                        <a:pt x="19" y="56"/>
                      </a:lnTo>
                      <a:lnTo>
                        <a:pt x="5" y="92"/>
                      </a:lnTo>
                      <a:lnTo>
                        <a:pt x="0" y="125"/>
                      </a:lnTo>
                      <a:lnTo>
                        <a:pt x="3" y="157"/>
                      </a:lnTo>
                      <a:lnTo>
                        <a:pt x="16" y="184"/>
                      </a:lnTo>
                      <a:close/>
                    </a:path>
                  </a:pathLst>
                </a:custGeom>
                <a:solidFill>
                  <a:srgbClr val="C99E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405">
                  <a:extLst>
                    <a:ext uri="{FF2B5EF4-FFF2-40B4-BE49-F238E27FC236}">
                      <a16:creationId xmlns:a16="http://schemas.microsoft.com/office/drawing/2014/main" id="{5F7EA235-1810-4B87-B796-A9A2A243F8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28" y="1238"/>
                  <a:ext cx="23" cy="52"/>
                </a:xfrm>
                <a:custGeom>
                  <a:avLst/>
                  <a:gdLst>
                    <a:gd name="T0" fmla="*/ 5 w 92"/>
                    <a:gd name="T1" fmla="*/ 0 h 207"/>
                    <a:gd name="T2" fmla="*/ 4 w 92"/>
                    <a:gd name="T3" fmla="*/ 1 h 207"/>
                    <a:gd name="T4" fmla="*/ 3 w 92"/>
                    <a:gd name="T5" fmla="*/ 2 h 207"/>
                    <a:gd name="T6" fmla="*/ 2 w 92"/>
                    <a:gd name="T7" fmla="*/ 3 h 207"/>
                    <a:gd name="T8" fmla="*/ 1 w 92"/>
                    <a:gd name="T9" fmla="*/ 5 h 207"/>
                    <a:gd name="T10" fmla="*/ 1 w 92"/>
                    <a:gd name="T11" fmla="*/ 6 h 207"/>
                    <a:gd name="T12" fmla="*/ 0 w 92"/>
                    <a:gd name="T13" fmla="*/ 8 h 207"/>
                    <a:gd name="T14" fmla="*/ 0 w 92"/>
                    <a:gd name="T15" fmla="*/ 9 h 207"/>
                    <a:gd name="T16" fmla="*/ 0 w 92"/>
                    <a:gd name="T17" fmla="*/ 11 h 207"/>
                    <a:gd name="T18" fmla="*/ 1 w 92"/>
                    <a:gd name="T19" fmla="*/ 11 h 207"/>
                    <a:gd name="T20" fmla="*/ 2 w 92"/>
                    <a:gd name="T21" fmla="*/ 11 h 207"/>
                    <a:gd name="T22" fmla="*/ 2 w 92"/>
                    <a:gd name="T23" fmla="*/ 12 h 207"/>
                    <a:gd name="T24" fmla="*/ 3 w 92"/>
                    <a:gd name="T25" fmla="*/ 12 h 207"/>
                    <a:gd name="T26" fmla="*/ 4 w 92"/>
                    <a:gd name="T27" fmla="*/ 12 h 207"/>
                    <a:gd name="T28" fmla="*/ 4 w 92"/>
                    <a:gd name="T29" fmla="*/ 13 h 207"/>
                    <a:gd name="T30" fmla="*/ 5 w 92"/>
                    <a:gd name="T31" fmla="*/ 13 h 207"/>
                    <a:gd name="T32" fmla="*/ 6 w 92"/>
                    <a:gd name="T33" fmla="*/ 13 h 207"/>
                    <a:gd name="T34" fmla="*/ 6 w 92"/>
                    <a:gd name="T35" fmla="*/ 10 h 207"/>
                    <a:gd name="T36" fmla="*/ 6 w 92"/>
                    <a:gd name="T37" fmla="*/ 7 h 207"/>
                    <a:gd name="T38" fmla="*/ 6 w 92"/>
                    <a:gd name="T39" fmla="*/ 3 h 207"/>
                    <a:gd name="T40" fmla="*/ 5 w 92"/>
                    <a:gd name="T41" fmla="*/ 0 h 207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92" h="207">
                      <a:moveTo>
                        <a:pt x="84" y="0"/>
                      </a:moveTo>
                      <a:lnTo>
                        <a:pt x="65" y="11"/>
                      </a:lnTo>
                      <a:lnTo>
                        <a:pt x="46" y="30"/>
                      </a:lnTo>
                      <a:lnTo>
                        <a:pt x="33" y="49"/>
                      </a:lnTo>
                      <a:lnTo>
                        <a:pt x="19" y="74"/>
                      </a:lnTo>
                      <a:lnTo>
                        <a:pt x="8" y="99"/>
                      </a:lnTo>
                      <a:lnTo>
                        <a:pt x="3" y="123"/>
                      </a:lnTo>
                      <a:lnTo>
                        <a:pt x="0" y="147"/>
                      </a:lnTo>
                      <a:lnTo>
                        <a:pt x="5" y="169"/>
                      </a:lnTo>
                      <a:lnTo>
                        <a:pt x="16" y="175"/>
                      </a:lnTo>
                      <a:lnTo>
                        <a:pt x="24" y="180"/>
                      </a:lnTo>
                      <a:lnTo>
                        <a:pt x="35" y="185"/>
                      </a:lnTo>
                      <a:lnTo>
                        <a:pt x="46" y="191"/>
                      </a:lnTo>
                      <a:lnTo>
                        <a:pt x="54" y="196"/>
                      </a:lnTo>
                      <a:lnTo>
                        <a:pt x="65" y="199"/>
                      </a:lnTo>
                      <a:lnTo>
                        <a:pt x="76" y="205"/>
                      </a:lnTo>
                      <a:lnTo>
                        <a:pt x="86" y="207"/>
                      </a:lnTo>
                      <a:lnTo>
                        <a:pt x="92" y="155"/>
                      </a:lnTo>
                      <a:lnTo>
                        <a:pt x="92" y="104"/>
                      </a:lnTo>
                      <a:lnTo>
                        <a:pt x="90" y="53"/>
                      </a:lnTo>
                      <a:lnTo>
                        <a:pt x="84" y="0"/>
                      </a:lnTo>
                      <a:close/>
                    </a:path>
                  </a:pathLst>
                </a:custGeom>
                <a:solidFill>
                  <a:srgbClr val="EDD1B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406">
                  <a:extLst>
                    <a:ext uri="{FF2B5EF4-FFF2-40B4-BE49-F238E27FC236}">
                      <a16:creationId xmlns:a16="http://schemas.microsoft.com/office/drawing/2014/main" id="{A9E968E4-CE37-4C0D-907D-BC374FEEF1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08" y="1287"/>
                  <a:ext cx="57" cy="44"/>
                </a:xfrm>
                <a:custGeom>
                  <a:avLst/>
                  <a:gdLst>
                    <a:gd name="T0" fmla="*/ 2 w 226"/>
                    <a:gd name="T1" fmla="*/ 6 h 176"/>
                    <a:gd name="T2" fmla="*/ 3 w 226"/>
                    <a:gd name="T3" fmla="*/ 7 h 176"/>
                    <a:gd name="T4" fmla="*/ 5 w 226"/>
                    <a:gd name="T5" fmla="*/ 7 h 176"/>
                    <a:gd name="T6" fmla="*/ 6 w 226"/>
                    <a:gd name="T7" fmla="*/ 8 h 176"/>
                    <a:gd name="T8" fmla="*/ 8 w 226"/>
                    <a:gd name="T9" fmla="*/ 9 h 176"/>
                    <a:gd name="T10" fmla="*/ 10 w 226"/>
                    <a:gd name="T11" fmla="*/ 9 h 176"/>
                    <a:gd name="T12" fmla="*/ 11 w 226"/>
                    <a:gd name="T13" fmla="*/ 10 h 176"/>
                    <a:gd name="T14" fmla="*/ 13 w 226"/>
                    <a:gd name="T15" fmla="*/ 11 h 176"/>
                    <a:gd name="T16" fmla="*/ 14 w 226"/>
                    <a:gd name="T17" fmla="*/ 11 h 176"/>
                    <a:gd name="T18" fmla="*/ 14 w 226"/>
                    <a:gd name="T19" fmla="*/ 9 h 176"/>
                    <a:gd name="T20" fmla="*/ 13 w 226"/>
                    <a:gd name="T21" fmla="*/ 7 h 176"/>
                    <a:gd name="T22" fmla="*/ 12 w 226"/>
                    <a:gd name="T23" fmla="*/ 5 h 176"/>
                    <a:gd name="T24" fmla="*/ 10 w 226"/>
                    <a:gd name="T25" fmla="*/ 4 h 176"/>
                    <a:gd name="T26" fmla="*/ 8 w 226"/>
                    <a:gd name="T27" fmla="*/ 3 h 176"/>
                    <a:gd name="T28" fmla="*/ 6 w 226"/>
                    <a:gd name="T29" fmla="*/ 2 h 176"/>
                    <a:gd name="T30" fmla="*/ 4 w 226"/>
                    <a:gd name="T31" fmla="*/ 1 h 176"/>
                    <a:gd name="T32" fmla="*/ 1 w 226"/>
                    <a:gd name="T33" fmla="*/ 0 h 176"/>
                    <a:gd name="T34" fmla="*/ 0 w 226"/>
                    <a:gd name="T35" fmla="*/ 2 h 176"/>
                    <a:gd name="T36" fmla="*/ 0 w 226"/>
                    <a:gd name="T37" fmla="*/ 3 h 176"/>
                    <a:gd name="T38" fmla="*/ 1 w 226"/>
                    <a:gd name="T39" fmla="*/ 5 h 176"/>
                    <a:gd name="T40" fmla="*/ 2 w 226"/>
                    <a:gd name="T41" fmla="*/ 6 h 17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226" h="176">
                      <a:moveTo>
                        <a:pt x="25" y="92"/>
                      </a:moveTo>
                      <a:lnTo>
                        <a:pt x="50" y="103"/>
                      </a:lnTo>
                      <a:lnTo>
                        <a:pt x="76" y="117"/>
                      </a:lnTo>
                      <a:lnTo>
                        <a:pt x="101" y="127"/>
                      </a:lnTo>
                      <a:lnTo>
                        <a:pt x="126" y="138"/>
                      </a:lnTo>
                      <a:lnTo>
                        <a:pt x="150" y="149"/>
                      </a:lnTo>
                      <a:lnTo>
                        <a:pt x="174" y="159"/>
                      </a:lnTo>
                      <a:lnTo>
                        <a:pt x="201" y="168"/>
                      </a:lnTo>
                      <a:lnTo>
                        <a:pt x="226" y="176"/>
                      </a:lnTo>
                      <a:lnTo>
                        <a:pt x="218" y="138"/>
                      </a:lnTo>
                      <a:lnTo>
                        <a:pt x="201" y="108"/>
                      </a:lnTo>
                      <a:lnTo>
                        <a:pt x="185" y="83"/>
                      </a:lnTo>
                      <a:lnTo>
                        <a:pt x="161" y="65"/>
                      </a:lnTo>
                      <a:lnTo>
                        <a:pt x="131" y="48"/>
                      </a:lnTo>
                      <a:lnTo>
                        <a:pt x="98" y="35"/>
                      </a:lnTo>
                      <a:lnTo>
                        <a:pt x="60" y="18"/>
                      </a:lnTo>
                      <a:lnTo>
                        <a:pt x="14" y="0"/>
                      </a:lnTo>
                      <a:lnTo>
                        <a:pt x="0" y="23"/>
                      </a:lnTo>
                      <a:lnTo>
                        <a:pt x="0" y="48"/>
                      </a:lnTo>
                      <a:lnTo>
                        <a:pt x="9" y="71"/>
                      </a:lnTo>
                      <a:lnTo>
                        <a:pt x="25" y="92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" name="Freeform 407">
                  <a:extLst>
                    <a:ext uri="{FF2B5EF4-FFF2-40B4-BE49-F238E27FC236}">
                      <a16:creationId xmlns:a16="http://schemas.microsoft.com/office/drawing/2014/main" id="{327BC73E-0721-433A-AB12-DFDFE6ADC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5" y="1308"/>
                  <a:ext cx="25" cy="23"/>
                </a:xfrm>
                <a:custGeom>
                  <a:avLst/>
                  <a:gdLst>
                    <a:gd name="T0" fmla="*/ 0 w 103"/>
                    <a:gd name="T1" fmla="*/ 0 h 93"/>
                    <a:gd name="T2" fmla="*/ 1 w 103"/>
                    <a:gd name="T3" fmla="*/ 1 h 93"/>
                    <a:gd name="T4" fmla="*/ 1 w 103"/>
                    <a:gd name="T5" fmla="*/ 1 h 93"/>
                    <a:gd name="T6" fmla="*/ 2 w 103"/>
                    <a:gd name="T7" fmla="*/ 2 h 93"/>
                    <a:gd name="T8" fmla="*/ 3 w 103"/>
                    <a:gd name="T9" fmla="*/ 3 h 93"/>
                    <a:gd name="T10" fmla="*/ 4 w 103"/>
                    <a:gd name="T11" fmla="*/ 3 h 93"/>
                    <a:gd name="T12" fmla="*/ 4 w 103"/>
                    <a:gd name="T13" fmla="*/ 4 h 93"/>
                    <a:gd name="T14" fmla="*/ 5 w 103"/>
                    <a:gd name="T15" fmla="*/ 5 h 93"/>
                    <a:gd name="T16" fmla="*/ 5 w 103"/>
                    <a:gd name="T17" fmla="*/ 6 h 93"/>
                    <a:gd name="T18" fmla="*/ 6 w 103"/>
                    <a:gd name="T19" fmla="*/ 5 h 93"/>
                    <a:gd name="T20" fmla="*/ 6 w 103"/>
                    <a:gd name="T21" fmla="*/ 4 h 93"/>
                    <a:gd name="T22" fmla="*/ 6 w 103"/>
                    <a:gd name="T23" fmla="*/ 3 h 93"/>
                    <a:gd name="T24" fmla="*/ 6 w 103"/>
                    <a:gd name="T25" fmla="*/ 2 h 93"/>
                    <a:gd name="T26" fmla="*/ 5 w 103"/>
                    <a:gd name="T27" fmla="*/ 2 h 93"/>
                    <a:gd name="T28" fmla="*/ 4 w 103"/>
                    <a:gd name="T29" fmla="*/ 2 h 93"/>
                    <a:gd name="T30" fmla="*/ 4 w 103"/>
                    <a:gd name="T31" fmla="*/ 1 h 93"/>
                    <a:gd name="T32" fmla="*/ 3 w 103"/>
                    <a:gd name="T33" fmla="*/ 1 h 93"/>
                    <a:gd name="T34" fmla="*/ 2 w 103"/>
                    <a:gd name="T35" fmla="*/ 1 h 93"/>
                    <a:gd name="T36" fmla="*/ 2 w 103"/>
                    <a:gd name="T37" fmla="*/ 0 h 93"/>
                    <a:gd name="T38" fmla="*/ 1 w 103"/>
                    <a:gd name="T39" fmla="*/ 0 h 93"/>
                    <a:gd name="T40" fmla="*/ 0 w 103"/>
                    <a:gd name="T41" fmla="*/ 0 h 93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103" h="93">
                      <a:moveTo>
                        <a:pt x="0" y="0"/>
                      </a:moveTo>
                      <a:lnTo>
                        <a:pt x="11" y="12"/>
                      </a:lnTo>
                      <a:lnTo>
                        <a:pt x="21" y="23"/>
                      </a:lnTo>
                      <a:lnTo>
                        <a:pt x="35" y="34"/>
                      </a:lnTo>
                      <a:lnTo>
                        <a:pt x="48" y="47"/>
                      </a:lnTo>
                      <a:lnTo>
                        <a:pt x="60" y="58"/>
                      </a:lnTo>
                      <a:lnTo>
                        <a:pt x="71" y="69"/>
                      </a:lnTo>
                      <a:lnTo>
                        <a:pt x="81" y="83"/>
                      </a:lnTo>
                      <a:lnTo>
                        <a:pt x="90" y="93"/>
                      </a:lnTo>
                      <a:lnTo>
                        <a:pt x="97" y="80"/>
                      </a:lnTo>
                      <a:lnTo>
                        <a:pt x="103" y="66"/>
                      </a:lnTo>
                      <a:lnTo>
                        <a:pt x="103" y="50"/>
                      </a:lnTo>
                      <a:lnTo>
                        <a:pt x="101" y="30"/>
                      </a:lnTo>
                      <a:lnTo>
                        <a:pt x="90" y="30"/>
                      </a:lnTo>
                      <a:lnTo>
                        <a:pt x="76" y="28"/>
                      </a:lnTo>
                      <a:lnTo>
                        <a:pt x="65" y="23"/>
                      </a:lnTo>
                      <a:lnTo>
                        <a:pt x="51" y="20"/>
                      </a:lnTo>
                      <a:lnTo>
                        <a:pt x="41" y="14"/>
                      </a:lnTo>
                      <a:lnTo>
                        <a:pt x="27" y="9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828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408">
                  <a:extLst>
                    <a:ext uri="{FF2B5EF4-FFF2-40B4-BE49-F238E27FC236}">
                      <a16:creationId xmlns:a16="http://schemas.microsoft.com/office/drawing/2014/main" id="{30973BCA-C4F1-4F03-B9A7-CF3E2523B7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59" y="1318"/>
                  <a:ext cx="146" cy="136"/>
                </a:xfrm>
                <a:custGeom>
                  <a:avLst/>
                  <a:gdLst>
                    <a:gd name="T0" fmla="*/ 36 w 582"/>
                    <a:gd name="T1" fmla="*/ 30 h 547"/>
                    <a:gd name="T2" fmla="*/ 37 w 582"/>
                    <a:gd name="T3" fmla="*/ 23 h 547"/>
                    <a:gd name="T4" fmla="*/ 35 w 582"/>
                    <a:gd name="T5" fmla="*/ 16 h 547"/>
                    <a:gd name="T6" fmla="*/ 33 w 582"/>
                    <a:gd name="T7" fmla="*/ 9 h 547"/>
                    <a:gd name="T8" fmla="*/ 32 w 582"/>
                    <a:gd name="T9" fmla="*/ 11 h 547"/>
                    <a:gd name="T10" fmla="*/ 31 w 582"/>
                    <a:gd name="T11" fmla="*/ 19 h 547"/>
                    <a:gd name="T12" fmla="*/ 29 w 582"/>
                    <a:gd name="T13" fmla="*/ 23 h 547"/>
                    <a:gd name="T14" fmla="*/ 22 w 582"/>
                    <a:gd name="T15" fmla="*/ 19 h 547"/>
                    <a:gd name="T16" fmla="*/ 13 w 582"/>
                    <a:gd name="T17" fmla="*/ 11 h 547"/>
                    <a:gd name="T18" fmla="*/ 8 w 582"/>
                    <a:gd name="T19" fmla="*/ 5 h 547"/>
                    <a:gd name="T20" fmla="*/ 10 w 582"/>
                    <a:gd name="T21" fmla="*/ 4 h 547"/>
                    <a:gd name="T22" fmla="*/ 15 w 582"/>
                    <a:gd name="T23" fmla="*/ 9 h 547"/>
                    <a:gd name="T24" fmla="*/ 22 w 582"/>
                    <a:gd name="T25" fmla="*/ 15 h 547"/>
                    <a:gd name="T26" fmla="*/ 27 w 582"/>
                    <a:gd name="T27" fmla="*/ 20 h 547"/>
                    <a:gd name="T28" fmla="*/ 29 w 582"/>
                    <a:gd name="T29" fmla="*/ 18 h 547"/>
                    <a:gd name="T30" fmla="*/ 29 w 582"/>
                    <a:gd name="T31" fmla="*/ 14 h 547"/>
                    <a:gd name="T32" fmla="*/ 27 w 582"/>
                    <a:gd name="T33" fmla="*/ 11 h 547"/>
                    <a:gd name="T34" fmla="*/ 24 w 582"/>
                    <a:gd name="T35" fmla="*/ 8 h 547"/>
                    <a:gd name="T36" fmla="*/ 21 w 582"/>
                    <a:gd name="T37" fmla="*/ 5 h 547"/>
                    <a:gd name="T38" fmla="*/ 18 w 582"/>
                    <a:gd name="T39" fmla="*/ 3 h 547"/>
                    <a:gd name="T40" fmla="*/ 14 w 582"/>
                    <a:gd name="T41" fmla="*/ 1 h 547"/>
                    <a:gd name="T42" fmla="*/ 11 w 582"/>
                    <a:gd name="T43" fmla="*/ 1 h 547"/>
                    <a:gd name="T44" fmla="*/ 7 w 582"/>
                    <a:gd name="T45" fmla="*/ 1 h 547"/>
                    <a:gd name="T46" fmla="*/ 4 w 582"/>
                    <a:gd name="T47" fmla="*/ 1 h 547"/>
                    <a:gd name="T48" fmla="*/ 1 w 582"/>
                    <a:gd name="T49" fmla="*/ 2 h 547"/>
                    <a:gd name="T50" fmla="*/ 1 w 582"/>
                    <a:gd name="T51" fmla="*/ 7 h 547"/>
                    <a:gd name="T52" fmla="*/ 4 w 582"/>
                    <a:gd name="T53" fmla="*/ 13 h 547"/>
                    <a:gd name="T54" fmla="*/ 9 w 582"/>
                    <a:gd name="T55" fmla="*/ 20 h 547"/>
                    <a:gd name="T56" fmla="*/ 15 w 582"/>
                    <a:gd name="T57" fmla="*/ 26 h 547"/>
                    <a:gd name="T58" fmla="*/ 22 w 582"/>
                    <a:gd name="T59" fmla="*/ 31 h 547"/>
                    <a:gd name="T60" fmla="*/ 28 w 582"/>
                    <a:gd name="T61" fmla="*/ 33 h 547"/>
                    <a:gd name="T62" fmla="*/ 33 w 582"/>
                    <a:gd name="T63" fmla="*/ 34 h 547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582" h="547">
                      <a:moveTo>
                        <a:pt x="546" y="522"/>
                      </a:moveTo>
                      <a:lnTo>
                        <a:pt x="568" y="478"/>
                      </a:lnTo>
                      <a:lnTo>
                        <a:pt x="582" y="425"/>
                      </a:lnTo>
                      <a:lnTo>
                        <a:pt x="582" y="370"/>
                      </a:lnTo>
                      <a:lnTo>
                        <a:pt x="576" y="310"/>
                      </a:lnTo>
                      <a:lnTo>
                        <a:pt x="562" y="254"/>
                      </a:lnTo>
                      <a:lnTo>
                        <a:pt x="546" y="199"/>
                      </a:lnTo>
                      <a:lnTo>
                        <a:pt x="524" y="153"/>
                      </a:lnTo>
                      <a:lnTo>
                        <a:pt x="499" y="114"/>
                      </a:lnTo>
                      <a:lnTo>
                        <a:pt x="505" y="180"/>
                      </a:lnTo>
                      <a:lnTo>
                        <a:pt x="505" y="245"/>
                      </a:lnTo>
                      <a:lnTo>
                        <a:pt x="497" y="307"/>
                      </a:lnTo>
                      <a:lnTo>
                        <a:pt x="481" y="370"/>
                      </a:lnTo>
                      <a:lnTo>
                        <a:pt x="453" y="378"/>
                      </a:lnTo>
                      <a:lnTo>
                        <a:pt x="405" y="354"/>
                      </a:lnTo>
                      <a:lnTo>
                        <a:pt x="342" y="305"/>
                      </a:lnTo>
                      <a:lnTo>
                        <a:pt x="277" y="245"/>
                      </a:lnTo>
                      <a:lnTo>
                        <a:pt x="211" y="183"/>
                      </a:lnTo>
                      <a:lnTo>
                        <a:pt x="162" y="123"/>
                      </a:lnTo>
                      <a:lnTo>
                        <a:pt x="133" y="77"/>
                      </a:lnTo>
                      <a:lnTo>
                        <a:pt x="136" y="55"/>
                      </a:lnTo>
                      <a:lnTo>
                        <a:pt x="157" y="65"/>
                      </a:lnTo>
                      <a:lnTo>
                        <a:pt x="195" y="98"/>
                      </a:lnTo>
                      <a:lnTo>
                        <a:pt x="241" y="144"/>
                      </a:lnTo>
                      <a:lnTo>
                        <a:pt x="293" y="199"/>
                      </a:lnTo>
                      <a:lnTo>
                        <a:pt x="345" y="250"/>
                      </a:lnTo>
                      <a:lnTo>
                        <a:pt x="391" y="294"/>
                      </a:lnTo>
                      <a:lnTo>
                        <a:pt x="426" y="319"/>
                      </a:lnTo>
                      <a:lnTo>
                        <a:pt x="448" y="316"/>
                      </a:lnTo>
                      <a:lnTo>
                        <a:pt x="453" y="286"/>
                      </a:lnTo>
                      <a:lnTo>
                        <a:pt x="453" y="256"/>
                      </a:lnTo>
                      <a:lnTo>
                        <a:pt x="453" y="226"/>
                      </a:lnTo>
                      <a:lnTo>
                        <a:pt x="453" y="194"/>
                      </a:lnTo>
                      <a:lnTo>
                        <a:pt x="432" y="171"/>
                      </a:lnTo>
                      <a:lnTo>
                        <a:pt x="410" y="150"/>
                      </a:lnTo>
                      <a:lnTo>
                        <a:pt x="386" y="125"/>
                      </a:lnTo>
                      <a:lnTo>
                        <a:pt x="361" y="104"/>
                      </a:lnTo>
                      <a:lnTo>
                        <a:pt x="333" y="85"/>
                      </a:lnTo>
                      <a:lnTo>
                        <a:pt x="310" y="63"/>
                      </a:lnTo>
                      <a:lnTo>
                        <a:pt x="280" y="47"/>
                      </a:lnTo>
                      <a:lnTo>
                        <a:pt x="252" y="30"/>
                      </a:lnTo>
                      <a:lnTo>
                        <a:pt x="225" y="22"/>
                      </a:lnTo>
                      <a:lnTo>
                        <a:pt x="198" y="17"/>
                      </a:lnTo>
                      <a:lnTo>
                        <a:pt x="171" y="17"/>
                      </a:lnTo>
                      <a:lnTo>
                        <a:pt x="141" y="17"/>
                      </a:lnTo>
                      <a:lnTo>
                        <a:pt x="114" y="17"/>
                      </a:lnTo>
                      <a:lnTo>
                        <a:pt x="86" y="17"/>
                      </a:lnTo>
                      <a:lnTo>
                        <a:pt x="60" y="12"/>
                      </a:lnTo>
                      <a:lnTo>
                        <a:pt x="33" y="0"/>
                      </a:lnTo>
                      <a:lnTo>
                        <a:pt x="8" y="33"/>
                      </a:lnTo>
                      <a:lnTo>
                        <a:pt x="0" y="71"/>
                      </a:lnTo>
                      <a:lnTo>
                        <a:pt x="8" y="118"/>
                      </a:lnTo>
                      <a:lnTo>
                        <a:pt x="24" y="166"/>
                      </a:lnTo>
                      <a:lnTo>
                        <a:pt x="54" y="218"/>
                      </a:lnTo>
                      <a:lnTo>
                        <a:pt x="92" y="270"/>
                      </a:lnTo>
                      <a:lnTo>
                        <a:pt x="136" y="321"/>
                      </a:lnTo>
                      <a:lnTo>
                        <a:pt x="185" y="370"/>
                      </a:lnTo>
                      <a:lnTo>
                        <a:pt x="236" y="419"/>
                      </a:lnTo>
                      <a:lnTo>
                        <a:pt x="291" y="460"/>
                      </a:lnTo>
                      <a:lnTo>
                        <a:pt x="345" y="495"/>
                      </a:lnTo>
                      <a:lnTo>
                        <a:pt x="396" y="522"/>
                      </a:lnTo>
                      <a:lnTo>
                        <a:pt x="442" y="538"/>
                      </a:lnTo>
                      <a:lnTo>
                        <a:pt x="486" y="547"/>
                      </a:lnTo>
                      <a:lnTo>
                        <a:pt x="522" y="541"/>
                      </a:lnTo>
                      <a:lnTo>
                        <a:pt x="546" y="522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Freeform 409">
                  <a:extLst>
                    <a:ext uri="{FF2B5EF4-FFF2-40B4-BE49-F238E27FC236}">
                      <a16:creationId xmlns:a16="http://schemas.microsoft.com/office/drawing/2014/main" id="{908B56F5-501B-4D56-99AC-CD2FC54B96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2" y="1346"/>
                  <a:ext cx="32" cy="45"/>
                </a:xfrm>
                <a:custGeom>
                  <a:avLst/>
                  <a:gdLst>
                    <a:gd name="T0" fmla="*/ 0 w 128"/>
                    <a:gd name="T1" fmla="*/ 0 h 179"/>
                    <a:gd name="T2" fmla="*/ 8 w 128"/>
                    <a:gd name="T3" fmla="*/ 11 h 179"/>
                    <a:gd name="T4" fmla="*/ 7 w 128"/>
                    <a:gd name="T5" fmla="*/ 10 h 179"/>
                    <a:gd name="T6" fmla="*/ 5 w 128"/>
                    <a:gd name="T7" fmla="*/ 9 h 179"/>
                    <a:gd name="T8" fmla="*/ 4 w 128"/>
                    <a:gd name="T9" fmla="*/ 7 h 179"/>
                    <a:gd name="T10" fmla="*/ 3 w 128"/>
                    <a:gd name="T11" fmla="*/ 6 h 179"/>
                    <a:gd name="T12" fmla="*/ 2 w 128"/>
                    <a:gd name="T13" fmla="*/ 4 h 179"/>
                    <a:gd name="T14" fmla="*/ 1 w 128"/>
                    <a:gd name="T15" fmla="*/ 3 h 179"/>
                    <a:gd name="T16" fmla="*/ 1 w 128"/>
                    <a:gd name="T17" fmla="*/ 2 h 179"/>
                    <a:gd name="T18" fmla="*/ 0 w 128"/>
                    <a:gd name="T19" fmla="*/ 0 h 17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28" h="179">
                      <a:moveTo>
                        <a:pt x="0" y="0"/>
                      </a:moveTo>
                      <a:lnTo>
                        <a:pt x="128" y="179"/>
                      </a:lnTo>
                      <a:lnTo>
                        <a:pt x="106" y="158"/>
                      </a:lnTo>
                      <a:lnTo>
                        <a:pt x="85" y="136"/>
                      </a:lnTo>
                      <a:lnTo>
                        <a:pt x="65" y="114"/>
                      </a:lnTo>
                      <a:lnTo>
                        <a:pt x="49" y="89"/>
                      </a:lnTo>
                      <a:lnTo>
                        <a:pt x="33" y="68"/>
                      </a:lnTo>
                      <a:lnTo>
                        <a:pt x="19" y="43"/>
                      </a:lnTo>
                      <a:lnTo>
                        <a:pt x="9" y="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Freeform 410">
                  <a:extLst>
                    <a:ext uri="{FF2B5EF4-FFF2-40B4-BE49-F238E27FC236}">
                      <a16:creationId xmlns:a16="http://schemas.microsoft.com/office/drawing/2014/main" id="{58088CCA-0F43-4C78-B084-1753A7F053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31"/>
                  <a:ext cx="52" cy="75"/>
                </a:xfrm>
                <a:custGeom>
                  <a:avLst/>
                  <a:gdLst>
                    <a:gd name="T0" fmla="*/ 0 w 207"/>
                    <a:gd name="T1" fmla="*/ 0 h 299"/>
                    <a:gd name="T2" fmla="*/ 13 w 207"/>
                    <a:gd name="T3" fmla="*/ 19 h 299"/>
                    <a:gd name="T4" fmla="*/ 11 w 207"/>
                    <a:gd name="T5" fmla="*/ 17 h 299"/>
                    <a:gd name="T6" fmla="*/ 8 w 207"/>
                    <a:gd name="T7" fmla="*/ 15 h 299"/>
                    <a:gd name="T8" fmla="*/ 6 w 207"/>
                    <a:gd name="T9" fmla="*/ 12 h 299"/>
                    <a:gd name="T10" fmla="*/ 4 w 207"/>
                    <a:gd name="T11" fmla="*/ 10 h 299"/>
                    <a:gd name="T12" fmla="*/ 2 w 207"/>
                    <a:gd name="T13" fmla="*/ 7 h 299"/>
                    <a:gd name="T14" fmla="*/ 1 w 207"/>
                    <a:gd name="T15" fmla="*/ 5 h 299"/>
                    <a:gd name="T16" fmla="*/ 1 w 207"/>
                    <a:gd name="T17" fmla="*/ 2 h 299"/>
                    <a:gd name="T18" fmla="*/ 0 w 207"/>
                    <a:gd name="T19" fmla="*/ 0 h 299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07" h="299">
                      <a:moveTo>
                        <a:pt x="0" y="0"/>
                      </a:moveTo>
                      <a:lnTo>
                        <a:pt x="207" y="299"/>
                      </a:lnTo>
                      <a:lnTo>
                        <a:pt x="166" y="266"/>
                      </a:lnTo>
                      <a:lnTo>
                        <a:pt x="129" y="231"/>
                      </a:lnTo>
                      <a:lnTo>
                        <a:pt x="93" y="193"/>
                      </a:lnTo>
                      <a:lnTo>
                        <a:pt x="63" y="152"/>
                      </a:lnTo>
                      <a:lnTo>
                        <a:pt x="36" y="114"/>
                      </a:lnTo>
                      <a:lnTo>
                        <a:pt x="16" y="73"/>
                      </a:lnTo>
                      <a:lnTo>
                        <a:pt x="6" y="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Freeform 411">
                  <a:extLst>
                    <a:ext uri="{FF2B5EF4-FFF2-40B4-BE49-F238E27FC236}">
                      <a16:creationId xmlns:a16="http://schemas.microsoft.com/office/drawing/2014/main" id="{8322A601-049C-4257-882E-66403A3BC0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5"/>
                  <a:ext cx="66" cy="91"/>
                </a:xfrm>
                <a:custGeom>
                  <a:avLst/>
                  <a:gdLst>
                    <a:gd name="T0" fmla="*/ 9 w 261"/>
                    <a:gd name="T1" fmla="*/ 17 h 364"/>
                    <a:gd name="T2" fmla="*/ 1 w 261"/>
                    <a:gd name="T3" fmla="*/ 5 h 364"/>
                    <a:gd name="T4" fmla="*/ 0 w 261"/>
                    <a:gd name="T5" fmla="*/ 4 h 364"/>
                    <a:gd name="T6" fmla="*/ 0 w 261"/>
                    <a:gd name="T7" fmla="*/ 2 h 364"/>
                    <a:gd name="T8" fmla="*/ 0 w 261"/>
                    <a:gd name="T9" fmla="*/ 1 h 364"/>
                    <a:gd name="T10" fmla="*/ 0 w 261"/>
                    <a:gd name="T11" fmla="*/ 0 h 364"/>
                    <a:gd name="T12" fmla="*/ 17 w 261"/>
                    <a:gd name="T13" fmla="*/ 23 h 364"/>
                    <a:gd name="T14" fmla="*/ 16 w 261"/>
                    <a:gd name="T15" fmla="*/ 22 h 364"/>
                    <a:gd name="T16" fmla="*/ 15 w 261"/>
                    <a:gd name="T17" fmla="*/ 22 h 364"/>
                    <a:gd name="T18" fmla="*/ 14 w 261"/>
                    <a:gd name="T19" fmla="*/ 21 h 364"/>
                    <a:gd name="T20" fmla="*/ 13 w 261"/>
                    <a:gd name="T21" fmla="*/ 20 h 364"/>
                    <a:gd name="T22" fmla="*/ 12 w 261"/>
                    <a:gd name="T23" fmla="*/ 19 h 364"/>
                    <a:gd name="T24" fmla="*/ 11 w 261"/>
                    <a:gd name="T25" fmla="*/ 18 h 364"/>
                    <a:gd name="T26" fmla="*/ 10 w 261"/>
                    <a:gd name="T27" fmla="*/ 17 h 364"/>
                    <a:gd name="T28" fmla="*/ 9 w 261"/>
                    <a:gd name="T29" fmla="*/ 17 h 364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261" h="364">
                      <a:moveTo>
                        <a:pt x="139" y="263"/>
                      </a:moveTo>
                      <a:lnTo>
                        <a:pt x="11" y="84"/>
                      </a:lnTo>
                      <a:lnTo>
                        <a:pt x="4" y="60"/>
                      </a:lnTo>
                      <a:lnTo>
                        <a:pt x="0" y="37"/>
                      </a:lnTo>
                      <a:lnTo>
                        <a:pt x="0" y="19"/>
                      </a:lnTo>
                      <a:lnTo>
                        <a:pt x="4" y="0"/>
                      </a:lnTo>
                      <a:lnTo>
                        <a:pt x="261" y="364"/>
                      </a:lnTo>
                      <a:lnTo>
                        <a:pt x="247" y="353"/>
                      </a:lnTo>
                      <a:lnTo>
                        <a:pt x="231" y="342"/>
                      </a:lnTo>
                      <a:lnTo>
                        <a:pt x="215" y="332"/>
                      </a:lnTo>
                      <a:lnTo>
                        <a:pt x="201" y="318"/>
                      </a:lnTo>
                      <a:lnTo>
                        <a:pt x="185" y="304"/>
                      </a:lnTo>
                      <a:lnTo>
                        <a:pt x="169" y="291"/>
                      </a:lnTo>
                      <a:lnTo>
                        <a:pt x="152" y="277"/>
                      </a:lnTo>
                      <a:lnTo>
                        <a:pt x="139" y="263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Freeform 412">
                  <a:extLst>
                    <a:ext uri="{FF2B5EF4-FFF2-40B4-BE49-F238E27FC236}">
                      <a16:creationId xmlns:a16="http://schemas.microsoft.com/office/drawing/2014/main" id="{A7A8473C-5C45-41AE-ADFF-7240F647BA4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69" y="1321"/>
                  <a:ext cx="78" cy="102"/>
                </a:xfrm>
                <a:custGeom>
                  <a:avLst/>
                  <a:gdLst>
                    <a:gd name="T0" fmla="*/ 13 w 313"/>
                    <a:gd name="T1" fmla="*/ 21 h 410"/>
                    <a:gd name="T2" fmla="*/ 0 w 313"/>
                    <a:gd name="T3" fmla="*/ 3 h 410"/>
                    <a:gd name="T4" fmla="*/ 0 w 313"/>
                    <a:gd name="T5" fmla="*/ 2 h 410"/>
                    <a:gd name="T6" fmla="*/ 0 w 313"/>
                    <a:gd name="T7" fmla="*/ 1 h 410"/>
                    <a:gd name="T8" fmla="*/ 0 w 313"/>
                    <a:gd name="T9" fmla="*/ 0 h 410"/>
                    <a:gd name="T10" fmla="*/ 1 w 313"/>
                    <a:gd name="T11" fmla="*/ 0 h 410"/>
                    <a:gd name="T12" fmla="*/ 1 w 313"/>
                    <a:gd name="T13" fmla="*/ 0 h 410"/>
                    <a:gd name="T14" fmla="*/ 1 w 313"/>
                    <a:gd name="T15" fmla="*/ 0 h 410"/>
                    <a:gd name="T16" fmla="*/ 1 w 313"/>
                    <a:gd name="T17" fmla="*/ 0 h 410"/>
                    <a:gd name="T18" fmla="*/ 19 w 313"/>
                    <a:gd name="T19" fmla="*/ 25 h 410"/>
                    <a:gd name="T20" fmla="*/ 19 w 313"/>
                    <a:gd name="T21" fmla="*/ 25 h 410"/>
                    <a:gd name="T22" fmla="*/ 18 w 313"/>
                    <a:gd name="T23" fmla="*/ 25 h 410"/>
                    <a:gd name="T24" fmla="*/ 17 w 313"/>
                    <a:gd name="T25" fmla="*/ 24 h 410"/>
                    <a:gd name="T26" fmla="*/ 16 w 313"/>
                    <a:gd name="T27" fmla="*/ 24 h 410"/>
                    <a:gd name="T28" fmla="*/ 15 w 313"/>
                    <a:gd name="T29" fmla="*/ 23 h 410"/>
                    <a:gd name="T30" fmla="*/ 15 w 313"/>
                    <a:gd name="T31" fmla="*/ 23 h 410"/>
                    <a:gd name="T32" fmla="*/ 14 w 313"/>
                    <a:gd name="T33" fmla="*/ 22 h 410"/>
                    <a:gd name="T34" fmla="*/ 13 w 313"/>
                    <a:gd name="T35" fmla="*/ 21 h 4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0" t="0" r="r" b="b"/>
                  <a:pathLst>
                    <a:path w="313" h="410">
                      <a:moveTo>
                        <a:pt x="207" y="342"/>
                      </a:moveTo>
                      <a:lnTo>
                        <a:pt x="0" y="43"/>
                      </a:lnTo>
                      <a:lnTo>
                        <a:pt x="0" y="32"/>
                      </a:lnTo>
                      <a:lnTo>
                        <a:pt x="4" y="18"/>
                      </a:lnTo>
                      <a:lnTo>
                        <a:pt x="6" y="7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0" y="0"/>
                      </a:lnTo>
                      <a:lnTo>
                        <a:pt x="22" y="2"/>
                      </a:lnTo>
                      <a:lnTo>
                        <a:pt x="313" y="410"/>
                      </a:lnTo>
                      <a:lnTo>
                        <a:pt x="300" y="404"/>
                      </a:lnTo>
                      <a:lnTo>
                        <a:pt x="286" y="396"/>
                      </a:lnTo>
                      <a:lnTo>
                        <a:pt x="272" y="388"/>
                      </a:lnTo>
                      <a:lnTo>
                        <a:pt x="261" y="380"/>
                      </a:lnTo>
                      <a:lnTo>
                        <a:pt x="247" y="372"/>
                      </a:lnTo>
                      <a:lnTo>
                        <a:pt x="235" y="364"/>
                      </a:lnTo>
                      <a:lnTo>
                        <a:pt x="221" y="353"/>
                      </a:lnTo>
                      <a:lnTo>
                        <a:pt x="207" y="342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Freeform 413">
                  <a:extLst>
                    <a:ext uri="{FF2B5EF4-FFF2-40B4-BE49-F238E27FC236}">
                      <a16:creationId xmlns:a16="http://schemas.microsoft.com/office/drawing/2014/main" id="{C6DAC56C-A71D-4872-BA93-161700FD71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0" y="1321"/>
                  <a:ext cx="87" cy="107"/>
                </a:xfrm>
                <a:custGeom>
                  <a:avLst/>
                  <a:gdLst>
                    <a:gd name="T0" fmla="*/ 16 w 347"/>
                    <a:gd name="T1" fmla="*/ 24 h 429"/>
                    <a:gd name="T2" fmla="*/ 0 w 347"/>
                    <a:gd name="T3" fmla="*/ 1 h 429"/>
                    <a:gd name="T4" fmla="*/ 0 w 347"/>
                    <a:gd name="T5" fmla="*/ 0 h 429"/>
                    <a:gd name="T6" fmla="*/ 0 w 347"/>
                    <a:gd name="T7" fmla="*/ 0 h 429"/>
                    <a:gd name="T8" fmla="*/ 0 w 347"/>
                    <a:gd name="T9" fmla="*/ 0 h 429"/>
                    <a:gd name="T10" fmla="*/ 1 w 347"/>
                    <a:gd name="T11" fmla="*/ 0 h 429"/>
                    <a:gd name="T12" fmla="*/ 1 w 347"/>
                    <a:gd name="T13" fmla="*/ 0 h 429"/>
                    <a:gd name="T14" fmla="*/ 2 w 347"/>
                    <a:gd name="T15" fmla="*/ 0 h 429"/>
                    <a:gd name="T16" fmla="*/ 2 w 347"/>
                    <a:gd name="T17" fmla="*/ 0 h 429"/>
                    <a:gd name="T18" fmla="*/ 3 w 347"/>
                    <a:gd name="T19" fmla="*/ 0 h 429"/>
                    <a:gd name="T20" fmla="*/ 6 w 347"/>
                    <a:gd name="T21" fmla="*/ 4 h 429"/>
                    <a:gd name="T22" fmla="*/ 6 w 347"/>
                    <a:gd name="T23" fmla="*/ 5 h 429"/>
                    <a:gd name="T24" fmla="*/ 7 w 347"/>
                    <a:gd name="T25" fmla="*/ 6 h 429"/>
                    <a:gd name="T26" fmla="*/ 8 w 347"/>
                    <a:gd name="T27" fmla="*/ 7 h 429"/>
                    <a:gd name="T28" fmla="*/ 9 w 347"/>
                    <a:gd name="T29" fmla="*/ 9 h 429"/>
                    <a:gd name="T30" fmla="*/ 22 w 347"/>
                    <a:gd name="T31" fmla="*/ 27 h 429"/>
                    <a:gd name="T32" fmla="*/ 21 w 347"/>
                    <a:gd name="T33" fmla="*/ 26 h 429"/>
                    <a:gd name="T34" fmla="*/ 20 w 347"/>
                    <a:gd name="T35" fmla="*/ 26 h 429"/>
                    <a:gd name="T36" fmla="*/ 20 w 347"/>
                    <a:gd name="T37" fmla="*/ 26 h 429"/>
                    <a:gd name="T38" fmla="*/ 19 w 347"/>
                    <a:gd name="T39" fmla="*/ 25 h 429"/>
                    <a:gd name="T40" fmla="*/ 18 w 347"/>
                    <a:gd name="T41" fmla="*/ 25 h 429"/>
                    <a:gd name="T42" fmla="*/ 18 w 347"/>
                    <a:gd name="T43" fmla="*/ 25 h 429"/>
                    <a:gd name="T44" fmla="*/ 17 w 347"/>
                    <a:gd name="T45" fmla="*/ 24 h 429"/>
                    <a:gd name="T46" fmla="*/ 16 w 347"/>
                    <a:gd name="T47" fmla="*/ 24 h 429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47" h="429">
                      <a:moveTo>
                        <a:pt x="257" y="380"/>
                      </a:moveTo>
                      <a:lnTo>
                        <a:pt x="0" y="16"/>
                      </a:lnTo>
                      <a:lnTo>
                        <a:pt x="0" y="10"/>
                      </a:lnTo>
                      <a:lnTo>
                        <a:pt x="2" y="7"/>
                      </a:lnTo>
                      <a:lnTo>
                        <a:pt x="5" y="2"/>
                      </a:lnTo>
                      <a:lnTo>
                        <a:pt x="7" y="0"/>
                      </a:lnTo>
                      <a:lnTo>
                        <a:pt x="16" y="2"/>
                      </a:lnTo>
                      <a:lnTo>
                        <a:pt x="26" y="2"/>
                      </a:lnTo>
                      <a:lnTo>
                        <a:pt x="37" y="2"/>
                      </a:lnTo>
                      <a:lnTo>
                        <a:pt x="46" y="2"/>
                      </a:lnTo>
                      <a:lnTo>
                        <a:pt x="92" y="70"/>
                      </a:lnTo>
                      <a:lnTo>
                        <a:pt x="100" y="83"/>
                      </a:lnTo>
                      <a:lnTo>
                        <a:pt x="111" y="100"/>
                      </a:lnTo>
                      <a:lnTo>
                        <a:pt x="127" y="119"/>
                      </a:lnTo>
                      <a:lnTo>
                        <a:pt x="146" y="141"/>
                      </a:lnTo>
                      <a:lnTo>
                        <a:pt x="347" y="429"/>
                      </a:lnTo>
                      <a:lnTo>
                        <a:pt x="336" y="423"/>
                      </a:lnTo>
                      <a:lnTo>
                        <a:pt x="325" y="420"/>
                      </a:lnTo>
                      <a:lnTo>
                        <a:pt x="314" y="415"/>
                      </a:lnTo>
                      <a:lnTo>
                        <a:pt x="303" y="410"/>
                      </a:lnTo>
                      <a:lnTo>
                        <a:pt x="293" y="404"/>
                      </a:lnTo>
                      <a:lnTo>
                        <a:pt x="282" y="396"/>
                      </a:lnTo>
                      <a:lnTo>
                        <a:pt x="268" y="388"/>
                      </a:lnTo>
                      <a:lnTo>
                        <a:pt x="257" y="380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Freeform 414">
                  <a:extLst>
                    <a:ext uri="{FF2B5EF4-FFF2-40B4-BE49-F238E27FC236}">
                      <a16:creationId xmlns:a16="http://schemas.microsoft.com/office/drawing/2014/main" id="{88C3F1C0-D1FC-4254-81C9-14CEE0F851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75" y="1321"/>
                  <a:ext cx="91" cy="110"/>
                </a:xfrm>
                <a:custGeom>
                  <a:avLst/>
                  <a:gdLst>
                    <a:gd name="T0" fmla="*/ 18 w 367"/>
                    <a:gd name="T1" fmla="*/ 25 h 441"/>
                    <a:gd name="T2" fmla="*/ 0 w 367"/>
                    <a:gd name="T3" fmla="*/ 0 h 441"/>
                    <a:gd name="T4" fmla="*/ 1 w 367"/>
                    <a:gd name="T5" fmla="*/ 0 h 441"/>
                    <a:gd name="T6" fmla="*/ 2 w 367"/>
                    <a:gd name="T7" fmla="*/ 0 h 441"/>
                    <a:gd name="T8" fmla="*/ 2 w 367"/>
                    <a:gd name="T9" fmla="*/ 0 h 441"/>
                    <a:gd name="T10" fmla="*/ 3 w 367"/>
                    <a:gd name="T11" fmla="*/ 0 h 441"/>
                    <a:gd name="T12" fmla="*/ 5 w 367"/>
                    <a:gd name="T13" fmla="*/ 2 h 441"/>
                    <a:gd name="T14" fmla="*/ 5 w 367"/>
                    <a:gd name="T15" fmla="*/ 2 h 441"/>
                    <a:gd name="T16" fmla="*/ 5 w 367"/>
                    <a:gd name="T17" fmla="*/ 2 h 441"/>
                    <a:gd name="T18" fmla="*/ 5 w 367"/>
                    <a:gd name="T19" fmla="*/ 2 h 441"/>
                    <a:gd name="T20" fmla="*/ 4 w 367"/>
                    <a:gd name="T21" fmla="*/ 2 h 441"/>
                    <a:gd name="T22" fmla="*/ 4 w 367"/>
                    <a:gd name="T23" fmla="*/ 3 h 441"/>
                    <a:gd name="T24" fmla="*/ 4 w 367"/>
                    <a:gd name="T25" fmla="*/ 4 h 441"/>
                    <a:gd name="T26" fmla="*/ 5 w 367"/>
                    <a:gd name="T27" fmla="*/ 5 h 441"/>
                    <a:gd name="T28" fmla="*/ 6 w 367"/>
                    <a:gd name="T29" fmla="*/ 7 h 441"/>
                    <a:gd name="T30" fmla="*/ 8 w 367"/>
                    <a:gd name="T31" fmla="*/ 9 h 441"/>
                    <a:gd name="T32" fmla="*/ 10 w 367"/>
                    <a:gd name="T33" fmla="*/ 11 h 441"/>
                    <a:gd name="T34" fmla="*/ 12 w 367"/>
                    <a:gd name="T35" fmla="*/ 13 h 441"/>
                    <a:gd name="T36" fmla="*/ 14 w 367"/>
                    <a:gd name="T37" fmla="*/ 15 h 441"/>
                    <a:gd name="T38" fmla="*/ 23 w 367"/>
                    <a:gd name="T39" fmla="*/ 27 h 441"/>
                    <a:gd name="T40" fmla="*/ 21 w 367"/>
                    <a:gd name="T41" fmla="*/ 27 h 441"/>
                    <a:gd name="T42" fmla="*/ 20 w 367"/>
                    <a:gd name="T43" fmla="*/ 27 h 441"/>
                    <a:gd name="T44" fmla="*/ 19 w 367"/>
                    <a:gd name="T45" fmla="*/ 26 h 441"/>
                    <a:gd name="T46" fmla="*/ 18 w 367"/>
                    <a:gd name="T47" fmla="*/ 25 h 441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0" t="0" r="r" b="b"/>
                  <a:pathLst>
                    <a:path w="367" h="441">
                      <a:moveTo>
                        <a:pt x="291" y="408"/>
                      </a:moveTo>
                      <a:lnTo>
                        <a:pt x="0" y="0"/>
                      </a:lnTo>
                      <a:lnTo>
                        <a:pt x="14" y="0"/>
                      </a:lnTo>
                      <a:lnTo>
                        <a:pt x="28" y="3"/>
                      </a:lnTo>
                      <a:lnTo>
                        <a:pt x="41" y="5"/>
                      </a:lnTo>
                      <a:lnTo>
                        <a:pt x="54" y="5"/>
                      </a:lnTo>
                      <a:lnTo>
                        <a:pt x="82" y="38"/>
                      </a:lnTo>
                      <a:lnTo>
                        <a:pt x="82" y="41"/>
                      </a:lnTo>
                      <a:lnTo>
                        <a:pt x="79" y="38"/>
                      </a:lnTo>
                      <a:lnTo>
                        <a:pt x="77" y="38"/>
                      </a:lnTo>
                      <a:lnTo>
                        <a:pt x="74" y="41"/>
                      </a:lnTo>
                      <a:lnTo>
                        <a:pt x="68" y="49"/>
                      </a:lnTo>
                      <a:lnTo>
                        <a:pt x="74" y="65"/>
                      </a:lnTo>
                      <a:lnTo>
                        <a:pt x="84" y="87"/>
                      </a:lnTo>
                      <a:lnTo>
                        <a:pt x="103" y="114"/>
                      </a:lnTo>
                      <a:lnTo>
                        <a:pt x="130" y="144"/>
                      </a:lnTo>
                      <a:lnTo>
                        <a:pt x="160" y="176"/>
                      </a:lnTo>
                      <a:lnTo>
                        <a:pt x="193" y="212"/>
                      </a:lnTo>
                      <a:lnTo>
                        <a:pt x="229" y="245"/>
                      </a:lnTo>
                      <a:lnTo>
                        <a:pt x="367" y="441"/>
                      </a:lnTo>
                      <a:lnTo>
                        <a:pt x="348" y="438"/>
                      </a:lnTo>
                      <a:lnTo>
                        <a:pt x="329" y="429"/>
                      </a:lnTo>
                      <a:lnTo>
                        <a:pt x="310" y="418"/>
                      </a:lnTo>
                      <a:lnTo>
                        <a:pt x="291" y="40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2" name="Freeform 415">
                  <a:extLst>
                    <a:ext uri="{FF2B5EF4-FFF2-40B4-BE49-F238E27FC236}">
                      <a16:creationId xmlns:a16="http://schemas.microsoft.com/office/drawing/2014/main" id="{6B832641-3160-4FDE-BAD7-603563A2FB8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2" y="1321"/>
                  <a:ext cx="92" cy="112"/>
                </a:xfrm>
                <a:custGeom>
                  <a:avLst/>
                  <a:gdLst>
                    <a:gd name="T0" fmla="*/ 19 w 369"/>
                    <a:gd name="T1" fmla="*/ 27 h 448"/>
                    <a:gd name="T2" fmla="*/ 6 w 369"/>
                    <a:gd name="T3" fmla="*/ 9 h 448"/>
                    <a:gd name="T4" fmla="*/ 7 w 369"/>
                    <a:gd name="T5" fmla="*/ 10 h 448"/>
                    <a:gd name="T6" fmla="*/ 8 w 369"/>
                    <a:gd name="T7" fmla="*/ 11 h 448"/>
                    <a:gd name="T8" fmla="*/ 10 w 369"/>
                    <a:gd name="T9" fmla="*/ 13 h 448"/>
                    <a:gd name="T10" fmla="*/ 11 w 369"/>
                    <a:gd name="T11" fmla="*/ 14 h 448"/>
                    <a:gd name="T12" fmla="*/ 12 w 369"/>
                    <a:gd name="T13" fmla="*/ 15 h 448"/>
                    <a:gd name="T14" fmla="*/ 14 w 369"/>
                    <a:gd name="T15" fmla="*/ 17 h 448"/>
                    <a:gd name="T16" fmla="*/ 15 w 369"/>
                    <a:gd name="T17" fmla="*/ 18 h 448"/>
                    <a:gd name="T18" fmla="*/ 16 w 369"/>
                    <a:gd name="T19" fmla="*/ 19 h 448"/>
                    <a:gd name="T20" fmla="*/ 23 w 369"/>
                    <a:gd name="T21" fmla="*/ 28 h 448"/>
                    <a:gd name="T22" fmla="*/ 22 w 369"/>
                    <a:gd name="T23" fmla="*/ 28 h 448"/>
                    <a:gd name="T24" fmla="*/ 21 w 369"/>
                    <a:gd name="T25" fmla="*/ 28 h 448"/>
                    <a:gd name="T26" fmla="*/ 20 w 369"/>
                    <a:gd name="T27" fmla="*/ 27 h 448"/>
                    <a:gd name="T28" fmla="*/ 19 w 369"/>
                    <a:gd name="T29" fmla="*/ 27 h 448"/>
                    <a:gd name="T30" fmla="*/ 3 w 369"/>
                    <a:gd name="T31" fmla="*/ 4 h 448"/>
                    <a:gd name="T32" fmla="*/ 0 w 369"/>
                    <a:gd name="T33" fmla="*/ 0 h 448"/>
                    <a:gd name="T34" fmla="*/ 1 w 369"/>
                    <a:gd name="T35" fmla="*/ 0 h 448"/>
                    <a:gd name="T36" fmla="*/ 1 w 369"/>
                    <a:gd name="T37" fmla="*/ 0 h 448"/>
                    <a:gd name="T38" fmla="*/ 2 w 369"/>
                    <a:gd name="T39" fmla="*/ 0 h 448"/>
                    <a:gd name="T40" fmla="*/ 3 w 369"/>
                    <a:gd name="T41" fmla="*/ 0 h 448"/>
                    <a:gd name="T42" fmla="*/ 5 w 369"/>
                    <a:gd name="T43" fmla="*/ 3 h 448"/>
                    <a:gd name="T44" fmla="*/ 5 w 369"/>
                    <a:gd name="T45" fmla="*/ 2 h 448"/>
                    <a:gd name="T46" fmla="*/ 4 w 369"/>
                    <a:gd name="T47" fmla="*/ 2 h 448"/>
                    <a:gd name="T48" fmla="*/ 4 w 369"/>
                    <a:gd name="T49" fmla="*/ 2 h 448"/>
                    <a:gd name="T50" fmla="*/ 3 w 369"/>
                    <a:gd name="T51" fmla="*/ 2 h 448"/>
                    <a:gd name="T52" fmla="*/ 3 w 369"/>
                    <a:gd name="T53" fmla="*/ 2 h 448"/>
                    <a:gd name="T54" fmla="*/ 3 w 369"/>
                    <a:gd name="T55" fmla="*/ 2 h 448"/>
                    <a:gd name="T56" fmla="*/ 3 w 369"/>
                    <a:gd name="T57" fmla="*/ 3 h 448"/>
                    <a:gd name="T58" fmla="*/ 3 w 369"/>
                    <a:gd name="T59" fmla="*/ 3 h 448"/>
                    <a:gd name="T60" fmla="*/ 3 w 369"/>
                    <a:gd name="T61" fmla="*/ 3 h 448"/>
                    <a:gd name="T62" fmla="*/ 3 w 369"/>
                    <a:gd name="T63" fmla="*/ 3 h 448"/>
                    <a:gd name="T64" fmla="*/ 3 w 369"/>
                    <a:gd name="T65" fmla="*/ 3 h 448"/>
                    <a:gd name="T66" fmla="*/ 3 w 369"/>
                    <a:gd name="T67" fmla="*/ 3 h 448"/>
                    <a:gd name="T68" fmla="*/ 3 w 369"/>
                    <a:gd name="T69" fmla="*/ 3 h 448"/>
                    <a:gd name="T70" fmla="*/ 3 w 369"/>
                    <a:gd name="T71" fmla="*/ 4 h 448"/>
                    <a:gd name="T72" fmla="*/ 3 w 369"/>
                    <a:gd name="T73" fmla="*/ 4 h 448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</a:gdLst>
                  <a:ahLst/>
                  <a:cxnLst>
                    <a:cxn ang="T74">
                      <a:pos x="T0" y="T1"/>
                    </a:cxn>
                    <a:cxn ang="T75">
                      <a:pos x="T2" y="T3"/>
                    </a:cxn>
                    <a:cxn ang="T76">
                      <a:pos x="T4" y="T5"/>
                    </a:cxn>
                    <a:cxn ang="T77">
                      <a:pos x="T6" y="T7"/>
                    </a:cxn>
                    <a:cxn ang="T78">
                      <a:pos x="T8" y="T9"/>
                    </a:cxn>
                    <a:cxn ang="T79">
                      <a:pos x="T10" y="T11"/>
                    </a:cxn>
                    <a:cxn ang="T80">
                      <a:pos x="T12" y="T13"/>
                    </a:cxn>
                    <a:cxn ang="T81">
                      <a:pos x="T14" y="T15"/>
                    </a:cxn>
                    <a:cxn ang="T82">
                      <a:pos x="T16" y="T17"/>
                    </a:cxn>
                    <a:cxn ang="T83">
                      <a:pos x="T18" y="T19"/>
                    </a:cxn>
                    <a:cxn ang="T84">
                      <a:pos x="T20" y="T21"/>
                    </a:cxn>
                    <a:cxn ang="T85">
                      <a:pos x="T22" y="T23"/>
                    </a:cxn>
                    <a:cxn ang="T86">
                      <a:pos x="T24" y="T25"/>
                    </a:cxn>
                    <a:cxn ang="T87">
                      <a:pos x="T26" y="T27"/>
                    </a:cxn>
                    <a:cxn ang="T88">
                      <a:pos x="T28" y="T29"/>
                    </a:cxn>
                    <a:cxn ang="T89">
                      <a:pos x="T30" y="T31"/>
                    </a:cxn>
                    <a:cxn ang="T90">
                      <a:pos x="T32" y="T33"/>
                    </a:cxn>
                    <a:cxn ang="T91">
                      <a:pos x="T34" y="T35"/>
                    </a:cxn>
                    <a:cxn ang="T92">
                      <a:pos x="T36" y="T37"/>
                    </a:cxn>
                    <a:cxn ang="T93">
                      <a:pos x="T38" y="T39"/>
                    </a:cxn>
                    <a:cxn ang="T94">
                      <a:pos x="T40" y="T41"/>
                    </a:cxn>
                    <a:cxn ang="T95">
                      <a:pos x="T42" y="T43"/>
                    </a:cxn>
                    <a:cxn ang="T96">
                      <a:pos x="T44" y="T45"/>
                    </a:cxn>
                    <a:cxn ang="T97">
                      <a:pos x="T46" y="T47"/>
                    </a:cxn>
                    <a:cxn ang="T98">
                      <a:pos x="T48" y="T49"/>
                    </a:cxn>
                    <a:cxn ang="T99">
                      <a:pos x="T50" y="T51"/>
                    </a:cxn>
                    <a:cxn ang="T100">
                      <a:pos x="T52" y="T53"/>
                    </a:cxn>
                    <a:cxn ang="T101">
                      <a:pos x="T54" y="T55"/>
                    </a:cxn>
                    <a:cxn ang="T102">
                      <a:pos x="T56" y="T57"/>
                    </a:cxn>
                    <a:cxn ang="T103">
                      <a:pos x="T58" y="T59"/>
                    </a:cxn>
                    <a:cxn ang="T104">
                      <a:pos x="T60" y="T61"/>
                    </a:cxn>
                    <a:cxn ang="T105">
                      <a:pos x="T62" y="T63"/>
                    </a:cxn>
                    <a:cxn ang="T106">
                      <a:pos x="T64" y="T65"/>
                    </a:cxn>
                    <a:cxn ang="T107">
                      <a:pos x="T66" y="T67"/>
                    </a:cxn>
                    <a:cxn ang="T108">
                      <a:pos x="T68" y="T69"/>
                    </a:cxn>
                    <a:cxn ang="T109">
                      <a:pos x="T70" y="T71"/>
                    </a:cxn>
                    <a:cxn ang="T110">
                      <a:pos x="T72" y="T73"/>
                    </a:cxn>
                  </a:cxnLst>
                  <a:rect l="0" t="0" r="r" b="b"/>
                  <a:pathLst>
                    <a:path w="369" h="448">
                      <a:moveTo>
                        <a:pt x="301" y="427"/>
                      </a:moveTo>
                      <a:lnTo>
                        <a:pt x="100" y="139"/>
                      </a:lnTo>
                      <a:lnTo>
                        <a:pt x="119" y="160"/>
                      </a:lnTo>
                      <a:lnTo>
                        <a:pt x="137" y="180"/>
                      </a:lnTo>
                      <a:lnTo>
                        <a:pt x="157" y="201"/>
                      </a:lnTo>
                      <a:lnTo>
                        <a:pt x="179" y="222"/>
                      </a:lnTo>
                      <a:lnTo>
                        <a:pt x="201" y="245"/>
                      </a:lnTo>
                      <a:lnTo>
                        <a:pt x="222" y="264"/>
                      </a:lnTo>
                      <a:lnTo>
                        <a:pt x="243" y="282"/>
                      </a:lnTo>
                      <a:lnTo>
                        <a:pt x="266" y="302"/>
                      </a:lnTo>
                      <a:lnTo>
                        <a:pt x="369" y="448"/>
                      </a:lnTo>
                      <a:lnTo>
                        <a:pt x="356" y="446"/>
                      </a:lnTo>
                      <a:lnTo>
                        <a:pt x="339" y="443"/>
                      </a:lnTo>
                      <a:lnTo>
                        <a:pt x="320" y="435"/>
                      </a:lnTo>
                      <a:lnTo>
                        <a:pt x="301" y="427"/>
                      </a:lnTo>
                      <a:close/>
                      <a:moveTo>
                        <a:pt x="46" y="68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6" y="3"/>
                      </a:lnTo>
                      <a:lnTo>
                        <a:pt x="40" y="3"/>
                      </a:lnTo>
                      <a:lnTo>
                        <a:pt x="54" y="0"/>
                      </a:lnTo>
                      <a:lnTo>
                        <a:pt x="81" y="38"/>
                      </a:lnTo>
                      <a:lnTo>
                        <a:pt x="75" y="35"/>
                      </a:lnTo>
                      <a:lnTo>
                        <a:pt x="67" y="33"/>
                      </a:lnTo>
                      <a:lnTo>
                        <a:pt x="62" y="30"/>
                      </a:lnTo>
                      <a:lnTo>
                        <a:pt x="56" y="30"/>
                      </a:lnTo>
                      <a:lnTo>
                        <a:pt x="54" y="33"/>
                      </a:lnTo>
                      <a:lnTo>
                        <a:pt x="54" y="35"/>
                      </a:lnTo>
                      <a:lnTo>
                        <a:pt x="54" y="38"/>
                      </a:lnTo>
                      <a:lnTo>
                        <a:pt x="54" y="41"/>
                      </a:lnTo>
                      <a:lnTo>
                        <a:pt x="51" y="38"/>
                      </a:lnTo>
                      <a:lnTo>
                        <a:pt x="49" y="38"/>
                      </a:lnTo>
                      <a:lnTo>
                        <a:pt x="46" y="41"/>
                      </a:lnTo>
                      <a:lnTo>
                        <a:pt x="43" y="46"/>
                      </a:lnTo>
                      <a:lnTo>
                        <a:pt x="43" y="51"/>
                      </a:lnTo>
                      <a:lnTo>
                        <a:pt x="43" y="60"/>
                      </a:lnTo>
                      <a:lnTo>
                        <a:pt x="46" y="68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416">
                  <a:extLst>
                    <a:ext uri="{FF2B5EF4-FFF2-40B4-BE49-F238E27FC236}">
                      <a16:creationId xmlns:a16="http://schemas.microsoft.com/office/drawing/2014/main" id="{19C25516-1837-4F58-B122-84D6F3CD47B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88" y="1321"/>
                  <a:ext cx="94" cy="114"/>
                </a:xfrm>
                <a:custGeom>
                  <a:avLst/>
                  <a:gdLst>
                    <a:gd name="T0" fmla="*/ 20 w 376"/>
                    <a:gd name="T1" fmla="*/ 28 h 454"/>
                    <a:gd name="T2" fmla="*/ 11 w 376"/>
                    <a:gd name="T3" fmla="*/ 16 h 454"/>
                    <a:gd name="T4" fmla="*/ 12 w 376"/>
                    <a:gd name="T5" fmla="*/ 17 h 454"/>
                    <a:gd name="T6" fmla="*/ 13 w 376"/>
                    <a:gd name="T7" fmla="*/ 17 h 454"/>
                    <a:gd name="T8" fmla="*/ 14 w 376"/>
                    <a:gd name="T9" fmla="*/ 18 h 454"/>
                    <a:gd name="T10" fmla="*/ 15 w 376"/>
                    <a:gd name="T11" fmla="*/ 19 h 454"/>
                    <a:gd name="T12" fmla="*/ 16 w 376"/>
                    <a:gd name="T13" fmla="*/ 20 h 454"/>
                    <a:gd name="T14" fmla="*/ 17 w 376"/>
                    <a:gd name="T15" fmla="*/ 21 h 454"/>
                    <a:gd name="T16" fmla="*/ 18 w 376"/>
                    <a:gd name="T17" fmla="*/ 21 h 454"/>
                    <a:gd name="T18" fmla="*/ 19 w 376"/>
                    <a:gd name="T19" fmla="*/ 22 h 454"/>
                    <a:gd name="T20" fmla="*/ 24 w 376"/>
                    <a:gd name="T21" fmla="*/ 29 h 454"/>
                    <a:gd name="T22" fmla="*/ 23 w 376"/>
                    <a:gd name="T23" fmla="*/ 29 h 454"/>
                    <a:gd name="T24" fmla="*/ 22 w 376"/>
                    <a:gd name="T25" fmla="*/ 28 h 454"/>
                    <a:gd name="T26" fmla="*/ 21 w 376"/>
                    <a:gd name="T27" fmla="*/ 28 h 454"/>
                    <a:gd name="T28" fmla="*/ 20 w 376"/>
                    <a:gd name="T29" fmla="*/ 28 h 454"/>
                    <a:gd name="T30" fmla="*/ 2 w 376"/>
                    <a:gd name="T31" fmla="*/ 3 h 454"/>
                    <a:gd name="T32" fmla="*/ 0 w 376"/>
                    <a:gd name="T33" fmla="*/ 0 h 454"/>
                    <a:gd name="T34" fmla="*/ 1 w 376"/>
                    <a:gd name="T35" fmla="*/ 0 h 454"/>
                    <a:gd name="T36" fmla="*/ 2 w 376"/>
                    <a:gd name="T37" fmla="*/ 0 h 454"/>
                    <a:gd name="T38" fmla="*/ 3 w 376"/>
                    <a:gd name="T39" fmla="*/ 0 h 454"/>
                    <a:gd name="T40" fmla="*/ 4 w 376"/>
                    <a:gd name="T41" fmla="*/ 0 h 454"/>
                    <a:gd name="T42" fmla="*/ 7 w 376"/>
                    <a:gd name="T43" fmla="*/ 5 h 454"/>
                    <a:gd name="T44" fmla="*/ 5 w 376"/>
                    <a:gd name="T45" fmla="*/ 4 h 454"/>
                    <a:gd name="T46" fmla="*/ 4 w 376"/>
                    <a:gd name="T47" fmla="*/ 3 h 454"/>
                    <a:gd name="T48" fmla="*/ 3 w 376"/>
                    <a:gd name="T49" fmla="*/ 2 h 454"/>
                    <a:gd name="T50" fmla="*/ 2 w 376"/>
                    <a:gd name="T51" fmla="*/ 2 h 454"/>
                    <a:gd name="T52" fmla="*/ 2 w 376"/>
                    <a:gd name="T53" fmla="*/ 2 h 454"/>
                    <a:gd name="T54" fmla="*/ 2 w 376"/>
                    <a:gd name="T55" fmla="*/ 2 h 454"/>
                    <a:gd name="T56" fmla="*/ 2 w 376"/>
                    <a:gd name="T57" fmla="*/ 3 h 454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</a:gdLst>
                  <a:ahLst/>
                  <a:cxnLst>
                    <a:cxn ang="T58">
                      <a:pos x="T0" y="T1"/>
                    </a:cxn>
                    <a:cxn ang="T59">
                      <a:pos x="T2" y="T3"/>
                    </a:cxn>
                    <a:cxn ang="T60">
                      <a:pos x="T4" y="T5"/>
                    </a:cxn>
                    <a:cxn ang="T61">
                      <a:pos x="T6" y="T7"/>
                    </a:cxn>
                    <a:cxn ang="T62">
                      <a:pos x="T8" y="T9"/>
                    </a:cxn>
                    <a:cxn ang="T63">
                      <a:pos x="T10" y="T11"/>
                    </a:cxn>
                    <a:cxn ang="T64">
                      <a:pos x="T12" y="T13"/>
                    </a:cxn>
                    <a:cxn ang="T65">
                      <a:pos x="T14" y="T15"/>
                    </a:cxn>
                    <a:cxn ang="T66">
                      <a:pos x="T16" y="T17"/>
                    </a:cxn>
                    <a:cxn ang="T67">
                      <a:pos x="T18" y="T19"/>
                    </a:cxn>
                    <a:cxn ang="T68">
                      <a:pos x="T20" y="T21"/>
                    </a:cxn>
                    <a:cxn ang="T69">
                      <a:pos x="T22" y="T23"/>
                    </a:cxn>
                    <a:cxn ang="T70">
                      <a:pos x="T24" y="T25"/>
                    </a:cxn>
                    <a:cxn ang="T71">
                      <a:pos x="T26" y="T27"/>
                    </a:cxn>
                    <a:cxn ang="T72">
                      <a:pos x="T28" y="T29"/>
                    </a:cxn>
                    <a:cxn ang="T73">
                      <a:pos x="T30" y="T31"/>
                    </a:cxn>
                    <a:cxn ang="T74">
                      <a:pos x="T32" y="T33"/>
                    </a:cxn>
                    <a:cxn ang="T75">
                      <a:pos x="T34" y="T35"/>
                    </a:cxn>
                    <a:cxn ang="T76">
                      <a:pos x="T36" y="T37"/>
                    </a:cxn>
                    <a:cxn ang="T77">
                      <a:pos x="T38" y="T39"/>
                    </a:cxn>
                    <a:cxn ang="T78">
                      <a:pos x="T40" y="T41"/>
                    </a:cxn>
                    <a:cxn ang="T79">
                      <a:pos x="T42" y="T43"/>
                    </a:cxn>
                    <a:cxn ang="T80">
                      <a:pos x="T44" y="T45"/>
                    </a:cxn>
                    <a:cxn ang="T81">
                      <a:pos x="T46" y="T47"/>
                    </a:cxn>
                    <a:cxn ang="T82">
                      <a:pos x="T48" y="T49"/>
                    </a:cxn>
                    <a:cxn ang="T83">
                      <a:pos x="T50" y="T51"/>
                    </a:cxn>
                    <a:cxn ang="T84">
                      <a:pos x="T52" y="T53"/>
                    </a:cxn>
                    <a:cxn ang="T85">
                      <a:pos x="T54" y="T55"/>
                    </a:cxn>
                    <a:cxn ang="T86">
                      <a:pos x="T56" y="T57"/>
                    </a:cxn>
                  </a:cxnLst>
                  <a:rect l="0" t="0" r="r" b="b"/>
                  <a:pathLst>
                    <a:path w="376" h="454">
                      <a:moveTo>
                        <a:pt x="313" y="441"/>
                      </a:moveTo>
                      <a:lnTo>
                        <a:pt x="175" y="245"/>
                      </a:lnTo>
                      <a:lnTo>
                        <a:pt x="191" y="261"/>
                      </a:lnTo>
                      <a:lnTo>
                        <a:pt x="207" y="275"/>
                      </a:lnTo>
                      <a:lnTo>
                        <a:pt x="224" y="288"/>
                      </a:lnTo>
                      <a:lnTo>
                        <a:pt x="237" y="302"/>
                      </a:lnTo>
                      <a:lnTo>
                        <a:pt x="253" y="316"/>
                      </a:lnTo>
                      <a:lnTo>
                        <a:pt x="267" y="326"/>
                      </a:lnTo>
                      <a:lnTo>
                        <a:pt x="280" y="337"/>
                      </a:lnTo>
                      <a:lnTo>
                        <a:pt x="294" y="346"/>
                      </a:lnTo>
                      <a:lnTo>
                        <a:pt x="376" y="454"/>
                      </a:lnTo>
                      <a:lnTo>
                        <a:pt x="362" y="454"/>
                      </a:lnTo>
                      <a:lnTo>
                        <a:pt x="346" y="451"/>
                      </a:lnTo>
                      <a:lnTo>
                        <a:pt x="330" y="446"/>
                      </a:lnTo>
                      <a:lnTo>
                        <a:pt x="313" y="441"/>
                      </a:lnTo>
                      <a:close/>
                      <a:moveTo>
                        <a:pt x="28" y="38"/>
                      </a:moveTo>
                      <a:lnTo>
                        <a:pt x="0" y="5"/>
                      </a:lnTo>
                      <a:lnTo>
                        <a:pt x="14" y="5"/>
                      </a:lnTo>
                      <a:lnTo>
                        <a:pt x="28" y="3"/>
                      </a:lnTo>
                      <a:lnTo>
                        <a:pt x="41" y="0"/>
                      </a:lnTo>
                      <a:lnTo>
                        <a:pt x="55" y="0"/>
                      </a:lnTo>
                      <a:lnTo>
                        <a:pt x="109" y="79"/>
                      </a:lnTo>
                      <a:lnTo>
                        <a:pt x="85" y="60"/>
                      </a:lnTo>
                      <a:lnTo>
                        <a:pt x="63" y="44"/>
                      </a:lnTo>
                      <a:lnTo>
                        <a:pt x="44" y="33"/>
                      </a:lnTo>
                      <a:lnTo>
                        <a:pt x="30" y="30"/>
                      </a:lnTo>
                      <a:lnTo>
                        <a:pt x="28" y="33"/>
                      </a:lnTo>
                      <a:lnTo>
                        <a:pt x="28" y="35"/>
                      </a:lnTo>
                      <a:lnTo>
                        <a:pt x="28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4" name="Freeform 417">
                  <a:extLst>
                    <a:ext uri="{FF2B5EF4-FFF2-40B4-BE49-F238E27FC236}">
                      <a16:creationId xmlns:a16="http://schemas.microsoft.com/office/drawing/2014/main" id="{288E805C-52C0-4074-8CE9-FDB2CD1613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95" y="1321"/>
                  <a:ext cx="93" cy="113"/>
                </a:xfrm>
                <a:custGeom>
                  <a:avLst/>
                  <a:gdLst>
                    <a:gd name="T0" fmla="*/ 20 w 369"/>
                    <a:gd name="T1" fmla="*/ 28 h 451"/>
                    <a:gd name="T2" fmla="*/ 13 w 369"/>
                    <a:gd name="T3" fmla="*/ 19 h 451"/>
                    <a:gd name="T4" fmla="*/ 14 w 369"/>
                    <a:gd name="T5" fmla="*/ 20 h 451"/>
                    <a:gd name="T6" fmla="*/ 15 w 369"/>
                    <a:gd name="T7" fmla="*/ 20 h 451"/>
                    <a:gd name="T8" fmla="*/ 16 w 369"/>
                    <a:gd name="T9" fmla="*/ 21 h 451"/>
                    <a:gd name="T10" fmla="*/ 17 w 369"/>
                    <a:gd name="T11" fmla="*/ 21 h 451"/>
                    <a:gd name="T12" fmla="*/ 18 w 369"/>
                    <a:gd name="T13" fmla="*/ 22 h 451"/>
                    <a:gd name="T14" fmla="*/ 18 w 369"/>
                    <a:gd name="T15" fmla="*/ 22 h 451"/>
                    <a:gd name="T16" fmla="*/ 19 w 369"/>
                    <a:gd name="T17" fmla="*/ 23 h 451"/>
                    <a:gd name="T18" fmla="*/ 20 w 369"/>
                    <a:gd name="T19" fmla="*/ 23 h 451"/>
                    <a:gd name="T20" fmla="*/ 23 w 369"/>
                    <a:gd name="T21" fmla="*/ 28 h 451"/>
                    <a:gd name="T22" fmla="*/ 23 w 369"/>
                    <a:gd name="T23" fmla="*/ 28 h 451"/>
                    <a:gd name="T24" fmla="*/ 22 w 369"/>
                    <a:gd name="T25" fmla="*/ 28 h 451"/>
                    <a:gd name="T26" fmla="*/ 21 w 369"/>
                    <a:gd name="T27" fmla="*/ 28 h 451"/>
                    <a:gd name="T28" fmla="*/ 20 w 369"/>
                    <a:gd name="T29" fmla="*/ 28 h 451"/>
                    <a:gd name="T30" fmla="*/ 2 w 369"/>
                    <a:gd name="T31" fmla="*/ 3 h 451"/>
                    <a:gd name="T32" fmla="*/ 0 w 369"/>
                    <a:gd name="T33" fmla="*/ 0 h 451"/>
                    <a:gd name="T34" fmla="*/ 1 w 369"/>
                    <a:gd name="T35" fmla="*/ 0 h 451"/>
                    <a:gd name="T36" fmla="*/ 2 w 369"/>
                    <a:gd name="T37" fmla="*/ 0 h 451"/>
                    <a:gd name="T38" fmla="*/ 3 w 369"/>
                    <a:gd name="T39" fmla="*/ 0 h 451"/>
                    <a:gd name="T40" fmla="*/ 4 w 369"/>
                    <a:gd name="T41" fmla="*/ 0 h 451"/>
                    <a:gd name="T42" fmla="*/ 9 w 369"/>
                    <a:gd name="T43" fmla="*/ 8 h 451"/>
                    <a:gd name="T44" fmla="*/ 8 w 369"/>
                    <a:gd name="T45" fmla="*/ 7 h 451"/>
                    <a:gd name="T46" fmla="*/ 7 w 369"/>
                    <a:gd name="T47" fmla="*/ 7 h 451"/>
                    <a:gd name="T48" fmla="*/ 6 w 369"/>
                    <a:gd name="T49" fmla="*/ 6 h 451"/>
                    <a:gd name="T50" fmla="*/ 5 w 369"/>
                    <a:gd name="T51" fmla="*/ 5 h 451"/>
                    <a:gd name="T52" fmla="*/ 4 w 369"/>
                    <a:gd name="T53" fmla="*/ 4 h 451"/>
                    <a:gd name="T54" fmla="*/ 3 w 369"/>
                    <a:gd name="T55" fmla="*/ 4 h 451"/>
                    <a:gd name="T56" fmla="*/ 2 w 369"/>
                    <a:gd name="T57" fmla="*/ 3 h 451"/>
                    <a:gd name="T58" fmla="*/ 2 w 369"/>
                    <a:gd name="T59" fmla="*/ 3 h 451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69" h="451">
                      <a:moveTo>
                        <a:pt x="315" y="448"/>
                      </a:moveTo>
                      <a:lnTo>
                        <a:pt x="212" y="302"/>
                      </a:lnTo>
                      <a:lnTo>
                        <a:pt x="225" y="312"/>
                      </a:lnTo>
                      <a:lnTo>
                        <a:pt x="239" y="323"/>
                      </a:lnTo>
                      <a:lnTo>
                        <a:pt x="252" y="332"/>
                      </a:lnTo>
                      <a:lnTo>
                        <a:pt x="266" y="340"/>
                      </a:lnTo>
                      <a:lnTo>
                        <a:pt x="277" y="348"/>
                      </a:lnTo>
                      <a:lnTo>
                        <a:pt x="290" y="353"/>
                      </a:lnTo>
                      <a:lnTo>
                        <a:pt x="298" y="358"/>
                      </a:lnTo>
                      <a:lnTo>
                        <a:pt x="309" y="362"/>
                      </a:lnTo>
                      <a:lnTo>
                        <a:pt x="369" y="448"/>
                      </a:lnTo>
                      <a:lnTo>
                        <a:pt x="358" y="451"/>
                      </a:lnTo>
                      <a:lnTo>
                        <a:pt x="348" y="451"/>
                      </a:lnTo>
                      <a:lnTo>
                        <a:pt x="332" y="451"/>
                      </a:lnTo>
                      <a:lnTo>
                        <a:pt x="315" y="448"/>
                      </a:lnTo>
                      <a:close/>
                      <a:moveTo>
                        <a:pt x="27" y="38"/>
                      </a:moveTo>
                      <a:lnTo>
                        <a:pt x="0" y="0"/>
                      </a:lnTo>
                      <a:lnTo>
                        <a:pt x="13" y="0"/>
                      </a:lnTo>
                      <a:lnTo>
                        <a:pt x="27" y="0"/>
                      </a:lnTo>
                      <a:lnTo>
                        <a:pt x="41" y="3"/>
                      </a:lnTo>
                      <a:lnTo>
                        <a:pt x="54" y="5"/>
                      </a:lnTo>
                      <a:lnTo>
                        <a:pt x="147" y="130"/>
                      </a:lnTo>
                      <a:lnTo>
                        <a:pt x="131" y="117"/>
                      </a:lnTo>
                      <a:lnTo>
                        <a:pt x="111" y="104"/>
                      </a:lnTo>
                      <a:lnTo>
                        <a:pt x="95" y="90"/>
                      </a:lnTo>
                      <a:lnTo>
                        <a:pt x="78" y="76"/>
                      </a:lnTo>
                      <a:lnTo>
                        <a:pt x="65" y="65"/>
                      </a:lnTo>
                      <a:lnTo>
                        <a:pt x="51" y="54"/>
                      </a:lnTo>
                      <a:lnTo>
                        <a:pt x="37" y="46"/>
                      </a:lnTo>
                      <a:lnTo>
                        <a:pt x="27" y="38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5" name="Freeform 418">
                  <a:extLst>
                    <a:ext uri="{FF2B5EF4-FFF2-40B4-BE49-F238E27FC236}">
                      <a16:creationId xmlns:a16="http://schemas.microsoft.com/office/drawing/2014/main" id="{1585B393-71BA-40E8-A171-036527F7C9B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2" y="1321"/>
                  <a:ext cx="90" cy="114"/>
                </a:xfrm>
                <a:custGeom>
                  <a:avLst/>
                  <a:gdLst>
                    <a:gd name="T0" fmla="*/ 20 w 361"/>
                    <a:gd name="T1" fmla="*/ 29 h 454"/>
                    <a:gd name="T2" fmla="*/ 15 w 361"/>
                    <a:gd name="T3" fmla="*/ 22 h 454"/>
                    <a:gd name="T4" fmla="*/ 16 w 361"/>
                    <a:gd name="T5" fmla="*/ 22 h 454"/>
                    <a:gd name="T6" fmla="*/ 17 w 361"/>
                    <a:gd name="T7" fmla="*/ 23 h 454"/>
                    <a:gd name="T8" fmla="*/ 18 w 361"/>
                    <a:gd name="T9" fmla="*/ 23 h 454"/>
                    <a:gd name="T10" fmla="*/ 19 w 361"/>
                    <a:gd name="T11" fmla="*/ 22 h 454"/>
                    <a:gd name="T12" fmla="*/ 22 w 361"/>
                    <a:gd name="T13" fmla="*/ 28 h 454"/>
                    <a:gd name="T14" fmla="*/ 22 w 361"/>
                    <a:gd name="T15" fmla="*/ 28 h 454"/>
                    <a:gd name="T16" fmla="*/ 21 w 361"/>
                    <a:gd name="T17" fmla="*/ 28 h 454"/>
                    <a:gd name="T18" fmla="*/ 21 w 361"/>
                    <a:gd name="T19" fmla="*/ 29 h 454"/>
                    <a:gd name="T20" fmla="*/ 20 w 361"/>
                    <a:gd name="T21" fmla="*/ 29 h 454"/>
                    <a:gd name="T22" fmla="*/ 3 w 361"/>
                    <a:gd name="T23" fmla="*/ 5 h 454"/>
                    <a:gd name="T24" fmla="*/ 0 w 361"/>
                    <a:gd name="T25" fmla="*/ 0 h 454"/>
                    <a:gd name="T26" fmla="*/ 1 w 361"/>
                    <a:gd name="T27" fmla="*/ 0 h 454"/>
                    <a:gd name="T28" fmla="*/ 2 w 361"/>
                    <a:gd name="T29" fmla="*/ 0 h 454"/>
                    <a:gd name="T30" fmla="*/ 3 w 361"/>
                    <a:gd name="T31" fmla="*/ 0 h 454"/>
                    <a:gd name="T32" fmla="*/ 4 w 361"/>
                    <a:gd name="T33" fmla="*/ 1 h 454"/>
                    <a:gd name="T34" fmla="*/ 11 w 361"/>
                    <a:gd name="T35" fmla="*/ 11 h 454"/>
                    <a:gd name="T36" fmla="*/ 10 w 361"/>
                    <a:gd name="T37" fmla="*/ 11 h 454"/>
                    <a:gd name="T38" fmla="*/ 9 w 361"/>
                    <a:gd name="T39" fmla="*/ 10 h 454"/>
                    <a:gd name="T40" fmla="*/ 8 w 361"/>
                    <a:gd name="T41" fmla="*/ 9 h 454"/>
                    <a:gd name="T42" fmla="*/ 7 w 361"/>
                    <a:gd name="T43" fmla="*/ 8 h 454"/>
                    <a:gd name="T44" fmla="*/ 6 w 361"/>
                    <a:gd name="T45" fmla="*/ 7 h 454"/>
                    <a:gd name="T46" fmla="*/ 5 w 361"/>
                    <a:gd name="T47" fmla="*/ 7 h 454"/>
                    <a:gd name="T48" fmla="*/ 4 w 361"/>
                    <a:gd name="T49" fmla="*/ 6 h 454"/>
                    <a:gd name="T50" fmla="*/ 3 w 361"/>
                    <a:gd name="T51" fmla="*/ 5 h 454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</a:gdLst>
                  <a:ahLst/>
                  <a:cxnLst>
                    <a:cxn ang="T52">
                      <a:pos x="T0" y="T1"/>
                    </a:cxn>
                    <a:cxn ang="T53">
                      <a:pos x="T2" y="T3"/>
                    </a:cxn>
                    <a:cxn ang="T54">
                      <a:pos x="T4" y="T5"/>
                    </a:cxn>
                    <a:cxn ang="T55">
                      <a:pos x="T6" y="T7"/>
                    </a:cxn>
                    <a:cxn ang="T56">
                      <a:pos x="T8" y="T9"/>
                    </a:cxn>
                    <a:cxn ang="T57">
                      <a:pos x="T10" y="T11"/>
                    </a:cxn>
                    <a:cxn ang="T58">
                      <a:pos x="T12" y="T13"/>
                    </a:cxn>
                    <a:cxn ang="T59">
                      <a:pos x="T14" y="T15"/>
                    </a:cxn>
                    <a:cxn ang="T60">
                      <a:pos x="T16" y="T17"/>
                    </a:cxn>
                    <a:cxn ang="T61">
                      <a:pos x="T18" y="T19"/>
                    </a:cxn>
                    <a:cxn ang="T62">
                      <a:pos x="T20" y="T21"/>
                    </a:cxn>
                    <a:cxn ang="T63">
                      <a:pos x="T22" y="T23"/>
                    </a:cxn>
                    <a:cxn ang="T64">
                      <a:pos x="T24" y="T25"/>
                    </a:cxn>
                    <a:cxn ang="T65">
                      <a:pos x="T26" y="T27"/>
                    </a:cxn>
                    <a:cxn ang="T66">
                      <a:pos x="T28" y="T29"/>
                    </a:cxn>
                    <a:cxn ang="T67">
                      <a:pos x="T30" y="T31"/>
                    </a:cxn>
                    <a:cxn ang="T68">
                      <a:pos x="T32" y="T33"/>
                    </a:cxn>
                    <a:cxn ang="T69">
                      <a:pos x="T34" y="T35"/>
                    </a:cxn>
                    <a:cxn ang="T70">
                      <a:pos x="T36" y="T37"/>
                    </a:cxn>
                    <a:cxn ang="T71">
                      <a:pos x="T38" y="T39"/>
                    </a:cxn>
                    <a:cxn ang="T72">
                      <a:pos x="T40" y="T41"/>
                    </a:cxn>
                    <a:cxn ang="T73">
                      <a:pos x="T42" y="T43"/>
                    </a:cxn>
                    <a:cxn ang="T74">
                      <a:pos x="T44" y="T45"/>
                    </a:cxn>
                    <a:cxn ang="T75">
                      <a:pos x="T46" y="T47"/>
                    </a:cxn>
                    <a:cxn ang="T76">
                      <a:pos x="T48" y="T49"/>
                    </a:cxn>
                    <a:cxn ang="T77">
                      <a:pos x="T50" y="T51"/>
                    </a:cxn>
                  </a:cxnLst>
                  <a:rect l="0" t="0" r="r" b="b"/>
                  <a:pathLst>
                    <a:path w="361" h="454">
                      <a:moveTo>
                        <a:pt x="321" y="454"/>
                      </a:moveTo>
                      <a:lnTo>
                        <a:pt x="239" y="346"/>
                      </a:lnTo>
                      <a:lnTo>
                        <a:pt x="263" y="356"/>
                      </a:lnTo>
                      <a:lnTo>
                        <a:pt x="282" y="362"/>
                      </a:lnTo>
                      <a:lnTo>
                        <a:pt x="296" y="362"/>
                      </a:lnTo>
                      <a:lnTo>
                        <a:pt x="305" y="356"/>
                      </a:lnTo>
                      <a:lnTo>
                        <a:pt x="361" y="441"/>
                      </a:lnTo>
                      <a:lnTo>
                        <a:pt x="353" y="446"/>
                      </a:lnTo>
                      <a:lnTo>
                        <a:pt x="342" y="451"/>
                      </a:lnTo>
                      <a:lnTo>
                        <a:pt x="331" y="454"/>
                      </a:lnTo>
                      <a:lnTo>
                        <a:pt x="321" y="454"/>
                      </a:lnTo>
                      <a:close/>
                      <a:moveTo>
                        <a:pt x="54" y="79"/>
                      </a:moveTo>
                      <a:lnTo>
                        <a:pt x="0" y="0"/>
                      </a:lnTo>
                      <a:lnTo>
                        <a:pt x="16" y="0"/>
                      </a:lnTo>
                      <a:lnTo>
                        <a:pt x="33" y="3"/>
                      </a:lnTo>
                      <a:lnTo>
                        <a:pt x="46" y="5"/>
                      </a:lnTo>
                      <a:lnTo>
                        <a:pt x="62" y="8"/>
                      </a:lnTo>
                      <a:lnTo>
                        <a:pt x="182" y="180"/>
                      </a:lnTo>
                      <a:lnTo>
                        <a:pt x="166" y="169"/>
                      </a:lnTo>
                      <a:lnTo>
                        <a:pt x="150" y="157"/>
                      </a:lnTo>
                      <a:lnTo>
                        <a:pt x="133" y="144"/>
                      </a:lnTo>
                      <a:lnTo>
                        <a:pt x="116" y="130"/>
                      </a:lnTo>
                      <a:lnTo>
                        <a:pt x="100" y="117"/>
                      </a:lnTo>
                      <a:lnTo>
                        <a:pt x="84" y="104"/>
                      </a:lnTo>
                      <a:lnTo>
                        <a:pt x="68" y="90"/>
                      </a:lnTo>
                      <a:lnTo>
                        <a:pt x="54" y="79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6" name="Freeform 419">
                  <a:extLst>
                    <a:ext uri="{FF2B5EF4-FFF2-40B4-BE49-F238E27FC236}">
                      <a16:creationId xmlns:a16="http://schemas.microsoft.com/office/drawing/2014/main" id="{9066B513-886F-44DD-882C-76B545066D74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09" y="1323"/>
                  <a:ext cx="87" cy="110"/>
                </a:xfrm>
                <a:custGeom>
                  <a:avLst/>
                  <a:gdLst>
                    <a:gd name="T0" fmla="*/ 19 w 350"/>
                    <a:gd name="T1" fmla="*/ 27 h 443"/>
                    <a:gd name="T2" fmla="*/ 16 w 350"/>
                    <a:gd name="T3" fmla="*/ 22 h 443"/>
                    <a:gd name="T4" fmla="*/ 16 w 350"/>
                    <a:gd name="T5" fmla="*/ 22 h 443"/>
                    <a:gd name="T6" fmla="*/ 17 w 350"/>
                    <a:gd name="T7" fmla="*/ 22 h 443"/>
                    <a:gd name="T8" fmla="*/ 17 w 350"/>
                    <a:gd name="T9" fmla="*/ 22 h 443"/>
                    <a:gd name="T10" fmla="*/ 17 w 350"/>
                    <a:gd name="T11" fmla="*/ 22 h 443"/>
                    <a:gd name="T12" fmla="*/ 18 w 350"/>
                    <a:gd name="T13" fmla="*/ 21 h 443"/>
                    <a:gd name="T14" fmla="*/ 18 w 350"/>
                    <a:gd name="T15" fmla="*/ 21 h 443"/>
                    <a:gd name="T16" fmla="*/ 18 w 350"/>
                    <a:gd name="T17" fmla="*/ 20 h 443"/>
                    <a:gd name="T18" fmla="*/ 18 w 350"/>
                    <a:gd name="T19" fmla="*/ 20 h 443"/>
                    <a:gd name="T20" fmla="*/ 22 w 350"/>
                    <a:gd name="T21" fmla="*/ 26 h 443"/>
                    <a:gd name="T22" fmla="*/ 21 w 350"/>
                    <a:gd name="T23" fmla="*/ 26 h 443"/>
                    <a:gd name="T24" fmla="*/ 21 w 350"/>
                    <a:gd name="T25" fmla="*/ 27 h 443"/>
                    <a:gd name="T26" fmla="*/ 20 w 350"/>
                    <a:gd name="T27" fmla="*/ 27 h 443"/>
                    <a:gd name="T28" fmla="*/ 19 w 350"/>
                    <a:gd name="T29" fmla="*/ 27 h 443"/>
                    <a:gd name="T30" fmla="*/ 6 w 350"/>
                    <a:gd name="T31" fmla="*/ 8 h 443"/>
                    <a:gd name="T32" fmla="*/ 0 w 350"/>
                    <a:gd name="T33" fmla="*/ 0 h 443"/>
                    <a:gd name="T34" fmla="*/ 1 w 350"/>
                    <a:gd name="T35" fmla="*/ 0 h 443"/>
                    <a:gd name="T36" fmla="*/ 2 w 350"/>
                    <a:gd name="T37" fmla="*/ 0 h 443"/>
                    <a:gd name="T38" fmla="*/ 2 w 350"/>
                    <a:gd name="T39" fmla="*/ 0 h 443"/>
                    <a:gd name="T40" fmla="*/ 3 w 350"/>
                    <a:gd name="T41" fmla="*/ 1 h 443"/>
                    <a:gd name="T42" fmla="*/ 3 w 350"/>
                    <a:gd name="T43" fmla="*/ 1 h 443"/>
                    <a:gd name="T44" fmla="*/ 4 w 350"/>
                    <a:gd name="T45" fmla="*/ 1 h 443"/>
                    <a:gd name="T46" fmla="*/ 4 w 350"/>
                    <a:gd name="T47" fmla="*/ 1 h 443"/>
                    <a:gd name="T48" fmla="*/ 4 w 350"/>
                    <a:gd name="T49" fmla="*/ 1 h 443"/>
                    <a:gd name="T50" fmla="*/ 13 w 350"/>
                    <a:gd name="T51" fmla="*/ 13 h 443"/>
                    <a:gd name="T52" fmla="*/ 12 w 350"/>
                    <a:gd name="T53" fmla="*/ 13 h 443"/>
                    <a:gd name="T54" fmla="*/ 11 w 350"/>
                    <a:gd name="T55" fmla="*/ 12 h 443"/>
                    <a:gd name="T56" fmla="*/ 10 w 350"/>
                    <a:gd name="T57" fmla="*/ 12 h 443"/>
                    <a:gd name="T58" fmla="*/ 10 w 350"/>
                    <a:gd name="T59" fmla="*/ 11 h 443"/>
                    <a:gd name="T60" fmla="*/ 9 w 350"/>
                    <a:gd name="T61" fmla="*/ 10 h 443"/>
                    <a:gd name="T62" fmla="*/ 8 w 350"/>
                    <a:gd name="T63" fmla="*/ 9 h 443"/>
                    <a:gd name="T64" fmla="*/ 7 w 350"/>
                    <a:gd name="T65" fmla="*/ 9 h 443"/>
                    <a:gd name="T66" fmla="*/ 6 w 350"/>
                    <a:gd name="T67" fmla="*/ 8 h 443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0" t="0" r="r" b="b"/>
                  <a:pathLst>
                    <a:path w="350" h="443">
                      <a:moveTo>
                        <a:pt x="315" y="443"/>
                      </a:moveTo>
                      <a:lnTo>
                        <a:pt x="255" y="357"/>
                      </a:lnTo>
                      <a:lnTo>
                        <a:pt x="264" y="357"/>
                      </a:lnTo>
                      <a:lnTo>
                        <a:pt x="271" y="357"/>
                      </a:lnTo>
                      <a:lnTo>
                        <a:pt x="278" y="353"/>
                      </a:lnTo>
                      <a:lnTo>
                        <a:pt x="283" y="351"/>
                      </a:lnTo>
                      <a:lnTo>
                        <a:pt x="285" y="346"/>
                      </a:lnTo>
                      <a:lnTo>
                        <a:pt x="285" y="337"/>
                      </a:lnTo>
                      <a:lnTo>
                        <a:pt x="285" y="332"/>
                      </a:lnTo>
                      <a:lnTo>
                        <a:pt x="288" y="327"/>
                      </a:lnTo>
                      <a:lnTo>
                        <a:pt x="350" y="419"/>
                      </a:lnTo>
                      <a:lnTo>
                        <a:pt x="345" y="427"/>
                      </a:lnTo>
                      <a:lnTo>
                        <a:pt x="336" y="436"/>
                      </a:lnTo>
                      <a:lnTo>
                        <a:pt x="326" y="441"/>
                      </a:lnTo>
                      <a:lnTo>
                        <a:pt x="315" y="443"/>
                      </a:lnTo>
                      <a:close/>
                      <a:moveTo>
                        <a:pt x="93" y="125"/>
                      </a:moveTo>
                      <a:lnTo>
                        <a:pt x="0" y="0"/>
                      </a:lnTo>
                      <a:lnTo>
                        <a:pt x="13" y="3"/>
                      </a:lnTo>
                      <a:lnTo>
                        <a:pt x="27" y="3"/>
                      </a:lnTo>
                      <a:lnTo>
                        <a:pt x="41" y="6"/>
                      </a:lnTo>
                      <a:lnTo>
                        <a:pt x="54" y="11"/>
                      </a:lnTo>
                      <a:lnTo>
                        <a:pt x="57" y="14"/>
                      </a:lnTo>
                      <a:lnTo>
                        <a:pt x="63" y="16"/>
                      </a:lnTo>
                      <a:lnTo>
                        <a:pt x="68" y="20"/>
                      </a:lnTo>
                      <a:lnTo>
                        <a:pt x="73" y="25"/>
                      </a:lnTo>
                      <a:lnTo>
                        <a:pt x="212" y="217"/>
                      </a:lnTo>
                      <a:lnTo>
                        <a:pt x="198" y="210"/>
                      </a:lnTo>
                      <a:lnTo>
                        <a:pt x="182" y="199"/>
                      </a:lnTo>
                      <a:lnTo>
                        <a:pt x="169" y="188"/>
                      </a:lnTo>
                      <a:lnTo>
                        <a:pt x="155" y="175"/>
                      </a:lnTo>
                      <a:lnTo>
                        <a:pt x="139" y="164"/>
                      </a:lnTo>
                      <a:lnTo>
                        <a:pt x="125" y="150"/>
                      </a:lnTo>
                      <a:lnTo>
                        <a:pt x="109" y="139"/>
                      </a:lnTo>
                      <a:lnTo>
                        <a:pt x="93" y="125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Freeform 420">
                  <a:extLst>
                    <a:ext uri="{FF2B5EF4-FFF2-40B4-BE49-F238E27FC236}">
                      <a16:creationId xmlns:a16="http://schemas.microsoft.com/office/drawing/2014/main" id="{4EECC7B3-5FE9-4522-AB11-F491E9AA4529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17" y="1323"/>
                  <a:ext cx="83" cy="108"/>
                </a:xfrm>
                <a:custGeom>
                  <a:avLst/>
                  <a:gdLst>
                    <a:gd name="T0" fmla="*/ 19 w 331"/>
                    <a:gd name="T1" fmla="*/ 27 h 433"/>
                    <a:gd name="T2" fmla="*/ 15 w 331"/>
                    <a:gd name="T3" fmla="*/ 22 h 433"/>
                    <a:gd name="T4" fmla="*/ 15 w 331"/>
                    <a:gd name="T5" fmla="*/ 22 h 433"/>
                    <a:gd name="T6" fmla="*/ 16 w 331"/>
                    <a:gd name="T7" fmla="*/ 22 h 433"/>
                    <a:gd name="T8" fmla="*/ 16 w 331"/>
                    <a:gd name="T9" fmla="*/ 21 h 433"/>
                    <a:gd name="T10" fmla="*/ 16 w 331"/>
                    <a:gd name="T11" fmla="*/ 20 h 433"/>
                    <a:gd name="T12" fmla="*/ 16 w 331"/>
                    <a:gd name="T13" fmla="*/ 19 h 433"/>
                    <a:gd name="T14" fmla="*/ 16 w 331"/>
                    <a:gd name="T15" fmla="*/ 19 h 433"/>
                    <a:gd name="T16" fmla="*/ 21 w 331"/>
                    <a:gd name="T17" fmla="*/ 24 h 433"/>
                    <a:gd name="T18" fmla="*/ 21 w 331"/>
                    <a:gd name="T19" fmla="*/ 25 h 433"/>
                    <a:gd name="T20" fmla="*/ 20 w 331"/>
                    <a:gd name="T21" fmla="*/ 25 h 433"/>
                    <a:gd name="T22" fmla="*/ 20 w 331"/>
                    <a:gd name="T23" fmla="*/ 25 h 433"/>
                    <a:gd name="T24" fmla="*/ 20 w 331"/>
                    <a:gd name="T25" fmla="*/ 26 h 433"/>
                    <a:gd name="T26" fmla="*/ 20 w 331"/>
                    <a:gd name="T27" fmla="*/ 26 h 433"/>
                    <a:gd name="T28" fmla="*/ 19 w 331"/>
                    <a:gd name="T29" fmla="*/ 27 h 433"/>
                    <a:gd name="T30" fmla="*/ 19 w 331"/>
                    <a:gd name="T31" fmla="*/ 27 h 433"/>
                    <a:gd name="T32" fmla="*/ 19 w 331"/>
                    <a:gd name="T33" fmla="*/ 27 h 433"/>
                    <a:gd name="T34" fmla="*/ 8 w 331"/>
                    <a:gd name="T35" fmla="*/ 11 h 433"/>
                    <a:gd name="T36" fmla="*/ 0 w 331"/>
                    <a:gd name="T37" fmla="*/ 0 h 433"/>
                    <a:gd name="T38" fmla="*/ 0 w 331"/>
                    <a:gd name="T39" fmla="*/ 0 h 433"/>
                    <a:gd name="T40" fmla="*/ 1 w 331"/>
                    <a:gd name="T41" fmla="*/ 0 h 433"/>
                    <a:gd name="T42" fmla="*/ 1 w 331"/>
                    <a:gd name="T43" fmla="*/ 0 h 433"/>
                    <a:gd name="T44" fmla="*/ 1 w 331"/>
                    <a:gd name="T45" fmla="*/ 0 h 433"/>
                    <a:gd name="T46" fmla="*/ 2 w 331"/>
                    <a:gd name="T47" fmla="*/ 1 h 433"/>
                    <a:gd name="T48" fmla="*/ 3 w 331"/>
                    <a:gd name="T49" fmla="*/ 2 h 433"/>
                    <a:gd name="T50" fmla="*/ 4 w 331"/>
                    <a:gd name="T51" fmla="*/ 2 h 433"/>
                    <a:gd name="T52" fmla="*/ 5 w 331"/>
                    <a:gd name="T53" fmla="*/ 3 h 433"/>
                    <a:gd name="T54" fmla="*/ 14 w 331"/>
                    <a:gd name="T55" fmla="*/ 14 h 433"/>
                    <a:gd name="T56" fmla="*/ 13 w 331"/>
                    <a:gd name="T57" fmla="*/ 14 h 433"/>
                    <a:gd name="T58" fmla="*/ 13 w 331"/>
                    <a:gd name="T59" fmla="*/ 14 h 433"/>
                    <a:gd name="T60" fmla="*/ 12 w 331"/>
                    <a:gd name="T61" fmla="*/ 13 h 433"/>
                    <a:gd name="T62" fmla="*/ 11 w 331"/>
                    <a:gd name="T63" fmla="*/ 13 h 433"/>
                    <a:gd name="T64" fmla="*/ 10 w 331"/>
                    <a:gd name="T65" fmla="*/ 12 h 433"/>
                    <a:gd name="T66" fmla="*/ 9 w 331"/>
                    <a:gd name="T67" fmla="*/ 12 h 433"/>
                    <a:gd name="T68" fmla="*/ 9 w 331"/>
                    <a:gd name="T69" fmla="*/ 11 h 433"/>
                    <a:gd name="T70" fmla="*/ 8 w 331"/>
                    <a:gd name="T71" fmla="*/ 11 h 433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</a:gdLst>
                  <a:ahLst/>
                  <a:cxnLst>
                    <a:cxn ang="T72">
                      <a:pos x="T0" y="T1"/>
                    </a:cxn>
                    <a:cxn ang="T73">
                      <a:pos x="T2" y="T3"/>
                    </a:cxn>
                    <a:cxn ang="T74">
                      <a:pos x="T4" y="T5"/>
                    </a:cxn>
                    <a:cxn ang="T75">
                      <a:pos x="T6" y="T7"/>
                    </a:cxn>
                    <a:cxn ang="T76">
                      <a:pos x="T8" y="T9"/>
                    </a:cxn>
                    <a:cxn ang="T77">
                      <a:pos x="T10" y="T11"/>
                    </a:cxn>
                    <a:cxn ang="T78">
                      <a:pos x="T12" y="T13"/>
                    </a:cxn>
                    <a:cxn ang="T79">
                      <a:pos x="T14" y="T15"/>
                    </a:cxn>
                    <a:cxn ang="T80">
                      <a:pos x="T16" y="T17"/>
                    </a:cxn>
                    <a:cxn ang="T81">
                      <a:pos x="T18" y="T19"/>
                    </a:cxn>
                    <a:cxn ang="T82">
                      <a:pos x="T20" y="T21"/>
                    </a:cxn>
                    <a:cxn ang="T83">
                      <a:pos x="T22" y="T23"/>
                    </a:cxn>
                    <a:cxn ang="T84">
                      <a:pos x="T24" y="T25"/>
                    </a:cxn>
                    <a:cxn ang="T85">
                      <a:pos x="T26" y="T27"/>
                    </a:cxn>
                    <a:cxn ang="T86">
                      <a:pos x="T28" y="T29"/>
                    </a:cxn>
                    <a:cxn ang="T87">
                      <a:pos x="T30" y="T31"/>
                    </a:cxn>
                    <a:cxn ang="T88">
                      <a:pos x="T32" y="T33"/>
                    </a:cxn>
                    <a:cxn ang="T89">
                      <a:pos x="T34" y="T35"/>
                    </a:cxn>
                    <a:cxn ang="T90">
                      <a:pos x="T36" y="T37"/>
                    </a:cxn>
                    <a:cxn ang="T91">
                      <a:pos x="T38" y="T39"/>
                    </a:cxn>
                    <a:cxn ang="T92">
                      <a:pos x="T40" y="T41"/>
                    </a:cxn>
                    <a:cxn ang="T93">
                      <a:pos x="T42" y="T43"/>
                    </a:cxn>
                    <a:cxn ang="T94">
                      <a:pos x="T44" y="T45"/>
                    </a:cxn>
                    <a:cxn ang="T95">
                      <a:pos x="T46" y="T47"/>
                    </a:cxn>
                    <a:cxn ang="T96">
                      <a:pos x="T48" y="T49"/>
                    </a:cxn>
                    <a:cxn ang="T97">
                      <a:pos x="T50" y="T51"/>
                    </a:cxn>
                    <a:cxn ang="T98">
                      <a:pos x="T52" y="T53"/>
                    </a:cxn>
                    <a:cxn ang="T99">
                      <a:pos x="T54" y="T55"/>
                    </a:cxn>
                    <a:cxn ang="T100">
                      <a:pos x="T56" y="T57"/>
                    </a:cxn>
                    <a:cxn ang="T101">
                      <a:pos x="T58" y="T59"/>
                    </a:cxn>
                    <a:cxn ang="T102">
                      <a:pos x="T60" y="T61"/>
                    </a:cxn>
                    <a:cxn ang="T103">
                      <a:pos x="T62" y="T63"/>
                    </a:cxn>
                    <a:cxn ang="T104">
                      <a:pos x="T64" y="T65"/>
                    </a:cxn>
                    <a:cxn ang="T105">
                      <a:pos x="T66" y="T67"/>
                    </a:cxn>
                    <a:cxn ang="T106">
                      <a:pos x="T68" y="T69"/>
                    </a:cxn>
                    <a:cxn ang="T107">
                      <a:pos x="T70" y="T71"/>
                    </a:cxn>
                  </a:cxnLst>
                  <a:rect l="0" t="0" r="r" b="b"/>
                  <a:pathLst>
                    <a:path w="331" h="433">
                      <a:moveTo>
                        <a:pt x="299" y="433"/>
                      </a:moveTo>
                      <a:lnTo>
                        <a:pt x="243" y="348"/>
                      </a:lnTo>
                      <a:lnTo>
                        <a:pt x="245" y="348"/>
                      </a:lnTo>
                      <a:lnTo>
                        <a:pt x="248" y="348"/>
                      </a:lnTo>
                      <a:lnTo>
                        <a:pt x="250" y="334"/>
                      </a:lnTo>
                      <a:lnTo>
                        <a:pt x="255" y="324"/>
                      </a:lnTo>
                      <a:lnTo>
                        <a:pt x="259" y="310"/>
                      </a:lnTo>
                      <a:lnTo>
                        <a:pt x="261" y="299"/>
                      </a:lnTo>
                      <a:lnTo>
                        <a:pt x="331" y="394"/>
                      </a:lnTo>
                      <a:lnTo>
                        <a:pt x="326" y="400"/>
                      </a:lnTo>
                      <a:lnTo>
                        <a:pt x="324" y="405"/>
                      </a:lnTo>
                      <a:lnTo>
                        <a:pt x="321" y="410"/>
                      </a:lnTo>
                      <a:lnTo>
                        <a:pt x="315" y="416"/>
                      </a:lnTo>
                      <a:lnTo>
                        <a:pt x="313" y="421"/>
                      </a:lnTo>
                      <a:lnTo>
                        <a:pt x="308" y="427"/>
                      </a:lnTo>
                      <a:lnTo>
                        <a:pt x="305" y="430"/>
                      </a:lnTo>
                      <a:lnTo>
                        <a:pt x="299" y="433"/>
                      </a:lnTo>
                      <a:close/>
                      <a:moveTo>
                        <a:pt x="120" y="172"/>
                      </a:moveTo>
                      <a:lnTo>
                        <a:pt x="0" y="0"/>
                      </a:lnTo>
                      <a:lnTo>
                        <a:pt x="3" y="3"/>
                      </a:lnTo>
                      <a:lnTo>
                        <a:pt x="8" y="6"/>
                      </a:lnTo>
                      <a:lnTo>
                        <a:pt x="14" y="8"/>
                      </a:lnTo>
                      <a:lnTo>
                        <a:pt x="19" y="8"/>
                      </a:lnTo>
                      <a:lnTo>
                        <a:pt x="36" y="20"/>
                      </a:lnTo>
                      <a:lnTo>
                        <a:pt x="52" y="27"/>
                      </a:lnTo>
                      <a:lnTo>
                        <a:pt x="68" y="38"/>
                      </a:lnTo>
                      <a:lnTo>
                        <a:pt x="84" y="52"/>
                      </a:lnTo>
                      <a:lnTo>
                        <a:pt x="215" y="232"/>
                      </a:lnTo>
                      <a:lnTo>
                        <a:pt x="207" y="228"/>
                      </a:lnTo>
                      <a:lnTo>
                        <a:pt x="199" y="223"/>
                      </a:lnTo>
                      <a:lnTo>
                        <a:pt x="188" y="218"/>
                      </a:lnTo>
                      <a:lnTo>
                        <a:pt x="174" y="209"/>
                      </a:lnTo>
                      <a:lnTo>
                        <a:pt x="160" y="202"/>
                      </a:lnTo>
                      <a:lnTo>
                        <a:pt x="147" y="193"/>
                      </a:lnTo>
                      <a:lnTo>
                        <a:pt x="134" y="182"/>
                      </a:lnTo>
                      <a:lnTo>
                        <a:pt x="120" y="172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Freeform 421">
                  <a:extLst>
                    <a:ext uri="{FF2B5EF4-FFF2-40B4-BE49-F238E27FC236}">
                      <a16:creationId xmlns:a16="http://schemas.microsoft.com/office/drawing/2014/main" id="{4F7CDD68-BEFB-4FFC-BCA1-EA6814C04EB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27" y="1329"/>
                  <a:ext cx="76" cy="98"/>
                </a:xfrm>
                <a:custGeom>
                  <a:avLst/>
                  <a:gdLst>
                    <a:gd name="T0" fmla="*/ 17 w 305"/>
                    <a:gd name="T1" fmla="*/ 24 h 394"/>
                    <a:gd name="T2" fmla="*/ 13 w 305"/>
                    <a:gd name="T3" fmla="*/ 19 h 394"/>
                    <a:gd name="T4" fmla="*/ 14 w 305"/>
                    <a:gd name="T5" fmla="*/ 18 h 394"/>
                    <a:gd name="T6" fmla="*/ 14 w 305"/>
                    <a:gd name="T7" fmla="*/ 17 h 394"/>
                    <a:gd name="T8" fmla="*/ 14 w 305"/>
                    <a:gd name="T9" fmla="*/ 16 h 394"/>
                    <a:gd name="T10" fmla="*/ 14 w 305"/>
                    <a:gd name="T11" fmla="*/ 15 h 394"/>
                    <a:gd name="T12" fmla="*/ 19 w 305"/>
                    <a:gd name="T13" fmla="*/ 22 h 394"/>
                    <a:gd name="T14" fmla="*/ 19 w 305"/>
                    <a:gd name="T15" fmla="*/ 22 h 394"/>
                    <a:gd name="T16" fmla="*/ 18 w 305"/>
                    <a:gd name="T17" fmla="*/ 23 h 394"/>
                    <a:gd name="T18" fmla="*/ 18 w 305"/>
                    <a:gd name="T19" fmla="*/ 24 h 394"/>
                    <a:gd name="T20" fmla="*/ 17 w 305"/>
                    <a:gd name="T21" fmla="*/ 24 h 394"/>
                    <a:gd name="T22" fmla="*/ 9 w 305"/>
                    <a:gd name="T23" fmla="*/ 12 h 394"/>
                    <a:gd name="T24" fmla="*/ 0 w 305"/>
                    <a:gd name="T25" fmla="*/ 0 h 394"/>
                    <a:gd name="T26" fmla="*/ 1 w 305"/>
                    <a:gd name="T27" fmla="*/ 0 h 394"/>
                    <a:gd name="T28" fmla="*/ 2 w 305"/>
                    <a:gd name="T29" fmla="*/ 1 h 394"/>
                    <a:gd name="T30" fmla="*/ 3 w 305"/>
                    <a:gd name="T31" fmla="*/ 1 h 394"/>
                    <a:gd name="T32" fmla="*/ 3 w 305"/>
                    <a:gd name="T33" fmla="*/ 2 h 394"/>
                    <a:gd name="T34" fmla="*/ 4 w 305"/>
                    <a:gd name="T35" fmla="*/ 3 h 394"/>
                    <a:gd name="T36" fmla="*/ 5 w 305"/>
                    <a:gd name="T37" fmla="*/ 3 h 394"/>
                    <a:gd name="T38" fmla="*/ 6 w 305"/>
                    <a:gd name="T39" fmla="*/ 4 h 394"/>
                    <a:gd name="T40" fmla="*/ 7 w 305"/>
                    <a:gd name="T41" fmla="*/ 5 h 394"/>
                    <a:gd name="T42" fmla="*/ 11 w 305"/>
                    <a:gd name="T43" fmla="*/ 11 h 394"/>
                    <a:gd name="T44" fmla="*/ 11 w 305"/>
                    <a:gd name="T45" fmla="*/ 12 h 394"/>
                    <a:gd name="T46" fmla="*/ 11 w 305"/>
                    <a:gd name="T47" fmla="*/ 12 h 394"/>
                    <a:gd name="T48" fmla="*/ 11 w 305"/>
                    <a:gd name="T49" fmla="*/ 13 h 394"/>
                    <a:gd name="T50" fmla="*/ 11 w 305"/>
                    <a:gd name="T51" fmla="*/ 13 h 394"/>
                    <a:gd name="T52" fmla="*/ 11 w 305"/>
                    <a:gd name="T53" fmla="*/ 13 h 394"/>
                    <a:gd name="T54" fmla="*/ 10 w 305"/>
                    <a:gd name="T55" fmla="*/ 13 h 394"/>
                    <a:gd name="T56" fmla="*/ 9 w 305"/>
                    <a:gd name="T57" fmla="*/ 12 h 394"/>
                    <a:gd name="T58" fmla="*/ 9 w 305"/>
                    <a:gd name="T59" fmla="*/ 12 h 394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305" h="394">
                      <a:moveTo>
                        <a:pt x="277" y="394"/>
                      </a:moveTo>
                      <a:lnTo>
                        <a:pt x="215" y="302"/>
                      </a:lnTo>
                      <a:lnTo>
                        <a:pt x="221" y="288"/>
                      </a:lnTo>
                      <a:lnTo>
                        <a:pt x="223" y="275"/>
                      </a:lnTo>
                      <a:lnTo>
                        <a:pt x="228" y="261"/>
                      </a:lnTo>
                      <a:lnTo>
                        <a:pt x="231" y="247"/>
                      </a:lnTo>
                      <a:lnTo>
                        <a:pt x="305" y="348"/>
                      </a:lnTo>
                      <a:lnTo>
                        <a:pt x="299" y="358"/>
                      </a:lnTo>
                      <a:lnTo>
                        <a:pt x="291" y="370"/>
                      </a:lnTo>
                      <a:lnTo>
                        <a:pt x="286" y="383"/>
                      </a:lnTo>
                      <a:lnTo>
                        <a:pt x="277" y="394"/>
                      </a:lnTo>
                      <a:close/>
                      <a:moveTo>
                        <a:pt x="139" y="192"/>
                      </a:moveTo>
                      <a:lnTo>
                        <a:pt x="0" y="0"/>
                      </a:lnTo>
                      <a:lnTo>
                        <a:pt x="14" y="5"/>
                      </a:lnTo>
                      <a:lnTo>
                        <a:pt x="27" y="14"/>
                      </a:lnTo>
                      <a:lnTo>
                        <a:pt x="44" y="24"/>
                      </a:lnTo>
                      <a:lnTo>
                        <a:pt x="57" y="33"/>
                      </a:lnTo>
                      <a:lnTo>
                        <a:pt x="71" y="44"/>
                      </a:lnTo>
                      <a:lnTo>
                        <a:pt x="85" y="54"/>
                      </a:lnTo>
                      <a:lnTo>
                        <a:pt x="98" y="68"/>
                      </a:lnTo>
                      <a:lnTo>
                        <a:pt x="112" y="79"/>
                      </a:lnTo>
                      <a:lnTo>
                        <a:pt x="182" y="180"/>
                      </a:lnTo>
                      <a:lnTo>
                        <a:pt x="182" y="187"/>
                      </a:lnTo>
                      <a:lnTo>
                        <a:pt x="182" y="196"/>
                      </a:lnTo>
                      <a:lnTo>
                        <a:pt x="182" y="204"/>
                      </a:lnTo>
                      <a:lnTo>
                        <a:pt x="182" y="215"/>
                      </a:lnTo>
                      <a:lnTo>
                        <a:pt x="171" y="210"/>
                      </a:lnTo>
                      <a:lnTo>
                        <a:pt x="161" y="204"/>
                      </a:lnTo>
                      <a:lnTo>
                        <a:pt x="150" y="199"/>
                      </a:lnTo>
                      <a:lnTo>
                        <a:pt x="139" y="192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Freeform 422">
                  <a:extLst>
                    <a:ext uri="{FF2B5EF4-FFF2-40B4-BE49-F238E27FC236}">
                      <a16:creationId xmlns:a16="http://schemas.microsoft.com/office/drawing/2014/main" id="{9CDA13BF-C9AA-4835-A479-ACD2E266580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39" y="1336"/>
                  <a:ext cx="66" cy="86"/>
                </a:xfrm>
                <a:custGeom>
                  <a:avLst/>
                  <a:gdLst>
                    <a:gd name="T0" fmla="*/ 15 w 265"/>
                    <a:gd name="T1" fmla="*/ 22 h 342"/>
                    <a:gd name="T2" fmla="*/ 11 w 265"/>
                    <a:gd name="T3" fmla="*/ 16 h 342"/>
                    <a:gd name="T4" fmla="*/ 11 w 265"/>
                    <a:gd name="T5" fmla="*/ 15 h 342"/>
                    <a:gd name="T6" fmla="*/ 11 w 265"/>
                    <a:gd name="T7" fmla="*/ 14 h 342"/>
                    <a:gd name="T8" fmla="*/ 11 w 265"/>
                    <a:gd name="T9" fmla="*/ 13 h 342"/>
                    <a:gd name="T10" fmla="*/ 11 w 265"/>
                    <a:gd name="T11" fmla="*/ 12 h 342"/>
                    <a:gd name="T12" fmla="*/ 16 w 265"/>
                    <a:gd name="T13" fmla="*/ 19 h 342"/>
                    <a:gd name="T14" fmla="*/ 16 w 265"/>
                    <a:gd name="T15" fmla="*/ 19 h 342"/>
                    <a:gd name="T16" fmla="*/ 16 w 265"/>
                    <a:gd name="T17" fmla="*/ 20 h 342"/>
                    <a:gd name="T18" fmla="*/ 16 w 265"/>
                    <a:gd name="T19" fmla="*/ 21 h 342"/>
                    <a:gd name="T20" fmla="*/ 15 w 265"/>
                    <a:gd name="T21" fmla="*/ 22 h 342"/>
                    <a:gd name="T22" fmla="*/ 8 w 265"/>
                    <a:gd name="T23" fmla="*/ 11 h 342"/>
                    <a:gd name="T24" fmla="*/ 0 w 265"/>
                    <a:gd name="T25" fmla="*/ 0 h 342"/>
                    <a:gd name="T26" fmla="*/ 1 w 265"/>
                    <a:gd name="T27" fmla="*/ 1 h 342"/>
                    <a:gd name="T28" fmla="*/ 2 w 265"/>
                    <a:gd name="T29" fmla="*/ 2 h 342"/>
                    <a:gd name="T30" fmla="*/ 3 w 265"/>
                    <a:gd name="T31" fmla="*/ 3 h 342"/>
                    <a:gd name="T32" fmla="*/ 4 w 265"/>
                    <a:gd name="T33" fmla="*/ 4 h 342"/>
                    <a:gd name="T34" fmla="*/ 5 w 265"/>
                    <a:gd name="T35" fmla="*/ 5 h 342"/>
                    <a:gd name="T36" fmla="*/ 6 w 265"/>
                    <a:gd name="T37" fmla="*/ 6 h 342"/>
                    <a:gd name="T38" fmla="*/ 7 w 265"/>
                    <a:gd name="T39" fmla="*/ 7 h 342"/>
                    <a:gd name="T40" fmla="*/ 8 w 265"/>
                    <a:gd name="T41" fmla="*/ 8 h 342"/>
                    <a:gd name="T42" fmla="*/ 8 w 265"/>
                    <a:gd name="T43" fmla="*/ 9 h 342"/>
                    <a:gd name="T44" fmla="*/ 8 w 265"/>
                    <a:gd name="T45" fmla="*/ 10 h 342"/>
                    <a:gd name="T46" fmla="*/ 8 w 265"/>
                    <a:gd name="T47" fmla="*/ 11 h 342"/>
                    <a:gd name="T48" fmla="*/ 8 w 265"/>
                    <a:gd name="T49" fmla="*/ 12 h 342"/>
                    <a:gd name="T50" fmla="*/ 8 w 265"/>
                    <a:gd name="T51" fmla="*/ 12 h 342"/>
                    <a:gd name="T52" fmla="*/ 8 w 265"/>
                    <a:gd name="T53" fmla="*/ 11 h 342"/>
                    <a:gd name="T54" fmla="*/ 8 w 265"/>
                    <a:gd name="T55" fmla="*/ 11 h 342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</a:gdLst>
                  <a:ahLst/>
                  <a:cxnLst>
                    <a:cxn ang="T56">
                      <a:pos x="T0" y="T1"/>
                    </a:cxn>
                    <a:cxn ang="T57">
                      <a:pos x="T2" y="T3"/>
                    </a:cxn>
                    <a:cxn ang="T58">
                      <a:pos x="T4" y="T5"/>
                    </a:cxn>
                    <a:cxn ang="T59">
                      <a:pos x="T6" y="T7"/>
                    </a:cxn>
                    <a:cxn ang="T60">
                      <a:pos x="T8" y="T9"/>
                    </a:cxn>
                    <a:cxn ang="T61">
                      <a:pos x="T10" y="T11"/>
                    </a:cxn>
                    <a:cxn ang="T62">
                      <a:pos x="T12" y="T13"/>
                    </a:cxn>
                    <a:cxn ang="T63">
                      <a:pos x="T14" y="T15"/>
                    </a:cxn>
                    <a:cxn ang="T64">
                      <a:pos x="T16" y="T17"/>
                    </a:cxn>
                    <a:cxn ang="T65">
                      <a:pos x="T18" y="T19"/>
                    </a:cxn>
                    <a:cxn ang="T66">
                      <a:pos x="T20" y="T21"/>
                    </a:cxn>
                    <a:cxn ang="T67">
                      <a:pos x="T22" y="T23"/>
                    </a:cxn>
                    <a:cxn ang="T68">
                      <a:pos x="T24" y="T25"/>
                    </a:cxn>
                    <a:cxn ang="T69">
                      <a:pos x="T26" y="T27"/>
                    </a:cxn>
                    <a:cxn ang="T70">
                      <a:pos x="T28" y="T29"/>
                    </a:cxn>
                    <a:cxn ang="T71">
                      <a:pos x="T30" y="T31"/>
                    </a:cxn>
                    <a:cxn ang="T72">
                      <a:pos x="T32" y="T33"/>
                    </a:cxn>
                    <a:cxn ang="T73">
                      <a:pos x="T34" y="T35"/>
                    </a:cxn>
                    <a:cxn ang="T74">
                      <a:pos x="T36" y="T37"/>
                    </a:cxn>
                    <a:cxn ang="T75">
                      <a:pos x="T38" y="T39"/>
                    </a:cxn>
                    <a:cxn ang="T76">
                      <a:pos x="T40" y="T41"/>
                    </a:cxn>
                    <a:cxn ang="T77">
                      <a:pos x="T42" y="T43"/>
                    </a:cxn>
                    <a:cxn ang="T78">
                      <a:pos x="T44" y="T45"/>
                    </a:cxn>
                    <a:cxn ang="T79">
                      <a:pos x="T46" y="T47"/>
                    </a:cxn>
                    <a:cxn ang="T80">
                      <a:pos x="T48" y="T49"/>
                    </a:cxn>
                    <a:cxn ang="T81">
                      <a:pos x="T50" y="T51"/>
                    </a:cxn>
                    <a:cxn ang="T82">
                      <a:pos x="T52" y="T53"/>
                    </a:cxn>
                    <a:cxn ang="T83">
                      <a:pos x="T54" y="T55"/>
                    </a:cxn>
                  </a:cxnLst>
                  <a:rect l="0" t="0" r="r" b="b"/>
                  <a:pathLst>
                    <a:path w="265" h="342">
                      <a:moveTo>
                        <a:pt x="247" y="342"/>
                      </a:moveTo>
                      <a:lnTo>
                        <a:pt x="177" y="247"/>
                      </a:lnTo>
                      <a:lnTo>
                        <a:pt x="180" y="231"/>
                      </a:lnTo>
                      <a:lnTo>
                        <a:pt x="182" y="215"/>
                      </a:lnTo>
                      <a:lnTo>
                        <a:pt x="185" y="198"/>
                      </a:lnTo>
                      <a:lnTo>
                        <a:pt x="185" y="185"/>
                      </a:lnTo>
                      <a:lnTo>
                        <a:pt x="265" y="293"/>
                      </a:lnTo>
                      <a:lnTo>
                        <a:pt x="261" y="304"/>
                      </a:lnTo>
                      <a:lnTo>
                        <a:pt x="256" y="318"/>
                      </a:lnTo>
                      <a:lnTo>
                        <a:pt x="253" y="328"/>
                      </a:lnTo>
                      <a:lnTo>
                        <a:pt x="247" y="342"/>
                      </a:lnTo>
                      <a:close/>
                      <a:moveTo>
                        <a:pt x="131" y="180"/>
                      </a:moveTo>
                      <a:lnTo>
                        <a:pt x="0" y="0"/>
                      </a:lnTo>
                      <a:lnTo>
                        <a:pt x="20" y="14"/>
                      </a:lnTo>
                      <a:lnTo>
                        <a:pt x="39" y="27"/>
                      </a:lnTo>
                      <a:lnTo>
                        <a:pt x="58" y="40"/>
                      </a:lnTo>
                      <a:lnTo>
                        <a:pt x="74" y="57"/>
                      </a:lnTo>
                      <a:lnTo>
                        <a:pt x="90" y="74"/>
                      </a:lnTo>
                      <a:lnTo>
                        <a:pt x="106" y="87"/>
                      </a:lnTo>
                      <a:lnTo>
                        <a:pt x="120" y="104"/>
                      </a:lnTo>
                      <a:lnTo>
                        <a:pt x="136" y="120"/>
                      </a:lnTo>
                      <a:lnTo>
                        <a:pt x="136" y="136"/>
                      </a:lnTo>
                      <a:lnTo>
                        <a:pt x="136" y="152"/>
                      </a:lnTo>
                      <a:lnTo>
                        <a:pt x="136" y="169"/>
                      </a:lnTo>
                      <a:lnTo>
                        <a:pt x="136" y="185"/>
                      </a:lnTo>
                      <a:lnTo>
                        <a:pt x="136" y="182"/>
                      </a:lnTo>
                      <a:lnTo>
                        <a:pt x="134" y="180"/>
                      </a:lnTo>
                      <a:lnTo>
                        <a:pt x="131" y="180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0" name="Freeform 423">
                  <a:extLst>
                    <a:ext uri="{FF2B5EF4-FFF2-40B4-BE49-F238E27FC236}">
                      <a16:creationId xmlns:a16="http://schemas.microsoft.com/office/drawing/2014/main" id="{B21E6BF1-C3A1-4914-B113-0C725F1A293B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855" y="1349"/>
                  <a:ext cx="50" cy="67"/>
                </a:xfrm>
                <a:custGeom>
                  <a:avLst/>
                  <a:gdLst>
                    <a:gd name="T0" fmla="*/ 12 w 199"/>
                    <a:gd name="T1" fmla="*/ 17 h 269"/>
                    <a:gd name="T2" fmla="*/ 8 w 199"/>
                    <a:gd name="T3" fmla="*/ 10 h 269"/>
                    <a:gd name="T4" fmla="*/ 8 w 199"/>
                    <a:gd name="T5" fmla="*/ 9 h 269"/>
                    <a:gd name="T6" fmla="*/ 8 w 199"/>
                    <a:gd name="T7" fmla="*/ 8 h 269"/>
                    <a:gd name="T8" fmla="*/ 8 w 199"/>
                    <a:gd name="T9" fmla="*/ 7 h 269"/>
                    <a:gd name="T10" fmla="*/ 8 w 199"/>
                    <a:gd name="T11" fmla="*/ 6 h 269"/>
                    <a:gd name="T12" fmla="*/ 12 w 199"/>
                    <a:gd name="T13" fmla="*/ 12 h 269"/>
                    <a:gd name="T14" fmla="*/ 12 w 199"/>
                    <a:gd name="T15" fmla="*/ 13 h 269"/>
                    <a:gd name="T16" fmla="*/ 13 w 199"/>
                    <a:gd name="T17" fmla="*/ 14 h 269"/>
                    <a:gd name="T18" fmla="*/ 13 w 199"/>
                    <a:gd name="T19" fmla="*/ 14 h 269"/>
                    <a:gd name="T20" fmla="*/ 13 w 199"/>
                    <a:gd name="T21" fmla="*/ 15 h 269"/>
                    <a:gd name="T22" fmla="*/ 13 w 199"/>
                    <a:gd name="T23" fmla="*/ 15 h 269"/>
                    <a:gd name="T24" fmla="*/ 12 w 199"/>
                    <a:gd name="T25" fmla="*/ 16 h 269"/>
                    <a:gd name="T26" fmla="*/ 12 w 199"/>
                    <a:gd name="T27" fmla="*/ 16 h 269"/>
                    <a:gd name="T28" fmla="*/ 12 w 199"/>
                    <a:gd name="T29" fmla="*/ 17 h 269"/>
                    <a:gd name="T30" fmla="*/ 5 w 199"/>
                    <a:gd name="T31" fmla="*/ 6 h 269"/>
                    <a:gd name="T32" fmla="*/ 0 w 199"/>
                    <a:gd name="T33" fmla="*/ 0 h 269"/>
                    <a:gd name="T34" fmla="*/ 1 w 199"/>
                    <a:gd name="T35" fmla="*/ 1 h 269"/>
                    <a:gd name="T36" fmla="*/ 2 w 199"/>
                    <a:gd name="T37" fmla="*/ 2 h 269"/>
                    <a:gd name="T38" fmla="*/ 4 w 199"/>
                    <a:gd name="T39" fmla="*/ 3 h 269"/>
                    <a:gd name="T40" fmla="*/ 5 w 199"/>
                    <a:gd name="T41" fmla="*/ 4 h 269"/>
                    <a:gd name="T42" fmla="*/ 5 w 199"/>
                    <a:gd name="T43" fmla="*/ 5 h 269"/>
                    <a:gd name="T44" fmla="*/ 5 w 199"/>
                    <a:gd name="T45" fmla="*/ 5 h 269"/>
                    <a:gd name="T46" fmla="*/ 5 w 199"/>
                    <a:gd name="T47" fmla="*/ 6 h 269"/>
                    <a:gd name="T48" fmla="*/ 5 w 199"/>
                    <a:gd name="T49" fmla="*/ 6 h 269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</a:gdLst>
                  <a:ahLst/>
                  <a:cxnLst>
                    <a:cxn ang="T50">
                      <a:pos x="T0" y="T1"/>
                    </a:cxn>
                    <a:cxn ang="T51">
                      <a:pos x="T2" y="T3"/>
                    </a:cxn>
                    <a:cxn ang="T52">
                      <a:pos x="T4" y="T5"/>
                    </a:cxn>
                    <a:cxn ang="T53">
                      <a:pos x="T6" y="T7"/>
                    </a:cxn>
                    <a:cxn ang="T54">
                      <a:pos x="T8" y="T9"/>
                    </a:cxn>
                    <a:cxn ang="T55">
                      <a:pos x="T10" y="T11"/>
                    </a:cxn>
                    <a:cxn ang="T56">
                      <a:pos x="T12" y="T13"/>
                    </a:cxn>
                    <a:cxn ang="T57">
                      <a:pos x="T14" y="T15"/>
                    </a:cxn>
                    <a:cxn ang="T58">
                      <a:pos x="T16" y="T17"/>
                    </a:cxn>
                    <a:cxn ang="T59">
                      <a:pos x="T18" y="T19"/>
                    </a:cxn>
                    <a:cxn ang="T60">
                      <a:pos x="T20" y="T21"/>
                    </a:cxn>
                    <a:cxn ang="T61">
                      <a:pos x="T22" y="T23"/>
                    </a:cxn>
                    <a:cxn ang="T62">
                      <a:pos x="T24" y="T25"/>
                    </a:cxn>
                    <a:cxn ang="T63">
                      <a:pos x="T26" y="T27"/>
                    </a:cxn>
                    <a:cxn ang="T64">
                      <a:pos x="T28" y="T29"/>
                    </a:cxn>
                    <a:cxn ang="T65">
                      <a:pos x="T30" y="T31"/>
                    </a:cxn>
                    <a:cxn ang="T66">
                      <a:pos x="T32" y="T33"/>
                    </a:cxn>
                    <a:cxn ang="T67">
                      <a:pos x="T34" y="T35"/>
                    </a:cxn>
                    <a:cxn ang="T68">
                      <a:pos x="T36" y="T37"/>
                    </a:cxn>
                    <a:cxn ang="T69">
                      <a:pos x="T38" y="T39"/>
                    </a:cxn>
                    <a:cxn ang="T70">
                      <a:pos x="T40" y="T41"/>
                    </a:cxn>
                    <a:cxn ang="T71">
                      <a:pos x="T42" y="T43"/>
                    </a:cxn>
                    <a:cxn ang="T72">
                      <a:pos x="T44" y="T45"/>
                    </a:cxn>
                    <a:cxn ang="T73">
                      <a:pos x="T46" y="T47"/>
                    </a:cxn>
                    <a:cxn ang="T74">
                      <a:pos x="T48" y="T49"/>
                    </a:cxn>
                  </a:cxnLst>
                  <a:rect l="0" t="0" r="r" b="b"/>
                  <a:pathLst>
                    <a:path w="199" h="269">
                      <a:moveTo>
                        <a:pt x="193" y="269"/>
                      </a:moveTo>
                      <a:lnTo>
                        <a:pt x="119" y="168"/>
                      </a:lnTo>
                      <a:lnTo>
                        <a:pt x="119" y="152"/>
                      </a:lnTo>
                      <a:lnTo>
                        <a:pt x="119" y="133"/>
                      </a:lnTo>
                      <a:lnTo>
                        <a:pt x="119" y="117"/>
                      </a:lnTo>
                      <a:lnTo>
                        <a:pt x="119" y="97"/>
                      </a:lnTo>
                      <a:lnTo>
                        <a:pt x="193" y="201"/>
                      </a:lnTo>
                      <a:lnTo>
                        <a:pt x="195" y="212"/>
                      </a:lnTo>
                      <a:lnTo>
                        <a:pt x="199" y="219"/>
                      </a:lnTo>
                      <a:lnTo>
                        <a:pt x="199" y="231"/>
                      </a:lnTo>
                      <a:lnTo>
                        <a:pt x="199" y="239"/>
                      </a:lnTo>
                      <a:lnTo>
                        <a:pt x="199" y="247"/>
                      </a:lnTo>
                      <a:lnTo>
                        <a:pt x="195" y="255"/>
                      </a:lnTo>
                      <a:lnTo>
                        <a:pt x="193" y="263"/>
                      </a:lnTo>
                      <a:lnTo>
                        <a:pt x="193" y="269"/>
                      </a:lnTo>
                      <a:close/>
                      <a:moveTo>
                        <a:pt x="70" y="101"/>
                      </a:moveTo>
                      <a:lnTo>
                        <a:pt x="0" y="0"/>
                      </a:lnTo>
                      <a:lnTo>
                        <a:pt x="19" y="16"/>
                      </a:lnTo>
                      <a:lnTo>
                        <a:pt x="35" y="35"/>
                      </a:lnTo>
                      <a:lnTo>
                        <a:pt x="54" y="51"/>
                      </a:lnTo>
                      <a:lnTo>
                        <a:pt x="70" y="71"/>
                      </a:lnTo>
                      <a:lnTo>
                        <a:pt x="70" y="78"/>
                      </a:lnTo>
                      <a:lnTo>
                        <a:pt x="70" y="87"/>
                      </a:lnTo>
                      <a:lnTo>
                        <a:pt x="70" y="95"/>
                      </a:lnTo>
                      <a:lnTo>
                        <a:pt x="70" y="101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1" name="Freeform 424">
                  <a:extLst>
                    <a:ext uri="{FF2B5EF4-FFF2-40B4-BE49-F238E27FC236}">
                      <a16:creationId xmlns:a16="http://schemas.microsoft.com/office/drawing/2014/main" id="{B79CF6A2-6C20-4EDA-9214-046771C0B6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5" y="1362"/>
                  <a:ext cx="20" cy="48"/>
                </a:xfrm>
                <a:custGeom>
                  <a:avLst/>
                  <a:gdLst>
                    <a:gd name="T0" fmla="*/ 5 w 80"/>
                    <a:gd name="T1" fmla="*/ 12 h 189"/>
                    <a:gd name="T2" fmla="*/ 0 w 80"/>
                    <a:gd name="T3" fmla="*/ 5 h 189"/>
                    <a:gd name="T4" fmla="*/ 0 w 80"/>
                    <a:gd name="T5" fmla="*/ 4 h 189"/>
                    <a:gd name="T6" fmla="*/ 0 w 80"/>
                    <a:gd name="T7" fmla="*/ 3 h 189"/>
                    <a:gd name="T8" fmla="*/ 0 w 80"/>
                    <a:gd name="T9" fmla="*/ 1 h 189"/>
                    <a:gd name="T10" fmla="*/ 0 w 80"/>
                    <a:gd name="T11" fmla="*/ 0 h 189"/>
                    <a:gd name="T12" fmla="*/ 4 w 80"/>
                    <a:gd name="T13" fmla="*/ 6 h 189"/>
                    <a:gd name="T14" fmla="*/ 5 w 80"/>
                    <a:gd name="T15" fmla="*/ 7 h 189"/>
                    <a:gd name="T16" fmla="*/ 5 w 80"/>
                    <a:gd name="T17" fmla="*/ 9 h 189"/>
                    <a:gd name="T18" fmla="*/ 5 w 80"/>
                    <a:gd name="T19" fmla="*/ 10 h 189"/>
                    <a:gd name="T20" fmla="*/ 5 w 80"/>
                    <a:gd name="T21" fmla="*/ 12 h 189"/>
                    <a:gd name="T22" fmla="*/ 5 w 80"/>
                    <a:gd name="T23" fmla="*/ 12 h 189"/>
                    <a:gd name="T24" fmla="*/ 5 w 80"/>
                    <a:gd name="T25" fmla="*/ 12 h 18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0" t="0" r="r" b="b"/>
                  <a:pathLst>
                    <a:path w="80" h="189">
                      <a:moveTo>
                        <a:pt x="80" y="189"/>
                      </a:moveTo>
                      <a:lnTo>
                        <a:pt x="0" y="81"/>
                      </a:lnTo>
                      <a:lnTo>
                        <a:pt x="0" y="58"/>
                      </a:lnTo>
                      <a:lnTo>
                        <a:pt x="0" y="40"/>
                      </a:lnTo>
                      <a:lnTo>
                        <a:pt x="0" y="21"/>
                      </a:lnTo>
                      <a:lnTo>
                        <a:pt x="0" y="0"/>
                      </a:lnTo>
                      <a:lnTo>
                        <a:pt x="62" y="92"/>
                      </a:lnTo>
                      <a:lnTo>
                        <a:pt x="71" y="113"/>
                      </a:lnTo>
                      <a:lnTo>
                        <a:pt x="76" y="138"/>
                      </a:lnTo>
                      <a:lnTo>
                        <a:pt x="80" y="162"/>
                      </a:lnTo>
                      <a:lnTo>
                        <a:pt x="80" y="184"/>
                      </a:lnTo>
                      <a:lnTo>
                        <a:pt x="80" y="187"/>
                      </a:lnTo>
                      <a:lnTo>
                        <a:pt x="80" y="189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2" name="Freeform 425">
                  <a:extLst>
                    <a:ext uri="{FF2B5EF4-FFF2-40B4-BE49-F238E27FC236}">
                      <a16:creationId xmlns:a16="http://schemas.microsoft.com/office/drawing/2014/main" id="{CCA0A84E-FE1C-401D-B2B0-38CB580333A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52"/>
                  <a:ext cx="19" cy="47"/>
                </a:xfrm>
                <a:custGeom>
                  <a:avLst/>
                  <a:gdLst>
                    <a:gd name="T0" fmla="*/ 5 w 77"/>
                    <a:gd name="T1" fmla="*/ 12 h 188"/>
                    <a:gd name="T2" fmla="*/ 0 w 77"/>
                    <a:gd name="T3" fmla="*/ 5 h 188"/>
                    <a:gd name="T4" fmla="*/ 0 w 77"/>
                    <a:gd name="T5" fmla="*/ 4 h 188"/>
                    <a:gd name="T6" fmla="*/ 0 w 77"/>
                    <a:gd name="T7" fmla="*/ 3 h 188"/>
                    <a:gd name="T8" fmla="*/ 0 w 77"/>
                    <a:gd name="T9" fmla="*/ 1 h 188"/>
                    <a:gd name="T10" fmla="*/ 0 w 77"/>
                    <a:gd name="T11" fmla="*/ 0 h 188"/>
                    <a:gd name="T12" fmla="*/ 3 w 77"/>
                    <a:gd name="T13" fmla="*/ 4 h 188"/>
                    <a:gd name="T14" fmla="*/ 3 w 77"/>
                    <a:gd name="T15" fmla="*/ 6 h 188"/>
                    <a:gd name="T16" fmla="*/ 4 w 77"/>
                    <a:gd name="T17" fmla="*/ 8 h 188"/>
                    <a:gd name="T18" fmla="*/ 4 w 77"/>
                    <a:gd name="T19" fmla="*/ 10 h 188"/>
                    <a:gd name="T20" fmla="*/ 5 w 77"/>
                    <a:gd name="T21" fmla="*/ 12 h 18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7" h="188">
                      <a:moveTo>
                        <a:pt x="77" y="188"/>
                      </a:moveTo>
                      <a:lnTo>
                        <a:pt x="3" y="84"/>
                      </a:lnTo>
                      <a:lnTo>
                        <a:pt x="3" y="63"/>
                      </a:lnTo>
                      <a:lnTo>
                        <a:pt x="3" y="42"/>
                      </a:lnTo>
                      <a:lnTo>
                        <a:pt x="3" y="19"/>
                      </a:lnTo>
                      <a:lnTo>
                        <a:pt x="0" y="0"/>
                      </a:lnTo>
                      <a:lnTo>
                        <a:pt x="47" y="63"/>
                      </a:lnTo>
                      <a:lnTo>
                        <a:pt x="58" y="93"/>
                      </a:lnTo>
                      <a:lnTo>
                        <a:pt x="65" y="123"/>
                      </a:lnTo>
                      <a:lnTo>
                        <a:pt x="74" y="155"/>
                      </a:lnTo>
                      <a:lnTo>
                        <a:pt x="77" y="188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3" name="Freeform 426">
                  <a:extLst>
                    <a:ext uri="{FF2B5EF4-FFF2-40B4-BE49-F238E27FC236}">
                      <a16:creationId xmlns:a16="http://schemas.microsoft.com/office/drawing/2014/main" id="{7F3E4CFB-A4BE-4023-959C-F0D594239AE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6" cy="39"/>
                </a:xfrm>
                <a:custGeom>
                  <a:avLst/>
                  <a:gdLst>
                    <a:gd name="T0" fmla="*/ 4 w 65"/>
                    <a:gd name="T1" fmla="*/ 10 h 156"/>
                    <a:gd name="T2" fmla="*/ 0 w 65"/>
                    <a:gd name="T3" fmla="*/ 4 h 156"/>
                    <a:gd name="T4" fmla="*/ 0 w 65"/>
                    <a:gd name="T5" fmla="*/ 3 h 156"/>
                    <a:gd name="T6" fmla="*/ 0 w 65"/>
                    <a:gd name="T7" fmla="*/ 2 h 156"/>
                    <a:gd name="T8" fmla="*/ 0 w 65"/>
                    <a:gd name="T9" fmla="*/ 1 h 156"/>
                    <a:gd name="T10" fmla="*/ 0 w 65"/>
                    <a:gd name="T11" fmla="*/ 1 h 156"/>
                    <a:gd name="T12" fmla="*/ 0 w 65"/>
                    <a:gd name="T13" fmla="*/ 0 h 156"/>
                    <a:gd name="T14" fmla="*/ 0 w 65"/>
                    <a:gd name="T15" fmla="*/ 0 h 156"/>
                    <a:gd name="T16" fmla="*/ 1 w 65"/>
                    <a:gd name="T17" fmla="*/ 2 h 156"/>
                    <a:gd name="T18" fmla="*/ 2 w 65"/>
                    <a:gd name="T19" fmla="*/ 4 h 156"/>
                    <a:gd name="T20" fmla="*/ 3 w 65"/>
                    <a:gd name="T21" fmla="*/ 7 h 156"/>
                    <a:gd name="T22" fmla="*/ 4 w 65"/>
                    <a:gd name="T23" fmla="*/ 10 h 15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65" h="156">
                      <a:moveTo>
                        <a:pt x="65" y="156"/>
                      </a:moveTo>
                      <a:lnTo>
                        <a:pt x="3" y="64"/>
                      </a:lnTo>
                      <a:lnTo>
                        <a:pt x="3" y="50"/>
                      </a:lnTo>
                      <a:lnTo>
                        <a:pt x="3" y="34"/>
                      </a:lnTo>
                      <a:lnTo>
                        <a:pt x="0" y="20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9" y="30"/>
                      </a:lnTo>
                      <a:lnTo>
                        <a:pt x="39" y="66"/>
                      </a:lnTo>
                      <a:lnTo>
                        <a:pt x="55" y="110"/>
                      </a:lnTo>
                      <a:lnTo>
                        <a:pt x="65" y="156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4" name="Freeform 427">
                  <a:extLst>
                    <a:ext uri="{FF2B5EF4-FFF2-40B4-BE49-F238E27FC236}">
                      <a16:creationId xmlns:a16="http://schemas.microsoft.com/office/drawing/2014/main" id="{9F14A3D6-689E-41E2-9688-14D08693F5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84" y="1346"/>
                  <a:ext cx="12" cy="22"/>
                </a:xfrm>
                <a:custGeom>
                  <a:avLst/>
                  <a:gdLst>
                    <a:gd name="T0" fmla="*/ 3 w 47"/>
                    <a:gd name="T1" fmla="*/ 6 h 85"/>
                    <a:gd name="T2" fmla="*/ 0 w 47"/>
                    <a:gd name="T3" fmla="*/ 2 h 85"/>
                    <a:gd name="T4" fmla="*/ 0 w 47"/>
                    <a:gd name="T5" fmla="*/ 1 h 85"/>
                    <a:gd name="T6" fmla="*/ 0 w 47"/>
                    <a:gd name="T7" fmla="*/ 1 h 85"/>
                    <a:gd name="T8" fmla="*/ 0 w 47"/>
                    <a:gd name="T9" fmla="*/ 1 h 85"/>
                    <a:gd name="T10" fmla="*/ 0 w 47"/>
                    <a:gd name="T11" fmla="*/ 1 h 85"/>
                    <a:gd name="T12" fmla="*/ 0 w 47"/>
                    <a:gd name="T13" fmla="*/ 0 h 85"/>
                    <a:gd name="T14" fmla="*/ 0 w 47"/>
                    <a:gd name="T15" fmla="*/ 0 h 85"/>
                    <a:gd name="T16" fmla="*/ 1 w 47"/>
                    <a:gd name="T17" fmla="*/ 1 h 85"/>
                    <a:gd name="T18" fmla="*/ 2 w 47"/>
                    <a:gd name="T19" fmla="*/ 3 h 85"/>
                    <a:gd name="T20" fmla="*/ 2 w 47"/>
                    <a:gd name="T21" fmla="*/ 4 h 85"/>
                    <a:gd name="T22" fmla="*/ 3 w 47"/>
                    <a:gd name="T23" fmla="*/ 6 h 85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0" t="0" r="r" b="b"/>
                  <a:pathLst>
                    <a:path w="47" h="85">
                      <a:moveTo>
                        <a:pt x="47" y="85"/>
                      </a:moveTo>
                      <a:lnTo>
                        <a:pt x="0" y="22"/>
                      </a:lnTo>
                      <a:lnTo>
                        <a:pt x="0" y="17"/>
                      </a:lnTo>
                      <a:lnTo>
                        <a:pt x="0" y="11"/>
                      </a:lnTo>
                      <a:lnTo>
                        <a:pt x="0" y="9"/>
                      </a:lnTo>
                      <a:lnTo>
                        <a:pt x="0" y="6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12" y="20"/>
                      </a:lnTo>
                      <a:lnTo>
                        <a:pt x="23" y="39"/>
                      </a:lnTo>
                      <a:lnTo>
                        <a:pt x="35" y="60"/>
                      </a:lnTo>
                      <a:lnTo>
                        <a:pt x="47" y="85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" name="Freeform 428">
                  <a:extLst>
                    <a:ext uri="{FF2B5EF4-FFF2-40B4-BE49-F238E27FC236}">
                      <a16:creationId xmlns:a16="http://schemas.microsoft.com/office/drawing/2014/main" id="{C16E97BF-D6E8-472A-9AB4-15D6E5732D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60" y="1340"/>
                  <a:ext cx="9" cy="10"/>
                </a:xfrm>
                <a:custGeom>
                  <a:avLst/>
                  <a:gdLst>
                    <a:gd name="T0" fmla="*/ 2 w 38"/>
                    <a:gd name="T1" fmla="*/ 1 h 38"/>
                    <a:gd name="T2" fmla="*/ 0 w 38"/>
                    <a:gd name="T3" fmla="*/ 0 h 38"/>
                    <a:gd name="T4" fmla="*/ 2 w 38"/>
                    <a:gd name="T5" fmla="*/ 3 h 38"/>
                    <a:gd name="T6" fmla="*/ 2 w 38"/>
                    <a:gd name="T7" fmla="*/ 1 h 38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8" h="38">
                      <a:moveTo>
                        <a:pt x="35" y="8"/>
                      </a:moveTo>
                      <a:lnTo>
                        <a:pt x="0" y="0"/>
                      </a:lnTo>
                      <a:lnTo>
                        <a:pt x="38" y="38"/>
                      </a:lnTo>
                      <a:lnTo>
                        <a:pt x="35" y="8"/>
                      </a:lnTo>
                      <a:close/>
                    </a:path>
                  </a:pathLst>
                </a:custGeom>
                <a:solidFill>
                  <a:srgbClr val="00562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6" name="Freeform 430">
                  <a:extLst>
                    <a:ext uri="{FF2B5EF4-FFF2-40B4-BE49-F238E27FC236}">
                      <a16:creationId xmlns:a16="http://schemas.microsoft.com/office/drawing/2014/main" id="{92B059AC-E781-4804-946D-8926A46AE2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96" cy="45"/>
                </a:xfrm>
                <a:custGeom>
                  <a:avLst/>
                  <a:gdLst>
                    <a:gd name="T0" fmla="*/ 24 w 383"/>
                    <a:gd name="T1" fmla="*/ 1 h 179"/>
                    <a:gd name="T2" fmla="*/ 21 w 383"/>
                    <a:gd name="T3" fmla="*/ 2 h 179"/>
                    <a:gd name="T4" fmla="*/ 18 w 383"/>
                    <a:gd name="T5" fmla="*/ 3 h 179"/>
                    <a:gd name="T6" fmla="*/ 15 w 383"/>
                    <a:gd name="T7" fmla="*/ 4 h 179"/>
                    <a:gd name="T8" fmla="*/ 12 w 383"/>
                    <a:gd name="T9" fmla="*/ 4 h 179"/>
                    <a:gd name="T10" fmla="*/ 9 w 383"/>
                    <a:gd name="T11" fmla="*/ 3 h 179"/>
                    <a:gd name="T12" fmla="*/ 6 w 383"/>
                    <a:gd name="T13" fmla="*/ 2 h 179"/>
                    <a:gd name="T14" fmla="*/ 3 w 383"/>
                    <a:gd name="T15" fmla="*/ 1 h 179"/>
                    <a:gd name="T16" fmla="*/ 0 w 383"/>
                    <a:gd name="T17" fmla="*/ 0 h 179"/>
                    <a:gd name="T18" fmla="*/ 2 w 383"/>
                    <a:gd name="T19" fmla="*/ 3 h 179"/>
                    <a:gd name="T20" fmla="*/ 3 w 383"/>
                    <a:gd name="T21" fmla="*/ 5 h 179"/>
                    <a:gd name="T22" fmla="*/ 4 w 383"/>
                    <a:gd name="T23" fmla="*/ 8 h 179"/>
                    <a:gd name="T24" fmla="*/ 4 w 383"/>
                    <a:gd name="T25" fmla="*/ 11 h 179"/>
                    <a:gd name="T26" fmla="*/ 6 w 383"/>
                    <a:gd name="T27" fmla="*/ 11 h 179"/>
                    <a:gd name="T28" fmla="*/ 9 w 383"/>
                    <a:gd name="T29" fmla="*/ 11 h 179"/>
                    <a:gd name="T30" fmla="*/ 12 w 383"/>
                    <a:gd name="T31" fmla="*/ 10 h 179"/>
                    <a:gd name="T32" fmla="*/ 15 w 383"/>
                    <a:gd name="T33" fmla="*/ 9 h 179"/>
                    <a:gd name="T34" fmla="*/ 18 w 383"/>
                    <a:gd name="T35" fmla="*/ 7 h 179"/>
                    <a:gd name="T36" fmla="*/ 21 w 383"/>
                    <a:gd name="T37" fmla="*/ 5 h 179"/>
                    <a:gd name="T38" fmla="*/ 23 w 383"/>
                    <a:gd name="T39" fmla="*/ 3 h 179"/>
                    <a:gd name="T40" fmla="*/ 24 w 383"/>
                    <a:gd name="T41" fmla="*/ 1 h 179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0" t="0" r="r" b="b"/>
                  <a:pathLst>
                    <a:path w="383" h="179">
                      <a:moveTo>
                        <a:pt x="383" y="13"/>
                      </a:moveTo>
                      <a:lnTo>
                        <a:pt x="329" y="35"/>
                      </a:lnTo>
                      <a:lnTo>
                        <a:pt x="280" y="49"/>
                      </a:lnTo>
                      <a:lnTo>
                        <a:pt x="234" y="54"/>
                      </a:lnTo>
                      <a:lnTo>
                        <a:pt x="188" y="54"/>
                      </a:lnTo>
                      <a:lnTo>
                        <a:pt x="141" y="47"/>
                      </a:lnTo>
                      <a:lnTo>
                        <a:pt x="98" y="35"/>
                      </a:lnTo>
                      <a:lnTo>
                        <a:pt x="49" y="19"/>
                      </a:lnTo>
                      <a:lnTo>
                        <a:pt x="0" y="0"/>
                      </a:lnTo>
                      <a:lnTo>
                        <a:pt x="25" y="40"/>
                      </a:lnTo>
                      <a:lnTo>
                        <a:pt x="41" y="84"/>
                      </a:lnTo>
                      <a:lnTo>
                        <a:pt x="55" y="130"/>
                      </a:lnTo>
                      <a:lnTo>
                        <a:pt x="63" y="176"/>
                      </a:lnTo>
                      <a:lnTo>
                        <a:pt x="101" y="179"/>
                      </a:lnTo>
                      <a:lnTo>
                        <a:pt x="144" y="174"/>
                      </a:lnTo>
                      <a:lnTo>
                        <a:pt x="194" y="158"/>
                      </a:lnTo>
                      <a:lnTo>
                        <a:pt x="240" y="135"/>
                      </a:lnTo>
                      <a:lnTo>
                        <a:pt x="286" y="109"/>
                      </a:lnTo>
                      <a:lnTo>
                        <a:pt x="326" y="79"/>
                      </a:lnTo>
                      <a:lnTo>
                        <a:pt x="359" y="47"/>
                      </a:lnTo>
                      <a:lnTo>
                        <a:pt x="383" y="13"/>
                      </a:lnTo>
                      <a:close/>
                    </a:path>
                  </a:pathLst>
                </a:custGeom>
                <a:solidFill>
                  <a:srgbClr val="005E3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431">
                  <a:extLst>
                    <a:ext uri="{FF2B5EF4-FFF2-40B4-BE49-F238E27FC236}">
                      <a16:creationId xmlns:a16="http://schemas.microsoft.com/office/drawing/2014/main" id="{90114A14-57E6-498F-A371-A51DEBEF46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2" y="1475"/>
                  <a:ext cx="4" cy="6"/>
                </a:xfrm>
                <a:custGeom>
                  <a:avLst/>
                  <a:gdLst>
                    <a:gd name="T0" fmla="*/ 0 w 17"/>
                    <a:gd name="T1" fmla="*/ 0 h 25"/>
                    <a:gd name="T2" fmla="*/ 1 w 17"/>
                    <a:gd name="T3" fmla="*/ 1 h 25"/>
                    <a:gd name="T4" fmla="*/ 1 w 17"/>
                    <a:gd name="T5" fmla="*/ 1 h 25"/>
                    <a:gd name="T6" fmla="*/ 1 w 17"/>
                    <a:gd name="T7" fmla="*/ 1 h 25"/>
                    <a:gd name="T8" fmla="*/ 0 w 17"/>
                    <a:gd name="T9" fmla="*/ 1 h 25"/>
                    <a:gd name="T10" fmla="*/ 0 w 17"/>
                    <a:gd name="T11" fmla="*/ 1 h 25"/>
                    <a:gd name="T12" fmla="*/ 0 w 17"/>
                    <a:gd name="T13" fmla="*/ 1 h 25"/>
                    <a:gd name="T14" fmla="*/ 0 w 17"/>
                    <a:gd name="T15" fmla="*/ 1 h 25"/>
                    <a:gd name="T16" fmla="*/ 0 w 17"/>
                    <a:gd name="T17" fmla="*/ 0 h 25"/>
                    <a:gd name="T18" fmla="*/ 0 w 17"/>
                    <a:gd name="T19" fmla="*/ 0 h 25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7" h="25">
                      <a:moveTo>
                        <a:pt x="0" y="0"/>
                      </a:moveTo>
                      <a:lnTo>
                        <a:pt x="17" y="25"/>
                      </a:lnTo>
                      <a:lnTo>
                        <a:pt x="13" y="25"/>
                      </a:lnTo>
                      <a:lnTo>
                        <a:pt x="11" y="25"/>
                      </a:lnTo>
                      <a:lnTo>
                        <a:pt x="6" y="25"/>
                      </a:lnTo>
                      <a:lnTo>
                        <a:pt x="3" y="25"/>
                      </a:lnTo>
                      <a:lnTo>
                        <a:pt x="0" y="19"/>
                      </a:lnTo>
                      <a:lnTo>
                        <a:pt x="0" y="11"/>
                      </a:lnTo>
                      <a:lnTo>
                        <a:pt x="0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7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Freeform 432">
                  <a:extLst>
                    <a:ext uri="{FF2B5EF4-FFF2-40B4-BE49-F238E27FC236}">
                      <a16:creationId xmlns:a16="http://schemas.microsoft.com/office/drawing/2014/main" id="{06A0D4E8-DD14-4B31-AC36-4FDFC003BE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9" y="1465"/>
                  <a:ext cx="10" cy="16"/>
                </a:xfrm>
                <a:custGeom>
                  <a:avLst/>
                  <a:gdLst>
                    <a:gd name="T0" fmla="*/ 0 w 40"/>
                    <a:gd name="T1" fmla="*/ 0 h 63"/>
                    <a:gd name="T2" fmla="*/ 3 w 40"/>
                    <a:gd name="T3" fmla="*/ 4 h 63"/>
                    <a:gd name="T4" fmla="*/ 2 w 40"/>
                    <a:gd name="T5" fmla="*/ 4 h 63"/>
                    <a:gd name="T6" fmla="*/ 2 w 40"/>
                    <a:gd name="T7" fmla="*/ 4 h 63"/>
                    <a:gd name="T8" fmla="*/ 1 w 40"/>
                    <a:gd name="T9" fmla="*/ 4 h 63"/>
                    <a:gd name="T10" fmla="*/ 1 w 40"/>
                    <a:gd name="T11" fmla="*/ 4 h 63"/>
                    <a:gd name="T12" fmla="*/ 1 w 40"/>
                    <a:gd name="T13" fmla="*/ 3 h 63"/>
                    <a:gd name="T14" fmla="*/ 1 w 40"/>
                    <a:gd name="T15" fmla="*/ 2 h 63"/>
                    <a:gd name="T16" fmla="*/ 0 w 40"/>
                    <a:gd name="T17" fmla="*/ 1 h 63"/>
                    <a:gd name="T18" fmla="*/ 0 w 40"/>
                    <a:gd name="T19" fmla="*/ 0 h 63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40" h="63">
                      <a:moveTo>
                        <a:pt x="0" y="0"/>
                      </a:moveTo>
                      <a:lnTo>
                        <a:pt x="40" y="63"/>
                      </a:lnTo>
                      <a:lnTo>
                        <a:pt x="33" y="63"/>
                      </a:lnTo>
                      <a:lnTo>
                        <a:pt x="28" y="63"/>
                      </a:lnTo>
                      <a:lnTo>
                        <a:pt x="19" y="63"/>
                      </a:lnTo>
                      <a:lnTo>
                        <a:pt x="14" y="63"/>
                      </a:lnTo>
                      <a:lnTo>
                        <a:pt x="11" y="47"/>
                      </a:lnTo>
                      <a:lnTo>
                        <a:pt x="8" y="29"/>
                      </a:lnTo>
                      <a:lnTo>
                        <a:pt x="3" y="1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F894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433">
                  <a:extLst>
                    <a:ext uri="{FF2B5EF4-FFF2-40B4-BE49-F238E27FC236}">
                      <a16:creationId xmlns:a16="http://schemas.microsoft.com/office/drawing/2014/main" id="{799D0946-41EE-4604-B800-254BCADEE1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3" y="1452"/>
                  <a:ext cx="21" cy="29"/>
                </a:xfrm>
                <a:custGeom>
                  <a:avLst/>
                  <a:gdLst>
                    <a:gd name="T0" fmla="*/ 3 w 81"/>
                    <a:gd name="T1" fmla="*/ 7 h 117"/>
                    <a:gd name="T2" fmla="*/ 2 w 81"/>
                    <a:gd name="T3" fmla="*/ 6 h 117"/>
                    <a:gd name="T4" fmla="*/ 2 w 81"/>
                    <a:gd name="T5" fmla="*/ 4 h 117"/>
                    <a:gd name="T6" fmla="*/ 2 w 81"/>
                    <a:gd name="T7" fmla="*/ 3 h 117"/>
                    <a:gd name="T8" fmla="*/ 1 w 81"/>
                    <a:gd name="T9" fmla="*/ 1 h 117"/>
                    <a:gd name="T10" fmla="*/ 0 w 81"/>
                    <a:gd name="T11" fmla="*/ 0 h 117"/>
                    <a:gd name="T12" fmla="*/ 5 w 81"/>
                    <a:gd name="T13" fmla="*/ 7 h 117"/>
                    <a:gd name="T14" fmla="*/ 5 w 81"/>
                    <a:gd name="T15" fmla="*/ 7 h 117"/>
                    <a:gd name="T16" fmla="*/ 5 w 81"/>
                    <a:gd name="T17" fmla="*/ 7 h 117"/>
                    <a:gd name="T18" fmla="*/ 4 w 81"/>
                    <a:gd name="T19" fmla="*/ 7 h 117"/>
                    <a:gd name="T20" fmla="*/ 3 w 81"/>
                    <a:gd name="T21" fmla="*/ 7 h 117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1" h="117">
                      <a:moveTo>
                        <a:pt x="52" y="117"/>
                      </a:moveTo>
                      <a:lnTo>
                        <a:pt x="35" y="92"/>
                      </a:lnTo>
                      <a:lnTo>
                        <a:pt x="29" y="71"/>
                      </a:lnTo>
                      <a:lnTo>
                        <a:pt x="22" y="46"/>
                      </a:lnTo>
                      <a:lnTo>
                        <a:pt x="11" y="21"/>
                      </a:lnTo>
                      <a:lnTo>
                        <a:pt x="0" y="0"/>
                      </a:lnTo>
                      <a:lnTo>
                        <a:pt x="81" y="117"/>
                      </a:lnTo>
                      <a:lnTo>
                        <a:pt x="73" y="117"/>
                      </a:lnTo>
                      <a:lnTo>
                        <a:pt x="68" y="117"/>
                      </a:lnTo>
                      <a:lnTo>
                        <a:pt x="59" y="117"/>
                      </a:lnTo>
                      <a:lnTo>
                        <a:pt x="52" y="117"/>
                      </a:lnTo>
                      <a:close/>
                    </a:path>
                  </a:pathLst>
                </a:custGeom>
                <a:solidFill>
                  <a:srgbClr val="548C4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434">
                  <a:extLst>
                    <a:ext uri="{FF2B5EF4-FFF2-40B4-BE49-F238E27FC236}">
                      <a16:creationId xmlns:a16="http://schemas.microsoft.com/office/drawing/2014/main" id="{D17B3DCB-26F0-479D-A1B4-476F318F876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27" cy="35"/>
                </a:xfrm>
                <a:custGeom>
                  <a:avLst/>
                  <a:gdLst>
                    <a:gd name="T0" fmla="*/ 5 w 109"/>
                    <a:gd name="T1" fmla="*/ 9 h 139"/>
                    <a:gd name="T2" fmla="*/ 2 w 109"/>
                    <a:gd name="T3" fmla="*/ 5 h 139"/>
                    <a:gd name="T4" fmla="*/ 2 w 109"/>
                    <a:gd name="T5" fmla="*/ 4 h 139"/>
                    <a:gd name="T6" fmla="*/ 1 w 109"/>
                    <a:gd name="T7" fmla="*/ 3 h 139"/>
                    <a:gd name="T8" fmla="*/ 1 w 109"/>
                    <a:gd name="T9" fmla="*/ 1 h 139"/>
                    <a:gd name="T10" fmla="*/ 0 w 109"/>
                    <a:gd name="T11" fmla="*/ 0 h 139"/>
                    <a:gd name="T12" fmla="*/ 0 w 109"/>
                    <a:gd name="T13" fmla="*/ 0 h 139"/>
                    <a:gd name="T14" fmla="*/ 1 w 109"/>
                    <a:gd name="T15" fmla="*/ 0 h 139"/>
                    <a:gd name="T16" fmla="*/ 1 w 109"/>
                    <a:gd name="T17" fmla="*/ 0 h 139"/>
                    <a:gd name="T18" fmla="*/ 1 w 109"/>
                    <a:gd name="T19" fmla="*/ 1 h 139"/>
                    <a:gd name="T20" fmla="*/ 7 w 109"/>
                    <a:gd name="T21" fmla="*/ 9 h 139"/>
                    <a:gd name="T22" fmla="*/ 6 w 109"/>
                    <a:gd name="T23" fmla="*/ 9 h 139"/>
                    <a:gd name="T24" fmla="*/ 6 w 109"/>
                    <a:gd name="T25" fmla="*/ 9 h 139"/>
                    <a:gd name="T26" fmla="*/ 5 w 109"/>
                    <a:gd name="T27" fmla="*/ 9 h 139"/>
                    <a:gd name="T28" fmla="*/ 5 w 109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09" h="139">
                      <a:moveTo>
                        <a:pt x="81" y="139"/>
                      </a:moveTo>
                      <a:lnTo>
                        <a:pt x="41" y="76"/>
                      </a:lnTo>
                      <a:lnTo>
                        <a:pt x="30" y="57"/>
                      </a:lnTo>
                      <a:lnTo>
                        <a:pt x="23" y="38"/>
                      </a:lnTo>
                      <a:lnTo>
                        <a:pt x="11" y="17"/>
                      </a:lnTo>
                      <a:lnTo>
                        <a:pt x="0" y="0"/>
                      </a:lnTo>
                      <a:lnTo>
                        <a:pt x="5" y="3"/>
                      </a:lnTo>
                      <a:lnTo>
                        <a:pt x="11" y="5"/>
                      </a:lnTo>
                      <a:lnTo>
                        <a:pt x="17" y="5"/>
                      </a:lnTo>
                      <a:lnTo>
                        <a:pt x="23" y="8"/>
                      </a:lnTo>
                      <a:lnTo>
                        <a:pt x="109" y="139"/>
                      </a:lnTo>
                      <a:lnTo>
                        <a:pt x="104" y="139"/>
                      </a:lnTo>
                      <a:lnTo>
                        <a:pt x="95" y="139"/>
                      </a:lnTo>
                      <a:lnTo>
                        <a:pt x="88" y="139"/>
                      </a:lnTo>
                      <a:lnTo>
                        <a:pt x="81" y="139"/>
                      </a:lnTo>
                      <a:close/>
                    </a:path>
                  </a:pathLst>
                </a:custGeom>
                <a:solidFill>
                  <a:srgbClr val="56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1" name="Freeform 435">
                  <a:extLst>
                    <a:ext uri="{FF2B5EF4-FFF2-40B4-BE49-F238E27FC236}">
                      <a16:creationId xmlns:a16="http://schemas.microsoft.com/office/drawing/2014/main" id="{7EA6F1F8-394C-4823-B513-CFC0D9F055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99" y="1446"/>
                  <a:ext cx="31" cy="35"/>
                </a:xfrm>
                <a:custGeom>
                  <a:avLst/>
                  <a:gdLst>
                    <a:gd name="T0" fmla="*/ 6 w 125"/>
                    <a:gd name="T1" fmla="*/ 9 h 139"/>
                    <a:gd name="T2" fmla="*/ 1 w 125"/>
                    <a:gd name="T3" fmla="*/ 2 h 139"/>
                    <a:gd name="T4" fmla="*/ 1 w 125"/>
                    <a:gd name="T5" fmla="*/ 1 h 139"/>
                    <a:gd name="T6" fmla="*/ 0 w 125"/>
                    <a:gd name="T7" fmla="*/ 1 h 139"/>
                    <a:gd name="T8" fmla="*/ 0 w 125"/>
                    <a:gd name="T9" fmla="*/ 0 h 139"/>
                    <a:gd name="T10" fmla="*/ 0 w 125"/>
                    <a:gd name="T11" fmla="*/ 0 h 139"/>
                    <a:gd name="T12" fmla="*/ 1 w 125"/>
                    <a:gd name="T13" fmla="*/ 0 h 139"/>
                    <a:gd name="T14" fmla="*/ 1 w 125"/>
                    <a:gd name="T15" fmla="*/ 1 h 139"/>
                    <a:gd name="T16" fmla="*/ 2 w 125"/>
                    <a:gd name="T17" fmla="*/ 1 h 139"/>
                    <a:gd name="T18" fmla="*/ 3 w 125"/>
                    <a:gd name="T19" fmla="*/ 1 h 139"/>
                    <a:gd name="T20" fmla="*/ 8 w 125"/>
                    <a:gd name="T21" fmla="*/ 8 h 139"/>
                    <a:gd name="T22" fmla="*/ 7 w 125"/>
                    <a:gd name="T23" fmla="*/ 8 h 139"/>
                    <a:gd name="T24" fmla="*/ 7 w 125"/>
                    <a:gd name="T25" fmla="*/ 9 h 139"/>
                    <a:gd name="T26" fmla="*/ 6 w 125"/>
                    <a:gd name="T27" fmla="*/ 9 h 139"/>
                    <a:gd name="T28" fmla="*/ 6 w 125"/>
                    <a:gd name="T29" fmla="*/ 9 h 139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</a:gdLst>
                  <a:ahLst/>
                  <a:cxnLst>
                    <a:cxn ang="T30">
                      <a:pos x="T0" y="T1"/>
                    </a:cxn>
                    <a:cxn ang="T31">
                      <a:pos x="T2" y="T3"/>
                    </a:cxn>
                    <a:cxn ang="T32">
                      <a:pos x="T4" y="T5"/>
                    </a:cxn>
                    <a:cxn ang="T33">
                      <a:pos x="T6" y="T7"/>
                    </a:cxn>
                    <a:cxn ang="T34">
                      <a:pos x="T8" y="T9"/>
                    </a:cxn>
                    <a:cxn ang="T35">
                      <a:pos x="T10" y="T11"/>
                    </a:cxn>
                    <a:cxn ang="T36">
                      <a:pos x="T12" y="T13"/>
                    </a:cxn>
                    <a:cxn ang="T37">
                      <a:pos x="T14" y="T15"/>
                    </a:cxn>
                    <a:cxn ang="T38">
                      <a:pos x="T16" y="T17"/>
                    </a:cxn>
                    <a:cxn ang="T39">
                      <a:pos x="T18" y="T19"/>
                    </a:cxn>
                    <a:cxn ang="T40">
                      <a:pos x="T20" y="T21"/>
                    </a:cxn>
                    <a:cxn ang="T41">
                      <a:pos x="T22" y="T23"/>
                    </a:cxn>
                    <a:cxn ang="T42">
                      <a:pos x="T24" y="T25"/>
                    </a:cxn>
                    <a:cxn ang="T43">
                      <a:pos x="T26" y="T27"/>
                    </a:cxn>
                    <a:cxn ang="T44">
                      <a:pos x="T28" y="T29"/>
                    </a:cxn>
                  </a:cxnLst>
                  <a:rect l="0" t="0" r="r" b="b"/>
                  <a:pathLst>
                    <a:path w="125" h="139">
                      <a:moveTo>
                        <a:pt x="98" y="139"/>
                      </a:moveTo>
                      <a:lnTo>
                        <a:pt x="17" y="22"/>
                      </a:lnTo>
                      <a:lnTo>
                        <a:pt x="11" y="17"/>
                      </a:lnTo>
                      <a:lnTo>
                        <a:pt x="9" y="11"/>
                      </a:lnTo>
                      <a:lnTo>
                        <a:pt x="3" y="5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3" y="8"/>
                      </a:lnTo>
                      <a:lnTo>
                        <a:pt x="33" y="13"/>
                      </a:lnTo>
                      <a:lnTo>
                        <a:pt x="44" y="17"/>
                      </a:lnTo>
                      <a:lnTo>
                        <a:pt x="125" y="130"/>
                      </a:lnTo>
                      <a:lnTo>
                        <a:pt x="120" y="133"/>
                      </a:lnTo>
                      <a:lnTo>
                        <a:pt x="111" y="135"/>
                      </a:lnTo>
                      <a:lnTo>
                        <a:pt x="104" y="139"/>
                      </a:lnTo>
                      <a:lnTo>
                        <a:pt x="98" y="139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2" name="Freeform 436">
                  <a:extLst>
                    <a:ext uri="{FF2B5EF4-FFF2-40B4-BE49-F238E27FC236}">
                      <a16:creationId xmlns:a16="http://schemas.microsoft.com/office/drawing/2014/main" id="{2B200D07-45BB-445C-9E8E-D8A7731C09D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05" y="1449"/>
                  <a:ext cx="28" cy="32"/>
                </a:xfrm>
                <a:custGeom>
                  <a:avLst/>
                  <a:gdLst>
                    <a:gd name="T0" fmla="*/ 5 w 113"/>
                    <a:gd name="T1" fmla="*/ 8 h 131"/>
                    <a:gd name="T2" fmla="*/ 0 w 113"/>
                    <a:gd name="T3" fmla="*/ 0 h 131"/>
                    <a:gd name="T4" fmla="*/ 0 w 113"/>
                    <a:gd name="T5" fmla="*/ 0 h 131"/>
                    <a:gd name="T6" fmla="*/ 1 w 113"/>
                    <a:gd name="T7" fmla="*/ 0 h 131"/>
                    <a:gd name="T8" fmla="*/ 2 w 113"/>
                    <a:gd name="T9" fmla="*/ 1 h 131"/>
                    <a:gd name="T10" fmla="*/ 2 w 113"/>
                    <a:gd name="T11" fmla="*/ 1 h 131"/>
                    <a:gd name="T12" fmla="*/ 7 w 113"/>
                    <a:gd name="T13" fmla="*/ 7 h 131"/>
                    <a:gd name="T14" fmla="*/ 6 w 113"/>
                    <a:gd name="T15" fmla="*/ 7 h 131"/>
                    <a:gd name="T16" fmla="*/ 6 w 113"/>
                    <a:gd name="T17" fmla="*/ 8 h 131"/>
                    <a:gd name="T18" fmla="*/ 6 w 113"/>
                    <a:gd name="T19" fmla="*/ 8 h 131"/>
                    <a:gd name="T20" fmla="*/ 5 w 113"/>
                    <a:gd name="T21" fmla="*/ 8 h 13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13" h="131">
                      <a:moveTo>
                        <a:pt x="86" y="131"/>
                      </a:moveTo>
                      <a:lnTo>
                        <a:pt x="0" y="0"/>
                      </a:lnTo>
                      <a:lnTo>
                        <a:pt x="10" y="5"/>
                      </a:lnTo>
                      <a:lnTo>
                        <a:pt x="18" y="9"/>
                      </a:lnTo>
                      <a:lnTo>
                        <a:pt x="29" y="14"/>
                      </a:lnTo>
                      <a:lnTo>
                        <a:pt x="40" y="19"/>
                      </a:lnTo>
                      <a:lnTo>
                        <a:pt x="113" y="122"/>
                      </a:lnTo>
                      <a:lnTo>
                        <a:pt x="105" y="122"/>
                      </a:lnTo>
                      <a:lnTo>
                        <a:pt x="100" y="125"/>
                      </a:lnTo>
                      <a:lnTo>
                        <a:pt x="91" y="127"/>
                      </a:lnTo>
                      <a:lnTo>
                        <a:pt x="86" y="131"/>
                      </a:lnTo>
                      <a:close/>
                    </a:path>
                  </a:pathLst>
                </a:custGeom>
                <a:solidFill>
                  <a:srgbClr val="598E4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Freeform 437">
                  <a:extLst>
                    <a:ext uri="{FF2B5EF4-FFF2-40B4-BE49-F238E27FC236}">
                      <a16:creationId xmlns:a16="http://schemas.microsoft.com/office/drawing/2014/main" id="{9F2E1D5E-FD56-46A4-9EE4-89058135DA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0" y="1451"/>
                  <a:ext cx="26" cy="28"/>
                </a:xfrm>
                <a:custGeom>
                  <a:avLst/>
                  <a:gdLst>
                    <a:gd name="T0" fmla="*/ 5 w 103"/>
                    <a:gd name="T1" fmla="*/ 7 h 113"/>
                    <a:gd name="T2" fmla="*/ 0 w 103"/>
                    <a:gd name="T3" fmla="*/ 0 h 113"/>
                    <a:gd name="T4" fmla="*/ 1 w 103"/>
                    <a:gd name="T5" fmla="*/ 0 h 113"/>
                    <a:gd name="T6" fmla="*/ 1 w 103"/>
                    <a:gd name="T7" fmla="*/ 0 h 113"/>
                    <a:gd name="T8" fmla="*/ 2 w 103"/>
                    <a:gd name="T9" fmla="*/ 0 h 113"/>
                    <a:gd name="T10" fmla="*/ 2 w 103"/>
                    <a:gd name="T11" fmla="*/ 1 h 113"/>
                    <a:gd name="T12" fmla="*/ 7 w 103"/>
                    <a:gd name="T13" fmla="*/ 7 h 113"/>
                    <a:gd name="T14" fmla="*/ 6 w 103"/>
                    <a:gd name="T15" fmla="*/ 7 h 113"/>
                    <a:gd name="T16" fmla="*/ 6 w 103"/>
                    <a:gd name="T17" fmla="*/ 7 h 113"/>
                    <a:gd name="T18" fmla="*/ 6 w 103"/>
                    <a:gd name="T19" fmla="*/ 7 h 113"/>
                    <a:gd name="T20" fmla="*/ 5 w 103"/>
                    <a:gd name="T21" fmla="*/ 7 h 11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3" h="113">
                      <a:moveTo>
                        <a:pt x="81" y="113"/>
                      </a:moveTo>
                      <a:lnTo>
                        <a:pt x="0" y="0"/>
                      </a:lnTo>
                      <a:lnTo>
                        <a:pt x="8" y="2"/>
                      </a:lnTo>
                      <a:lnTo>
                        <a:pt x="19" y="7"/>
                      </a:lnTo>
                      <a:lnTo>
                        <a:pt x="30" y="10"/>
                      </a:lnTo>
                      <a:lnTo>
                        <a:pt x="37" y="13"/>
                      </a:lnTo>
                      <a:lnTo>
                        <a:pt x="103" y="111"/>
                      </a:lnTo>
                      <a:lnTo>
                        <a:pt x="97" y="113"/>
                      </a:lnTo>
                      <a:lnTo>
                        <a:pt x="92" y="113"/>
                      </a:lnTo>
                      <a:lnTo>
                        <a:pt x="87" y="113"/>
                      </a:lnTo>
                      <a:lnTo>
                        <a:pt x="81" y="113"/>
                      </a:lnTo>
                      <a:close/>
                    </a:path>
                  </a:pathLst>
                </a:custGeom>
                <a:solidFill>
                  <a:srgbClr val="5E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Freeform 438">
                  <a:extLst>
                    <a:ext uri="{FF2B5EF4-FFF2-40B4-BE49-F238E27FC236}">
                      <a16:creationId xmlns:a16="http://schemas.microsoft.com/office/drawing/2014/main" id="{575081DE-BC24-4E1E-BD65-E8F22C5B7E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5" y="1453"/>
                  <a:ext cx="25" cy="26"/>
                </a:xfrm>
                <a:custGeom>
                  <a:avLst/>
                  <a:gdLst>
                    <a:gd name="T0" fmla="*/ 4 w 101"/>
                    <a:gd name="T1" fmla="*/ 7 h 103"/>
                    <a:gd name="T2" fmla="*/ 0 w 101"/>
                    <a:gd name="T3" fmla="*/ 0 h 103"/>
                    <a:gd name="T4" fmla="*/ 1 w 101"/>
                    <a:gd name="T5" fmla="*/ 0 h 103"/>
                    <a:gd name="T6" fmla="*/ 1 w 101"/>
                    <a:gd name="T7" fmla="*/ 1 h 103"/>
                    <a:gd name="T8" fmla="*/ 2 w 101"/>
                    <a:gd name="T9" fmla="*/ 1 h 103"/>
                    <a:gd name="T10" fmla="*/ 2 w 101"/>
                    <a:gd name="T11" fmla="*/ 1 h 103"/>
                    <a:gd name="T12" fmla="*/ 6 w 101"/>
                    <a:gd name="T13" fmla="*/ 6 h 103"/>
                    <a:gd name="T14" fmla="*/ 6 w 101"/>
                    <a:gd name="T15" fmla="*/ 6 h 103"/>
                    <a:gd name="T16" fmla="*/ 5 w 101"/>
                    <a:gd name="T17" fmla="*/ 6 h 103"/>
                    <a:gd name="T18" fmla="*/ 5 w 101"/>
                    <a:gd name="T19" fmla="*/ 6 h 103"/>
                    <a:gd name="T20" fmla="*/ 4 w 101"/>
                    <a:gd name="T21" fmla="*/ 7 h 10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01" h="103">
                      <a:moveTo>
                        <a:pt x="73" y="103"/>
                      </a:moveTo>
                      <a:lnTo>
                        <a:pt x="0" y="0"/>
                      </a:lnTo>
                      <a:lnTo>
                        <a:pt x="11" y="3"/>
                      </a:lnTo>
                      <a:lnTo>
                        <a:pt x="22" y="6"/>
                      </a:lnTo>
                      <a:lnTo>
                        <a:pt x="30" y="8"/>
                      </a:lnTo>
                      <a:lnTo>
                        <a:pt x="38" y="11"/>
                      </a:lnTo>
                      <a:lnTo>
                        <a:pt x="101" y="96"/>
                      </a:lnTo>
                      <a:lnTo>
                        <a:pt x="92" y="96"/>
                      </a:lnTo>
                      <a:lnTo>
                        <a:pt x="87" y="98"/>
                      </a:lnTo>
                      <a:lnTo>
                        <a:pt x="78" y="101"/>
                      </a:lnTo>
                      <a:lnTo>
                        <a:pt x="73" y="103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439">
                  <a:extLst>
                    <a:ext uri="{FF2B5EF4-FFF2-40B4-BE49-F238E27FC236}">
                      <a16:creationId xmlns:a16="http://schemas.microsoft.com/office/drawing/2014/main" id="{D57660B9-8B47-4EB5-AE5A-DF384FF73E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19" y="1454"/>
                  <a:ext cx="23" cy="24"/>
                </a:xfrm>
                <a:custGeom>
                  <a:avLst/>
                  <a:gdLst>
                    <a:gd name="T0" fmla="*/ 4 w 90"/>
                    <a:gd name="T1" fmla="*/ 6 h 98"/>
                    <a:gd name="T2" fmla="*/ 0 w 90"/>
                    <a:gd name="T3" fmla="*/ 0 h 98"/>
                    <a:gd name="T4" fmla="*/ 1 w 90"/>
                    <a:gd name="T5" fmla="*/ 0 h 98"/>
                    <a:gd name="T6" fmla="*/ 2 w 90"/>
                    <a:gd name="T7" fmla="*/ 0 h 98"/>
                    <a:gd name="T8" fmla="*/ 2 w 90"/>
                    <a:gd name="T9" fmla="*/ 0 h 98"/>
                    <a:gd name="T10" fmla="*/ 3 w 90"/>
                    <a:gd name="T11" fmla="*/ 1 h 98"/>
                    <a:gd name="T12" fmla="*/ 6 w 90"/>
                    <a:gd name="T13" fmla="*/ 5 h 98"/>
                    <a:gd name="T14" fmla="*/ 6 w 90"/>
                    <a:gd name="T15" fmla="*/ 5 h 98"/>
                    <a:gd name="T16" fmla="*/ 5 w 90"/>
                    <a:gd name="T17" fmla="*/ 5 h 98"/>
                    <a:gd name="T18" fmla="*/ 5 w 90"/>
                    <a:gd name="T19" fmla="*/ 6 h 98"/>
                    <a:gd name="T20" fmla="*/ 4 w 90"/>
                    <a:gd name="T21" fmla="*/ 6 h 9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90" h="98">
                      <a:moveTo>
                        <a:pt x="66" y="98"/>
                      </a:moveTo>
                      <a:lnTo>
                        <a:pt x="0" y="0"/>
                      </a:lnTo>
                      <a:lnTo>
                        <a:pt x="12" y="5"/>
                      </a:lnTo>
                      <a:lnTo>
                        <a:pt x="23" y="8"/>
                      </a:lnTo>
                      <a:lnTo>
                        <a:pt x="30" y="10"/>
                      </a:lnTo>
                      <a:lnTo>
                        <a:pt x="39" y="13"/>
                      </a:lnTo>
                      <a:lnTo>
                        <a:pt x="90" y="84"/>
                      </a:lnTo>
                      <a:lnTo>
                        <a:pt x="85" y="87"/>
                      </a:lnTo>
                      <a:lnTo>
                        <a:pt x="79" y="89"/>
                      </a:lnTo>
                      <a:lnTo>
                        <a:pt x="72" y="95"/>
                      </a:lnTo>
                      <a:lnTo>
                        <a:pt x="66" y="98"/>
                      </a:lnTo>
                      <a:close/>
                    </a:path>
                  </a:pathLst>
                </a:custGeom>
                <a:solidFill>
                  <a:srgbClr val="609354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Freeform 440">
                  <a:extLst>
                    <a:ext uri="{FF2B5EF4-FFF2-40B4-BE49-F238E27FC236}">
                      <a16:creationId xmlns:a16="http://schemas.microsoft.com/office/drawing/2014/main" id="{22BB5CCD-45D5-41AB-8B28-00EE1C461D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4" y="1456"/>
                  <a:ext cx="22" cy="21"/>
                </a:xfrm>
                <a:custGeom>
                  <a:avLst/>
                  <a:gdLst>
                    <a:gd name="T0" fmla="*/ 4 w 87"/>
                    <a:gd name="T1" fmla="*/ 5 h 85"/>
                    <a:gd name="T2" fmla="*/ 0 w 87"/>
                    <a:gd name="T3" fmla="*/ 0 h 85"/>
                    <a:gd name="T4" fmla="*/ 1 w 87"/>
                    <a:gd name="T5" fmla="*/ 0 h 85"/>
                    <a:gd name="T6" fmla="*/ 2 w 87"/>
                    <a:gd name="T7" fmla="*/ 0 h 85"/>
                    <a:gd name="T8" fmla="*/ 2 w 87"/>
                    <a:gd name="T9" fmla="*/ 0 h 85"/>
                    <a:gd name="T10" fmla="*/ 3 w 87"/>
                    <a:gd name="T11" fmla="*/ 0 h 85"/>
                    <a:gd name="T12" fmla="*/ 6 w 87"/>
                    <a:gd name="T13" fmla="*/ 4 h 85"/>
                    <a:gd name="T14" fmla="*/ 5 w 87"/>
                    <a:gd name="T15" fmla="*/ 4 h 85"/>
                    <a:gd name="T16" fmla="*/ 5 w 87"/>
                    <a:gd name="T17" fmla="*/ 5 h 85"/>
                    <a:gd name="T18" fmla="*/ 4 w 87"/>
                    <a:gd name="T19" fmla="*/ 5 h 85"/>
                    <a:gd name="T20" fmla="*/ 4 w 87"/>
                    <a:gd name="T21" fmla="*/ 5 h 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87" h="85">
                      <a:moveTo>
                        <a:pt x="63" y="85"/>
                      </a:moveTo>
                      <a:lnTo>
                        <a:pt x="0" y="0"/>
                      </a:lnTo>
                      <a:lnTo>
                        <a:pt x="10" y="2"/>
                      </a:lnTo>
                      <a:lnTo>
                        <a:pt x="22" y="5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87" y="71"/>
                      </a:lnTo>
                      <a:lnTo>
                        <a:pt x="81" y="74"/>
                      </a:lnTo>
                      <a:lnTo>
                        <a:pt x="76" y="76"/>
                      </a:lnTo>
                      <a:lnTo>
                        <a:pt x="68" y="81"/>
                      </a:lnTo>
                      <a:lnTo>
                        <a:pt x="63" y="85"/>
                      </a:lnTo>
                      <a:close/>
                    </a:path>
                  </a:pathLst>
                </a:custGeom>
                <a:solidFill>
                  <a:srgbClr val="66965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441">
                  <a:extLst>
                    <a:ext uri="{FF2B5EF4-FFF2-40B4-BE49-F238E27FC236}">
                      <a16:creationId xmlns:a16="http://schemas.microsoft.com/office/drawing/2014/main" id="{09990681-28CB-4A31-86F8-140783D6D63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9" y="1457"/>
                  <a:ext cx="20" cy="18"/>
                </a:xfrm>
                <a:custGeom>
                  <a:avLst/>
                  <a:gdLst>
                    <a:gd name="T0" fmla="*/ 3 w 79"/>
                    <a:gd name="T1" fmla="*/ 5 h 71"/>
                    <a:gd name="T2" fmla="*/ 0 w 79"/>
                    <a:gd name="T3" fmla="*/ 0 h 71"/>
                    <a:gd name="T4" fmla="*/ 1 w 79"/>
                    <a:gd name="T5" fmla="*/ 0 h 71"/>
                    <a:gd name="T6" fmla="*/ 1 w 79"/>
                    <a:gd name="T7" fmla="*/ 1 h 71"/>
                    <a:gd name="T8" fmla="*/ 2 w 79"/>
                    <a:gd name="T9" fmla="*/ 1 h 71"/>
                    <a:gd name="T10" fmla="*/ 3 w 79"/>
                    <a:gd name="T11" fmla="*/ 1 h 71"/>
                    <a:gd name="T12" fmla="*/ 5 w 79"/>
                    <a:gd name="T13" fmla="*/ 4 h 71"/>
                    <a:gd name="T14" fmla="*/ 5 w 79"/>
                    <a:gd name="T15" fmla="*/ 4 h 71"/>
                    <a:gd name="T16" fmla="*/ 4 w 79"/>
                    <a:gd name="T17" fmla="*/ 4 h 71"/>
                    <a:gd name="T18" fmla="*/ 4 w 79"/>
                    <a:gd name="T19" fmla="*/ 5 h 71"/>
                    <a:gd name="T20" fmla="*/ 3 w 79"/>
                    <a:gd name="T21" fmla="*/ 5 h 7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79" h="71">
                      <a:moveTo>
                        <a:pt x="51" y="71"/>
                      </a:moveTo>
                      <a:lnTo>
                        <a:pt x="0" y="0"/>
                      </a:lnTo>
                      <a:lnTo>
                        <a:pt x="11" y="4"/>
                      </a:lnTo>
                      <a:lnTo>
                        <a:pt x="21" y="6"/>
                      </a:lnTo>
                      <a:lnTo>
                        <a:pt x="30" y="9"/>
                      </a:lnTo>
                      <a:lnTo>
                        <a:pt x="40" y="9"/>
                      </a:lnTo>
                      <a:lnTo>
                        <a:pt x="79" y="62"/>
                      </a:lnTo>
                      <a:lnTo>
                        <a:pt x="74" y="66"/>
                      </a:lnTo>
                      <a:lnTo>
                        <a:pt x="65" y="69"/>
                      </a:lnTo>
                      <a:lnTo>
                        <a:pt x="60" y="71"/>
                      </a:lnTo>
                      <a:lnTo>
                        <a:pt x="51" y="71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442">
                  <a:extLst>
                    <a:ext uri="{FF2B5EF4-FFF2-40B4-BE49-F238E27FC236}">
                      <a16:creationId xmlns:a16="http://schemas.microsoft.com/office/drawing/2014/main" id="{AA3544D9-B3DB-458E-B6CF-F5D3B10719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4" y="1458"/>
                  <a:ext cx="17" cy="16"/>
                </a:xfrm>
                <a:custGeom>
                  <a:avLst/>
                  <a:gdLst>
                    <a:gd name="T0" fmla="*/ 3 w 69"/>
                    <a:gd name="T1" fmla="*/ 4 h 62"/>
                    <a:gd name="T2" fmla="*/ 0 w 69"/>
                    <a:gd name="T3" fmla="*/ 0 h 62"/>
                    <a:gd name="T4" fmla="*/ 0 w 69"/>
                    <a:gd name="T5" fmla="*/ 0 h 62"/>
                    <a:gd name="T6" fmla="*/ 1 w 69"/>
                    <a:gd name="T7" fmla="*/ 0 h 62"/>
                    <a:gd name="T8" fmla="*/ 1 w 69"/>
                    <a:gd name="T9" fmla="*/ 0 h 62"/>
                    <a:gd name="T10" fmla="*/ 2 w 69"/>
                    <a:gd name="T11" fmla="*/ 0 h 62"/>
                    <a:gd name="T12" fmla="*/ 4 w 69"/>
                    <a:gd name="T13" fmla="*/ 3 h 62"/>
                    <a:gd name="T14" fmla="*/ 4 w 69"/>
                    <a:gd name="T15" fmla="*/ 4 h 62"/>
                    <a:gd name="T16" fmla="*/ 3 w 69"/>
                    <a:gd name="T17" fmla="*/ 4 h 62"/>
                    <a:gd name="T18" fmla="*/ 3 w 69"/>
                    <a:gd name="T19" fmla="*/ 4 h 62"/>
                    <a:gd name="T20" fmla="*/ 3 w 69"/>
                    <a:gd name="T21" fmla="*/ 4 h 62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69" h="62">
                      <a:moveTo>
                        <a:pt x="47" y="62"/>
                      </a:moveTo>
                      <a:lnTo>
                        <a:pt x="0" y="0"/>
                      </a:lnTo>
                      <a:lnTo>
                        <a:pt x="9" y="2"/>
                      </a:lnTo>
                      <a:lnTo>
                        <a:pt x="17" y="5"/>
                      </a:lnTo>
                      <a:lnTo>
                        <a:pt x="25" y="5"/>
                      </a:lnTo>
                      <a:lnTo>
                        <a:pt x="33" y="5"/>
                      </a:lnTo>
                      <a:lnTo>
                        <a:pt x="69" y="51"/>
                      </a:lnTo>
                      <a:lnTo>
                        <a:pt x="60" y="56"/>
                      </a:lnTo>
                      <a:lnTo>
                        <a:pt x="55" y="58"/>
                      </a:lnTo>
                      <a:lnTo>
                        <a:pt x="49" y="58"/>
                      </a:lnTo>
                      <a:lnTo>
                        <a:pt x="47" y="62"/>
                      </a:lnTo>
                      <a:close/>
                    </a:path>
                  </a:pathLst>
                </a:custGeom>
                <a:solidFill>
                  <a:srgbClr val="68995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Freeform 443">
                  <a:extLst>
                    <a:ext uri="{FF2B5EF4-FFF2-40B4-BE49-F238E27FC236}">
                      <a16:creationId xmlns:a16="http://schemas.microsoft.com/office/drawing/2014/main" id="{5B298D63-45FB-4336-8281-91AF72D7B8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39" y="1459"/>
                  <a:ext cx="14" cy="14"/>
                </a:xfrm>
                <a:custGeom>
                  <a:avLst/>
                  <a:gdLst>
                    <a:gd name="T0" fmla="*/ 2 w 57"/>
                    <a:gd name="T1" fmla="*/ 4 h 53"/>
                    <a:gd name="T2" fmla="*/ 0 w 57"/>
                    <a:gd name="T3" fmla="*/ 0 h 53"/>
                    <a:gd name="T4" fmla="*/ 0 w 57"/>
                    <a:gd name="T5" fmla="*/ 0 h 53"/>
                    <a:gd name="T6" fmla="*/ 1 w 57"/>
                    <a:gd name="T7" fmla="*/ 0 h 53"/>
                    <a:gd name="T8" fmla="*/ 1 w 57"/>
                    <a:gd name="T9" fmla="*/ 0 h 53"/>
                    <a:gd name="T10" fmla="*/ 2 w 57"/>
                    <a:gd name="T11" fmla="*/ 0 h 53"/>
                    <a:gd name="T12" fmla="*/ 3 w 57"/>
                    <a:gd name="T13" fmla="*/ 3 h 53"/>
                    <a:gd name="T14" fmla="*/ 3 w 57"/>
                    <a:gd name="T15" fmla="*/ 3 h 53"/>
                    <a:gd name="T16" fmla="*/ 3 w 57"/>
                    <a:gd name="T17" fmla="*/ 3 h 53"/>
                    <a:gd name="T18" fmla="*/ 3 w 57"/>
                    <a:gd name="T19" fmla="*/ 3 h 53"/>
                    <a:gd name="T20" fmla="*/ 2 w 57"/>
                    <a:gd name="T21" fmla="*/ 4 h 53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7" h="53">
                      <a:moveTo>
                        <a:pt x="39" y="53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17" y="0"/>
                      </a:lnTo>
                      <a:lnTo>
                        <a:pt x="25" y="2"/>
                      </a:lnTo>
                      <a:lnTo>
                        <a:pt x="30" y="2"/>
                      </a:lnTo>
                      <a:lnTo>
                        <a:pt x="57" y="41"/>
                      </a:lnTo>
                      <a:lnTo>
                        <a:pt x="52" y="43"/>
                      </a:lnTo>
                      <a:lnTo>
                        <a:pt x="50" y="46"/>
                      </a:lnTo>
                      <a:lnTo>
                        <a:pt x="44" y="51"/>
                      </a:lnTo>
                      <a:lnTo>
                        <a:pt x="39" y="53"/>
                      </a:lnTo>
                      <a:close/>
                    </a:path>
                  </a:pathLst>
                </a:custGeom>
                <a:solidFill>
                  <a:srgbClr val="6D9B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444">
                  <a:extLst>
                    <a:ext uri="{FF2B5EF4-FFF2-40B4-BE49-F238E27FC236}">
                      <a16:creationId xmlns:a16="http://schemas.microsoft.com/office/drawing/2014/main" id="{16B70658-5013-4E23-A85F-8AC91691C4B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3" y="1459"/>
                  <a:ext cx="13" cy="12"/>
                </a:xfrm>
                <a:custGeom>
                  <a:avLst/>
                  <a:gdLst>
                    <a:gd name="T0" fmla="*/ 2 w 55"/>
                    <a:gd name="T1" fmla="*/ 3 h 46"/>
                    <a:gd name="T2" fmla="*/ 0 w 55"/>
                    <a:gd name="T3" fmla="*/ 0 h 46"/>
                    <a:gd name="T4" fmla="*/ 1 w 55"/>
                    <a:gd name="T5" fmla="*/ 0 h 46"/>
                    <a:gd name="T6" fmla="*/ 1 w 55"/>
                    <a:gd name="T7" fmla="*/ 0 h 46"/>
                    <a:gd name="T8" fmla="*/ 1 w 55"/>
                    <a:gd name="T9" fmla="*/ 0 h 46"/>
                    <a:gd name="T10" fmla="*/ 2 w 55"/>
                    <a:gd name="T11" fmla="*/ 0 h 46"/>
                    <a:gd name="T12" fmla="*/ 3 w 55"/>
                    <a:gd name="T13" fmla="*/ 3 h 46"/>
                    <a:gd name="T14" fmla="*/ 3 w 55"/>
                    <a:gd name="T15" fmla="*/ 3 h 46"/>
                    <a:gd name="T16" fmla="*/ 3 w 55"/>
                    <a:gd name="T17" fmla="*/ 3 h 46"/>
                    <a:gd name="T18" fmla="*/ 2 w 55"/>
                    <a:gd name="T19" fmla="*/ 3 h 46"/>
                    <a:gd name="T20" fmla="*/ 2 w 55"/>
                    <a:gd name="T21" fmla="*/ 3 h 4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" h="46">
                      <a:moveTo>
                        <a:pt x="36" y="46"/>
                      </a:moveTo>
                      <a:lnTo>
                        <a:pt x="0" y="0"/>
                      </a:lnTo>
                      <a:lnTo>
                        <a:pt x="11" y="2"/>
                      </a:lnTo>
                      <a:lnTo>
                        <a:pt x="20" y="2"/>
                      </a:lnTo>
                      <a:lnTo>
                        <a:pt x="27" y="2"/>
                      </a:lnTo>
                      <a:lnTo>
                        <a:pt x="36" y="2"/>
                      </a:lnTo>
                      <a:lnTo>
                        <a:pt x="55" y="37"/>
                      </a:lnTo>
                      <a:lnTo>
                        <a:pt x="52" y="41"/>
                      </a:lnTo>
                      <a:lnTo>
                        <a:pt x="46" y="43"/>
                      </a:lnTo>
                      <a:lnTo>
                        <a:pt x="41" y="46"/>
                      </a:lnTo>
                      <a:lnTo>
                        <a:pt x="36" y="46"/>
                      </a:lnTo>
                      <a:close/>
                    </a:path>
                  </a:pathLst>
                </a:custGeom>
                <a:solidFill>
                  <a:srgbClr val="709E5E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445">
                  <a:extLst>
                    <a:ext uri="{FF2B5EF4-FFF2-40B4-BE49-F238E27FC236}">
                      <a16:creationId xmlns:a16="http://schemas.microsoft.com/office/drawing/2014/main" id="{4C4B5BB8-1D00-4FDA-8510-C7F222839E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47" y="1460"/>
                  <a:ext cx="12" cy="10"/>
                </a:xfrm>
                <a:custGeom>
                  <a:avLst/>
                  <a:gdLst>
                    <a:gd name="T0" fmla="*/ 1 w 50"/>
                    <a:gd name="T1" fmla="*/ 3 h 39"/>
                    <a:gd name="T2" fmla="*/ 0 w 50"/>
                    <a:gd name="T3" fmla="*/ 0 h 39"/>
                    <a:gd name="T4" fmla="*/ 0 w 50"/>
                    <a:gd name="T5" fmla="*/ 0 h 39"/>
                    <a:gd name="T6" fmla="*/ 1 w 50"/>
                    <a:gd name="T7" fmla="*/ 0 h 39"/>
                    <a:gd name="T8" fmla="*/ 1 w 50"/>
                    <a:gd name="T9" fmla="*/ 0 h 39"/>
                    <a:gd name="T10" fmla="*/ 2 w 50"/>
                    <a:gd name="T11" fmla="*/ 0 h 39"/>
                    <a:gd name="T12" fmla="*/ 3 w 50"/>
                    <a:gd name="T13" fmla="*/ 2 h 39"/>
                    <a:gd name="T14" fmla="*/ 3 w 50"/>
                    <a:gd name="T15" fmla="*/ 2 h 39"/>
                    <a:gd name="T16" fmla="*/ 2 w 50"/>
                    <a:gd name="T17" fmla="*/ 2 h 39"/>
                    <a:gd name="T18" fmla="*/ 2 w 50"/>
                    <a:gd name="T19" fmla="*/ 2 h 39"/>
                    <a:gd name="T20" fmla="*/ 1 w 50"/>
                    <a:gd name="T21" fmla="*/ 3 h 39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0" h="39">
                      <a:moveTo>
                        <a:pt x="27" y="39"/>
                      </a:moveTo>
                      <a:lnTo>
                        <a:pt x="0" y="0"/>
                      </a:lnTo>
                      <a:lnTo>
                        <a:pt x="9" y="0"/>
                      </a:lnTo>
                      <a:lnTo>
                        <a:pt x="20" y="0"/>
                      </a:lnTo>
                      <a:lnTo>
                        <a:pt x="27" y="0"/>
                      </a:lnTo>
                      <a:lnTo>
                        <a:pt x="36" y="0"/>
                      </a:lnTo>
                      <a:lnTo>
                        <a:pt x="50" y="28"/>
                      </a:lnTo>
                      <a:lnTo>
                        <a:pt x="46" y="30"/>
                      </a:lnTo>
                      <a:lnTo>
                        <a:pt x="41" y="33"/>
                      </a:lnTo>
                      <a:lnTo>
                        <a:pt x="36" y="35"/>
                      </a:lnTo>
                      <a:lnTo>
                        <a:pt x="27" y="39"/>
                      </a:lnTo>
                      <a:close/>
                    </a:path>
                  </a:pathLst>
                </a:custGeom>
                <a:solidFill>
                  <a:srgbClr val="72A0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446">
                  <a:extLst>
                    <a:ext uri="{FF2B5EF4-FFF2-40B4-BE49-F238E27FC236}">
                      <a16:creationId xmlns:a16="http://schemas.microsoft.com/office/drawing/2014/main" id="{8F9DA42D-A1FC-4F17-9FEF-C993BA6961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1" y="1460"/>
                  <a:ext cx="11" cy="9"/>
                </a:xfrm>
                <a:custGeom>
                  <a:avLst/>
                  <a:gdLst>
                    <a:gd name="T0" fmla="*/ 1 w 44"/>
                    <a:gd name="T1" fmla="*/ 2 h 35"/>
                    <a:gd name="T2" fmla="*/ 0 w 44"/>
                    <a:gd name="T3" fmla="*/ 0 h 35"/>
                    <a:gd name="T4" fmla="*/ 0 w 44"/>
                    <a:gd name="T5" fmla="*/ 0 h 35"/>
                    <a:gd name="T6" fmla="*/ 1 w 44"/>
                    <a:gd name="T7" fmla="*/ 0 h 35"/>
                    <a:gd name="T8" fmla="*/ 1 w 44"/>
                    <a:gd name="T9" fmla="*/ 0 h 35"/>
                    <a:gd name="T10" fmla="*/ 2 w 44"/>
                    <a:gd name="T11" fmla="*/ 0 h 35"/>
                    <a:gd name="T12" fmla="*/ 3 w 44"/>
                    <a:gd name="T13" fmla="*/ 2 h 35"/>
                    <a:gd name="T14" fmla="*/ 2 w 44"/>
                    <a:gd name="T15" fmla="*/ 2 h 35"/>
                    <a:gd name="T16" fmla="*/ 2 w 44"/>
                    <a:gd name="T17" fmla="*/ 2 h 35"/>
                    <a:gd name="T18" fmla="*/ 2 w 44"/>
                    <a:gd name="T19" fmla="*/ 2 h 35"/>
                    <a:gd name="T20" fmla="*/ 1 w 44"/>
                    <a:gd name="T21" fmla="*/ 2 h 3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44" h="35">
                      <a:moveTo>
                        <a:pt x="19" y="35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26" y="0"/>
                      </a:lnTo>
                      <a:lnTo>
                        <a:pt x="44" y="22"/>
                      </a:lnTo>
                      <a:lnTo>
                        <a:pt x="37" y="25"/>
                      </a:lnTo>
                      <a:lnTo>
                        <a:pt x="32" y="28"/>
                      </a:lnTo>
                      <a:lnTo>
                        <a:pt x="24" y="33"/>
                      </a:lnTo>
                      <a:lnTo>
                        <a:pt x="19" y="35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447">
                  <a:extLst>
                    <a:ext uri="{FF2B5EF4-FFF2-40B4-BE49-F238E27FC236}">
                      <a16:creationId xmlns:a16="http://schemas.microsoft.com/office/drawing/2014/main" id="{ED0ABEA8-9C48-40E1-838D-C507B5B4A90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60"/>
                  <a:ext cx="10" cy="7"/>
                </a:xfrm>
                <a:custGeom>
                  <a:avLst/>
                  <a:gdLst>
                    <a:gd name="T0" fmla="*/ 1 w 38"/>
                    <a:gd name="T1" fmla="*/ 2 h 28"/>
                    <a:gd name="T2" fmla="*/ 0 w 38"/>
                    <a:gd name="T3" fmla="*/ 0 h 28"/>
                    <a:gd name="T4" fmla="*/ 0 w 38"/>
                    <a:gd name="T5" fmla="*/ 0 h 28"/>
                    <a:gd name="T6" fmla="*/ 1 w 38"/>
                    <a:gd name="T7" fmla="*/ 0 h 28"/>
                    <a:gd name="T8" fmla="*/ 2 w 38"/>
                    <a:gd name="T9" fmla="*/ 0 h 28"/>
                    <a:gd name="T10" fmla="*/ 2 w 38"/>
                    <a:gd name="T11" fmla="*/ 0 h 28"/>
                    <a:gd name="T12" fmla="*/ 3 w 38"/>
                    <a:gd name="T13" fmla="*/ 1 h 28"/>
                    <a:gd name="T14" fmla="*/ 2 w 38"/>
                    <a:gd name="T15" fmla="*/ 1 h 28"/>
                    <a:gd name="T16" fmla="*/ 2 w 38"/>
                    <a:gd name="T17" fmla="*/ 1 h 28"/>
                    <a:gd name="T18" fmla="*/ 1 w 38"/>
                    <a:gd name="T19" fmla="*/ 2 h 28"/>
                    <a:gd name="T20" fmla="*/ 1 w 38"/>
                    <a:gd name="T21" fmla="*/ 2 h 28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8" h="28">
                      <a:moveTo>
                        <a:pt x="14" y="28"/>
                      </a:move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21" y="0"/>
                      </a:lnTo>
                      <a:lnTo>
                        <a:pt x="30" y="0"/>
                      </a:lnTo>
                      <a:lnTo>
                        <a:pt x="38" y="14"/>
                      </a:lnTo>
                      <a:lnTo>
                        <a:pt x="33" y="16"/>
                      </a:lnTo>
                      <a:lnTo>
                        <a:pt x="28" y="19"/>
                      </a:lnTo>
                      <a:lnTo>
                        <a:pt x="19" y="25"/>
                      </a:lnTo>
                      <a:lnTo>
                        <a:pt x="14" y="28"/>
                      </a:lnTo>
                      <a:close/>
                    </a:path>
                  </a:pathLst>
                </a:custGeom>
                <a:solidFill>
                  <a:srgbClr val="75A36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448">
                  <a:extLst>
                    <a:ext uri="{FF2B5EF4-FFF2-40B4-BE49-F238E27FC236}">
                      <a16:creationId xmlns:a16="http://schemas.microsoft.com/office/drawing/2014/main" id="{8DA1E2A8-5613-4FFC-86C5-1F910C2E6C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8" y="1459"/>
                  <a:ext cx="9" cy="6"/>
                </a:xfrm>
                <a:custGeom>
                  <a:avLst/>
                  <a:gdLst>
                    <a:gd name="T0" fmla="*/ 1 w 36"/>
                    <a:gd name="T1" fmla="*/ 2 h 24"/>
                    <a:gd name="T2" fmla="*/ 0 w 36"/>
                    <a:gd name="T3" fmla="*/ 0 h 24"/>
                    <a:gd name="T4" fmla="*/ 1 w 36"/>
                    <a:gd name="T5" fmla="*/ 0 h 24"/>
                    <a:gd name="T6" fmla="*/ 1 w 36"/>
                    <a:gd name="T7" fmla="*/ 0 h 24"/>
                    <a:gd name="T8" fmla="*/ 2 w 36"/>
                    <a:gd name="T9" fmla="*/ 0 h 24"/>
                    <a:gd name="T10" fmla="*/ 2 w 36"/>
                    <a:gd name="T11" fmla="*/ 0 h 24"/>
                    <a:gd name="T12" fmla="*/ 2 w 36"/>
                    <a:gd name="T13" fmla="*/ 1 h 24"/>
                    <a:gd name="T14" fmla="*/ 2 w 36"/>
                    <a:gd name="T15" fmla="*/ 1 h 24"/>
                    <a:gd name="T16" fmla="*/ 2 w 36"/>
                    <a:gd name="T17" fmla="*/ 1 h 24"/>
                    <a:gd name="T18" fmla="*/ 2 w 36"/>
                    <a:gd name="T19" fmla="*/ 1 h 24"/>
                    <a:gd name="T20" fmla="*/ 1 w 36"/>
                    <a:gd name="T21" fmla="*/ 2 h 24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6" h="24">
                      <a:moveTo>
                        <a:pt x="18" y="24"/>
                      </a:moveTo>
                      <a:lnTo>
                        <a:pt x="0" y="2"/>
                      </a:lnTo>
                      <a:lnTo>
                        <a:pt x="9" y="2"/>
                      </a:lnTo>
                      <a:lnTo>
                        <a:pt x="18" y="2"/>
                      </a:lnTo>
                      <a:lnTo>
                        <a:pt x="23" y="2"/>
                      </a:lnTo>
                      <a:lnTo>
                        <a:pt x="30" y="0"/>
                      </a:lnTo>
                      <a:lnTo>
                        <a:pt x="36" y="7"/>
                      </a:lnTo>
                      <a:lnTo>
                        <a:pt x="30" y="11"/>
                      </a:lnTo>
                      <a:lnTo>
                        <a:pt x="28" y="13"/>
                      </a:lnTo>
                      <a:lnTo>
                        <a:pt x="23" y="18"/>
                      </a:lnTo>
                      <a:lnTo>
                        <a:pt x="18" y="24"/>
                      </a:lnTo>
                      <a:close/>
                    </a:path>
                  </a:pathLst>
                </a:custGeom>
                <a:solidFill>
                  <a:srgbClr val="7AA56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449">
                  <a:extLst>
                    <a:ext uri="{FF2B5EF4-FFF2-40B4-BE49-F238E27FC236}">
                      <a16:creationId xmlns:a16="http://schemas.microsoft.com/office/drawing/2014/main" id="{BCF5CADE-A34F-4408-ABED-5B826FB947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3" y="1459"/>
                  <a:ext cx="7" cy="5"/>
                </a:xfrm>
                <a:custGeom>
                  <a:avLst/>
                  <a:gdLst>
                    <a:gd name="T0" fmla="*/ 1 w 26"/>
                    <a:gd name="T1" fmla="*/ 2 h 16"/>
                    <a:gd name="T2" fmla="*/ 0 w 26"/>
                    <a:gd name="T3" fmla="*/ 0 h 16"/>
                    <a:gd name="T4" fmla="*/ 0 w 26"/>
                    <a:gd name="T5" fmla="*/ 0 h 16"/>
                    <a:gd name="T6" fmla="*/ 1 w 26"/>
                    <a:gd name="T7" fmla="*/ 0 h 16"/>
                    <a:gd name="T8" fmla="*/ 1 w 26"/>
                    <a:gd name="T9" fmla="*/ 0 h 16"/>
                    <a:gd name="T10" fmla="*/ 2 w 26"/>
                    <a:gd name="T11" fmla="*/ 0 h 16"/>
                    <a:gd name="T12" fmla="*/ 2 w 26"/>
                    <a:gd name="T13" fmla="*/ 1 h 16"/>
                    <a:gd name="T14" fmla="*/ 1 w 26"/>
                    <a:gd name="T15" fmla="*/ 1 h 16"/>
                    <a:gd name="T16" fmla="*/ 1 w 26"/>
                    <a:gd name="T17" fmla="*/ 1 h 16"/>
                    <a:gd name="T18" fmla="*/ 1 w 26"/>
                    <a:gd name="T19" fmla="*/ 2 h 1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6" h="16">
                      <a:moveTo>
                        <a:pt x="8" y="16"/>
                      </a:moveTo>
                      <a:lnTo>
                        <a:pt x="0" y="2"/>
                      </a:lnTo>
                      <a:lnTo>
                        <a:pt x="5" y="0"/>
                      </a:lnTo>
                      <a:lnTo>
                        <a:pt x="14" y="0"/>
                      </a:lnTo>
                      <a:lnTo>
                        <a:pt x="19" y="0"/>
                      </a:lnTo>
                      <a:lnTo>
                        <a:pt x="26" y="0"/>
                      </a:lnTo>
                      <a:lnTo>
                        <a:pt x="21" y="5"/>
                      </a:lnTo>
                      <a:lnTo>
                        <a:pt x="19" y="7"/>
                      </a:lnTo>
                      <a:lnTo>
                        <a:pt x="14" y="13"/>
                      </a:lnTo>
                      <a:lnTo>
                        <a:pt x="8" y="16"/>
                      </a:lnTo>
                      <a:close/>
                    </a:path>
                  </a:pathLst>
                </a:custGeom>
                <a:solidFill>
                  <a:srgbClr val="7AA568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450">
                  <a:extLst>
                    <a:ext uri="{FF2B5EF4-FFF2-40B4-BE49-F238E27FC236}">
                      <a16:creationId xmlns:a16="http://schemas.microsoft.com/office/drawing/2014/main" id="{DF4F9A15-B4CB-47D0-9FA0-C05633F65D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66" y="1459"/>
                  <a:ext cx="5" cy="2"/>
                </a:xfrm>
                <a:custGeom>
                  <a:avLst/>
                  <a:gdLst>
                    <a:gd name="T0" fmla="*/ 0 w 23"/>
                    <a:gd name="T1" fmla="*/ 1 h 7"/>
                    <a:gd name="T2" fmla="*/ 0 w 23"/>
                    <a:gd name="T3" fmla="*/ 0 h 7"/>
                    <a:gd name="T4" fmla="*/ 0 w 23"/>
                    <a:gd name="T5" fmla="*/ 0 h 7"/>
                    <a:gd name="T6" fmla="*/ 0 w 23"/>
                    <a:gd name="T7" fmla="*/ 0 h 7"/>
                    <a:gd name="T8" fmla="*/ 1 w 23"/>
                    <a:gd name="T9" fmla="*/ 0 h 7"/>
                    <a:gd name="T10" fmla="*/ 1 w 23"/>
                    <a:gd name="T11" fmla="*/ 0 h 7"/>
                    <a:gd name="T12" fmla="*/ 1 w 23"/>
                    <a:gd name="T13" fmla="*/ 0 h 7"/>
                    <a:gd name="T14" fmla="*/ 1 w 23"/>
                    <a:gd name="T15" fmla="*/ 0 h 7"/>
                    <a:gd name="T16" fmla="*/ 0 w 23"/>
                    <a:gd name="T17" fmla="*/ 0 h 7"/>
                    <a:gd name="T18" fmla="*/ 0 w 23"/>
                    <a:gd name="T19" fmla="*/ 1 h 7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23" h="7">
                      <a:moveTo>
                        <a:pt x="6" y="7"/>
                      </a:moveTo>
                      <a:lnTo>
                        <a:pt x="0" y="0"/>
                      </a:lnTo>
                      <a:lnTo>
                        <a:pt x="6" y="0"/>
                      </a:lnTo>
                      <a:lnTo>
                        <a:pt x="11" y="0"/>
                      </a:lnTo>
                      <a:lnTo>
                        <a:pt x="16" y="0"/>
                      </a:lnTo>
                      <a:lnTo>
                        <a:pt x="23" y="0"/>
                      </a:lnTo>
                      <a:lnTo>
                        <a:pt x="20" y="0"/>
                      </a:lnTo>
                      <a:lnTo>
                        <a:pt x="14" y="2"/>
                      </a:lnTo>
                      <a:lnTo>
                        <a:pt x="11" y="5"/>
                      </a:lnTo>
                      <a:lnTo>
                        <a:pt x="6" y="7"/>
                      </a:lnTo>
                      <a:close/>
                    </a:path>
                  </a:pathLst>
                </a:custGeom>
                <a:solidFill>
                  <a:srgbClr val="82AA6B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7" name="Freeform 451">
                  <a:extLst>
                    <a:ext uri="{FF2B5EF4-FFF2-40B4-BE49-F238E27FC236}">
                      <a16:creationId xmlns:a16="http://schemas.microsoft.com/office/drawing/2014/main" id="{13BC4AF3-07B4-4D47-9D74-9275179C5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70" y="1459"/>
                  <a:ext cx="1" cy="1"/>
                </a:xfrm>
                <a:custGeom>
                  <a:avLst/>
                  <a:gdLst>
                    <a:gd name="T0" fmla="*/ 0 w 7"/>
                    <a:gd name="T1" fmla="*/ 0 h 1"/>
                    <a:gd name="T2" fmla="*/ 0 w 7"/>
                    <a:gd name="T3" fmla="*/ 0 h 1"/>
                    <a:gd name="T4" fmla="*/ 0 w 7"/>
                    <a:gd name="T5" fmla="*/ 0 h 1"/>
                    <a:gd name="T6" fmla="*/ 0 w 7"/>
                    <a:gd name="T7" fmla="*/ 0 h 1"/>
                    <a:gd name="T8" fmla="*/ 0 w 7"/>
                    <a:gd name="T9" fmla="*/ 0 h 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7" h="1">
                      <a:moveTo>
                        <a:pt x="0" y="0"/>
                      </a:moveTo>
                      <a:lnTo>
                        <a:pt x="4" y="0"/>
                      </a:lnTo>
                      <a:lnTo>
                        <a:pt x="7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84AD6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pic>
            <p:nvPicPr>
              <p:cNvPr id="22" name="Picture 453">
                <a:extLst>
                  <a:ext uri="{FF2B5EF4-FFF2-40B4-BE49-F238E27FC236}">
                    <a16:creationId xmlns:a16="http://schemas.microsoft.com/office/drawing/2014/main" id="{185F092D-0926-456D-B476-FC5040BC25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32" y="480"/>
                <a:ext cx="624" cy="3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grpSp>
          <p:nvGrpSpPr>
            <p:cNvPr id="9" name="Group 460">
              <a:extLst>
                <a:ext uri="{FF2B5EF4-FFF2-40B4-BE49-F238E27FC236}">
                  <a16:creationId xmlns:a16="http://schemas.microsoft.com/office/drawing/2014/main" id="{9FCA058C-1897-4424-AB9B-C421E3973015}"/>
                </a:ext>
              </a:extLst>
            </p:cNvPr>
            <p:cNvGrpSpPr>
              <a:grpSpLocks/>
            </p:cNvGrpSpPr>
            <p:nvPr/>
          </p:nvGrpSpPr>
          <p:grpSpPr bwMode="auto">
            <a:xfrm rot="-846927">
              <a:off x="2536" y="400"/>
              <a:ext cx="528" cy="480"/>
              <a:chOff x="5088" y="624"/>
              <a:chExt cx="528" cy="480"/>
            </a:xfrm>
          </p:grpSpPr>
          <p:sp>
            <p:nvSpPr>
              <p:cNvPr id="10" name="Line 457">
                <a:extLst>
                  <a:ext uri="{FF2B5EF4-FFF2-40B4-BE49-F238E27FC236}">
                    <a16:creationId xmlns:a16="http://schemas.microsoft.com/office/drawing/2014/main" id="{9F04DCD4-2835-411F-AACD-E0CBF3D7AB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624"/>
                <a:ext cx="144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1" name="Line 458">
                <a:extLst>
                  <a:ext uri="{FF2B5EF4-FFF2-40B4-BE49-F238E27FC236}">
                    <a16:creationId xmlns:a16="http://schemas.microsoft.com/office/drawing/2014/main" id="{56A94426-8B6D-431B-866F-80ABA69960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2" y="960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2" name="Line 459">
                <a:extLst>
                  <a:ext uri="{FF2B5EF4-FFF2-40B4-BE49-F238E27FC236}">
                    <a16:creationId xmlns:a16="http://schemas.microsoft.com/office/drawing/2014/main" id="{E97FDAA0-9E98-4FE4-8C1A-4CC4818A6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184" y="720"/>
                <a:ext cx="336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/>
              <a:p>
                <a:endParaRPr lang="en-US"/>
              </a:p>
            </p:txBody>
          </p:sp>
          <p:sp>
            <p:nvSpPr>
              <p:cNvPr id="13" name="WordArt 455">
                <a:extLst>
                  <a:ext uri="{FF2B5EF4-FFF2-40B4-BE49-F238E27FC236}">
                    <a16:creationId xmlns:a16="http://schemas.microsoft.com/office/drawing/2014/main" id="{9249C8DF-C147-493C-973F-B3E1DE4B439C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 rot="-2297688">
                <a:off x="5088" y="672"/>
                <a:ext cx="404" cy="397"/>
              </a:xfrm>
              <a:prstGeom prst="rect">
                <a:avLst/>
              </a:prstGeom>
            </p:spPr>
            <p:txBody>
              <a:bodyPr wrap="none" fromWordArt="1">
                <a:prstTxWarp prst="textCurveUp">
                  <a:avLst>
                    <a:gd name="adj" fmla="val 56338"/>
                  </a:avLst>
                </a:prstTxWarp>
              </a:bodyPr>
              <a:lstStyle/>
              <a:p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rgbClr val="FF0000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Honk</a:t>
                </a:r>
                <a:r>
                  <a:rPr lang="en-US" sz="3600" kern="10" dirty="0"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solidFill>
                      <a:schemeClr val="hlink"/>
                    </a:solidFill>
                    <a:effectLst>
                      <a:outerShdw dist="45791" dir="2021404" algn="ctr" rotWithShape="0">
                        <a:srgbClr val="808080">
                          <a:alpha val="79999"/>
                        </a:srgbClr>
                      </a:outerShdw>
                    </a:effectLst>
                    <a:latin typeface="Arial Black" panose="020B0A04020102020204" pitchFamily="34" charset="0"/>
                  </a:rPr>
                  <a:t>!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3811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four-way stop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63471" y="1425843"/>
            <a:ext cx="11639227" cy="5212240"/>
          </a:xfrm>
        </p:spPr>
        <p:txBody>
          <a:bodyPr/>
          <a:lstStyle/>
          <a:p>
            <a:r>
              <a:rPr lang="en-US" dirty="0"/>
              <a:t>Traffic rules state that you must </a:t>
            </a:r>
            <a:r>
              <a:rPr lang="en-US" b="1" dirty="0"/>
              <a:t>yield to the car on your right </a:t>
            </a:r>
            <a:r>
              <a:rPr lang="en-US" dirty="0"/>
              <a:t>if you reach the intersection simultaneously.</a:t>
            </a:r>
          </a:p>
          <a:p>
            <a:r>
              <a:rPr lang="en-US" dirty="0"/>
              <a:t>This rule usually works well.</a:t>
            </a:r>
          </a:p>
          <a:p>
            <a:r>
              <a:rPr lang="en-US" dirty="0"/>
              <a:t>But there’s a problem if</a:t>
            </a:r>
            <a:br>
              <a:rPr lang="en-US" dirty="0"/>
            </a:br>
            <a:r>
              <a:rPr lang="en-US" dirty="0"/>
              <a:t>four cars arrive simultaneously.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274" y="2409431"/>
            <a:ext cx="5420645" cy="44485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6084" y="5463253"/>
            <a:ext cx="631952" cy="11748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8176762" y="2422738"/>
            <a:ext cx="631952" cy="117483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435757" y="3632293"/>
            <a:ext cx="631952" cy="11748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6801303" y="4311344"/>
            <a:ext cx="631952" cy="117483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26883606-DB6E-B846-8055-993B9EF19B1B}"/>
              </a:ext>
            </a:extLst>
          </p:cNvPr>
          <p:cNvGrpSpPr/>
          <p:nvPr/>
        </p:nvGrpSpPr>
        <p:grpSpPr>
          <a:xfrm>
            <a:off x="7704694" y="3443845"/>
            <a:ext cx="2459624" cy="2156197"/>
            <a:chOff x="4639764" y="3443845"/>
            <a:chExt cx="2459624" cy="2156197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874C5C-3C71-F64C-96C8-0E1A75E5610A}"/>
                </a:ext>
              </a:extLst>
            </p:cNvPr>
            <p:cNvCxnSpPr/>
            <p:nvPr/>
          </p:nvCxnSpPr>
          <p:spPr>
            <a:xfrm flipH="1">
              <a:off x="4639764" y="3740727"/>
              <a:ext cx="472068" cy="66501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CF9DCA4-6F18-ED46-8443-0B216B8006C0}"/>
                </a:ext>
              </a:extLst>
            </p:cNvPr>
            <p:cNvCxnSpPr>
              <a:cxnSpLocks/>
            </p:cNvCxnSpPr>
            <p:nvPr/>
          </p:nvCxnSpPr>
          <p:spPr>
            <a:xfrm>
              <a:off x="4925354" y="5214735"/>
              <a:ext cx="715425" cy="385307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746A0D6-F156-734F-A60E-AEC6A68B67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3106" y="4617587"/>
              <a:ext cx="466282" cy="702558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1C15C94-789F-CA4C-BA9B-292D25F6EDB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1154" y="3443845"/>
              <a:ext cx="779656" cy="459886"/>
            </a:xfrm>
            <a:prstGeom prst="straightConnector1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1F91D96-030F-414F-B51A-E442FB4DA3DF}"/>
                </a:ext>
              </a:extLst>
            </p:cNvPr>
            <p:cNvSpPr txBox="1"/>
            <p:nvPr/>
          </p:nvSpPr>
          <p:spPr>
            <a:xfrm>
              <a:off x="5111832" y="4120737"/>
              <a:ext cx="14480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accent5">
                      <a:lumMod val="75000"/>
                    </a:schemeClr>
                  </a:solidFill>
                </a:rPr>
                <a:t>Circular waiting!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7F9804-BF00-408E-A430-8D5A916DC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520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1" y="2010894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54091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97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5231" y="2010894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theoretical example of deadlock</a:t>
            </a:r>
          </a:p>
          <a:p>
            <a:r>
              <a:rPr lang="en-US" dirty="0"/>
              <a:t>There are N philosophers sitting in a circle and N chopsticks</a:t>
            </a:r>
          </a:p>
          <a:p>
            <a:pPr lvl="1"/>
            <a:r>
              <a:rPr lang="en-US" dirty="0"/>
              <a:t>left and right of each philosopher</a:t>
            </a:r>
          </a:p>
          <a:p>
            <a:r>
              <a:rPr lang="en-US" dirty="0"/>
              <a:t>Philosophers repeatedly run this loop: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Think for some time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left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Grab chopstick to right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Replace chopsticks</a:t>
            </a:r>
          </a:p>
          <a:p>
            <a:r>
              <a:rPr lang="en-US" dirty="0"/>
              <a:t>If they all grab the left chopstick simultaneously (step 2),</a:t>
            </a:r>
            <a:br>
              <a:rPr lang="en-US" dirty="0"/>
            </a:br>
            <a:r>
              <a:rPr lang="en-US" dirty="0"/>
              <a:t>they will deadlock and starve!</a:t>
            </a:r>
          </a:p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9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010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24C4AF-F4FB-40A6-8232-9A78FE17EC65}"/>
              </a:ext>
            </a:extLst>
          </p:cNvPr>
          <p:cNvCxnSpPr>
            <a:cxnSpLocks/>
          </p:cNvCxnSpPr>
          <p:nvPr/>
        </p:nvCxnSpPr>
        <p:spPr>
          <a:xfrm>
            <a:off x="5893496" y="2912301"/>
            <a:ext cx="200498" cy="194154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4EAD84F-E1E3-4F20-8680-9B465FD6213D}"/>
              </a:ext>
            </a:extLst>
          </p:cNvPr>
          <p:cNvCxnSpPr>
            <a:cxnSpLocks/>
          </p:cNvCxnSpPr>
          <p:nvPr/>
        </p:nvCxnSpPr>
        <p:spPr>
          <a:xfrm flipH="1">
            <a:off x="4903940" y="2982815"/>
            <a:ext cx="375781" cy="161218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075" y="2392938"/>
            <a:ext cx="3204226" cy="28362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solution: one philosopher must grab right before left</a:t>
            </a:r>
          </a:p>
          <a:p>
            <a:pPr lvl="1"/>
            <a:r>
              <a:rPr lang="en-US" dirty="0"/>
              <a:t>Adding an asymmetry will allow both resources to eventually be obtained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C8016-3728-4CDE-A0CB-34B35BEF9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2BBD15-66B1-4B3E-9EBE-42181EB23022}"/>
              </a:ext>
            </a:extLst>
          </p:cNvPr>
          <p:cNvCxnSpPr>
            <a:cxnSpLocks/>
          </p:cNvCxnSpPr>
          <p:nvPr/>
        </p:nvCxnSpPr>
        <p:spPr>
          <a:xfrm flipH="1">
            <a:off x="6288066" y="3939436"/>
            <a:ext cx="244257" cy="31315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621C55-CA56-4485-AB31-EE1728153D72}"/>
              </a:ext>
            </a:extLst>
          </p:cNvPr>
          <p:cNvCxnSpPr>
            <a:cxnSpLocks/>
          </p:cNvCxnSpPr>
          <p:nvPr/>
        </p:nvCxnSpPr>
        <p:spPr>
          <a:xfrm flipH="1" flipV="1">
            <a:off x="5012580" y="4461353"/>
            <a:ext cx="348559" cy="141962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4E18BC5-26BB-453A-A456-2E4462027C71}"/>
              </a:ext>
            </a:extLst>
          </p:cNvPr>
          <p:cNvCxnSpPr>
            <a:cxnSpLocks/>
          </p:cNvCxnSpPr>
          <p:nvPr/>
        </p:nvCxnSpPr>
        <p:spPr>
          <a:xfrm>
            <a:off x="4655507" y="4096011"/>
            <a:ext cx="248433" cy="269310"/>
          </a:xfrm>
          <a:prstGeom prst="straightConnector1">
            <a:avLst/>
          </a:prstGeom>
          <a:ln w="571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D980F47C-6D31-4F0A-BA89-07CFA0AE3FC4}"/>
              </a:ext>
            </a:extLst>
          </p:cNvPr>
          <p:cNvSpPr/>
          <p:nvPr/>
        </p:nvSpPr>
        <p:spPr>
          <a:xfrm>
            <a:off x="4227534" y="3513551"/>
            <a:ext cx="632565" cy="569934"/>
          </a:xfrm>
          <a:prstGeom prst="ellipse">
            <a:avLst/>
          </a:prstGeom>
          <a:solidFill>
            <a:srgbClr val="4472C4">
              <a:alpha val="2902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F5B2CB-E2A8-415D-B0AE-955C0155CFEE}"/>
              </a:ext>
            </a:extLst>
          </p:cNvPr>
          <p:cNvCxnSpPr>
            <a:cxnSpLocks/>
          </p:cNvCxnSpPr>
          <p:nvPr/>
        </p:nvCxnSpPr>
        <p:spPr>
          <a:xfrm flipH="1" flipV="1">
            <a:off x="6170012" y="3225619"/>
            <a:ext cx="240182" cy="203381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2853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with 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is a Nondeterministic Deadlock</a:t>
            </a:r>
          </a:p>
          <a:p>
            <a:pPr lvl="1"/>
            <a:r>
              <a:rPr lang="en-US" dirty="0"/>
              <a:t>Whether it occurs depends on scheduling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3981953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  <a:p>
            <a:pPr lvl="1"/>
            <a:r>
              <a:rPr lang="en-US" dirty="0"/>
              <a:t>Deadlock</a:t>
            </a:r>
          </a:p>
          <a:p>
            <a:pPr lvl="1"/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Methods to avoid, prevent, and recover in the presence of deadlock </a:t>
            </a:r>
          </a:p>
          <a:p>
            <a:endParaRPr lang="en-US" dirty="0"/>
          </a:p>
          <a:p>
            <a:r>
              <a:rPr lang="en-US" dirty="0"/>
              <a:t>Touch on what concurrency looks like in other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deadlock in the lucky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2282760"/>
            <a:ext cx="347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B waits until Thread A is finished</a:t>
            </a:r>
          </a:p>
        </p:txBody>
      </p:sp>
    </p:spTree>
    <p:extLst>
      <p:ext uri="{BB962C8B-B14F-4D97-AF65-F5344CB8AC3E}">
        <p14:creationId xmlns:p14="http://schemas.microsoft.com/office/powerpoint/2010/main" val="1121092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B8994-4527-42CB-9FCF-74546D0FE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deadlock can still occur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108E-884A-42CF-972E-21386F2B4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BC5ADA-529F-4A26-9F4F-02AD4B4A9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76017-B53C-44BD-A7F8-2B52E2893191}"/>
              </a:ext>
            </a:extLst>
          </p:cNvPr>
          <p:cNvSpPr txBox="1"/>
          <p:nvPr/>
        </p:nvSpPr>
        <p:spPr>
          <a:xfrm>
            <a:off x="1161499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A2B348-754E-4D35-9D21-8944B46CCEC5}"/>
              </a:ext>
            </a:extLst>
          </p:cNvPr>
          <p:cNvSpPr txBox="1"/>
          <p:nvPr/>
        </p:nvSpPr>
        <p:spPr>
          <a:xfrm>
            <a:off x="5104848" y="1420986"/>
            <a:ext cx="260268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b="1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70734-FB7F-4308-A09F-1F0FEE2DC763}"/>
              </a:ext>
            </a:extLst>
          </p:cNvPr>
          <p:cNvSpPr txBox="1"/>
          <p:nvPr/>
        </p:nvSpPr>
        <p:spPr>
          <a:xfrm>
            <a:off x="7905068" y="1660460"/>
            <a:ext cx="34777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Thread A waits until y is available</a:t>
            </a:r>
          </a:p>
          <a:p>
            <a:endParaRPr lang="en-US" sz="2800" dirty="0"/>
          </a:p>
          <a:p>
            <a:r>
              <a:rPr lang="en-US" sz="2800" dirty="0"/>
              <a:t>Thread B waits until x is available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37E39-593E-4B43-B984-239DF3991540}"/>
              </a:ext>
            </a:extLst>
          </p:cNvPr>
          <p:cNvSpPr txBox="1"/>
          <p:nvPr/>
        </p:nvSpPr>
        <p:spPr>
          <a:xfrm>
            <a:off x="2612022" y="3907229"/>
            <a:ext cx="3204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--Unreachable--</a:t>
            </a:r>
          </a:p>
        </p:txBody>
      </p:sp>
    </p:spTree>
    <p:extLst>
      <p:ext uri="{BB962C8B-B14F-4D97-AF65-F5344CB8AC3E}">
        <p14:creationId xmlns:p14="http://schemas.microsoft.com/office/powerpoint/2010/main" val="1764887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D8181-EA32-416C-9D1D-B7FEEF7D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 involve </a:t>
            </a:r>
            <a:r>
              <a:rPr lang="en-US" i="1" dirty="0"/>
              <a:t>circular dependencies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5D1F6-FFB7-41EB-925B-47E72AD2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26">
            <a:extLst>
              <a:ext uri="{FF2B5EF4-FFF2-40B4-BE49-F238E27FC236}">
                <a16:creationId xmlns:a16="http://schemas.microsoft.com/office/drawing/2014/main" id="{F9E8221B-00C1-4781-B65C-2877A9073987}"/>
              </a:ext>
            </a:extLst>
          </p:cNvPr>
          <p:cNvGrpSpPr>
            <a:grpSpLocks/>
          </p:cNvGrpSpPr>
          <p:nvPr/>
        </p:nvGrpSpPr>
        <p:grpSpPr bwMode="auto">
          <a:xfrm>
            <a:off x="3024876" y="1632572"/>
            <a:ext cx="6405228" cy="4196753"/>
            <a:chOff x="1534" y="1671"/>
            <a:chExt cx="2375" cy="18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AF05E-21D2-43DF-BB2E-C7E07C597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6" y="2383"/>
              <a:ext cx="512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y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D9A7EB-6FB0-4369-9D63-B259879D86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7" y="2397"/>
              <a:ext cx="511" cy="3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Lock 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E85BF18-E0F8-4C38-8E78-A8549CA318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278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0A603ED-22A0-44C2-99D5-9EB1579CCE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5" y="1671"/>
              <a:ext cx="597" cy="69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Thread</a:t>
              </a:r>
            </a:p>
            <a:p>
              <a:pPr algn="ctr"/>
              <a:r>
                <a:rPr lang="en-US" altLang="en-US" sz="2000" b="0" dirty="0">
                  <a:latin typeface="+mn-lt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4AA98966-A4FE-49FE-8DA5-0A7A57E4A1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1878"/>
              <a:ext cx="470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1 h 21600"/>
                <a:gd name="T14" fmla="*/ 18245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737BD425-F94A-424F-8013-CAD4F446459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023" y="1935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65558F40-1EA1-4B97-B41D-1F9A238712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2959" y="2767"/>
              <a:ext cx="470" cy="511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7 h 21600"/>
                <a:gd name="T14" fmla="*/ 18245 w 21600"/>
                <a:gd name="T15" fmla="*/ 925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7C4E035C-3179-4D96-B727-55AD2E90216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1921" y="2704"/>
              <a:ext cx="469" cy="512"/>
            </a:xfrm>
            <a:custGeom>
              <a:avLst/>
              <a:gdLst>
                <a:gd name="T0" fmla="*/ 7 w 21600"/>
                <a:gd name="T1" fmla="*/ 0 h 21600"/>
                <a:gd name="T2" fmla="*/ 7 w 21600"/>
                <a:gd name="T3" fmla="*/ 7 h 21600"/>
                <a:gd name="T4" fmla="*/ 2 w 21600"/>
                <a:gd name="T5" fmla="*/ 12 h 21600"/>
                <a:gd name="T6" fmla="*/ 10 w 21600"/>
                <a:gd name="T7" fmla="*/ 3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35 w 21600"/>
                <a:gd name="T13" fmla="*/ 2911 h 21600"/>
                <a:gd name="T14" fmla="*/ 18238 w 21600"/>
                <a:gd name="T15" fmla="*/ 923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algn="ctr"/>
              <a:endParaRPr 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17EA6AF4-82A3-41D5-83E2-ED2943B8CC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4" y="199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5" name="Text Box 17">
              <a:extLst>
                <a:ext uri="{FF2B5EF4-FFF2-40B4-BE49-F238E27FC236}">
                  <a16:creationId xmlns:a16="http://schemas.microsoft.com/office/drawing/2014/main" id="{DD04B23B-A793-49C2-8228-23CEBF06C3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1" y="2851"/>
              <a:ext cx="292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Wait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For</a:t>
              </a:r>
            </a:p>
          </p:txBody>
        </p:sp>
        <p:sp>
          <p:nvSpPr>
            <p:cNvPr id="16" name="Text Box 18">
              <a:extLst>
                <a:ext uri="{FF2B5EF4-FFF2-40B4-BE49-F238E27FC236}">
                  <a16:creationId xmlns:a16="http://schemas.microsoft.com/office/drawing/2014/main" id="{4056FF61-4A66-4EB5-8EA5-180968BCC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8" y="2759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  <p:sp>
          <p:nvSpPr>
            <p:cNvPr id="17" name="Text Box 19">
              <a:extLst>
                <a:ext uri="{FF2B5EF4-FFF2-40B4-BE49-F238E27FC236}">
                  <a16:creationId xmlns:a16="http://schemas.microsoft.com/office/drawing/2014/main" id="{74F9D212-9312-4759-A285-086407C728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4" y="2011"/>
              <a:ext cx="421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Owned</a:t>
              </a:r>
            </a:p>
            <a:p>
              <a:pPr algn="ctr"/>
              <a:r>
                <a:rPr lang="en-US" altLang="en-US" sz="2400" b="0" dirty="0">
                  <a:latin typeface="+mn-lt"/>
                  <a:ea typeface="Gill Sans" charset="0"/>
                  <a:cs typeface="Gill Sans" charset="0"/>
                </a:rPr>
                <a:t>By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6665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EA2B3B-2F75-4D77-8EE0-4697050B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can occur on any shared resource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F36321-5588-47FC-9CC1-7A8362930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deadlock if the system only has 2 MB of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Could deadlock on access to hardware as well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4722A-4C6A-4D35-B25E-B4DB863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92764C-4329-4A0F-B369-50C8CBCFBBD8}"/>
              </a:ext>
            </a:extLst>
          </p:cNvPr>
          <p:cNvSpPr txBox="1"/>
          <p:nvPr/>
        </p:nvSpPr>
        <p:spPr>
          <a:xfrm>
            <a:off x="886517" y="1697504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A7159-FE6A-4C30-B604-61A4E0F4D471}"/>
              </a:ext>
            </a:extLst>
          </p:cNvPr>
          <p:cNvSpPr txBox="1"/>
          <p:nvPr/>
        </p:nvSpPr>
        <p:spPr>
          <a:xfrm>
            <a:off x="4585369" y="1698839"/>
            <a:ext cx="36988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latin typeface="Consolas" panose="020B0609020204030204" pitchFamily="49" charset="0"/>
              </a:rPr>
              <a:t>Thread B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AllocateOrWait</a:t>
            </a:r>
            <a:r>
              <a:rPr lang="en-US" sz="2400" dirty="0">
                <a:latin typeface="Consolas" panose="020B0609020204030204" pitchFamily="49" charset="0"/>
              </a:rPr>
              <a:t>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Free(1 MB)</a:t>
            </a:r>
          </a:p>
        </p:txBody>
      </p:sp>
    </p:spTree>
    <p:extLst>
      <p:ext uri="{BB962C8B-B14F-4D97-AF65-F5344CB8AC3E}">
        <p14:creationId xmlns:p14="http://schemas.microsoft.com/office/powerpoint/2010/main" val="179556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0297-E22E-4210-AAFA-B46EBCB5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can cause deadlocks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4DE7E-64A1-402B-9191-2B69EF910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Thread cannot continue until the interrupt is finished</a:t>
            </a:r>
          </a:p>
          <a:p>
            <a:r>
              <a:rPr lang="en-US" dirty="0"/>
              <a:t>Interrupt cannot finish until the thread continues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5E1CB8-AF35-432D-ACA9-2EE5CA1CF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B9449-F9C3-4D96-AA3D-82857B28FE54}"/>
              </a:ext>
            </a:extLst>
          </p:cNvPr>
          <p:cNvSpPr txBox="1"/>
          <p:nvPr/>
        </p:nvSpPr>
        <p:spPr>
          <a:xfrm>
            <a:off x="607595" y="1143000"/>
            <a:ext cx="3698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Thread A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release()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0F440-FBBE-4C1B-9E9E-92F113296E45}"/>
              </a:ext>
            </a:extLst>
          </p:cNvPr>
          <p:cNvSpPr txBox="1"/>
          <p:nvPr/>
        </p:nvSpPr>
        <p:spPr>
          <a:xfrm>
            <a:off x="2590322" y="1944860"/>
            <a:ext cx="3698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Interrupt Handler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acquire()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62B2A8-68A6-4B2D-BD8C-8684AF400872}"/>
              </a:ext>
            </a:extLst>
          </p:cNvPr>
          <p:cNvSpPr txBox="1"/>
          <p:nvPr/>
        </p:nvSpPr>
        <p:spPr>
          <a:xfrm>
            <a:off x="6515100" y="2244826"/>
            <a:ext cx="326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Deadlock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8A25F8-9943-4AFA-803B-8D67431BC697}"/>
              </a:ext>
            </a:extLst>
          </p:cNvPr>
          <p:cNvCxnSpPr>
            <a:cxnSpLocks/>
          </p:cNvCxnSpPr>
          <p:nvPr/>
        </p:nvCxnSpPr>
        <p:spPr>
          <a:xfrm flipH="1">
            <a:off x="4439748" y="2506436"/>
            <a:ext cx="2075352" cy="1061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720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DC0A9-5216-4A82-B77B-BA39284EC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Reentrant library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28FFB-DD61-414C-9CBD-CC4AAF746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that can safely and successfully be called again while currently in the middle of its execution are called “reentrant”</a:t>
            </a:r>
          </a:p>
          <a:p>
            <a:pPr lvl="1"/>
            <a:r>
              <a:rPr lang="en-US" dirty="0"/>
              <a:t>Reentrant functions must only modify local variables and input</a:t>
            </a:r>
          </a:p>
          <a:p>
            <a:pPr lvl="1"/>
            <a:r>
              <a:rPr lang="en-US" dirty="0"/>
              <a:t>Must also never call non-reentrant functions</a:t>
            </a:r>
          </a:p>
          <a:p>
            <a:endParaRPr lang="en-US" dirty="0"/>
          </a:p>
          <a:p>
            <a:r>
              <a:rPr lang="en-US" dirty="0"/>
              <a:t>Malloc is thread-safe because it uses locks around shared memory</a:t>
            </a:r>
          </a:p>
          <a:p>
            <a:pPr lvl="1"/>
            <a:r>
              <a:rPr lang="en-US" dirty="0"/>
              <a:t>Malloc is </a:t>
            </a:r>
            <a:r>
              <a:rPr lang="en-US" b="1" dirty="0"/>
              <a:t>NOT</a:t>
            </a:r>
            <a:r>
              <a:rPr lang="en-US" dirty="0"/>
              <a:t> reentrant and it will cause deadlock</a:t>
            </a:r>
          </a:p>
          <a:p>
            <a:pPr lvl="1"/>
            <a:r>
              <a:rPr lang="en-US" dirty="0"/>
              <a:t>Same goes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!!!</a:t>
            </a:r>
          </a:p>
          <a:p>
            <a:pPr lvl="1"/>
            <a:r>
              <a:rPr lang="en-US" dirty="0"/>
              <a:t>Must not be called in an interrupt or signal handler!</a:t>
            </a:r>
          </a:p>
          <a:p>
            <a:pPr lvl="2"/>
            <a:r>
              <a:rPr lang="en-US" dirty="0"/>
              <a:t>This matters in </a:t>
            </a:r>
            <a:r>
              <a:rPr lang="en-US" dirty="0" err="1"/>
              <a:t>PCLab</a:t>
            </a:r>
            <a:r>
              <a:rPr lang="en-US" dirty="0"/>
              <a:t> too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2255D-4E37-4BD7-BD9B-5160745B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341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786282" y="4031088"/>
            <a:ext cx="333791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Is it safe to call </a:t>
            </a:r>
            <a:r>
              <a:rPr lang="en-US" sz="2800" dirty="0" err="1"/>
              <a:t>List_Insert</a:t>
            </a:r>
            <a:r>
              <a:rPr lang="en-US" sz="2800" dirty="0"/>
              <a:t> from an interrupt?</a:t>
            </a:r>
          </a:p>
        </p:txBody>
      </p:sp>
    </p:spTree>
    <p:extLst>
      <p:ext uri="{BB962C8B-B14F-4D97-AF65-F5344CB8AC3E}">
        <p14:creationId xmlns:p14="http://schemas.microsoft.com/office/powerpoint/2010/main" val="42614456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CA0A2-3332-420A-817B-06785AE85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E5B20-6070-4179-85A6-7DAFBAD68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void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List_Insert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list_t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*L, int key)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 *new = malloc(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sizeof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node_t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if (new == NULL) {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perror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("malloc");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  return; // fail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new-&gt;key = key;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new-&gt;next = L-&gt;head;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L-&gt;head = new;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</a:t>
            </a:r>
            <a:r>
              <a:rPr lang="en-US" sz="2800" b="0" i="0" u="none" strike="noStrike" baseline="0" dirty="0" err="1">
                <a:latin typeface="Consolas" panose="020B0609020204030204" pitchFamily="49" charset="0"/>
              </a:rPr>
              <a:t>pthread_mutex_unlock</a:t>
            </a:r>
            <a:r>
              <a:rPr lang="en-US" sz="2800" b="0" i="0" u="none" strike="noStrike" baseline="0" dirty="0">
                <a:latin typeface="Consolas" panose="020B0609020204030204" pitchFamily="49" charset="0"/>
              </a:rPr>
              <a:t>(&amp;L-&gt;lock);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  return; // success</a:t>
            </a:r>
          </a:p>
          <a:p>
            <a:pPr marL="457200" lvl="1" indent="0">
              <a:buNone/>
            </a:pPr>
            <a:r>
              <a:rPr lang="en-US" sz="2800" b="0" i="0" u="none" strike="noStrike" baseline="0" dirty="0">
                <a:latin typeface="Consolas" panose="020B0609020204030204" pitchFamily="49" charset="0"/>
              </a:rPr>
              <a:t>}</a:t>
            </a:r>
            <a:endParaRPr lang="en-US" sz="4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A453C6-B989-470B-8AF0-64A420522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A8309A-035B-4B19-87C1-D228B0F4D983}"/>
              </a:ext>
            </a:extLst>
          </p:cNvPr>
          <p:cNvSpPr txBox="1"/>
          <p:nvPr/>
        </p:nvSpPr>
        <p:spPr>
          <a:xfrm>
            <a:off x="7560129" y="3657600"/>
            <a:ext cx="4020265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Not safe!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another thread has acquired the mutex, there will be a deadlock</a:t>
            </a:r>
          </a:p>
        </p:txBody>
      </p:sp>
    </p:spTree>
    <p:extLst>
      <p:ext uri="{BB962C8B-B14F-4D97-AF65-F5344CB8AC3E}">
        <p14:creationId xmlns:p14="http://schemas.microsoft.com/office/powerpoint/2010/main" val="5624331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pPr lvl="1"/>
            <a:endParaRPr lang="en-US" dirty="0"/>
          </a:p>
          <a:p>
            <a:r>
              <a:rPr lang="en-US" b="1" dirty="0"/>
              <a:t>Deadlock</a:t>
            </a:r>
          </a:p>
          <a:p>
            <a:pPr lvl="1"/>
            <a:r>
              <a:rPr lang="en-US" b="1" dirty="0"/>
              <a:t>Solving Deadlocks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8686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avoidance</a:t>
            </a:r>
            <a:r>
              <a:rPr lang="en-US" b="1" dirty="0"/>
              <a:t>: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19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Synchronization bugs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461348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EC35-DE82-4251-9B9E-D0996619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FFCA-1DB1-45D6-BE50-D1FC9F7A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When a thread requests a resource, OS checks if it would result in an unsafe state that could lead to deadlock</a:t>
            </a:r>
          </a:p>
          <a:p>
            <a:pPr lvl="1"/>
            <a:r>
              <a:rPr lang="en-US" dirty="0"/>
              <a:t>If not, grant the resource</a:t>
            </a:r>
          </a:p>
          <a:p>
            <a:pPr lvl="1"/>
            <a:r>
              <a:rPr lang="en-US" dirty="0"/>
              <a:t>If so, wait until other threads release 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76C9F-A139-4CB2-8FFE-08BD9FC4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06D9FD-FF01-4D87-92D1-1426FFE5F31D}"/>
              </a:ext>
            </a:extLst>
          </p:cNvPr>
          <p:cNvSpPr txBox="1"/>
          <p:nvPr/>
        </p:nvSpPr>
        <p:spPr>
          <a:xfrm>
            <a:off x="2836954" y="3022600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18980-863E-4669-9B61-2C0181F651A1}"/>
              </a:ext>
            </a:extLst>
          </p:cNvPr>
          <p:cNvSpPr txBox="1"/>
          <p:nvPr/>
        </p:nvSpPr>
        <p:spPr>
          <a:xfrm>
            <a:off x="5907330" y="3022600"/>
            <a:ext cx="260268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CF2B71-9369-41D9-9631-545465B89EE0}"/>
              </a:ext>
            </a:extLst>
          </p:cNvPr>
          <p:cNvSpPr txBox="1"/>
          <p:nvPr/>
        </p:nvSpPr>
        <p:spPr>
          <a:xfrm>
            <a:off x="8510018" y="2736502"/>
            <a:ext cx="3262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Must stop acquire here to prevent unsafe state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BF48110-67E0-4E37-83E0-92528072BA13}"/>
              </a:ext>
            </a:extLst>
          </p:cNvPr>
          <p:cNvCxnSpPr/>
          <p:nvPr/>
        </p:nvCxnSpPr>
        <p:spPr>
          <a:xfrm flipH="1">
            <a:off x="7061200" y="3429000"/>
            <a:ext cx="1352566" cy="330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16547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CB62F-A706-405B-A125-403C6A04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Banker’s Algorithm for avoiding deadlock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EB151-C2CE-4A25-8D4E-0B29AF412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thread states maximum resource needs in advance</a:t>
            </a:r>
          </a:p>
          <a:p>
            <a:r>
              <a:rPr lang="en-US" dirty="0"/>
              <a:t>OS allows a particular thread to claim a resource if</a:t>
            </a:r>
          </a:p>
          <a:p>
            <a:pPr lvl="1"/>
            <a:r>
              <a:rPr lang="en-US" dirty="0"/>
              <a:t>(available resources - requested)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 </a:t>
            </a:r>
            <a:r>
              <a:rPr lang="en-US" dirty="0"/>
              <a:t>maximum remaining that might be  </a:t>
            </a:r>
            <a:br>
              <a:rPr lang="en-US" dirty="0"/>
            </a:br>
            <a:r>
              <a:rPr lang="en-US" dirty="0"/>
              <a:t>                                                  needed by any thread</a:t>
            </a:r>
          </a:p>
          <a:p>
            <a:pPr lvl="1"/>
            <a:endParaRPr lang="en-US" dirty="0"/>
          </a:p>
          <a:p>
            <a:r>
              <a:rPr lang="en-US" dirty="0"/>
              <a:t>For Dining Philosophers, a request for a chopstick is allowed if: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Not the last chopstick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Or is the last chopstick but a philosopher will have two afterwards</a:t>
            </a:r>
          </a:p>
          <a:p>
            <a:endParaRPr lang="en-US" dirty="0"/>
          </a:p>
          <a:p>
            <a:r>
              <a:rPr lang="en-US" dirty="0"/>
              <a:t>See the textbook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EA2B0-72A1-4718-B20D-72519390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476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prevention</a:t>
            </a:r>
            <a:r>
              <a:rPr lang="en-US" b="1" dirty="0"/>
              <a:t>:</a:t>
            </a:r>
            <a:r>
              <a:rPr lang="en-US" dirty="0"/>
              <a:t>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recovery</a:t>
            </a:r>
            <a:r>
              <a:rPr lang="en-US" dirty="0"/>
              <a:t>: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06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Deadlocks: deadlock requires four conditions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Mutual exclusion</a:t>
            </a:r>
          </a:p>
          <a:p>
            <a:pPr lvl="1"/>
            <a:r>
              <a:rPr lang="en-US" dirty="0"/>
              <a:t>Threads cannot access a critical section simultaneously.</a:t>
            </a:r>
          </a:p>
          <a:p>
            <a:pPr lvl="1"/>
            <a:r>
              <a:rPr lang="en-US" dirty="0"/>
              <a:t>In other words, we’re using locks so there is the potential for waiting.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Hold-and-wait</a:t>
            </a:r>
          </a:p>
          <a:p>
            <a:pPr lvl="1"/>
            <a:r>
              <a:rPr lang="en-US" dirty="0"/>
              <a:t> Threads do not release locks while waiting for additional locks.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No preemption</a:t>
            </a:r>
          </a:p>
          <a:p>
            <a:pPr lvl="1"/>
            <a:r>
              <a:rPr lang="en-US" dirty="0"/>
              <a:t>Locks are always held until released by the thread.</a:t>
            </a:r>
          </a:p>
          <a:p>
            <a:pPr lvl="2"/>
            <a:r>
              <a:rPr lang="en-US" dirty="0"/>
              <a:t>E.g., if there is no method to </a:t>
            </a:r>
            <a:r>
              <a:rPr lang="en-US" i="1" dirty="0"/>
              <a:t>cancel</a:t>
            </a:r>
            <a:r>
              <a:rPr lang="en-US" dirty="0"/>
              <a:t> a lock.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Circular wait</a:t>
            </a:r>
          </a:p>
          <a:p>
            <a:pPr lvl="1"/>
            <a:r>
              <a:rPr lang="en-US" dirty="0"/>
              <a:t>Thread is waiting on a thread that is waiting on the original thread.</a:t>
            </a:r>
          </a:p>
          <a:p>
            <a:pPr lvl="1"/>
            <a:r>
              <a:rPr lang="en-US" dirty="0"/>
              <a:t>This can involve just two threads or a chain of many threads.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Can eliminate deadlock by eliminating any one of these conditions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5999FD25-5AE4-4F63-8621-ED7DEE7F3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180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940A1-09A1-4540-BDF3-A07184C61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Do not have mutual exclusion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6A64-DFFD-42E2-8F04-E5EE34C0F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/</a:t>
            </a:r>
            <a:r>
              <a:rPr lang="en-US" dirty="0" err="1"/>
              <a:t>waitfree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40F6-B345-4FA1-9835-684AA7412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9ADC013C-BC9A-439A-A739-B62B4A3D840E}"/>
              </a:ext>
            </a:extLst>
          </p:cNvPr>
          <p:cNvSpPr txBox="1">
            <a:spLocks/>
          </p:cNvSpPr>
          <p:nvPr/>
        </p:nvSpPr>
        <p:spPr>
          <a:xfrm>
            <a:off x="607595" y="1730828"/>
            <a:ext cx="6168762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counter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pthread_mutex_unlock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(&amp;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EA48FC07-54B9-4899-A9A3-DBD33652F7D2}"/>
              </a:ext>
            </a:extLst>
          </p:cNvPr>
          <p:cNvSpPr txBox="1">
            <a:spLocks/>
          </p:cNvSpPr>
          <p:nvPr/>
        </p:nvSpPr>
        <p:spPr>
          <a:xfrm>
            <a:off x="6445057" y="1730826"/>
            <a:ext cx="7788730" cy="44413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mythread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arg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for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400" dirty="0">
                <a:solidFill>
                  <a:srgbClr val="008C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dirty="0">
                <a:solidFill>
                  <a:srgbClr val="80803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b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atomic_fetch_and_add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b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&amp;counter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dirty="0">
                <a:solidFill>
                  <a:srgbClr val="603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b="1" dirty="0">
                <a:solidFill>
                  <a:srgbClr val="8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return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7D0045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NULL</a:t>
            </a: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solidFill>
                  <a:srgbClr val="800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400" dirty="0">
              <a:latin typeface="Garamond" panose="02020404030301010803" pitchFamily="18" charset="0"/>
              <a:ea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8">
            <a:extLst>
              <a:ext uri="{FF2B5EF4-FFF2-40B4-BE49-F238E27FC236}">
                <a16:creationId xmlns:a16="http://schemas.microsoft.com/office/drawing/2014/main" id="{5994E1AA-70B6-40A6-9EF3-7BDEB5BA490C}"/>
              </a:ext>
            </a:extLst>
          </p:cNvPr>
          <p:cNvSpPr/>
          <p:nvPr/>
        </p:nvSpPr>
        <p:spPr>
          <a:xfrm flipH="1" flipV="1">
            <a:off x="1293533" y="2757513"/>
            <a:ext cx="4802466" cy="1242986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ounded Rectangle 8">
            <a:extLst>
              <a:ext uri="{FF2B5EF4-FFF2-40B4-BE49-F238E27FC236}">
                <a16:creationId xmlns:a16="http://schemas.microsoft.com/office/drawing/2014/main" id="{B7C470F6-220A-44AB-AA0E-F798252D9BF3}"/>
              </a:ext>
            </a:extLst>
          </p:cNvPr>
          <p:cNvSpPr/>
          <p:nvPr/>
        </p:nvSpPr>
        <p:spPr>
          <a:xfrm flipH="1" flipV="1">
            <a:off x="6777928" y="2669418"/>
            <a:ext cx="4802466" cy="873881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76573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6CC1-2432-460C-9DC9-5ACC7C0FF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Lockfree</a:t>
            </a:r>
            <a:r>
              <a:rPr lang="en-US" dirty="0"/>
              <a:t> data structures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9048C-1508-4508-8F28-E63550384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9D5DF76D-6317-4301-9710-196CB53D435A}"/>
              </a:ext>
            </a:extLst>
          </p:cNvPr>
          <p:cNvSpPr txBox="1">
            <a:spLocks/>
          </p:cNvSpPr>
          <p:nvPr/>
        </p:nvSpPr>
        <p:spPr>
          <a:xfrm>
            <a:off x="607595" y="914401"/>
            <a:ext cx="5254362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acquire(&amp;m);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head = n;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release(&amp;m);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0" name="Rounded Rectangle 8">
            <a:extLst>
              <a:ext uri="{FF2B5EF4-FFF2-40B4-BE49-F238E27FC236}">
                <a16:creationId xmlns:a16="http://schemas.microsoft.com/office/drawing/2014/main" id="{E894F6A5-4ED1-4745-B912-CD88D5ED5A25}"/>
              </a:ext>
            </a:extLst>
          </p:cNvPr>
          <p:cNvSpPr/>
          <p:nvPr/>
        </p:nvSpPr>
        <p:spPr>
          <a:xfrm flipH="1" flipV="1">
            <a:off x="607595" y="2703638"/>
            <a:ext cx="3311262" cy="1770390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1B5761F6-AB06-41F1-BFAA-C28449B7589D}"/>
              </a:ext>
            </a:extLst>
          </p:cNvPr>
          <p:cNvSpPr txBox="1">
            <a:spLocks/>
          </p:cNvSpPr>
          <p:nvPr/>
        </p:nvSpPr>
        <p:spPr>
          <a:xfrm>
            <a:off x="5645964" y="914400"/>
            <a:ext cx="6546036" cy="40494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void </a:t>
            </a:r>
            <a:r>
              <a:rPr lang="en-US" sz="2400" b="1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insert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(int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* n =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  malloc(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sizeof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node_t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));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n-&gt;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val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;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do {</a:t>
            </a:r>
            <a:b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  n-&gt;next = head;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  } while (!</a:t>
            </a:r>
            <a:r>
              <a:rPr lang="en-US" sz="2400" i="1" dirty="0" err="1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cas</a:t>
            </a: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(&amp;head, n-&gt;next, n));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>
                <a:latin typeface="Consolas" panose="020B0609020204030204" pitchFamily="49" charset="0"/>
                <a:ea typeface="Garamond" panose="02020404030301010803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E8289B-1487-4F3A-A61E-FB0CFB3C666A}"/>
              </a:ext>
            </a:extLst>
          </p:cNvPr>
          <p:cNvSpPr txBox="1"/>
          <p:nvPr/>
        </p:nvSpPr>
        <p:spPr>
          <a:xfrm>
            <a:off x="607595" y="4963887"/>
            <a:ext cx="109727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atomic_compare_and_swap</a:t>
            </a:r>
            <a:r>
              <a:rPr lang="en-US" sz="2800" dirty="0"/>
              <a:t>(</a:t>
            </a:r>
            <a:r>
              <a:rPr lang="en-US" sz="2800" dirty="0" err="1"/>
              <a:t>destptr</a:t>
            </a:r>
            <a:r>
              <a:rPr lang="en-US" sz="2800" dirty="0"/>
              <a:t>, </a:t>
            </a:r>
            <a:r>
              <a:rPr lang="en-US" sz="2800" dirty="0" err="1"/>
              <a:t>oldval</a:t>
            </a:r>
            <a:r>
              <a:rPr lang="en-US" sz="2800" dirty="0"/>
              <a:t>, </a:t>
            </a:r>
            <a:r>
              <a:rPr lang="en-US" sz="2800" dirty="0" err="1"/>
              <a:t>newval</a:t>
            </a:r>
            <a:r>
              <a:rPr lang="en-US" sz="2800" dirty="0"/>
              <a:t>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If *</a:t>
            </a:r>
            <a:r>
              <a:rPr lang="en-US" sz="2800" dirty="0" err="1"/>
              <a:t>destptr</a:t>
            </a:r>
            <a:r>
              <a:rPr lang="en-US" sz="2800" dirty="0"/>
              <a:t> == </a:t>
            </a:r>
            <a:r>
              <a:rPr lang="en-US" sz="2800" dirty="0" err="1"/>
              <a:t>oldval</a:t>
            </a:r>
            <a:r>
              <a:rPr lang="en-US" sz="2800" dirty="0"/>
              <a:t> { *</a:t>
            </a:r>
            <a:r>
              <a:rPr lang="en-US" sz="2800" dirty="0" err="1"/>
              <a:t>destptr</a:t>
            </a:r>
            <a:r>
              <a:rPr lang="en-US" sz="2800" dirty="0"/>
              <a:t> = </a:t>
            </a:r>
            <a:r>
              <a:rPr lang="en-US" sz="2800" dirty="0" err="1"/>
              <a:t>newval</a:t>
            </a:r>
            <a:r>
              <a:rPr lang="en-US" sz="2800" dirty="0"/>
              <a:t>, return True }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/>
              <a:t>Else { return false }</a:t>
            </a:r>
          </a:p>
        </p:txBody>
      </p:sp>
      <p:sp>
        <p:nvSpPr>
          <p:cNvPr id="16" name="Rounded Rectangle 8">
            <a:extLst>
              <a:ext uri="{FF2B5EF4-FFF2-40B4-BE49-F238E27FC236}">
                <a16:creationId xmlns:a16="http://schemas.microsoft.com/office/drawing/2014/main" id="{4F356A7C-BA2F-43E7-A5B2-99557277EAE8}"/>
              </a:ext>
            </a:extLst>
          </p:cNvPr>
          <p:cNvSpPr/>
          <p:nvPr/>
        </p:nvSpPr>
        <p:spPr>
          <a:xfrm flipH="1" flipV="1">
            <a:off x="5933433" y="2745036"/>
            <a:ext cx="5921110" cy="1402417"/>
          </a:xfrm>
          <a:prstGeom prst="roundRect">
            <a:avLst>
              <a:gd name="adj" fmla="val 4727"/>
            </a:avLst>
          </a:prstGeom>
          <a:solidFill>
            <a:schemeClr val="accent1">
              <a:lumMod val="40000"/>
              <a:lumOff val="60000"/>
              <a:alpha val="24706"/>
            </a:schemeClr>
          </a:solidFill>
          <a:ln w="3810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EE0AE-5C09-4C3A-A32F-9DC0166E29AF}"/>
              </a:ext>
            </a:extLst>
          </p:cNvPr>
          <p:cNvCxnSpPr>
            <a:cxnSpLocks/>
          </p:cNvCxnSpPr>
          <p:nvPr/>
        </p:nvCxnSpPr>
        <p:spPr>
          <a:xfrm flipV="1">
            <a:off x="5159829" y="4082143"/>
            <a:ext cx="2579914" cy="881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41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Avoid hold and wait with </a:t>
            </a:r>
            <a:r>
              <a:rPr lang="en-US" dirty="0" err="1"/>
              <a:t>trylock</a:t>
            </a:r>
            <a:r>
              <a:rPr lang="en-US" dirty="0"/>
              <a:t>()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avoid deadlock if we release the first lock after noticing that the second lock is unavailable.</a:t>
            </a:r>
          </a:p>
          <a:p>
            <a:r>
              <a:rPr lang="en-US" b="1" i="1" dirty="0" err="1"/>
              <a:t>Trylock</a:t>
            </a:r>
            <a:r>
              <a:rPr lang="en-US" b="1" i="1" dirty="0"/>
              <a:t>()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tries to acquire a lock, but returns a failure code instead of waiting if the lock is taken:</a:t>
            </a:r>
          </a:p>
          <a:p>
            <a:r>
              <a:rPr lang="en-US" dirty="0"/>
              <a:t>This code </a:t>
            </a:r>
            <a:r>
              <a:rPr lang="en-US" i="1" dirty="0"/>
              <a:t>cannot deadlock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even if another thread does</a:t>
            </a:r>
            <a:br>
              <a:rPr lang="en-US" dirty="0"/>
            </a:br>
            <a:r>
              <a:rPr lang="en-US" dirty="0"/>
              <a:t>the same with L2 first, then L1.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 it can </a:t>
            </a:r>
            <a:r>
              <a:rPr lang="en-US" i="1" dirty="0" err="1"/>
              <a:t>livelock</a:t>
            </a:r>
            <a:r>
              <a:rPr lang="en-US" dirty="0"/>
              <a:t>… we’ll come back to this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664199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944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69F5A-26F5-43F7-9789-28A1628CF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No preemption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C90FA-2681-4647-8008-CBB2DFF07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OS </a:t>
            </a:r>
            <a:r>
              <a:rPr lang="en-US" i="1" dirty="0"/>
              <a:t>could</a:t>
            </a:r>
            <a:r>
              <a:rPr lang="en-US" dirty="0"/>
              <a:t> take away the lock from a blocked thread and give it back before the thread resumes</a:t>
            </a:r>
          </a:p>
          <a:p>
            <a:pPr lvl="1"/>
            <a:r>
              <a:rPr lang="en-US" dirty="0"/>
              <a:t>This sounds pretty complicated to get right</a:t>
            </a:r>
          </a:p>
          <a:p>
            <a:pPr lvl="1"/>
            <a:endParaRPr lang="en-US" dirty="0"/>
          </a:p>
          <a:p>
            <a:r>
              <a:rPr lang="en-US" dirty="0"/>
              <a:t>Non-lock resources are easier here</a:t>
            </a:r>
          </a:p>
          <a:p>
            <a:pPr lvl="1"/>
            <a:r>
              <a:rPr lang="en-US" dirty="0"/>
              <a:t>Temporarily take away memory from a thread by swapping it to disk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95E22A-6406-4701-A4F7-F8CF6E1F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14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Avoiding Circular 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the most practical way to avoid deadlock.</a:t>
            </a:r>
          </a:p>
          <a:p>
            <a:r>
              <a:rPr lang="en-US" dirty="0"/>
              <a:t>The simplest solution is to always acquire locks in the same order.</a:t>
            </a:r>
          </a:p>
          <a:p>
            <a:pPr lvl="1"/>
            <a:r>
              <a:rPr lang="en-US" dirty="0"/>
              <a:t>If you hold lock X and are waiting for lock Y,</a:t>
            </a:r>
          </a:p>
          <a:p>
            <a:pPr lvl="1"/>
            <a:r>
              <a:rPr lang="en-US" dirty="0"/>
              <a:t>Then holder of Y cannot be waiting on you,</a:t>
            </a:r>
          </a:p>
          <a:p>
            <a:pPr lvl="1"/>
            <a:r>
              <a:rPr lang="en-US" dirty="0"/>
              <a:t>Because they would have already acquired X before acquiring Y.</a:t>
            </a:r>
          </a:p>
          <a:p>
            <a:pPr lvl="1"/>
            <a:endParaRPr lang="en-US" dirty="0"/>
          </a:p>
          <a:p>
            <a:r>
              <a:rPr lang="en-US" dirty="0"/>
              <a:t>However, in practice it can be difficult to know when locks will be acquired because they can be buried in subroutines.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1B3789D-1452-4674-BD7A-1BB75B0FD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296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locking for dining philosophers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37145" y="2060293"/>
            <a:ext cx="3764756" cy="3332362"/>
          </a:xfrm>
          <a:prstGeom prst="rect">
            <a:avLst/>
          </a:prstGeom>
        </p:spPr>
      </p:pic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72987" y="1270862"/>
            <a:ext cx="7429712" cy="5439903"/>
          </a:xfrm>
        </p:spPr>
        <p:txBody>
          <a:bodyPr>
            <a:normAutofit/>
          </a:bodyPr>
          <a:lstStyle/>
          <a:p>
            <a:r>
              <a:rPr lang="en-US" dirty="0"/>
              <a:t>The chopsticks are shared resources, like locks</a:t>
            </a:r>
          </a:p>
          <a:p>
            <a:r>
              <a:rPr lang="en-US" dirty="0"/>
              <a:t>If we require the </a:t>
            </a:r>
            <a:r>
              <a:rPr lang="en-US" b="1" dirty="0"/>
              <a:t>lower-numbered chopstick to be grabbed first</a:t>
            </a:r>
            <a:r>
              <a:rPr lang="en-US" dirty="0"/>
              <a:t>, this eliminates circular waiting.</a:t>
            </a:r>
          </a:p>
          <a:p>
            <a:pPr lvl="1"/>
            <a:r>
              <a:rPr lang="en-US" dirty="0"/>
              <a:t>Philosophers A, B, C grab </a:t>
            </a:r>
            <a:r>
              <a:rPr lang="en-US" i="1" dirty="0"/>
              <a:t>left then right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However philosopher D will grab</a:t>
            </a:r>
            <a:br>
              <a:rPr lang="en-US" dirty="0"/>
            </a:br>
            <a:r>
              <a:rPr lang="en-US" i="1" dirty="0"/>
              <a:t>right then left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everyone tries to start at once, A &amp; D race to grab chopstick 0 first, and the winner eats first.</a:t>
            </a:r>
          </a:p>
          <a:p>
            <a:pPr lvl="1"/>
            <a:r>
              <a:rPr lang="en-US" dirty="0"/>
              <a:t>While one is waiting to grab its first chopstick a neighbor will be able to grab two chopsticks.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3903" y="4861740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8176" y="4751203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506357" y="2182785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2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833960" y="2213636"/>
            <a:ext cx="3036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303246" y="4567836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46292" y="3365824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190083" y="2456571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53695" y="3530247"/>
            <a:ext cx="303639" cy="366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95995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5161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</a:rPr>
              <a:t>???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5EC608-4438-49CB-B773-36A1C2B3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714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what order must Thread B acquire the three locks to avoid deadlock?</a:t>
            </a:r>
          </a:p>
          <a:p>
            <a:pPr lvl="1"/>
            <a:r>
              <a:rPr lang="en-US" dirty="0"/>
              <a:t>The same order!! (at least y first, for the two-thread case)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2969811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63D68D-0F73-4C0C-9BCD-98D06ACD3CC2}"/>
              </a:ext>
            </a:extLst>
          </p:cNvPr>
          <p:cNvSpPr txBox="1"/>
          <p:nvPr/>
        </p:nvSpPr>
        <p:spPr>
          <a:xfrm>
            <a:off x="6093994" y="2668012"/>
            <a:ext cx="260268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y.Acquire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z.Release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x.Release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y.Release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7C547-EC5A-47D9-8E26-E231D874C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1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74AE-6B5A-4C1E-B3EE-C50896A5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a System Deal With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55B3D-EF53-4A0E-8436-6D66EDC5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Three different approaches:</a:t>
            </a:r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avoidance</a:t>
            </a:r>
            <a:r>
              <a:rPr lang="en-US" dirty="0"/>
              <a:t>: dynamically delay resource requests so deadlock doesn’t happen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u="sng" dirty="0"/>
              <a:t>Deadlock prevention</a:t>
            </a:r>
            <a:r>
              <a:rPr lang="en-US" dirty="0"/>
              <a:t>: write your code in a way that it isn’t prone to deadlock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u="sng" dirty="0"/>
              <a:t>Deadlock recovery</a:t>
            </a:r>
            <a:r>
              <a:rPr lang="en-US" b="1" dirty="0"/>
              <a:t>:</a:t>
            </a:r>
            <a:r>
              <a:rPr lang="en-US" dirty="0"/>
              <a:t> let deadlock happen, and then figure out how to recover from it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78E57-6ABF-4319-8BBC-5874340C1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45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4EAC9-89EC-421C-BB8F-F2C1B5B4B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 Recovery: how to deal with a deadlock?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23830-4C4D-4711-972A-BFFD310BD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Terminate thread, force it to give up resources</a:t>
            </a:r>
          </a:p>
          <a:p>
            <a:pPr lvl="1"/>
            <a:r>
              <a:rPr lang="en-US" dirty="0"/>
              <a:t>Dining Philosophers Example: Remove a dining philosopher</a:t>
            </a:r>
          </a:p>
          <a:p>
            <a:pPr lvl="1"/>
            <a:r>
              <a:rPr lang="en-US" dirty="0"/>
              <a:t>In </a:t>
            </a:r>
            <a:r>
              <a:rPr lang="en-US" dirty="0" err="1">
                <a:latin typeface="Consolas" panose="020B0609020204030204" pitchFamily="49" charset="0"/>
              </a:rPr>
              <a:t>AllocateOrWait</a:t>
            </a:r>
            <a:r>
              <a:rPr lang="en-US" dirty="0"/>
              <a:t> example, OS kills a process to free up some memory</a:t>
            </a:r>
          </a:p>
          <a:p>
            <a:pPr lvl="1"/>
            <a:r>
              <a:rPr lang="en-US" dirty="0"/>
              <a:t>Not always possible—killing a thread holding a lock leaves world inconsistent</a:t>
            </a:r>
          </a:p>
          <a:p>
            <a:pPr lvl="1"/>
            <a:endParaRPr lang="en-US" dirty="0"/>
          </a:p>
          <a:p>
            <a:r>
              <a:rPr lang="en-US" dirty="0"/>
              <a:t>Roll back actions of deadlocked threads</a:t>
            </a:r>
          </a:p>
          <a:p>
            <a:pPr lvl="1"/>
            <a:r>
              <a:rPr lang="en-US" dirty="0"/>
              <a:t>Common techniques in databases (transactions)</a:t>
            </a:r>
          </a:p>
          <a:p>
            <a:pPr lvl="1"/>
            <a:r>
              <a:rPr lang="en-US" dirty="0"/>
              <a:t>Of course, if you restart in exactly the same way, you may enter deadlock again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15679-1D0F-4B16-AED7-0A3600460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3728-42B5-46E1-8863-4BDB07D9EE1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631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3041-5169-424B-9677-9003E646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OS approach to deadlocks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7ACC8C-81C4-43B0-A9D7-213C4BDD19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the </a:t>
            </a:r>
            <a:r>
              <a:rPr lang="en-US" i="1" dirty="0"/>
              <a:t>system</a:t>
            </a:r>
            <a:r>
              <a:rPr lang="en-US" dirty="0"/>
              <a:t> isn’t involved in any deadlock</a:t>
            </a:r>
          </a:p>
          <a:p>
            <a:pPr lvl="2"/>
            <a:r>
              <a:rPr lang="en-US" dirty="0"/>
              <a:t>Hopefully by prevention</a:t>
            </a:r>
          </a:p>
          <a:p>
            <a:pPr lvl="2"/>
            <a:r>
              <a:rPr lang="en-US" dirty="0"/>
              <a:t>Generally, be very careful about this stuff in the kernel</a:t>
            </a:r>
          </a:p>
          <a:p>
            <a:pPr lvl="2"/>
            <a:endParaRPr lang="en-US" dirty="0"/>
          </a:p>
          <a:p>
            <a:r>
              <a:rPr lang="en-US" dirty="0"/>
              <a:t>Ignore deadlock in applications (“Ostrich Algorithm”)</a:t>
            </a:r>
          </a:p>
          <a:p>
            <a:pPr lvl="2"/>
            <a:r>
              <a:rPr lang="en-US" dirty="0"/>
              <a:t>User can just restart them anyways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B99C3-50C1-4A7C-B723-0558B7E43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779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</a:t>
            </a:r>
          </a:p>
          <a:p>
            <a:pPr lvl="1"/>
            <a:r>
              <a:rPr lang="en-US" dirty="0"/>
              <a:t>If so, how could we fix it?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8C5F88-4EF6-4F25-AC5B-506B58C0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031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solution: Global ordering of resources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usb</a:t>
            </a:r>
            <a:r>
              <a:rPr lang="en-US" dirty="0"/>
              <a:t>, then webcams, then printers always in that 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usb.Acquire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usb.Release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strike="sngStrike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printer.Release</a:t>
            </a:r>
            <a:r>
              <a:rPr lang="en-US" sz="2400" strike="sngStrike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DDCAA5-727F-421E-88D3-39488A92E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727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BC25A-7353-44ED-8AAF-9E66ADD1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E787A-5A2E-4CB3-AE72-8FE115ECD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there a possibility of deadlock? </a:t>
            </a:r>
            <a:r>
              <a:rPr lang="en-US" b="1" dirty="0"/>
              <a:t>Yes</a:t>
            </a:r>
          </a:p>
          <a:p>
            <a:pPr lvl="1"/>
            <a:r>
              <a:rPr lang="en-US" dirty="0"/>
              <a:t>If so, how could we fix it? </a:t>
            </a:r>
            <a:r>
              <a:rPr lang="en-US" b="1" dirty="0"/>
              <a:t>One big lock still works too!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C1A1A-887B-4D10-B325-1F47FA4D89DA}"/>
              </a:ext>
            </a:extLst>
          </p:cNvPr>
          <p:cNvSpPr txBox="1"/>
          <p:nvPr/>
        </p:nvSpPr>
        <p:spPr>
          <a:xfrm>
            <a:off x="607595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A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74C5E-8191-43DB-A97B-BEB409DEB4C4}"/>
              </a:ext>
            </a:extLst>
          </p:cNvPr>
          <p:cNvSpPr txBox="1"/>
          <p:nvPr/>
        </p:nvSpPr>
        <p:spPr>
          <a:xfrm>
            <a:off x="3989598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B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usb.Release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B4F1-499D-4843-A113-ECDB0AC6E86A}"/>
              </a:ext>
            </a:extLst>
          </p:cNvPr>
          <p:cNvSpPr txBox="1"/>
          <p:nvPr/>
        </p:nvSpPr>
        <p:spPr>
          <a:xfrm>
            <a:off x="7371601" y="2651683"/>
            <a:ext cx="338200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Thread C</a:t>
            </a:r>
            <a:endParaRPr lang="en-US" sz="2400" dirty="0"/>
          </a:p>
          <a:p>
            <a:r>
              <a:rPr lang="en-US" sz="2400" dirty="0" err="1">
                <a:latin typeface="Consolas" panose="020B0609020204030204" pitchFamily="49" charset="0"/>
              </a:rPr>
              <a:t>lock.acquire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printer.Acquire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printer.Release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webcam.Release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lock.release</a:t>
            </a:r>
            <a:r>
              <a:rPr lang="en-US" sz="2400" dirty="0"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57AFD-7D19-466F-820E-86A85197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430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r>
              <a:rPr lang="en-US" b="1" dirty="0" err="1"/>
              <a:t>Livelock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46705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ECA0B-97AD-49EC-B58A-A7EBAF6C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synchronization bugs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4F5D6-E89A-4F21-899D-B3134A8AA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  <a:p>
            <a:pPr lvl="1"/>
            <a:r>
              <a:rPr lang="en-US" dirty="0"/>
              <a:t>Critical section is violated (due to missing lock)</a:t>
            </a:r>
          </a:p>
          <a:p>
            <a:pPr lvl="1"/>
            <a:endParaRPr lang="en-US" dirty="0"/>
          </a:p>
          <a:p>
            <a:r>
              <a:rPr lang="en-US" dirty="0"/>
              <a:t>Order violation</a:t>
            </a:r>
          </a:p>
          <a:p>
            <a:pPr lvl="1"/>
            <a:r>
              <a:rPr lang="en-US" dirty="0"/>
              <a:t>Something happens sooner (or later) than expected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Two threads wait indefinitely on each other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r>
              <a:rPr lang="en-US" sz="2000" dirty="0"/>
              <a:t> (not that common in practice)</a:t>
            </a:r>
            <a:endParaRPr lang="en-US" dirty="0"/>
          </a:p>
          <a:p>
            <a:pPr lvl="1"/>
            <a:r>
              <a:rPr lang="en-US" dirty="0"/>
              <a:t>Two threads repeatedly block each other from proceeding and retry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D62A54-949F-41A7-911A-6BE0D64FB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5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Atomicity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It’s relatively easy to find and protect critical sections, </a:t>
            </a:r>
          </a:p>
          <a:p>
            <a:pPr lvl="1"/>
            <a:r>
              <a:rPr lang="en-US" dirty="0"/>
              <a:t>But often we forget to add locks around other uses of the shared data.</a:t>
            </a:r>
          </a:p>
          <a:p>
            <a:pPr lvl="1"/>
            <a:endParaRPr lang="en-US" dirty="0"/>
          </a:p>
          <a:p>
            <a:r>
              <a:rPr lang="en-US" dirty="0"/>
              <a:t>Obvious critical section is here:</a:t>
            </a:r>
          </a:p>
          <a:p>
            <a:pPr lvl="1"/>
            <a:r>
              <a:rPr lang="en-US" dirty="0"/>
              <a:t>Two threads should not enter this at once</a:t>
            </a:r>
          </a:p>
          <a:p>
            <a:pPr lvl="1"/>
            <a:endParaRPr lang="en-US" dirty="0"/>
          </a:p>
          <a:p>
            <a:r>
              <a:rPr lang="en-US" dirty="0"/>
              <a:t>But, we also have to make sure that </a:t>
            </a:r>
            <a:r>
              <a:rPr lang="en-US" i="1" dirty="0"/>
              <a:t>file</a:t>
            </a:r>
            <a:br>
              <a:rPr lang="en-US" i="1" dirty="0"/>
            </a:br>
            <a:r>
              <a:rPr lang="en-US" dirty="0"/>
              <a:t>is not modified elsewhere.</a:t>
            </a:r>
          </a:p>
          <a:p>
            <a:pPr lvl="1"/>
            <a:endParaRPr lang="en-US" dirty="0"/>
          </a:p>
          <a:p>
            <a:r>
              <a:rPr lang="en-US" dirty="0"/>
              <a:t>Even if this one-line </a:t>
            </a:r>
            <a:r>
              <a:rPr lang="en-US" i="1" dirty="0"/>
              <a:t>close</a:t>
            </a:r>
            <a:r>
              <a:rPr lang="en-US" dirty="0"/>
              <a:t> was atomic we</a:t>
            </a:r>
            <a:br>
              <a:rPr lang="en-US" dirty="0"/>
            </a:br>
            <a:r>
              <a:rPr lang="en-US" dirty="0"/>
              <a:t>have to make sure it doesn’t run during</a:t>
            </a:r>
            <a:br>
              <a:rPr lang="en-US" dirty="0"/>
            </a:br>
            <a:r>
              <a:rPr lang="en-US" dirty="0"/>
              <a:t>the above critical section.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1707" y="2036518"/>
            <a:ext cx="4376043" cy="3139321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Main Thread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if (file == NULL) {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file = open("~/</a:t>
            </a:r>
            <a:r>
              <a:rPr lang="en-US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myfile.txt</a:t>
            </a:r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write(file, "hello file");</a:t>
            </a:r>
          </a:p>
          <a:p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unlock(</a:t>
            </a:r>
            <a:r>
              <a:rPr lang="en-US" dirty="0" err="1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lck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mr-IN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Some Other Thread</a:t>
            </a:r>
          </a:p>
          <a:p>
            <a:r>
              <a:rPr lang="en-US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  </a:t>
            </a:r>
            <a:r>
              <a:rPr lang="en-US" dirty="0">
                <a:solidFill>
                  <a:schemeClr val="accent4"/>
                </a:solidFill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whoops!!</a:t>
            </a:r>
          </a:p>
        </p:txBody>
      </p:sp>
      <p:sp>
        <p:nvSpPr>
          <p:cNvPr id="6" name="Left Brace 5"/>
          <p:cNvSpPr/>
          <p:nvPr/>
        </p:nvSpPr>
        <p:spPr>
          <a:xfrm>
            <a:off x="7201358" y="2718151"/>
            <a:ext cx="304049" cy="896703"/>
          </a:xfrm>
          <a:prstGeom prst="leftBrace">
            <a:avLst>
              <a:gd name="adj1" fmla="val 33206"/>
              <a:gd name="adj2" fmla="val 29348"/>
            </a:avLst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7222305" y="5047989"/>
            <a:ext cx="418572" cy="279443"/>
          </a:xfrm>
          <a:prstGeom prst="straightConnector1">
            <a:avLst/>
          </a:prstGeom>
          <a:ln w="1905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31957-7BDE-474C-9E9D-A8C3A678C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21666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2DDF4-5FD3-48E8-BB20-5A5C4D181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while avoiding deadlock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F3926A-C30F-4AD0-A68F-D8D17D51B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1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getLocks12(lock1,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(lock2.locked())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E896E-5DA4-4E94-888B-D0232D6F9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5E47E0-5179-464C-B714-08AA8B37E6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// thread 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getLocks21(lock1, lock2)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while (lock1.locked())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// attempt to step aside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for the other thread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lock2.release();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wait();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 lock2.acquire();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lock1.acquire();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77223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hold and wait could lead to </a:t>
            </a:r>
            <a:r>
              <a:rPr lang="en-US" dirty="0" err="1"/>
              <a:t>livelock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Avoiding hold and wait can </a:t>
            </a:r>
            <a:r>
              <a:rPr lang="en-US" i="1" dirty="0" err="1"/>
              <a:t>livelock</a:t>
            </a:r>
            <a:endParaRPr lang="en-US" i="1" dirty="0">
              <a:solidFill>
                <a:schemeClr val="accent4"/>
              </a:solidFill>
            </a:endParaRPr>
          </a:p>
          <a:p>
            <a:pPr lvl="1"/>
            <a:r>
              <a:rPr lang="en-US" dirty="0"/>
              <a:t>Two threads </a:t>
            </a:r>
            <a:r>
              <a:rPr lang="en-US" i="1" dirty="0"/>
              <a:t>could</a:t>
            </a:r>
            <a:r>
              <a:rPr lang="en-US" dirty="0"/>
              <a:t> get stuck in this loop forever</a:t>
            </a:r>
          </a:p>
          <a:p>
            <a:pPr lvl="1"/>
            <a:r>
              <a:rPr lang="en-US" dirty="0"/>
              <a:t>Unlikely to occur for any length in personal computing setting</a:t>
            </a:r>
          </a:p>
          <a:p>
            <a:pPr lvl="1"/>
            <a:r>
              <a:rPr lang="en-US" dirty="0"/>
              <a:t>Very possibly stuck forever (or at least extended periods) in a constrained computing setting</a:t>
            </a:r>
          </a:p>
          <a:p>
            <a:pPr lvl="2"/>
            <a:r>
              <a:rPr lang="en-US" dirty="0"/>
              <a:t>Example: embedded system with known tasks at the start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2636" y="4066950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8" name="Slide Number Placeholder 2">
            <a:extLst>
              <a:ext uri="{FF2B5EF4-FFF2-40B4-BE49-F238E27FC236}">
                <a16:creationId xmlns:a16="http://schemas.microsoft.com/office/drawing/2014/main" id="{9DBDAEE9-2539-44DD-9575-4253D63EE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943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8B3ACC9-1CDA-4096-8AFC-3EE77691C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in agents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51E2EB8-6B8B-4CB3-BC8F-7B45DC86B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more common in agent-based programs</a:t>
            </a:r>
          </a:p>
          <a:p>
            <a:pPr lvl="1"/>
            <a:r>
              <a:rPr lang="en-US" dirty="0"/>
              <a:t>All of agent’s options lead to a lack of forward progress</a:t>
            </a:r>
          </a:p>
          <a:p>
            <a:pPr lvl="1"/>
            <a:endParaRPr lang="en-US" dirty="0"/>
          </a:p>
          <a:p>
            <a:r>
              <a:rPr lang="en-US" dirty="0"/>
              <a:t>One example: video games</a:t>
            </a:r>
          </a:p>
          <a:p>
            <a:pPr lvl="1"/>
            <a:r>
              <a:rPr lang="en-US" dirty="0"/>
              <a:t>The character can still move and take actions</a:t>
            </a:r>
          </a:p>
          <a:p>
            <a:pPr lvl="1"/>
            <a:r>
              <a:rPr lang="en-US" dirty="0"/>
              <a:t>But cannot complete the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BB08-71B4-4839-9896-428F954D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8DFC47-F1BC-4BDE-8068-ABABA2E5F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568" y="3854326"/>
            <a:ext cx="5671104" cy="26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4895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versus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Livelock</a:t>
            </a:r>
            <a:r>
              <a:rPr lang="en-US" dirty="0"/>
              <a:t> is a condition where</a:t>
            </a:r>
            <a:br>
              <a:rPr lang="en-US" dirty="0"/>
            </a:br>
            <a:r>
              <a:rPr lang="en-US" dirty="0"/>
              <a:t>two threads repeatedly take action,</a:t>
            </a:r>
            <a:br>
              <a:rPr lang="en-US" dirty="0"/>
            </a:br>
            <a:r>
              <a:rPr lang="en-US" dirty="0"/>
              <a:t>but still don’t make progress.</a:t>
            </a:r>
          </a:p>
          <a:p>
            <a:r>
              <a:rPr lang="en-US" dirty="0"/>
              <a:t>Differs from deadlock because deadlock is always permanent.</a:t>
            </a:r>
          </a:p>
          <a:p>
            <a:r>
              <a:rPr lang="en-US" dirty="0" err="1"/>
              <a:t>Livelock</a:t>
            </a:r>
            <a:r>
              <a:rPr lang="en-US" dirty="0"/>
              <a:t> involves retries that </a:t>
            </a:r>
            <a:r>
              <a:rPr lang="en-US" b="1" i="1" dirty="0"/>
              <a:t>may</a:t>
            </a:r>
            <a:r>
              <a:rPr lang="en-US" dirty="0"/>
              <a:t> lead to progress,</a:t>
            </a:r>
            <a:br>
              <a:rPr lang="en-US" dirty="0"/>
            </a:br>
            <a:r>
              <a:rPr lang="en-US" dirty="0"/>
              <a:t>but there is no</a:t>
            </a:r>
            <a:r>
              <a:rPr lang="en-US" b="1" i="1" dirty="0"/>
              <a:t> guarantee</a:t>
            </a:r>
            <a:r>
              <a:rPr lang="en-US" b="1" i="1" dirty="0">
                <a:solidFill>
                  <a:schemeClr val="accent4"/>
                </a:solidFill>
              </a:rPr>
              <a:t> </a:t>
            </a:r>
            <a:r>
              <a:rPr lang="en-US" dirty="0"/>
              <a:t>of progress.</a:t>
            </a:r>
          </a:p>
          <a:p>
            <a:pPr lvl="1"/>
            <a:r>
              <a:rPr lang="en-US" dirty="0"/>
              <a:t>A malicious scheduler can always keep the </a:t>
            </a:r>
            <a:r>
              <a:rPr lang="en-US" dirty="0" err="1"/>
              <a:t>livelock</a:t>
            </a:r>
            <a:r>
              <a:rPr lang="en-US" dirty="0"/>
              <a:t> stuck</a:t>
            </a:r>
          </a:p>
          <a:p>
            <a:r>
              <a:rPr lang="en-US" dirty="0"/>
              <a:t>Any randomness in the timing of retries will fix </a:t>
            </a:r>
            <a:r>
              <a:rPr lang="en-US" dirty="0" err="1"/>
              <a:t>livelock</a:t>
            </a:r>
            <a:r>
              <a:rPr lang="en-US" dirty="0"/>
              <a:t>.</a:t>
            </a:r>
          </a:p>
          <a:p>
            <a:r>
              <a:rPr lang="en-US" dirty="0"/>
              <a:t>In practice, </a:t>
            </a:r>
            <a:r>
              <a:rPr lang="en-US" dirty="0" err="1"/>
              <a:t>livelock</a:t>
            </a:r>
            <a:r>
              <a:rPr lang="en-US" dirty="0"/>
              <a:t> is a much less serious concern than deadlock.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620" y="422703"/>
            <a:ext cx="5165685" cy="1986801"/>
          </a:xfrm>
          <a:prstGeom prst="rect">
            <a:avLst/>
          </a:prstGeom>
          <a:ln>
            <a:solidFill>
              <a:schemeClr val="accent4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E249D5-D88B-48C1-A2D8-58004052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914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tool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Helgrind</a:t>
            </a:r>
            <a:r>
              <a:rPr lang="en-US" dirty="0"/>
              <a:t> (part of the </a:t>
            </a:r>
            <a:r>
              <a:rPr lang="en-US" dirty="0" err="1"/>
              <a:t>Valgrind</a:t>
            </a:r>
            <a:r>
              <a:rPr lang="en-US" dirty="0"/>
              <a:t> tool) detects many common errors when using the POSIX </a:t>
            </a:r>
            <a:r>
              <a:rPr lang="en-US" dirty="0" err="1"/>
              <a:t>pthreads</a:t>
            </a:r>
            <a:r>
              <a:rPr lang="en-US" dirty="0"/>
              <a:t> library in C &amp; C++, such as:</a:t>
            </a:r>
          </a:p>
          <a:p>
            <a:pPr lvl="1"/>
            <a:r>
              <a:rPr lang="en-US" dirty="0"/>
              <a:t>Race conditions (missing locks)</a:t>
            </a:r>
          </a:p>
          <a:p>
            <a:pPr lvl="1"/>
            <a:r>
              <a:rPr lang="en-US" dirty="0"/>
              <a:t>Lock ordering problems (leading to deadlock)</a:t>
            </a:r>
          </a:p>
          <a:p>
            <a:pPr lvl="1"/>
            <a:r>
              <a:rPr lang="en-US" dirty="0"/>
              <a:t>Double-unlocking</a:t>
            </a:r>
          </a:p>
          <a:p>
            <a:pPr lvl="1"/>
            <a:r>
              <a:rPr lang="en-US" dirty="0"/>
              <a:t>Freeing a locked lock</a:t>
            </a:r>
          </a:p>
          <a:p>
            <a:pPr lvl="1"/>
            <a:r>
              <a:rPr lang="mr-IN" dirty="0"/>
              <a:t>…</a:t>
            </a:r>
            <a:r>
              <a:rPr lang="en-US" dirty="0"/>
              <a:t> and </a:t>
            </a:r>
            <a:r>
              <a:rPr lang="en-US" i="1" dirty="0"/>
              <a:t>much</a:t>
            </a:r>
            <a:r>
              <a:rPr lang="en-US" dirty="0"/>
              <a:t>, </a:t>
            </a:r>
            <a:r>
              <a:rPr lang="en-US" i="1" dirty="0"/>
              <a:t>much</a:t>
            </a:r>
            <a:r>
              <a:rPr lang="en-US" dirty="0"/>
              <a:t> more</a:t>
            </a:r>
          </a:p>
          <a:p>
            <a:pPr lvl="1"/>
            <a:r>
              <a:rPr lang="en-US" dirty="0">
                <a:hlinkClick r:id="rId2"/>
              </a:rPr>
              <a:t>http://valgrind.org/docs/manual/hg-manual.html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2D100-B8DF-4721-B0B9-714C0B919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126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791842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5DD6B-901E-44B9-9B7A-3EB8BE9F7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F91E3-0E4C-43B7-B04E-8456B7ECF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Javascript</a:t>
            </a:r>
            <a:r>
              <a:rPr lang="en-US" dirty="0"/>
              <a:t> (in browsers) is strictly single-threaded</a:t>
            </a:r>
          </a:p>
          <a:p>
            <a:pPr lvl="1"/>
            <a:r>
              <a:rPr lang="en-US" dirty="0"/>
              <a:t>Therefore, no data races!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dirty="0" err="1"/>
              <a:t>Javascript</a:t>
            </a:r>
            <a:r>
              <a:rPr lang="en-US" dirty="0"/>
              <a:t> function will never be interrupted unless it makes an asynchronous call</a:t>
            </a:r>
          </a:p>
          <a:p>
            <a:pPr marL="914400" lvl="2" indent="0">
              <a:buNone/>
            </a:pPr>
            <a:r>
              <a:rPr lang="en-US" dirty="0"/>
              <a:t>console.log("1");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(function(){console.log("2");},0);</a:t>
            </a:r>
          </a:p>
          <a:p>
            <a:pPr marL="914400" lvl="2" indent="0">
              <a:buNone/>
            </a:pPr>
            <a:r>
              <a:rPr lang="en-US" dirty="0"/>
              <a:t>console.log("3");</a:t>
            </a:r>
          </a:p>
          <a:p>
            <a:pPr marL="914400" lvl="2" indent="0">
              <a:buNone/>
            </a:pPr>
            <a:r>
              <a:rPr lang="en-US" dirty="0" err="1"/>
              <a:t>setTimeout</a:t>
            </a:r>
            <a:r>
              <a:rPr lang="en-US" dirty="0"/>
              <a:t>(function(){console.log("4");},1000);</a:t>
            </a:r>
          </a:p>
          <a:p>
            <a:pPr lvl="1"/>
            <a:r>
              <a:rPr lang="en-US" dirty="0"/>
              <a:t>Will always output: </a:t>
            </a:r>
            <a:r>
              <a:rPr lang="en-US" b="1" dirty="0"/>
              <a:t>1 3 2 4</a:t>
            </a:r>
            <a:r>
              <a:rPr lang="en-US" dirty="0"/>
              <a:t> in that order</a:t>
            </a:r>
          </a:p>
          <a:p>
            <a:pPr lvl="2"/>
            <a:r>
              <a:rPr lang="en-US" dirty="0"/>
              <a:t>Even timers only trigger whenever the current code is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90B75-79BF-49A0-A97B-2A2AC5879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3697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all the same primitives we discussed!</a:t>
            </a:r>
            <a:br>
              <a:rPr lang="en-US" dirty="0"/>
            </a:br>
            <a:r>
              <a:rPr lang="en-US" dirty="0">
                <a:hlinkClick r:id="rId2"/>
              </a:rPr>
              <a:t>https://docs.python.org/3/library/concurrency.html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A503F6-0E88-4582-BA0F-A7BBB52181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553"/>
          <a:stretch/>
        </p:blipFill>
        <p:spPr>
          <a:xfrm>
            <a:off x="607595" y="2218919"/>
            <a:ext cx="7697798" cy="3394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40EFB2-FF0F-48CC-8DF4-D77B939CAA88}"/>
              </a:ext>
            </a:extLst>
          </p:cNvPr>
          <p:cNvSpPr txBox="1"/>
          <p:nvPr/>
        </p:nvSpPr>
        <p:spPr>
          <a:xfrm>
            <a:off x="6413093" y="2412267"/>
            <a:ext cx="37846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some nicer things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with </a:t>
            </a:r>
            <a:r>
              <a:rPr lang="en-US" sz="2000" dirty="0" err="1">
                <a:latin typeface="Consolas" panose="020B0609020204030204" pitchFamily="49" charset="0"/>
              </a:rPr>
              <a:t>some_lock</a:t>
            </a:r>
            <a:r>
              <a:rPr lang="en-US" sz="2000" dirty="0"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endParaRPr lang="en-US" sz="2000" dirty="0"/>
          </a:p>
          <a:p>
            <a:r>
              <a:rPr lang="en-US" sz="2400" dirty="0"/>
              <a:t>Is equivalent to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some_lock.acquire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try: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# do something…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finally: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some_lock.release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427422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threads are concurrent but not parallel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uses one big lock technique for thread safety</a:t>
            </a:r>
          </a:p>
          <a:p>
            <a:pPr lvl="1"/>
            <a:r>
              <a:rPr lang="en-US" dirty="0"/>
              <a:t>Global Interpreter Lock (GIL)</a:t>
            </a:r>
          </a:p>
          <a:p>
            <a:pPr lvl="1"/>
            <a:r>
              <a:rPr lang="en-US" dirty="0"/>
              <a:t>Threads that are I/O bound still</a:t>
            </a:r>
            <a:br>
              <a:rPr lang="en-US" dirty="0"/>
            </a:br>
            <a:r>
              <a:rPr lang="en-US" dirty="0"/>
              <a:t>get a performance boost</a:t>
            </a:r>
          </a:p>
          <a:p>
            <a:pPr lvl="1"/>
            <a:r>
              <a:rPr lang="en-US" dirty="0"/>
              <a:t>Threads that are CPU bound do</a:t>
            </a:r>
            <a:br>
              <a:rPr lang="en-US" dirty="0"/>
            </a:br>
            <a:r>
              <a:rPr lang="en-US" dirty="0"/>
              <a:t>not increase performance</a:t>
            </a:r>
          </a:p>
          <a:p>
            <a:pPr lvl="1"/>
            <a:endParaRPr lang="en-US" dirty="0"/>
          </a:p>
          <a:p>
            <a:r>
              <a:rPr lang="en-US" i="1" dirty="0"/>
              <a:t>Multiprocessing</a:t>
            </a:r>
            <a:r>
              <a:rPr lang="en-US" dirty="0"/>
              <a:t> library does</a:t>
            </a:r>
            <a:br>
              <a:rPr lang="en-US" dirty="0"/>
            </a:br>
            <a:r>
              <a:rPr lang="en-US" dirty="0"/>
              <a:t>employ parallelism by spawning</a:t>
            </a:r>
            <a:br>
              <a:rPr lang="en-US" dirty="0"/>
            </a:br>
            <a:r>
              <a:rPr lang="en-US" dirty="0"/>
              <a:t>entirely new processes</a:t>
            </a:r>
          </a:p>
          <a:p>
            <a:pPr lvl="1"/>
            <a:r>
              <a:rPr lang="en-US" dirty="0"/>
              <a:t>Each with their own python interpreter</a:t>
            </a:r>
          </a:p>
          <a:p>
            <a:pPr marL="0" indent="0">
              <a:buNone/>
            </a:pPr>
            <a:endParaRPr lang="en-US" sz="1800" dirty="0">
              <a:hlinkClick r:id="rId2"/>
            </a:endParaRPr>
          </a:p>
          <a:p>
            <a:pPr marL="0" indent="0">
              <a:buNone/>
            </a:pPr>
            <a:r>
              <a:rPr lang="en-US" sz="1800" dirty="0">
                <a:hlinkClick r:id="rId2"/>
              </a:rPr>
              <a:t>https://hackernoon.com/concurrent-programming-in-python-is-not-what-you-think-it-is-b6439c3f3e6a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2C8FDFF-7B94-4C27-BCF8-AEFD462B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7766" y="1804987"/>
            <a:ext cx="45815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08544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has </a:t>
            </a:r>
            <a:r>
              <a:rPr lang="en-US" b="1" i="1" dirty="0">
                <a:solidFill>
                  <a:schemeClr val="accent4"/>
                </a:solidFill>
              </a:rPr>
              <a:t>synchronized</a:t>
            </a:r>
            <a:r>
              <a:rPr lang="en-US" dirty="0">
                <a:solidFill>
                  <a:schemeClr val="accent4"/>
                </a:solidFill>
              </a:rPr>
              <a:t> </a:t>
            </a:r>
            <a:r>
              <a:rPr lang="en-US" dirty="0"/>
              <a:t>keyword for surrounding critical sections</a:t>
            </a:r>
          </a:p>
          <a:p>
            <a:r>
              <a:rPr lang="en-US" dirty="0"/>
              <a:t>Automatically releases the lock when exiting early:</a:t>
            </a:r>
          </a:p>
          <a:p>
            <a:endParaRPr lang="en-US" dirty="0"/>
          </a:p>
          <a:p>
            <a:r>
              <a:rPr lang="en-US" dirty="0"/>
              <a:t>Similar to</a:t>
            </a:r>
          </a:p>
          <a:p>
            <a:pPr lvl="1"/>
            <a:r>
              <a:rPr lang="en-US" dirty="0"/>
              <a:t>Python: 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with </a:t>
            </a:r>
            <a:r>
              <a:rPr lang="en-US" sz="2000" b="1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self.lock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: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Objective-C: </a:t>
            </a:r>
            <a:r>
              <a:rPr lang="en-US" sz="2000" dirty="0">
                <a:latin typeface="Andale Mono" charset="0"/>
                <a:ea typeface="Andale Mono" charset="0"/>
                <a:cs typeface="Andale Mono" charset="0"/>
              </a:rPr>
              <a:t>“</a:t>
            </a:r>
            <a:r>
              <a:rPr lang="en-US" sz="2000" b="1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@synchronized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pic>
        <p:nvPicPr>
          <p:cNvPr id="12" name="Content Placeholder 11"/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6326188" y="1412875"/>
            <a:ext cx="5257800" cy="4489450"/>
          </a:xfrm>
        </p:spPr>
      </p:pic>
      <p:sp>
        <p:nvSpPr>
          <p:cNvPr id="7" name="Rounded Rectangle 6"/>
          <p:cNvSpPr/>
          <p:nvPr/>
        </p:nvSpPr>
        <p:spPr>
          <a:xfrm flipH="1" flipV="1">
            <a:off x="7230942" y="1999604"/>
            <a:ext cx="1314681" cy="26147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ounded Rectangle 7"/>
          <p:cNvSpPr/>
          <p:nvPr/>
        </p:nvSpPr>
        <p:spPr>
          <a:xfrm flipH="1" flipV="1">
            <a:off x="7072132" y="3592432"/>
            <a:ext cx="1926213" cy="237763"/>
          </a:xfrm>
          <a:prstGeom prst="roundRect">
            <a:avLst>
              <a:gd name="adj" fmla="val 4727"/>
            </a:avLst>
          </a:prstGeom>
          <a:solidFill>
            <a:srgbClr val="FFFC00">
              <a:alpha val="24706"/>
            </a:srgb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Freeform 16"/>
          <p:cNvSpPr/>
          <p:nvPr/>
        </p:nvSpPr>
        <p:spPr>
          <a:xfrm>
            <a:off x="4031087" y="3065171"/>
            <a:ext cx="3665113" cy="1532229"/>
          </a:xfrm>
          <a:custGeom>
            <a:avLst/>
            <a:gdLst>
              <a:gd name="connsiteX0" fmla="*/ 0 w 4053016"/>
              <a:gd name="connsiteY0" fmla="*/ 27682 h 2062428"/>
              <a:gd name="connsiteX1" fmla="*/ 1812324 w 4053016"/>
              <a:gd name="connsiteY1" fmla="*/ 208915 h 2062428"/>
              <a:gd name="connsiteX2" fmla="*/ 2479589 w 4053016"/>
              <a:gd name="connsiteY2" fmla="*/ 1576396 h 2062428"/>
              <a:gd name="connsiteX3" fmla="*/ 4053016 w 4053016"/>
              <a:gd name="connsiteY3" fmla="*/ 2062428 h 2062428"/>
              <a:gd name="connsiteX0" fmla="*/ 0 w 4053016"/>
              <a:gd name="connsiteY0" fmla="*/ 5939 h 2040685"/>
              <a:gd name="connsiteX1" fmla="*/ 1581664 w 4053016"/>
              <a:gd name="connsiteY1" fmla="*/ 376642 h 2040685"/>
              <a:gd name="connsiteX2" fmla="*/ 2479589 w 4053016"/>
              <a:gd name="connsiteY2" fmla="*/ 1554653 h 2040685"/>
              <a:gd name="connsiteX3" fmla="*/ 4053016 w 4053016"/>
              <a:gd name="connsiteY3" fmla="*/ 2040685 h 2040685"/>
              <a:gd name="connsiteX0" fmla="*/ 0 w 4053016"/>
              <a:gd name="connsiteY0" fmla="*/ 2804 h 2037550"/>
              <a:gd name="connsiteX1" fmla="*/ 1548713 w 4053016"/>
              <a:gd name="connsiteY1" fmla="*/ 587691 h 2037550"/>
              <a:gd name="connsiteX2" fmla="*/ 2479589 w 4053016"/>
              <a:gd name="connsiteY2" fmla="*/ 1551518 h 2037550"/>
              <a:gd name="connsiteX3" fmla="*/ 4053016 w 4053016"/>
              <a:gd name="connsiteY3" fmla="*/ 2037550 h 2037550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  <a:gd name="connsiteX0" fmla="*/ 0 w 4053016"/>
              <a:gd name="connsiteY0" fmla="*/ 0 h 2034746"/>
              <a:gd name="connsiteX1" fmla="*/ 1548713 w 4053016"/>
              <a:gd name="connsiteY1" fmla="*/ 584887 h 2034746"/>
              <a:gd name="connsiteX2" fmla="*/ 2479589 w 4053016"/>
              <a:gd name="connsiteY2" fmla="*/ 1548714 h 2034746"/>
              <a:gd name="connsiteX3" fmla="*/ 4053016 w 4053016"/>
              <a:gd name="connsiteY3" fmla="*/ 2034746 h 20347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3016" h="2034746">
                <a:moveTo>
                  <a:pt x="0" y="0"/>
                </a:moveTo>
                <a:cubicBezTo>
                  <a:pt x="847811" y="85125"/>
                  <a:pt x="1291967" y="367957"/>
                  <a:pt x="1548713" y="584887"/>
                </a:cubicBezTo>
                <a:cubicBezTo>
                  <a:pt x="1805459" y="801817"/>
                  <a:pt x="2062205" y="1307071"/>
                  <a:pt x="2479589" y="1548714"/>
                </a:cubicBezTo>
                <a:cubicBezTo>
                  <a:pt x="2896973" y="1790357"/>
                  <a:pt x="4053016" y="2034746"/>
                  <a:pt x="4053016" y="2034746"/>
                </a:cubicBezTo>
              </a:path>
            </a:pathLst>
          </a:custGeom>
          <a:noFill/>
          <a:ln w="28575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C2BA0F0-E151-41BD-BB4A-7995A6F55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7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violation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often requires a certain ordering of operations, especially:</a:t>
            </a:r>
          </a:p>
          <a:p>
            <a:pPr lvl="1"/>
            <a:r>
              <a:rPr lang="en-US" dirty="0"/>
              <a:t>Objects must be initialized before they’re used</a:t>
            </a:r>
          </a:p>
          <a:p>
            <a:pPr lvl="1"/>
            <a:r>
              <a:rPr lang="en-US" dirty="0"/>
              <a:t>Objects cannot be freed while they are still in use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963195" y="2713038"/>
            <a:ext cx="5341938" cy="37004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/>
                </a:solidFill>
              </a:rPr>
              <a:t>Parent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 = open("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file.dat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thread_create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// do some work</a:t>
            </a:r>
          </a:p>
          <a:p>
            <a:pPr marL="0" indent="0">
              <a:buNone/>
            </a:pPr>
            <a:r>
              <a:rPr lang="mr-IN" sz="2400" dirty="0">
                <a:latin typeface="Courier New" panose="02070309020205020404" pitchFamily="49" charset="0"/>
                <a:ea typeface="Andale Mono" charset="0"/>
                <a:cs typeface="Andale Mono" charset="0"/>
              </a:rPr>
              <a:t>…</a:t>
            </a:r>
            <a:endParaRPr lang="en-US" sz="2400" dirty="0">
              <a:latin typeface="Courier New" panose="02070309020205020404" pitchFamily="49" charset="0"/>
              <a:ea typeface="Andale Mono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close(file);</a:t>
            </a:r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6703669" y="2922405"/>
            <a:ext cx="4459631" cy="2654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accent4"/>
                </a:solidFill>
              </a:rPr>
              <a:t>Child Thread</a:t>
            </a:r>
          </a:p>
          <a:p>
            <a:pPr marL="0" indent="0">
              <a:buFont typeface="Arial"/>
              <a:buNone/>
            </a:pPr>
            <a:br>
              <a:rPr lang="en-US" sz="2400" dirty="0">
                <a:latin typeface="Andale Mono" charset="0"/>
                <a:ea typeface="Andale Mono" charset="0"/>
                <a:cs typeface="Andale Mono" charset="0"/>
              </a:rPr>
            </a:br>
            <a:r>
              <a:rPr lang="en-US" sz="2400" dirty="0" err="1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child_fcn</a:t>
            </a: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  write(file, "hello");</a:t>
            </a:r>
          </a:p>
          <a:p>
            <a:pPr marL="0" indent="0">
              <a:buFont typeface="Arial"/>
              <a:buNone/>
            </a:pPr>
            <a:r>
              <a:rPr lang="en-US" sz="2400" dirty="0">
                <a:latin typeface="Courier New" panose="02070309020205020404" pitchFamily="49" charset="0"/>
                <a:ea typeface="Andale Mono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3453135" y="4415099"/>
            <a:ext cx="3102016" cy="868102"/>
          </a:xfrm>
          <a:prstGeom prst="straightConnector1">
            <a:avLst/>
          </a:prstGeom>
          <a:ln w="38100">
            <a:solidFill>
              <a:schemeClr val="accent4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792482" y="5385834"/>
            <a:ext cx="3687818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i="1" dirty="0"/>
              <a:t>Close</a:t>
            </a:r>
            <a:r>
              <a:rPr lang="en-US" sz="2400" dirty="0"/>
              <a:t> must happen after </a:t>
            </a:r>
            <a:r>
              <a:rPr lang="en-US" sz="2400" i="1" dirty="0"/>
              <a:t>write</a:t>
            </a:r>
            <a:r>
              <a:rPr lang="en-US" sz="2400" dirty="0"/>
              <a:t>, but code does not enforce this ordering.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3F8BE-BC8E-406B-AD19-0E2434A0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10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8ADCE-DA50-4FD4-A9DD-5D77637F8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1EA11-B8F6-494E-84FD-160BFF687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Rust’s opinion on sharing memory is amusingly to refer to Go’s opinion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Rust has a strong concept of ownership</a:t>
            </a:r>
          </a:p>
          <a:p>
            <a:pPr lvl="1"/>
            <a:r>
              <a:rPr lang="en-US" dirty="0"/>
              <a:t>A writeable (mutable) reference to an object can only be held in one place</a:t>
            </a:r>
          </a:p>
          <a:p>
            <a:pPr lvl="1"/>
            <a:r>
              <a:rPr lang="en-US" dirty="0"/>
              <a:t>Once an object is passed to another thread, the passer no longer has access</a:t>
            </a:r>
          </a:p>
          <a:p>
            <a:pPr lvl="1"/>
            <a:r>
              <a:rPr lang="en-US" dirty="0"/>
              <a:t>Solves many concurrency issues due to lack of shared memory</a:t>
            </a:r>
          </a:p>
          <a:p>
            <a:pPr lvl="1"/>
            <a:endParaRPr lang="en-US" dirty="0"/>
          </a:p>
          <a:p>
            <a:r>
              <a:rPr lang="en-US" dirty="0"/>
              <a:t>Rust locks have lifetimes enforced by the compiler</a:t>
            </a:r>
          </a:p>
          <a:p>
            <a:pPr lvl="1"/>
            <a:r>
              <a:rPr lang="en-US" dirty="0"/>
              <a:t>Lock goes out-of-scope at the end of the function, relocking automatically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B8DC7-E027-4A2E-9640-6BFF865A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05FBA-F263-440E-9DB5-F36DD8575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000" y="1714500"/>
            <a:ext cx="8473440" cy="1219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92202A-6F6C-46F4-AEC2-1BD7D1F1BCA4}"/>
              </a:ext>
            </a:extLst>
          </p:cNvPr>
          <p:cNvSpPr txBox="1"/>
          <p:nvPr/>
        </p:nvSpPr>
        <p:spPr>
          <a:xfrm>
            <a:off x="357388" y="6352143"/>
            <a:ext cx="6867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>
                <a:hlinkClick r:id="rId3"/>
              </a:rPr>
              <a:t>https://blog.rust-lang.org/2015/04/10/Fearless-Concurrency.html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154285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C3D7-5219-4B62-8110-3EBA38CEC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Advice for the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0F45D-5607-4AFA-BFA9-43FE79460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 aware of issues when writing multithreaded code</a:t>
            </a:r>
          </a:p>
          <a:p>
            <a:endParaRPr lang="en-US" dirty="0"/>
          </a:p>
          <a:p>
            <a:r>
              <a:rPr lang="en-US" dirty="0"/>
              <a:t>Use </a:t>
            </a:r>
            <a:r>
              <a:rPr lang="en-US" dirty="0" err="1"/>
              <a:t>threadsafe</a:t>
            </a:r>
            <a:r>
              <a:rPr lang="en-US" dirty="0"/>
              <a:t> data structures when possible</a:t>
            </a:r>
          </a:p>
          <a:p>
            <a:pPr lvl="1"/>
            <a:r>
              <a:rPr lang="en-US" dirty="0"/>
              <a:t>In languages that provide them…</a:t>
            </a:r>
          </a:p>
          <a:p>
            <a:endParaRPr lang="en-US" dirty="0"/>
          </a:p>
          <a:p>
            <a:r>
              <a:rPr lang="en-US" dirty="0"/>
              <a:t>Map your problem onto a classical concurrency problem</a:t>
            </a:r>
          </a:p>
          <a:p>
            <a:pPr lvl="1"/>
            <a:r>
              <a:rPr lang="en-US" dirty="0"/>
              <a:t>Producer/Consumer</a:t>
            </a:r>
          </a:p>
          <a:p>
            <a:pPr lvl="1"/>
            <a:r>
              <a:rPr lang="en-US" dirty="0"/>
              <a:t>Readers/Writers</a:t>
            </a:r>
          </a:p>
          <a:p>
            <a:endParaRPr lang="en-US" dirty="0"/>
          </a:p>
          <a:p>
            <a:r>
              <a:rPr lang="en-US" dirty="0"/>
              <a:t>One big lock for </a:t>
            </a:r>
            <a:r>
              <a:rPr lang="en-US" i="1" dirty="0"/>
              <a:t>correctness</a:t>
            </a:r>
            <a:r>
              <a:rPr lang="en-US" dirty="0"/>
              <a:t> isn’t the worst idea ever</a:t>
            </a:r>
          </a:p>
          <a:p>
            <a:pPr lvl="1"/>
            <a:r>
              <a:rPr lang="en-US" dirty="0"/>
              <a:t>But with some care (possibly a lot of care) we can do better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B4920-C1A0-4345-9B7D-D887AA29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271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pPr lvl="1"/>
            <a:endParaRPr lang="en-US" dirty="0"/>
          </a:p>
          <a:p>
            <a:r>
              <a:rPr lang="en-US" dirty="0"/>
              <a:t>Deadlock</a:t>
            </a:r>
          </a:p>
          <a:p>
            <a:pPr lvl="1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33709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difficult?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seems like we can just add lots of locks and CVs to be safe, right?</a:t>
            </a:r>
          </a:p>
          <a:p>
            <a:pPr lvl="1"/>
            <a:r>
              <a:rPr lang="en-US" dirty="0"/>
              <a:t>Still tricky! Too many locks can cause </a:t>
            </a:r>
            <a:r>
              <a:rPr lang="en-US" b="1" i="1" dirty="0"/>
              <a:t>deadlock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lang="en-US" dirty="0"/>
              <a:t> indefinite waiting.</a:t>
            </a:r>
          </a:p>
          <a:p>
            <a:pPr lvl="1"/>
            <a:endParaRPr lang="en-US" dirty="0"/>
          </a:p>
          <a:p>
            <a:r>
              <a:rPr lang="en-US" dirty="0"/>
              <a:t>How about just one big lock?</a:t>
            </a:r>
          </a:p>
          <a:p>
            <a:pPr lvl="1"/>
            <a:r>
              <a:rPr lang="en-US" dirty="0"/>
              <a:t>(+) Cannot deadlock with one lock (unless there are interrupts)</a:t>
            </a:r>
          </a:p>
          <a:p>
            <a:pPr lvl="1"/>
            <a:r>
              <a:rPr lang="en-US" dirty="0"/>
              <a:t>(</a:t>
            </a:r>
            <a:r>
              <a:rPr lang="mr-IN" dirty="0"/>
              <a:t>–</a:t>
            </a:r>
            <a:r>
              <a:rPr lang="en-US" dirty="0"/>
              <a:t>) However, this would </a:t>
            </a:r>
            <a:r>
              <a:rPr lang="en-US" b="1" i="1" dirty="0"/>
              <a:t>limit concurrency</a:t>
            </a:r>
          </a:p>
          <a:p>
            <a:pPr lvl="2"/>
            <a:r>
              <a:rPr lang="en-US" dirty="0"/>
              <a:t>If every task requires the same lock, then unrelated tasks cannot proceed in parallel.</a:t>
            </a:r>
          </a:p>
          <a:p>
            <a:pPr lvl="2"/>
            <a:endParaRPr lang="en-US" dirty="0"/>
          </a:p>
          <a:p>
            <a:r>
              <a:rPr lang="en-US" dirty="0"/>
              <a:t>Concurrent code is always difficult to write </a:t>
            </a:r>
            <a:r>
              <a:rPr lang="en-US" dirty="0">
                <a:sym typeface="Wingdings"/>
              </a:rPr>
              <a:t></a:t>
            </a:r>
            <a:endParaRPr lang="en-US" dirty="0"/>
          </a:p>
          <a:p>
            <a:pPr lvl="1"/>
            <a:r>
              <a:rPr lang="en-US" dirty="0"/>
              <a:t>Although somewhat easier with </a:t>
            </a:r>
            <a:r>
              <a:rPr lang="en-US" i="1" dirty="0"/>
              <a:t>some</a:t>
            </a:r>
            <a:r>
              <a:rPr lang="en-US" dirty="0"/>
              <a:t> higher-level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4CA55-3FC0-4861-BA77-DE1F4C92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9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Locking granularity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Coarse grained lock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one (or a few) locks to protect all (or large chunks of) shared state</a:t>
            </a:r>
          </a:p>
          <a:p>
            <a:pPr lvl="1"/>
            <a:r>
              <a:rPr lang="en-US" dirty="0"/>
              <a:t>Linux kernel &lt; version </a:t>
            </a:r>
            <a:r>
              <a:rPr lang="hr-HR" dirty="0"/>
              <a:t>2.6.39 </a:t>
            </a:r>
            <a:r>
              <a:rPr lang="hr-HR" dirty="0" err="1"/>
              <a:t>used</a:t>
            </a:r>
            <a:r>
              <a:rPr lang="hr-HR" dirty="0"/>
              <a:t> one “Big </a:t>
            </a:r>
            <a:r>
              <a:rPr lang="hr-HR" dirty="0" err="1"/>
              <a:t>Kernel</a:t>
            </a:r>
            <a:r>
              <a:rPr lang="hr-HR" dirty="0"/>
              <a:t> </a:t>
            </a:r>
            <a:r>
              <a:rPr lang="hr-HR" dirty="0" err="1"/>
              <a:t>Lock</a:t>
            </a:r>
            <a:r>
              <a:rPr lang="hr-HR" dirty="0"/>
              <a:t>”</a:t>
            </a:r>
            <a:endParaRPr lang="en-US" dirty="0"/>
          </a:p>
          <a:p>
            <a:pPr lvl="1"/>
            <a:r>
              <a:rPr lang="en-US" dirty="0"/>
              <a:t>Essentially only one thread (CPU core) could run kernel code</a:t>
            </a:r>
          </a:p>
          <a:p>
            <a:pPr lvl="1"/>
            <a:r>
              <a:rPr lang="en-US" dirty="0"/>
              <a:t>It’s simple but there is much contention for this lock, and concurrency is limited</a:t>
            </a:r>
          </a:p>
          <a:p>
            <a:pPr lvl="1"/>
            <a:endParaRPr lang="en-US" dirty="0"/>
          </a:p>
          <a:p>
            <a:r>
              <a:rPr lang="en-US" b="1" i="1" dirty="0"/>
              <a:t>Fine grained locks</a:t>
            </a:r>
            <a:r>
              <a:rPr lang="en-US" b="1" dirty="0"/>
              <a:t>:</a:t>
            </a:r>
          </a:p>
          <a:p>
            <a:pPr lvl="1"/>
            <a:r>
              <a:rPr lang="en-US" dirty="0"/>
              <a:t>Use many locks, each protecting small chunks of related shared state</a:t>
            </a:r>
          </a:p>
          <a:p>
            <a:pPr lvl="1"/>
            <a:r>
              <a:rPr lang="en-US" dirty="0"/>
              <a:t>Leads to more concurrency and better performance</a:t>
            </a:r>
          </a:p>
          <a:p>
            <a:pPr lvl="1"/>
            <a:r>
              <a:rPr lang="en-US" dirty="0"/>
              <a:t>However, there is greater risk of </a:t>
            </a:r>
            <a:r>
              <a:rPr lang="en-US" b="1" i="1" dirty="0"/>
              <a:t>deadlock</a:t>
            </a:r>
            <a:endParaRPr lang="hr-HR" b="1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2EF3E-5083-4779-8C0C-68B6C8A2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78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Synchronization bugs</a:t>
            </a:r>
          </a:p>
          <a:p>
            <a:pPr lvl="1"/>
            <a:endParaRPr lang="en-US" dirty="0"/>
          </a:p>
          <a:p>
            <a:r>
              <a:rPr lang="en-US" b="1" dirty="0"/>
              <a:t>Deadlock</a:t>
            </a:r>
          </a:p>
          <a:p>
            <a:pPr lvl="1"/>
            <a:r>
              <a:rPr lang="en-US" dirty="0"/>
              <a:t>Solving Deadlocks</a:t>
            </a:r>
          </a:p>
          <a:p>
            <a:pPr lvl="1"/>
            <a:endParaRPr lang="en-US" dirty="0"/>
          </a:p>
          <a:p>
            <a:r>
              <a:rPr lang="en-US" dirty="0" err="1"/>
              <a:t>Livelock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 languages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9100043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343_template.pptx" id="{F36AF7DA-6C96-43AB-903C-44AA768C6D2E}" vid="{5709DE7C-7F2C-4F35-B2D7-9FB21663DD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cs343_template</Template>
  <TotalTime>615</TotalTime>
  <Words>4014</Words>
  <Application>Microsoft Office PowerPoint</Application>
  <PresentationFormat>Widescreen</PresentationFormat>
  <Paragraphs>794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2" baseType="lpstr">
      <vt:lpstr>Andale Mono</vt:lpstr>
      <vt:lpstr>Arial</vt:lpstr>
      <vt:lpstr>Arial Black</vt:lpstr>
      <vt:lpstr>Calibri</vt:lpstr>
      <vt:lpstr>Consolas</vt:lpstr>
      <vt:lpstr>Courier New</vt:lpstr>
      <vt:lpstr>Garamond</vt:lpstr>
      <vt:lpstr>Gill Sans</vt:lpstr>
      <vt:lpstr>Tahoma</vt:lpstr>
      <vt:lpstr>Class Slides</vt:lpstr>
      <vt:lpstr>Lecture 06: Concurrency Wrapup</vt:lpstr>
      <vt:lpstr>Today’s Goals</vt:lpstr>
      <vt:lpstr>Outline</vt:lpstr>
      <vt:lpstr>Common synchronization bugs</vt:lpstr>
      <vt:lpstr>Atomicity violation</vt:lpstr>
      <vt:lpstr>Order violation</vt:lpstr>
      <vt:lpstr>Why is this difficult?</vt:lpstr>
      <vt:lpstr>Locking granularity</vt:lpstr>
      <vt:lpstr>Outline</vt:lpstr>
      <vt:lpstr>PowerPoint Presentation</vt:lpstr>
      <vt:lpstr>Deadlock</vt:lpstr>
      <vt:lpstr>Deadlock versus starvation</vt:lpstr>
      <vt:lpstr>Simple example: four-way stop</vt:lpstr>
      <vt:lpstr>Dining philosophers</vt:lpstr>
      <vt:lpstr>Dining philosophers</vt:lpstr>
      <vt:lpstr>Dining philosophers</vt:lpstr>
      <vt:lpstr>Dining philosophers</vt:lpstr>
      <vt:lpstr>Dining philosophers</vt:lpstr>
      <vt:lpstr>Deadlock with locks</vt:lpstr>
      <vt:lpstr>No deadlock in the lucky case</vt:lpstr>
      <vt:lpstr>But deadlock can still occur</vt:lpstr>
      <vt:lpstr>Deadlocks involve circular dependencies</vt:lpstr>
      <vt:lpstr>Deadlock can occur on any shared resource</vt:lpstr>
      <vt:lpstr>Interrupts can cause deadlocks too</vt:lpstr>
      <vt:lpstr>Reentrant library functions</vt:lpstr>
      <vt:lpstr>Break + Check your understanding</vt:lpstr>
      <vt:lpstr>Break + Check your understanding</vt:lpstr>
      <vt:lpstr>Outline</vt:lpstr>
      <vt:lpstr>How Should a System Deal With Deadlock?</vt:lpstr>
      <vt:lpstr>Deadlock avoidance</vt:lpstr>
      <vt:lpstr>Banker’s Algorithm for avoiding deadlock</vt:lpstr>
      <vt:lpstr>How Should a System Deal With Deadlock?</vt:lpstr>
      <vt:lpstr>Preventing Deadlocks: deadlock requires four conditions</vt:lpstr>
      <vt:lpstr>1. Do not have mutual exclusion</vt:lpstr>
      <vt:lpstr>Lockfree data structures</vt:lpstr>
      <vt:lpstr>2. Avoid hold and wait with trylock()</vt:lpstr>
      <vt:lpstr>3. No preemption</vt:lpstr>
      <vt:lpstr>4. Avoiding Circular Wait</vt:lpstr>
      <vt:lpstr>Ordered locking for dining philosophers</vt:lpstr>
      <vt:lpstr>Check your understanding</vt:lpstr>
      <vt:lpstr>Check your understanding</vt:lpstr>
      <vt:lpstr>How Should a System Deal With Deadlock?</vt:lpstr>
      <vt:lpstr>Deadlock Recovery: how to deal with a deadlock?</vt:lpstr>
      <vt:lpstr>Modern OS approach to deadlocks</vt:lpstr>
      <vt:lpstr>Break + Check your understanding</vt:lpstr>
      <vt:lpstr>Break + Check your understanding</vt:lpstr>
      <vt:lpstr>Break + Check your understanding</vt:lpstr>
      <vt:lpstr>Outline</vt:lpstr>
      <vt:lpstr>Common synchronization bugs</vt:lpstr>
      <vt:lpstr>Livelock while avoiding deadlock</vt:lpstr>
      <vt:lpstr>Avoiding hold and wait could lead to livelock</vt:lpstr>
      <vt:lpstr>Livelock in agents</vt:lpstr>
      <vt:lpstr>Livelock versus Deadlock</vt:lpstr>
      <vt:lpstr>Helgrind tool</vt:lpstr>
      <vt:lpstr>Outline</vt:lpstr>
      <vt:lpstr>Javascript</vt:lpstr>
      <vt:lpstr>Python</vt:lpstr>
      <vt:lpstr>Python threads are concurrent but not parallel</vt:lpstr>
      <vt:lpstr>Java</vt:lpstr>
      <vt:lpstr>Rust</vt:lpstr>
      <vt:lpstr>Advice for the future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06: Concurrency Wrapup</dc:title>
  <dc:creator>Branden Ghena</dc:creator>
  <cp:lastModifiedBy>Branden Ghena</cp:lastModifiedBy>
  <cp:revision>87</cp:revision>
  <dcterms:created xsi:type="dcterms:W3CDTF">2020-10-03T20:16:00Z</dcterms:created>
  <dcterms:modified xsi:type="dcterms:W3CDTF">2022-04-19T13:13:07Z</dcterms:modified>
</cp:coreProperties>
</file>