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428" r:id="rId3"/>
    <p:sldId id="264" r:id="rId4"/>
    <p:sldId id="348" r:id="rId5"/>
    <p:sldId id="383" r:id="rId6"/>
    <p:sldId id="384" r:id="rId7"/>
    <p:sldId id="385" r:id="rId8"/>
    <p:sldId id="386" r:id="rId9"/>
    <p:sldId id="389" r:id="rId10"/>
    <p:sldId id="390" r:id="rId11"/>
    <p:sldId id="458" r:id="rId12"/>
    <p:sldId id="461" r:id="rId13"/>
    <p:sldId id="462" r:id="rId14"/>
    <p:sldId id="453" r:id="rId15"/>
    <p:sldId id="399" r:id="rId16"/>
    <p:sldId id="400" r:id="rId17"/>
    <p:sldId id="402" r:id="rId18"/>
    <p:sldId id="401" r:id="rId19"/>
    <p:sldId id="408" r:id="rId20"/>
    <p:sldId id="409" r:id="rId21"/>
    <p:sldId id="404" r:id="rId22"/>
    <p:sldId id="406" r:id="rId23"/>
    <p:sldId id="407" r:id="rId24"/>
    <p:sldId id="403" r:id="rId25"/>
    <p:sldId id="405" r:id="rId26"/>
    <p:sldId id="410" r:id="rId27"/>
    <p:sldId id="411" r:id="rId28"/>
    <p:sldId id="412" r:id="rId29"/>
    <p:sldId id="413" r:id="rId30"/>
    <p:sldId id="454" r:id="rId31"/>
    <p:sldId id="394" r:id="rId32"/>
    <p:sldId id="414" r:id="rId33"/>
    <p:sldId id="417" r:id="rId34"/>
    <p:sldId id="415" r:id="rId35"/>
    <p:sldId id="313" r:id="rId36"/>
    <p:sldId id="314" r:id="rId37"/>
    <p:sldId id="315" r:id="rId38"/>
    <p:sldId id="420" r:id="rId39"/>
    <p:sldId id="421" r:id="rId40"/>
    <p:sldId id="277" r:id="rId41"/>
    <p:sldId id="418" r:id="rId42"/>
    <p:sldId id="419" r:id="rId43"/>
    <p:sldId id="416" r:id="rId44"/>
    <p:sldId id="422" r:id="rId45"/>
    <p:sldId id="424" r:id="rId46"/>
    <p:sldId id="423" r:id="rId47"/>
    <p:sldId id="425" r:id="rId48"/>
    <p:sldId id="459" r:id="rId49"/>
    <p:sldId id="460" r:id="rId50"/>
    <p:sldId id="455" r:id="rId51"/>
    <p:sldId id="396" r:id="rId52"/>
    <p:sldId id="429" r:id="rId53"/>
    <p:sldId id="433" r:id="rId54"/>
    <p:sldId id="430" r:id="rId55"/>
    <p:sldId id="432" r:id="rId56"/>
    <p:sldId id="456" r:id="rId57"/>
    <p:sldId id="434" r:id="rId58"/>
    <p:sldId id="398" r:id="rId59"/>
    <p:sldId id="435" r:id="rId60"/>
    <p:sldId id="438" r:id="rId61"/>
    <p:sldId id="439" r:id="rId62"/>
    <p:sldId id="440" r:id="rId63"/>
    <p:sldId id="442" r:id="rId64"/>
    <p:sldId id="441" r:id="rId65"/>
    <p:sldId id="436" r:id="rId66"/>
    <p:sldId id="437" r:id="rId67"/>
    <p:sldId id="443" r:id="rId68"/>
    <p:sldId id="444" r:id="rId69"/>
    <p:sldId id="447" r:id="rId70"/>
    <p:sldId id="445" r:id="rId71"/>
    <p:sldId id="446" r:id="rId72"/>
    <p:sldId id="450" r:id="rId73"/>
    <p:sldId id="451" r:id="rId74"/>
    <p:sldId id="452" r:id="rId75"/>
    <p:sldId id="4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8"/>
            <p14:sldId id="264"/>
          </p14:sldIdLst>
        </p14:section>
        <p14:section name="Address Spaces" id="{B55B8E8C-5EAB-4A1E-A4E9-AE5E896E46FA}">
          <p14:sldIdLst>
            <p14:sldId id="348"/>
            <p14:sldId id="383"/>
            <p14:sldId id="384"/>
            <p14:sldId id="385"/>
            <p14:sldId id="386"/>
            <p14:sldId id="389"/>
            <p14:sldId id="390"/>
            <p14:sldId id="458"/>
            <p14:sldId id="461"/>
            <p14:sldId id="462"/>
          </p14:sldIdLst>
        </p14:section>
        <p14:section name="Segmentation" id="{9CBDBF36-8398-4E9F-9A9B-3F53FD1809F2}">
          <p14:sldIdLst>
            <p14:sldId id="453"/>
            <p14:sldId id="399"/>
            <p14:sldId id="400"/>
            <p14:sldId id="402"/>
            <p14:sldId id="401"/>
            <p14:sldId id="408"/>
            <p14:sldId id="409"/>
            <p14:sldId id="404"/>
            <p14:sldId id="406"/>
            <p14:sldId id="407"/>
            <p14:sldId id="403"/>
            <p14:sldId id="405"/>
            <p14:sldId id="410"/>
            <p14:sldId id="411"/>
            <p14:sldId id="412"/>
            <p14:sldId id="413"/>
          </p14:sldIdLst>
        </p14:section>
        <p14:section name="Paging" id="{CBCCCADE-ACF8-4222-9B07-187B104A013F}">
          <p14:sldIdLst>
            <p14:sldId id="454"/>
            <p14:sldId id="394"/>
            <p14:sldId id="414"/>
            <p14:sldId id="417"/>
            <p14:sldId id="415"/>
            <p14:sldId id="313"/>
            <p14:sldId id="314"/>
            <p14:sldId id="315"/>
            <p14:sldId id="420"/>
            <p14:sldId id="421"/>
            <p14:sldId id="277"/>
            <p14:sldId id="418"/>
            <p14:sldId id="419"/>
            <p14:sldId id="416"/>
            <p14:sldId id="422"/>
            <p14:sldId id="424"/>
            <p14:sldId id="423"/>
            <p14:sldId id="425"/>
            <p14:sldId id="459"/>
            <p14:sldId id="460"/>
          </p14:sldIdLst>
        </p14:section>
        <p14:section name="Optimizing Translation Speed" id="{DE85D86D-19A2-466A-8CDF-F689E5C8F234}">
          <p14:sldIdLst>
            <p14:sldId id="455"/>
            <p14:sldId id="396"/>
            <p14:sldId id="429"/>
            <p14:sldId id="433"/>
            <p14:sldId id="430"/>
            <p14:sldId id="432"/>
          </p14:sldIdLst>
        </p14:section>
        <p14:section name="Optimizing Table Storage" id="{65EF7EB1-0EA0-41DA-9A60-E66096667607}">
          <p14:sldIdLst>
            <p14:sldId id="456"/>
            <p14:sldId id="434"/>
            <p14:sldId id="398"/>
            <p14:sldId id="435"/>
            <p14:sldId id="438"/>
            <p14:sldId id="439"/>
            <p14:sldId id="440"/>
            <p14:sldId id="442"/>
            <p14:sldId id="441"/>
            <p14:sldId id="436"/>
            <p14:sldId id="437"/>
            <p14:sldId id="443"/>
            <p14:sldId id="444"/>
            <p14:sldId id="447"/>
            <p14:sldId id="445"/>
            <p14:sldId id="446"/>
            <p14:sldId id="450"/>
            <p14:sldId id="451"/>
            <p14:sldId id="452"/>
          </p14:sldIdLst>
        </p14:section>
        <p14:section name="Wrapup" id="{29A7F866-9DA9-446B-8359-CE426CB89C7A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F8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066" autoAdjust="0"/>
  </p:normalViewPr>
  <p:slideViewPr>
    <p:cSldViewPr snapToGrid="0">
      <p:cViewPr varScale="1">
        <p:scale>
          <a:sx n="111" d="100"/>
          <a:sy n="111" d="100"/>
        </p:scale>
        <p:origin x="80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e39d93ef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e39d93ef4_0_4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5e39d93ef4_0_40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e39d93ef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e39d93ef4_0_6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5e39d93ef4_0_6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4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57D3-95C0-4A4E-8984-41DA8A0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is how the OS controls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8150-28FD-405C-8841-4918DA90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operations are controlled by system calls</a:t>
            </a:r>
          </a:p>
          <a:p>
            <a:r>
              <a:rPr lang="en-US" dirty="0"/>
              <a:t>CPU usage is controlled by the scheduler (and interrupts)</a:t>
            </a:r>
          </a:p>
          <a:p>
            <a:endParaRPr lang="en-US" dirty="0"/>
          </a:p>
          <a:p>
            <a:r>
              <a:rPr lang="en-US" dirty="0"/>
              <a:t>How can the OS control memory accesses?</a:t>
            </a:r>
          </a:p>
          <a:p>
            <a:pPr lvl="1"/>
            <a:r>
              <a:rPr lang="en-US" dirty="0"/>
              <a:t>Context switch for each memory read/write is too high of a cost</a:t>
            </a:r>
          </a:p>
          <a:p>
            <a:pPr lvl="1"/>
            <a:r>
              <a:rPr lang="en-US" dirty="0"/>
              <a:t>Hardware needs to automatically handle </a:t>
            </a:r>
            <a:r>
              <a:rPr lang="en-US" i="1" dirty="0"/>
              <a:t>most</a:t>
            </a:r>
            <a:r>
              <a:rPr lang="en-US" dirty="0"/>
              <a:t> requests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E254-2C24-4F4B-B6C6-74FEA0DD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339CF-BFEF-B7F3-3135-CB5B12D8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 Unit (MMU) supports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16172-0140-3790-2F2B-CA7C7F68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Translation: hardware support for common case reads/writes</a:t>
            </a:r>
          </a:p>
          <a:p>
            <a:pPr lvl="1"/>
            <a:r>
              <a:rPr lang="en-US" dirty="0"/>
              <a:t>Configured by the OS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Faults: trap to OS to handle uncommon errors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E48B6-D4C2-9394-40C3-C634BEEA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7A48-624A-1149-949E-B0FB5016CC45}"/>
              </a:ext>
            </a:extLst>
          </p:cNvPr>
          <p:cNvSpPr txBox="1"/>
          <p:nvPr/>
        </p:nvSpPr>
        <p:spPr>
          <a:xfrm>
            <a:off x="2599164" y="3336085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943F5-449F-C880-708F-226D3DB49803}"/>
              </a:ext>
            </a:extLst>
          </p:cNvPr>
          <p:cNvSpPr/>
          <p:nvPr/>
        </p:nvSpPr>
        <p:spPr>
          <a:xfrm>
            <a:off x="1638926" y="4142762"/>
            <a:ext cx="1877575" cy="8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26F67-6BB6-5CCE-5A07-B421762E190B}"/>
              </a:ext>
            </a:extLst>
          </p:cNvPr>
          <p:cNvSpPr/>
          <p:nvPr/>
        </p:nvSpPr>
        <p:spPr>
          <a:xfrm>
            <a:off x="8317148" y="3306260"/>
            <a:ext cx="1402988" cy="2504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13703-7873-7E65-7FE2-3E47C80E00BA}"/>
              </a:ext>
            </a:extLst>
          </p:cNvPr>
          <p:cNvSpPr txBox="1"/>
          <p:nvPr/>
        </p:nvSpPr>
        <p:spPr>
          <a:xfrm>
            <a:off x="5916824" y="3339109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Physical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7F0EB5-58E5-0CBD-AE14-B0C03175CA7D}"/>
              </a:ext>
            </a:extLst>
          </p:cNvPr>
          <p:cNvSpPr/>
          <p:nvPr/>
        </p:nvSpPr>
        <p:spPr>
          <a:xfrm>
            <a:off x="4806587" y="4142764"/>
            <a:ext cx="2220475" cy="8314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Translation and Faults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7C27C-304B-4B93-1BC3-D217825997C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516501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3A16B2-DF38-30CD-93C3-5504912894FE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7027062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9D4E8F-EA6F-2ED3-3B5A-EAB1D94E8455}"/>
              </a:ext>
            </a:extLst>
          </p:cNvPr>
          <p:cNvSpPr txBox="1"/>
          <p:nvPr/>
        </p:nvSpPr>
        <p:spPr>
          <a:xfrm>
            <a:off x="4641668" y="5290550"/>
            <a:ext cx="255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Memory Management Unit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A92A28-9F80-302C-908C-B9FE9729848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16824" y="4977060"/>
            <a:ext cx="0" cy="3134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2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  <a:p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worth of addresses in both</a:t>
            </a:r>
          </a:p>
          <a:p>
            <a:pPr lvl="1"/>
            <a:r>
              <a:rPr lang="en-US" dirty="0"/>
              <a:t>Both could hold up to 18 Exabytes (</a:t>
            </a:r>
            <a:r>
              <a:rPr lang="en-US" sz="2000" dirty="0"/>
              <a:t>~18000 Petabytes, ~18000000 Terabytes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Virtual memory: practically there isn’t a limit</a:t>
            </a:r>
          </a:p>
          <a:p>
            <a:pPr lvl="1"/>
            <a:r>
              <a:rPr lang="en-US" dirty="0"/>
              <a:t>Physical memory: practically limited to amount of RAM installed</a:t>
            </a:r>
          </a:p>
          <a:p>
            <a:pPr lvl="2"/>
            <a:r>
              <a:rPr lang="en-US" dirty="0"/>
              <a:t>So, likely measured in Gigabytes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Virtual Memory is </a:t>
            </a:r>
            <a:r>
              <a:rPr lang="en-US" b="1" dirty="0"/>
              <a:t>MUCH</a:t>
            </a:r>
            <a:r>
              <a:rPr lang="en-US" dirty="0"/>
              <a:t> larger (2</a:t>
            </a:r>
            <a:r>
              <a:rPr lang="en-US" baseline="30000" dirty="0"/>
              <a:t>18</a:t>
            </a:r>
            <a:r>
              <a:rPr lang="en-US" dirty="0"/>
              <a:t> vs 2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b="1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41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memory by splitting between whole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E14C20-3531-46D1-B367-BDE6E5209B34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8AE80E-2A60-46F2-A4F9-17051F0AC0A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base register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RAM into segments, each with a separate “</a:t>
            </a:r>
            <a:r>
              <a:rPr lang="en-US" b="1" dirty="0"/>
              <a:t>base</a:t>
            </a:r>
            <a:r>
              <a:rPr lang="en-US" dirty="0"/>
              <a:t>” address</a:t>
            </a:r>
          </a:p>
          <a:p>
            <a:pPr lvl="1"/>
            <a:r>
              <a:rPr lang="en-US" dirty="0"/>
              <a:t>Processes each get their own individual segment</a:t>
            </a:r>
          </a:p>
          <a:p>
            <a:pPr lvl="1"/>
            <a:r>
              <a:rPr lang="en-US" dirty="0"/>
              <a:t>Takes advantage of processes usually being smaller than RAM</a:t>
            </a:r>
          </a:p>
          <a:p>
            <a:pPr lvl="1"/>
            <a:endParaRPr lang="en-US" dirty="0"/>
          </a:p>
          <a:p>
            <a:r>
              <a:rPr lang="en-US" dirty="0"/>
              <a:t>To get a physical address from a virtual one, add to base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57795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4874125" y="4546099"/>
            <a:ext cx="219084" cy="15916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161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67866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protection creates “Base and Bound” translation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“bound” register with maximum value of the segment</a:t>
            </a:r>
          </a:p>
          <a:p>
            <a:pPr lvl="1"/>
            <a:r>
              <a:rPr lang="en-US" dirty="0"/>
              <a:t>Memory accesses greater than bound trigger a fault</a:t>
            </a:r>
          </a:p>
          <a:p>
            <a:pPr lvl="1"/>
            <a:r>
              <a:rPr lang="en-US" dirty="0"/>
              <a:t>No need to worry about lower bound, since minimum address is 0+base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65923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5289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7C4CF97-C85C-4268-AA98-7E9064CE3091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12227-6F30-445C-808F-2D4F3634B86D}"/>
              </a:ext>
            </a:extLst>
          </p:cNvPr>
          <p:cNvSpPr txBox="1"/>
          <p:nvPr/>
        </p:nvSpPr>
        <p:spPr>
          <a:xfrm>
            <a:off x="5012803" y="5018567"/>
            <a:ext cx="10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bound?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A345B-0063-49AB-A6C2-E684D34904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05796" y="5451483"/>
            <a:ext cx="4865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D3FC99-4E61-42A6-81C3-2DD328DEB596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C4690E-CEF7-4C03-AA35-8D3284B0AD7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D7B470-6667-49E1-AB3F-D4DB04BD9B55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0E80F7-131E-4CD8-9277-A2937C110B99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402646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230-57A0-4ED0-810D-641F295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AA49-AACB-4E9D-A4B4-A1759B31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Provides protection between address spaces</a:t>
            </a:r>
          </a:p>
          <a:p>
            <a:pPr lvl="1"/>
            <a:r>
              <a:rPr lang="en-US" dirty="0"/>
              <a:t>Supports dynamic relocation of processes (even at runtime)</a:t>
            </a:r>
          </a:p>
          <a:p>
            <a:pPr lvl="1"/>
            <a:r>
              <a:rPr lang="en-US" dirty="0"/>
              <a:t>Simple, inexpensive hardware implementation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Process must be allocated contiguous physical memory</a:t>
            </a:r>
          </a:p>
          <a:p>
            <a:pPr lvl="2"/>
            <a:r>
              <a:rPr lang="en-US" dirty="0"/>
              <a:t>Including memory between sections that might never be used</a:t>
            </a:r>
          </a:p>
          <a:p>
            <a:pPr lvl="2"/>
            <a:r>
              <a:rPr lang="en-US" dirty="0"/>
              <a:t>Large allocations end up wasting a lot of space through fragmentation</a:t>
            </a:r>
          </a:p>
          <a:p>
            <a:pPr lvl="1"/>
            <a:r>
              <a:rPr lang="en-US" dirty="0"/>
              <a:t>No partial sharing of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8D85-3575-4871-B4B6-C8765D9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</a:t>
            </a:r>
          </a:p>
          <a:p>
            <a:pPr lvl="1"/>
            <a:r>
              <a:rPr lang="en-US" dirty="0"/>
              <a:t>Read 0x1400</a:t>
            </a:r>
          </a:p>
          <a:p>
            <a:pPr lvl="1"/>
            <a:r>
              <a:rPr lang="en-US" dirty="0"/>
              <a:t>Read 0xD000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8EF8-C705-42FB-93E5-F93C779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the OS manages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842-E3E0-4C7F-A194-8A353FF2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Device Drivers</a:t>
            </a:r>
          </a:p>
          <a:p>
            <a:pPr lvl="1"/>
            <a:endParaRPr lang="en-US" dirty="0"/>
          </a:p>
          <a:p>
            <a:r>
              <a:rPr lang="en-US" b="1" dirty="0"/>
              <a:t>Memory</a:t>
            </a:r>
          </a:p>
          <a:p>
            <a:pPr lvl="1"/>
            <a:r>
              <a:rPr lang="en-US" b="1" dirty="0"/>
              <a:t>Virtual Memory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7D70-F118-4D1F-9814-4BF8883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0x0010 -&gt; </a:t>
            </a:r>
            <a:r>
              <a:rPr lang="en-US" b="1" dirty="0"/>
              <a:t>0xC010</a:t>
            </a:r>
          </a:p>
          <a:p>
            <a:pPr lvl="1"/>
            <a:r>
              <a:rPr lang="en-US" dirty="0"/>
              <a:t>Read 0x1400 -&gt; </a:t>
            </a:r>
            <a:r>
              <a:rPr lang="en-US" b="1" dirty="0"/>
              <a:t>0xD400</a:t>
            </a:r>
          </a:p>
          <a:p>
            <a:pPr lvl="1"/>
            <a:r>
              <a:rPr lang="en-US" dirty="0"/>
              <a:t>Read 0xD000 -&gt; </a:t>
            </a:r>
            <a:r>
              <a:rPr lang="en-US" b="1" dirty="0"/>
              <a:t>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826-471C-4D98-85E5-BEF136FA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split the code into multiple base/bound segments?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D9B64-9129-453A-8D54-7D247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8" name="Google Shape;276;p2" descr="Wide upward diagonal">
            <a:extLst>
              <a:ext uri="{FF2B5EF4-FFF2-40B4-BE49-F238E27FC236}">
                <a16:creationId xmlns:a16="http://schemas.microsoft.com/office/drawing/2014/main" id="{1C4EEB6C-C2CF-430C-8A0B-E3979FC6215B}"/>
              </a:ext>
            </a:extLst>
          </p:cNvPr>
          <p:cNvSpPr/>
          <p:nvPr/>
        </p:nvSpPr>
        <p:spPr>
          <a:xfrm>
            <a:off x="2470536" y="2446278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7;p2">
            <a:extLst>
              <a:ext uri="{FF2B5EF4-FFF2-40B4-BE49-F238E27FC236}">
                <a16:creationId xmlns:a16="http://schemas.microsoft.com/office/drawing/2014/main" id="{B7DB5A57-7EBF-49D8-9790-68B889D9D132}"/>
              </a:ext>
            </a:extLst>
          </p:cNvPr>
          <p:cNvSpPr/>
          <p:nvPr/>
        </p:nvSpPr>
        <p:spPr>
          <a:xfrm>
            <a:off x="2470536" y="1964298"/>
            <a:ext cx="2362565" cy="413125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8;p2">
            <a:extLst>
              <a:ext uri="{FF2B5EF4-FFF2-40B4-BE49-F238E27FC236}">
                <a16:creationId xmlns:a16="http://schemas.microsoft.com/office/drawing/2014/main" id="{E7A7E72D-3D85-4E2F-91D2-53B39298329F}"/>
              </a:ext>
            </a:extLst>
          </p:cNvPr>
          <p:cNvSpPr/>
          <p:nvPr/>
        </p:nvSpPr>
        <p:spPr>
          <a:xfrm>
            <a:off x="2470536" y="5344988"/>
            <a:ext cx="2369887" cy="75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9;p2">
            <a:extLst>
              <a:ext uri="{FF2B5EF4-FFF2-40B4-BE49-F238E27FC236}">
                <a16:creationId xmlns:a16="http://schemas.microsoft.com/office/drawing/2014/main" id="{870A7664-0A5C-4916-AAF5-0E6945F4539D}"/>
              </a:ext>
            </a:extLst>
          </p:cNvPr>
          <p:cNvSpPr/>
          <p:nvPr/>
        </p:nvSpPr>
        <p:spPr>
          <a:xfrm>
            <a:off x="2470536" y="4718470"/>
            <a:ext cx="2362565" cy="619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80;p2">
            <a:extLst>
              <a:ext uri="{FF2B5EF4-FFF2-40B4-BE49-F238E27FC236}">
                <a16:creationId xmlns:a16="http://schemas.microsoft.com/office/drawing/2014/main" id="{B9BE310B-1524-489C-99AA-1B7910CCAA10}"/>
              </a:ext>
            </a:extLst>
          </p:cNvPr>
          <p:cNvCxnSpPr/>
          <p:nvPr/>
        </p:nvCxnSpPr>
        <p:spPr>
          <a:xfrm>
            <a:off x="2470536" y="4098782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" name="Google Shape;281;p2">
            <a:extLst>
              <a:ext uri="{FF2B5EF4-FFF2-40B4-BE49-F238E27FC236}">
                <a16:creationId xmlns:a16="http://schemas.microsoft.com/office/drawing/2014/main" id="{7EEBBD3C-976C-4652-9DCB-36906D3AD198}"/>
              </a:ext>
            </a:extLst>
          </p:cNvPr>
          <p:cNvCxnSpPr/>
          <p:nvPr/>
        </p:nvCxnSpPr>
        <p:spPr>
          <a:xfrm>
            <a:off x="2470536" y="2446278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" name="Google Shape;282;p2">
            <a:extLst>
              <a:ext uri="{FF2B5EF4-FFF2-40B4-BE49-F238E27FC236}">
                <a16:creationId xmlns:a16="http://schemas.microsoft.com/office/drawing/2014/main" id="{25673D6F-67BE-4D8D-8A14-5F90A36EB3AC}"/>
              </a:ext>
            </a:extLst>
          </p:cNvPr>
          <p:cNvSpPr txBox="1"/>
          <p:nvPr/>
        </p:nvSpPr>
        <p:spPr>
          <a:xfrm>
            <a:off x="3190373" y="540213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83;p2">
            <a:extLst>
              <a:ext uri="{FF2B5EF4-FFF2-40B4-BE49-F238E27FC236}">
                <a16:creationId xmlns:a16="http://schemas.microsoft.com/office/drawing/2014/main" id="{E9E18AC0-C406-49E1-BD42-34D82A4BE6B7}"/>
              </a:ext>
            </a:extLst>
          </p:cNvPr>
          <p:cNvSpPr txBox="1"/>
          <p:nvPr/>
        </p:nvSpPr>
        <p:spPr>
          <a:xfrm>
            <a:off x="2750474" y="472993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86;p2">
            <a:extLst>
              <a:ext uri="{FF2B5EF4-FFF2-40B4-BE49-F238E27FC236}">
                <a16:creationId xmlns:a16="http://schemas.microsoft.com/office/drawing/2014/main" id="{4C52DD37-33BE-4DB7-BE2B-4CCF3C4A32EB}"/>
              </a:ext>
            </a:extLst>
          </p:cNvPr>
          <p:cNvCxnSpPr/>
          <p:nvPr/>
        </p:nvCxnSpPr>
        <p:spPr>
          <a:xfrm rot="10800000">
            <a:off x="3651818" y="3754510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87;p2">
            <a:extLst>
              <a:ext uri="{FF2B5EF4-FFF2-40B4-BE49-F238E27FC236}">
                <a16:creationId xmlns:a16="http://schemas.microsoft.com/office/drawing/2014/main" id="{1F1F8BF1-D887-4BE5-93A6-C21172254611}"/>
              </a:ext>
            </a:extLst>
          </p:cNvPr>
          <p:cNvCxnSpPr/>
          <p:nvPr/>
        </p:nvCxnSpPr>
        <p:spPr>
          <a:xfrm>
            <a:off x="3651818" y="2446278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89;p2">
            <a:extLst>
              <a:ext uri="{FF2B5EF4-FFF2-40B4-BE49-F238E27FC236}">
                <a16:creationId xmlns:a16="http://schemas.microsoft.com/office/drawing/2014/main" id="{B60C335D-9F3E-4942-9007-DD896306EABE}"/>
              </a:ext>
            </a:extLst>
          </p:cNvPr>
          <p:cNvSpPr txBox="1"/>
          <p:nvPr/>
        </p:nvSpPr>
        <p:spPr>
          <a:xfrm>
            <a:off x="1712546" y="5838501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79;p2">
            <a:extLst>
              <a:ext uri="{FF2B5EF4-FFF2-40B4-BE49-F238E27FC236}">
                <a16:creationId xmlns:a16="http://schemas.microsoft.com/office/drawing/2014/main" id="{34D373A7-36EB-4D44-953C-568334F5A199}"/>
              </a:ext>
            </a:extLst>
          </p:cNvPr>
          <p:cNvSpPr/>
          <p:nvPr/>
        </p:nvSpPr>
        <p:spPr>
          <a:xfrm>
            <a:off x="2484244" y="4122778"/>
            <a:ext cx="2348857" cy="589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B48D1-0CA1-47B4-9529-B38465E713F5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sp>
        <p:nvSpPr>
          <p:cNvPr id="24" name="Google Shape;276;p2" descr="Wide upward diagonal">
            <a:extLst>
              <a:ext uri="{FF2B5EF4-FFF2-40B4-BE49-F238E27FC236}">
                <a16:creationId xmlns:a16="http://schemas.microsoft.com/office/drawing/2014/main" id="{3BE3B607-3DFF-4D9B-B166-0866408219CD}"/>
              </a:ext>
            </a:extLst>
          </p:cNvPr>
          <p:cNvSpPr/>
          <p:nvPr/>
        </p:nvSpPr>
        <p:spPr>
          <a:xfrm>
            <a:off x="9221842" y="2538074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77;p2">
            <a:extLst>
              <a:ext uri="{FF2B5EF4-FFF2-40B4-BE49-F238E27FC236}">
                <a16:creationId xmlns:a16="http://schemas.microsoft.com/office/drawing/2014/main" id="{DEDCF282-1FEB-41ED-BF7A-3B512C22BE41}"/>
              </a:ext>
            </a:extLst>
          </p:cNvPr>
          <p:cNvSpPr/>
          <p:nvPr/>
        </p:nvSpPr>
        <p:spPr>
          <a:xfrm>
            <a:off x="9221842" y="2056094"/>
            <a:ext cx="2362565" cy="4131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8;p2">
            <a:extLst>
              <a:ext uri="{FF2B5EF4-FFF2-40B4-BE49-F238E27FC236}">
                <a16:creationId xmlns:a16="http://schemas.microsoft.com/office/drawing/2014/main" id="{265497EC-88C5-4D93-858A-74DF10C66531}"/>
              </a:ext>
            </a:extLst>
          </p:cNvPr>
          <p:cNvSpPr/>
          <p:nvPr/>
        </p:nvSpPr>
        <p:spPr>
          <a:xfrm>
            <a:off x="9221842" y="5436784"/>
            <a:ext cx="2369887" cy="757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9;p2">
            <a:extLst>
              <a:ext uri="{FF2B5EF4-FFF2-40B4-BE49-F238E27FC236}">
                <a16:creationId xmlns:a16="http://schemas.microsoft.com/office/drawing/2014/main" id="{8BB745A6-DE8A-4E55-916A-109F7C790C19}"/>
              </a:ext>
            </a:extLst>
          </p:cNvPr>
          <p:cNvSpPr/>
          <p:nvPr/>
        </p:nvSpPr>
        <p:spPr>
          <a:xfrm>
            <a:off x="9221842" y="2744637"/>
            <a:ext cx="2362565" cy="619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2;p2">
            <a:extLst>
              <a:ext uri="{FF2B5EF4-FFF2-40B4-BE49-F238E27FC236}">
                <a16:creationId xmlns:a16="http://schemas.microsoft.com/office/drawing/2014/main" id="{9B05583E-DE6D-44FC-B867-5FBDDD414306}"/>
              </a:ext>
            </a:extLst>
          </p:cNvPr>
          <p:cNvSpPr txBox="1"/>
          <p:nvPr/>
        </p:nvSpPr>
        <p:spPr>
          <a:xfrm>
            <a:off x="9941679" y="5493934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3;p2">
            <a:extLst>
              <a:ext uri="{FF2B5EF4-FFF2-40B4-BE49-F238E27FC236}">
                <a16:creationId xmlns:a16="http://schemas.microsoft.com/office/drawing/2014/main" id="{C9B341DF-C578-497B-9890-9B52F78E6E13}"/>
              </a:ext>
            </a:extLst>
          </p:cNvPr>
          <p:cNvSpPr txBox="1"/>
          <p:nvPr/>
        </p:nvSpPr>
        <p:spPr>
          <a:xfrm>
            <a:off x="9409032" y="2744737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88;p2">
            <a:extLst>
              <a:ext uri="{FF2B5EF4-FFF2-40B4-BE49-F238E27FC236}">
                <a16:creationId xmlns:a16="http://schemas.microsoft.com/office/drawing/2014/main" id="{FE0AF4EE-731F-4592-A712-F1274956DABF}"/>
              </a:ext>
            </a:extLst>
          </p:cNvPr>
          <p:cNvSpPr txBox="1"/>
          <p:nvPr/>
        </p:nvSpPr>
        <p:spPr>
          <a:xfrm>
            <a:off x="7358901" y="1964288"/>
            <a:ext cx="1813779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FFFF </a:t>
            </a:r>
            <a:r>
              <a:rPr lang="en-US" sz="1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FFFF</a:t>
            </a:r>
            <a:r>
              <a:rPr lang="en-US" sz="1800" b="1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9;p2">
            <a:extLst>
              <a:ext uri="{FF2B5EF4-FFF2-40B4-BE49-F238E27FC236}">
                <a16:creationId xmlns:a16="http://schemas.microsoft.com/office/drawing/2014/main" id="{40293E74-E279-4C9D-9E66-B2E7DF834F0E}"/>
              </a:ext>
            </a:extLst>
          </p:cNvPr>
          <p:cNvSpPr txBox="1"/>
          <p:nvPr/>
        </p:nvSpPr>
        <p:spPr>
          <a:xfrm>
            <a:off x="8463852" y="5930297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79;p2">
            <a:extLst>
              <a:ext uri="{FF2B5EF4-FFF2-40B4-BE49-F238E27FC236}">
                <a16:creationId xmlns:a16="http://schemas.microsoft.com/office/drawing/2014/main" id="{6C5DF4BC-D75B-455D-BC8C-36839A5393E8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83;p2">
            <a:extLst>
              <a:ext uri="{FF2B5EF4-FFF2-40B4-BE49-F238E27FC236}">
                <a16:creationId xmlns:a16="http://schemas.microsoft.com/office/drawing/2014/main" id="{5DB335BB-0A49-4467-AA80-F5AF9C9D3C6A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20D5-5059-4A73-ACFC-1477638032BF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D589E-F7EF-4F00-A953-53873D474A9B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E5A6FA-86AE-40EB-B7F8-DAF62621A0C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7F6BA72-ED1D-498D-8B3B-83048A4E858A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4B42E9-C418-48F4-A927-0057FC64C666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6F7291-B5AC-48F1-97F3-C4014B38BA2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84;p2">
            <a:extLst>
              <a:ext uri="{FF2B5EF4-FFF2-40B4-BE49-F238E27FC236}">
                <a16:creationId xmlns:a16="http://schemas.microsoft.com/office/drawing/2014/main" id="{E78B9EBF-BADF-4941-B2D9-6DDF428C69E2}"/>
              </a:ext>
            </a:extLst>
          </p:cNvPr>
          <p:cNvSpPr txBox="1"/>
          <p:nvPr/>
        </p:nvSpPr>
        <p:spPr>
          <a:xfrm>
            <a:off x="3089225" y="4085637"/>
            <a:ext cx="1125183" cy="64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79;p2">
            <a:extLst>
              <a:ext uri="{FF2B5EF4-FFF2-40B4-BE49-F238E27FC236}">
                <a16:creationId xmlns:a16="http://schemas.microsoft.com/office/drawing/2014/main" id="{249AB01E-E863-48FC-B033-A5C207A9E493}"/>
              </a:ext>
            </a:extLst>
          </p:cNvPr>
          <p:cNvSpPr/>
          <p:nvPr/>
        </p:nvSpPr>
        <p:spPr>
          <a:xfrm>
            <a:off x="2484244" y="1987727"/>
            <a:ext cx="2348858" cy="43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5;p2">
            <a:extLst>
              <a:ext uri="{FF2B5EF4-FFF2-40B4-BE49-F238E27FC236}">
                <a16:creationId xmlns:a16="http://schemas.microsoft.com/office/drawing/2014/main" id="{F8FBA80B-8D02-454E-BB8F-AD3E91DD87D4}"/>
              </a:ext>
            </a:extLst>
          </p:cNvPr>
          <p:cNvSpPr txBox="1"/>
          <p:nvPr/>
        </p:nvSpPr>
        <p:spPr>
          <a:xfrm>
            <a:off x="3171924" y="196428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79;p2">
            <a:extLst>
              <a:ext uri="{FF2B5EF4-FFF2-40B4-BE49-F238E27FC236}">
                <a16:creationId xmlns:a16="http://schemas.microsoft.com/office/drawing/2014/main" id="{0250467E-F0CB-4626-B538-CC2D827F6451}"/>
              </a:ext>
            </a:extLst>
          </p:cNvPr>
          <p:cNvSpPr/>
          <p:nvPr/>
        </p:nvSpPr>
        <p:spPr>
          <a:xfrm>
            <a:off x="9217829" y="4743676"/>
            <a:ext cx="2362565" cy="458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3;p2">
            <a:extLst>
              <a:ext uri="{FF2B5EF4-FFF2-40B4-BE49-F238E27FC236}">
                <a16:creationId xmlns:a16="http://schemas.microsoft.com/office/drawing/2014/main" id="{89EC1275-C72F-44CE-B2F4-7F91D432A734}"/>
              </a:ext>
            </a:extLst>
          </p:cNvPr>
          <p:cNvSpPr txBox="1"/>
          <p:nvPr/>
        </p:nvSpPr>
        <p:spPr>
          <a:xfrm>
            <a:off x="9426495" y="4719844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79;p2">
            <a:extLst>
              <a:ext uri="{FF2B5EF4-FFF2-40B4-BE49-F238E27FC236}">
                <a16:creationId xmlns:a16="http://schemas.microsoft.com/office/drawing/2014/main" id="{4BBB6BB7-59FB-4B67-9C1C-DB4915016B67}"/>
              </a:ext>
            </a:extLst>
          </p:cNvPr>
          <p:cNvSpPr/>
          <p:nvPr/>
        </p:nvSpPr>
        <p:spPr>
          <a:xfrm>
            <a:off x="9221842" y="3356317"/>
            <a:ext cx="2362565" cy="458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3;p2">
            <a:extLst>
              <a:ext uri="{FF2B5EF4-FFF2-40B4-BE49-F238E27FC236}">
                <a16:creationId xmlns:a16="http://schemas.microsoft.com/office/drawing/2014/main" id="{19ADD1CD-12B0-4C13-AEA3-706264A16C54}"/>
              </a:ext>
            </a:extLst>
          </p:cNvPr>
          <p:cNvSpPr txBox="1"/>
          <p:nvPr/>
        </p:nvSpPr>
        <p:spPr>
          <a:xfrm>
            <a:off x="9417187" y="3332485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D83-8936-40C0-AD3C-C231276C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94D-6EDF-495E-93D4-13DA484B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some number of “segments” that processes may have</a:t>
            </a:r>
          </a:p>
          <a:p>
            <a:pPr lvl="1"/>
            <a:r>
              <a:rPr lang="en-US" dirty="0"/>
              <a:t>Separate base and bound register for each 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 to distinguish which accesses correspond to which segment</a:t>
            </a:r>
          </a:p>
          <a:p>
            <a:pPr lvl="1"/>
            <a:r>
              <a:rPr lang="en-US" dirty="0"/>
              <a:t>Solution: use top few bits of the virtual address</a:t>
            </a:r>
          </a:p>
          <a:p>
            <a:pPr lvl="2"/>
            <a:r>
              <a:rPr lang="en-US" dirty="0"/>
              <a:t>00 -&gt; segment 0</a:t>
            </a:r>
          </a:p>
          <a:p>
            <a:pPr lvl="2"/>
            <a:r>
              <a:rPr lang="en-US" dirty="0"/>
              <a:t>01 -&gt; segment 1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Only add remaining lower bits to the base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F6F8-C923-4F15-8A7B-53CDB4B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F44-383F-4015-BC3B-CD9ADCA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Unit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555-AC52-4C07-B173-E353ED1E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comparison and addition hardware as before</a:t>
            </a:r>
          </a:p>
          <a:p>
            <a:r>
              <a:rPr lang="en-US" dirty="0"/>
              <a:t>New segment table to select correct base and bounds</a:t>
            </a:r>
          </a:p>
          <a:p>
            <a:pPr lvl="1"/>
            <a:r>
              <a:rPr lang="en-US" dirty="0"/>
              <a:t>Bits from virtual address decide on the correct segment</a:t>
            </a:r>
          </a:p>
          <a:p>
            <a:pPr lvl="1"/>
            <a:r>
              <a:rPr lang="en-US" dirty="0"/>
              <a:t>Segment decides the proper base and bound selection</a:t>
            </a:r>
          </a:p>
          <a:p>
            <a:pPr lvl="1"/>
            <a:r>
              <a:rPr lang="en-US" dirty="0"/>
              <a:t>Can also apply permissions to individual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024E-61B6-4876-92CB-19970A5B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B6A044-2AFC-4536-ABE0-ED7531022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88292"/>
              </p:ext>
            </p:extLst>
          </p:nvPr>
        </p:nvGraphicFramePr>
        <p:xfrm>
          <a:off x="1917700" y="4038600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2FD697-692B-4B43-AF05-6BDD75C5E8EB}"/>
              </a:ext>
            </a:extLst>
          </p:cNvPr>
          <p:cNvSpPr txBox="1"/>
          <p:nvPr/>
        </p:nvSpPr>
        <p:spPr>
          <a:xfrm>
            <a:off x="9182098" y="4367768"/>
            <a:ext cx="16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3DE6-F963-4380-8AD3-4EA4342E9891}"/>
              </a:ext>
            </a:extLst>
          </p:cNvPr>
          <p:cNvSpPr txBox="1"/>
          <p:nvPr/>
        </p:nvSpPr>
        <p:spPr>
          <a:xfrm>
            <a:off x="9169399" y="4781034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CD92F-0BF6-4A43-8A14-4CC04C01D4DE}"/>
              </a:ext>
            </a:extLst>
          </p:cNvPr>
          <p:cNvSpPr txBox="1"/>
          <p:nvPr/>
        </p:nvSpPr>
        <p:spPr>
          <a:xfrm>
            <a:off x="9169400" y="5150366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3C14B-F7E1-4735-88D2-FEFF6300005C}"/>
              </a:ext>
            </a:extLst>
          </p:cNvPr>
          <p:cNvCxnSpPr>
            <a:cxnSpLocks/>
          </p:cNvCxnSpPr>
          <p:nvPr/>
        </p:nvCxnSpPr>
        <p:spPr>
          <a:xfrm flipH="1">
            <a:off x="8648700" y="4567019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0F0D7-9C5E-4981-A66A-F2992178BC88}"/>
              </a:ext>
            </a:extLst>
          </p:cNvPr>
          <p:cNvCxnSpPr>
            <a:cxnSpLocks/>
          </p:cNvCxnSpPr>
          <p:nvPr/>
        </p:nvCxnSpPr>
        <p:spPr>
          <a:xfrm flipH="1">
            <a:off x="8648699" y="4965700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5224D-95D8-4BC8-AF83-0CFC719A9C7D}"/>
              </a:ext>
            </a:extLst>
          </p:cNvPr>
          <p:cNvCxnSpPr>
            <a:cxnSpLocks/>
          </p:cNvCxnSpPr>
          <p:nvPr/>
        </p:nvCxnSpPr>
        <p:spPr>
          <a:xfrm flipH="1">
            <a:off x="8661399" y="5335032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06092-D09D-473A-AB50-D3DB6A861D62}"/>
              </a:ext>
            </a:extLst>
          </p:cNvPr>
          <p:cNvSpPr txBox="1"/>
          <p:nvPr/>
        </p:nvSpPr>
        <p:spPr>
          <a:xfrm>
            <a:off x="9169400" y="5502195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CA228-714E-4E3C-BC5E-578CB6976FBA}"/>
              </a:ext>
            </a:extLst>
          </p:cNvPr>
          <p:cNvCxnSpPr>
            <a:cxnSpLocks/>
          </p:cNvCxnSpPr>
          <p:nvPr/>
        </p:nvCxnSpPr>
        <p:spPr>
          <a:xfrm flipH="1">
            <a:off x="8661399" y="5686861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87995-8115-4BF8-8182-97B255B7314F}"/>
              </a:ext>
            </a:extLst>
          </p:cNvPr>
          <p:cNvSpPr txBox="1"/>
          <p:nvPr/>
        </p:nvSpPr>
        <p:spPr>
          <a:xfrm>
            <a:off x="9075153" y="3977163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40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B0D1-480C-412B-B4CD-00519147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3E08-152B-465A-9870-EFFE842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context switch</a:t>
            </a:r>
          </a:p>
          <a:p>
            <a:pPr lvl="1"/>
            <a:r>
              <a:rPr lang="en-US" dirty="0"/>
              <a:t>Hardware changes to kernel mode and deactivates the MMU</a:t>
            </a:r>
          </a:p>
          <a:p>
            <a:pPr lvl="1"/>
            <a:r>
              <a:rPr lang="en-US" dirty="0"/>
              <a:t>Save process’s segment table with the rest of the process data</a:t>
            </a:r>
          </a:p>
          <a:p>
            <a:pPr lvl="1"/>
            <a:r>
              <a:rPr lang="en-US" dirty="0"/>
              <a:t>Load new process’s segment table into the MMU</a:t>
            </a:r>
          </a:p>
          <a:p>
            <a:pPr lvl="1"/>
            <a:r>
              <a:rPr lang="en-US" dirty="0"/>
              <a:t>Change to user mode and jump to new process</a:t>
            </a:r>
          </a:p>
          <a:p>
            <a:pPr lvl="1"/>
            <a:endParaRPr lang="en-US" dirty="0"/>
          </a:p>
          <a:p>
            <a:r>
              <a:rPr lang="en-US" dirty="0"/>
              <a:t>x86 example</a:t>
            </a:r>
          </a:p>
          <a:p>
            <a:pPr lvl="1"/>
            <a:r>
              <a:rPr lang="en-US" dirty="0"/>
              <a:t>No table, but rather registers for each segment</a:t>
            </a:r>
          </a:p>
          <a:p>
            <a:pPr lvl="2"/>
            <a:r>
              <a:rPr lang="en-US" dirty="0"/>
              <a:t>Stack Segment, Code Segment, Data Segment</a:t>
            </a:r>
          </a:p>
          <a:p>
            <a:pPr lvl="2"/>
            <a:r>
              <a:rPr lang="en-US" dirty="0"/>
              <a:t>Extra Segment, F Segment, G Segment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D931-1222-4CD2-9E38-ABDF57B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Sparse allocation of address space</a:t>
            </a:r>
          </a:p>
          <a:p>
            <a:pPr lvl="1"/>
            <a:r>
              <a:rPr lang="en-US" dirty="0"/>
              <a:t>Stack and heap segments can grow</a:t>
            </a:r>
          </a:p>
          <a:p>
            <a:pPr lvl="1"/>
            <a:r>
              <a:rPr lang="en-US" dirty="0"/>
              <a:t>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results in fragmentation of memory</a:t>
            </a:r>
          </a:p>
          <a:p>
            <a:pPr lvl="2"/>
            <a:r>
              <a:rPr lang="en-US" dirty="0"/>
              <a:t>Entire section must fit</a:t>
            </a:r>
          </a:p>
          <a:p>
            <a:pPr lvl="2"/>
            <a:r>
              <a:rPr lang="en-US" dirty="0"/>
              <a:t>But sections are irregularly sized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79637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53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  <a:p>
            <a:endParaRPr lang="en-US" dirty="0"/>
          </a:p>
          <a:p>
            <a:r>
              <a:rPr lang="en-US" dirty="0"/>
              <a:t>Three bits (8 choices)</a:t>
            </a:r>
          </a:p>
          <a:p>
            <a:r>
              <a:rPr lang="en-US" dirty="0"/>
              <a:t>Placed as most significant bits</a:t>
            </a:r>
          </a:p>
          <a:p>
            <a:endParaRPr lang="en-US" dirty="0"/>
          </a:p>
          <a:p>
            <a:r>
              <a:rPr lang="en-US" dirty="0"/>
              <a:t>Lower 13 bits are added to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13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Translate the following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2545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E1CD7C-E728-8ADE-1AEE-FD63B5C15A3F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60342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Translate the following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0x4004 -&gt; 0x3C04</a:t>
            </a:r>
          </a:p>
          <a:p>
            <a:r>
              <a:rPr lang="en-US" dirty="0"/>
              <a:t>Write 0x5004 -&gt; Fault (Bound) [0x1004 &gt; 0x01FF]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9399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1904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OS management of process memory with virtual memory</a:t>
            </a:r>
          </a:p>
          <a:p>
            <a:endParaRPr lang="en-US" dirty="0"/>
          </a:p>
          <a:p>
            <a:r>
              <a:rPr lang="en-US" dirty="0"/>
              <a:t>Understand two virtual memory mechanisms:</a:t>
            </a:r>
            <a:br>
              <a:rPr lang="en-US" dirty="0"/>
            </a:br>
            <a:r>
              <a:rPr lang="en-US" dirty="0"/>
              <a:t>segmentation and paging</a:t>
            </a:r>
          </a:p>
          <a:p>
            <a:endParaRPr lang="en-US" dirty="0"/>
          </a:p>
          <a:p>
            <a:r>
              <a:rPr lang="en-US" dirty="0"/>
              <a:t>Explore optimizations to memory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b="1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316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upon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had some good features</a:t>
            </a:r>
          </a:p>
          <a:p>
            <a:pPr lvl="1"/>
            <a:r>
              <a:rPr lang="en-US" dirty="0"/>
              <a:t>Address space does not need to be contiguous</a:t>
            </a:r>
          </a:p>
          <a:p>
            <a:pPr lvl="1"/>
            <a:r>
              <a:rPr lang="en-US" dirty="0"/>
              <a:t>Segments can grow when needed</a:t>
            </a:r>
          </a:p>
          <a:p>
            <a:pPr lvl="1"/>
            <a:endParaRPr lang="en-US" dirty="0"/>
          </a:p>
          <a:p>
            <a:r>
              <a:rPr lang="en-US" dirty="0"/>
              <a:t>But irregularly-sized segments lead to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3A644-8D51-4FBB-9B7F-BB350D4ED8D8}"/>
              </a:ext>
            </a:extLst>
          </p:cNvPr>
          <p:cNvSpPr/>
          <p:nvPr/>
        </p:nvSpPr>
        <p:spPr>
          <a:xfrm>
            <a:off x="3771902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00E12-6C37-4E48-AA3A-89DFD8083629}"/>
              </a:ext>
            </a:extLst>
          </p:cNvPr>
          <p:cNvSpPr/>
          <p:nvPr/>
        </p:nvSpPr>
        <p:spPr>
          <a:xfrm>
            <a:off x="1155700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42438-4E3A-4E44-8FBB-ED1940529CA2}"/>
              </a:ext>
            </a:extLst>
          </p:cNvPr>
          <p:cNvSpPr/>
          <p:nvPr/>
        </p:nvSpPr>
        <p:spPr>
          <a:xfrm>
            <a:off x="3771902" y="6076950"/>
            <a:ext cx="1447800" cy="4445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E9596-66E8-4BC3-95B1-A8356B48C56D}"/>
              </a:ext>
            </a:extLst>
          </p:cNvPr>
          <p:cNvSpPr/>
          <p:nvPr/>
        </p:nvSpPr>
        <p:spPr>
          <a:xfrm>
            <a:off x="3771902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6A11F-DB1B-4E92-B57A-69FC803F3C2F}"/>
              </a:ext>
            </a:extLst>
          </p:cNvPr>
          <p:cNvSpPr/>
          <p:nvPr/>
        </p:nvSpPr>
        <p:spPr>
          <a:xfrm>
            <a:off x="3771902" y="5162550"/>
            <a:ext cx="1447800" cy="190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7B5D7-53B2-4A9D-9597-6A4EA670FDE2}"/>
              </a:ext>
            </a:extLst>
          </p:cNvPr>
          <p:cNvSpPr/>
          <p:nvPr/>
        </p:nvSpPr>
        <p:spPr>
          <a:xfrm>
            <a:off x="3771902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DD6E5-8641-4D5D-AC45-F73EA27787D2}"/>
              </a:ext>
            </a:extLst>
          </p:cNvPr>
          <p:cNvSpPr/>
          <p:nvPr/>
        </p:nvSpPr>
        <p:spPr>
          <a:xfrm>
            <a:off x="3771902" y="3663950"/>
            <a:ext cx="144780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15ED4-FE51-48D0-9A59-FDC71D14AA58}"/>
              </a:ext>
            </a:extLst>
          </p:cNvPr>
          <p:cNvSpPr/>
          <p:nvPr/>
        </p:nvSpPr>
        <p:spPr>
          <a:xfrm>
            <a:off x="3771902" y="4851400"/>
            <a:ext cx="1447800" cy="311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774B3-6D13-40D6-A743-EE1A41E074BD}"/>
              </a:ext>
            </a:extLst>
          </p:cNvPr>
          <p:cNvSpPr/>
          <p:nvPr/>
        </p:nvSpPr>
        <p:spPr>
          <a:xfrm>
            <a:off x="6388104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96598A-1860-4730-B349-236C4FE282AC}"/>
              </a:ext>
            </a:extLst>
          </p:cNvPr>
          <p:cNvSpPr/>
          <p:nvPr/>
        </p:nvSpPr>
        <p:spPr>
          <a:xfrm>
            <a:off x="6388104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67967-5591-4444-8790-FB39932EFCE6}"/>
              </a:ext>
            </a:extLst>
          </p:cNvPr>
          <p:cNvSpPr/>
          <p:nvPr/>
        </p:nvSpPr>
        <p:spPr>
          <a:xfrm>
            <a:off x="6388104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5F513-7EFC-4764-8CAB-61E763F0C537}"/>
              </a:ext>
            </a:extLst>
          </p:cNvPr>
          <p:cNvCxnSpPr/>
          <p:nvPr/>
        </p:nvCxnSpPr>
        <p:spPr>
          <a:xfrm>
            <a:off x="28956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767304-0E71-41E6-9463-BFEA4F017005}"/>
              </a:ext>
            </a:extLst>
          </p:cNvPr>
          <p:cNvCxnSpPr/>
          <p:nvPr/>
        </p:nvCxnSpPr>
        <p:spPr>
          <a:xfrm>
            <a:off x="55245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3D968-E3CC-4A7E-9470-B44A5F16B784}"/>
              </a:ext>
            </a:extLst>
          </p:cNvPr>
          <p:cNvSpPr/>
          <p:nvPr/>
        </p:nvSpPr>
        <p:spPr>
          <a:xfrm>
            <a:off x="8521702" y="4806950"/>
            <a:ext cx="1447800" cy="90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5EB6-41A9-4C0B-9FC7-E06933E331F0}"/>
              </a:ext>
            </a:extLst>
          </p:cNvPr>
          <p:cNvSpPr txBox="1"/>
          <p:nvPr/>
        </p:nvSpPr>
        <p:spPr>
          <a:xfrm>
            <a:off x="8432134" y="3758505"/>
            <a:ext cx="288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process doesn’t fit!</a:t>
            </a:r>
          </a:p>
          <a:p>
            <a:r>
              <a:rPr lang="en-US" dirty="0"/>
              <a:t>RAM is available, but only in fragments.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D22CB-2B6C-492C-A010-B98557CA9573}"/>
              </a:ext>
            </a:extLst>
          </p:cNvPr>
          <p:cNvSpPr txBox="1"/>
          <p:nvPr/>
        </p:nvSpPr>
        <p:spPr>
          <a:xfrm>
            <a:off x="2603500" y="3696295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processes created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ED3A5-E8F5-42F6-BE74-8A750A27318C}"/>
              </a:ext>
            </a:extLst>
          </p:cNvPr>
          <p:cNvSpPr txBox="1"/>
          <p:nvPr/>
        </p:nvSpPr>
        <p:spPr>
          <a:xfrm>
            <a:off x="5222376" y="375850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processes complete</a:t>
            </a:r>
          </a:p>
        </p:txBody>
      </p:sp>
    </p:spTree>
    <p:extLst>
      <p:ext uri="{BB962C8B-B14F-4D97-AF65-F5344CB8AC3E}">
        <p14:creationId xmlns:p14="http://schemas.microsoft.com/office/powerpoint/2010/main" val="375347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fragmentation: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340462" cy="5029200"/>
          </a:xfrm>
        </p:spPr>
        <p:txBody>
          <a:bodyPr/>
          <a:lstStyle/>
          <a:p>
            <a:r>
              <a:rPr lang="en-US" dirty="0"/>
              <a:t>Divide memory into small, </a:t>
            </a:r>
            <a:r>
              <a:rPr lang="en-US" b="1" dirty="0"/>
              <a:t>fixed-sized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</a:t>
            </a:r>
            <a:r>
              <a:rPr lang="en-US" i="1" dirty="0"/>
              <a:t>many</a:t>
            </a:r>
            <a:r>
              <a:rPr lang="en-US" dirty="0"/>
              <a:t> more 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Add address at page table entry to bottommost bits</a:t>
            </a:r>
          </a:p>
          <a:p>
            <a:pPr lvl="1"/>
            <a:r>
              <a:rPr lang="en-US" dirty="0"/>
              <a:t>Actually just concatenate the two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6EB-9C9C-42E1-AEAC-9EB1BAB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versus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0BB-56B7-4C3C-A5F0-068AB72C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of virtual memory maps to a page of physical memory</a:t>
            </a:r>
          </a:p>
          <a:p>
            <a:pPr lvl="1"/>
            <a:r>
              <a:rPr lang="en-US" dirty="0"/>
              <a:t>No need for a bound anymore</a:t>
            </a:r>
          </a:p>
          <a:p>
            <a:pPr lvl="1"/>
            <a:r>
              <a:rPr lang="en-US" dirty="0"/>
              <a:t>Above a bound would just be the next page</a:t>
            </a:r>
          </a:p>
          <a:p>
            <a:pPr lvl="1"/>
            <a:endParaRPr lang="en-US" dirty="0"/>
          </a:p>
          <a:p>
            <a:r>
              <a:rPr lang="en-US" dirty="0"/>
              <a:t>We don’t pick the number of pages, we pick page size</a:t>
            </a:r>
          </a:p>
          <a:p>
            <a:pPr lvl="1"/>
            <a:r>
              <a:rPr lang="en-US" dirty="0"/>
              <a:t>Number of pages = Size of memory / Size of Page</a:t>
            </a:r>
          </a:p>
          <a:p>
            <a:pPr lvl="1"/>
            <a:endParaRPr lang="en-US" dirty="0"/>
          </a:p>
          <a:p>
            <a:r>
              <a:rPr lang="en-US" dirty="0"/>
              <a:t>Way more pages than there were segments</a:t>
            </a:r>
          </a:p>
          <a:p>
            <a:pPr lvl="1"/>
            <a:r>
              <a:rPr lang="en-US" dirty="0"/>
              <a:t>4 kB pages with 4 GB of RAM -&gt; ~1 million pages</a:t>
            </a:r>
          </a:p>
          <a:p>
            <a:pPr lvl="1"/>
            <a:r>
              <a:rPr lang="en-US" dirty="0"/>
              <a:t>Need to keep page table in memory rather than hardware registers</a:t>
            </a:r>
          </a:p>
          <a:p>
            <a:pPr lvl="2"/>
            <a:r>
              <a:rPr lang="en-US" dirty="0"/>
              <a:t>Hardware register points at the base of the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F9D2-D38B-453F-93CD-3268B7A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e39d93ef4_0_401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29" name="Google Shape;1029;g5e39d93ef4_0_401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30" name="Google Shape;1030;g5e39d93ef4_0_401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31" name="Google Shape;1031;g5e39d93ef4_0_401"/>
          <p:cNvCxnSpPr>
            <a:stCxn id="1030" idx="3"/>
            <a:endCxn id="1028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43" name="Google Shape;1043;g5e39d93ef4_0_401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AC51F1-99D7-1E40-B817-8E23E827EAD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21" name="Google Shape;1098;g5e39d93ef4_0_659">
            <a:extLst>
              <a:ext uri="{FF2B5EF4-FFF2-40B4-BE49-F238E27FC236}">
                <a16:creationId xmlns:a16="http://schemas.microsoft.com/office/drawing/2014/main" id="{E9B24C35-A33B-4791-B1C5-703EFE90DAB7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1067;g5e39d93ef4_0_628">
            <a:extLst>
              <a:ext uri="{FF2B5EF4-FFF2-40B4-BE49-F238E27FC236}">
                <a16:creationId xmlns:a16="http://schemas.microsoft.com/office/drawing/2014/main" id="{489C047F-1BDC-4320-BDDB-71FF3334F2D5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68;g5e39d93ef4_0_628">
            <a:extLst>
              <a:ext uri="{FF2B5EF4-FFF2-40B4-BE49-F238E27FC236}">
                <a16:creationId xmlns:a16="http://schemas.microsoft.com/office/drawing/2014/main" id="{E46F8280-B5E4-4B28-8D64-17E36E28FCD2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69;g5e39d93ef4_0_628">
            <a:extLst>
              <a:ext uri="{FF2B5EF4-FFF2-40B4-BE49-F238E27FC236}">
                <a16:creationId xmlns:a16="http://schemas.microsoft.com/office/drawing/2014/main" id="{0E5D9B6C-A119-4626-BCEB-A3510FCA97F7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5" name="Google Shape;1070;g5e39d93ef4_0_628">
            <a:extLst>
              <a:ext uri="{FF2B5EF4-FFF2-40B4-BE49-F238E27FC236}">
                <a16:creationId xmlns:a16="http://schemas.microsoft.com/office/drawing/2014/main" id="{0E37FFC8-9DD3-4993-9C0C-A904F9069BAC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71;g5e39d93ef4_0_628">
            <a:extLst>
              <a:ext uri="{FF2B5EF4-FFF2-40B4-BE49-F238E27FC236}">
                <a16:creationId xmlns:a16="http://schemas.microsoft.com/office/drawing/2014/main" id="{475B7BC6-1F0F-48DB-A049-EF3BD4817AA8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DDAB63-E478-4420-B4AA-FFCF0BB96B2A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39d93ef4_0_628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52" name="Google Shape;1052;g5e39d93ef4_0_628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3" name="Google Shape;1053;g5e39d93ef4_0_628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54" name="Google Shape;1054;g5e39d93ef4_0_628"/>
          <p:cNvCxnSpPr>
            <a:stCxn id="1053" idx="3"/>
            <a:endCxn id="1051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098;g5e39d93ef4_0_659">
            <a:extLst>
              <a:ext uri="{FF2B5EF4-FFF2-40B4-BE49-F238E27FC236}">
                <a16:creationId xmlns:a16="http://schemas.microsoft.com/office/drawing/2014/main" id="{2DC59521-77D6-4F24-90BC-9E953BCC1AE0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67" name="Google Shape;1067;g5e39d93ef4_0_628"/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5e39d93ef4_0_628"/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5e39d93ef4_0_628"/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0" name="Google Shape;1070;g5e39d93ef4_0_628"/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1" name="Google Shape;1071;g5e39d93ef4_0_628"/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72" name="Google Shape;1072;g5e39d93ef4_0_628"/>
          <p:cNvCxnSpPr>
            <a:cxnSpLocks/>
            <a:stCxn id="1070" idx="3"/>
            <a:endCxn id="1057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3" name="Google Shape;1073;g5e39d93ef4_0_628"/>
          <p:cNvCxnSpPr>
            <a:cxnSpLocks/>
            <a:stCxn id="1071" idx="3"/>
            <a:endCxn id="1062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4" name="Google Shape;1074;g5e39d93ef4_0_628"/>
          <p:cNvCxnSpPr>
            <a:cxnSpLocks/>
            <a:stCxn id="1069" idx="3"/>
            <a:endCxn id="1061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75" name="Google Shape;1075;g5e39d93ef4_0_628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4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55" name="Google Shape;1055;g5e39d93ef4_0_628"/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6" name="Google Shape;1056;g5e39d93ef4_0_628"/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7" name="Google Shape;1057;g5e39d93ef4_0_628"/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59" name="Google Shape;1059;g5e39d93ef4_0_628"/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0" name="Google Shape;1060;g5e39d93ef4_0_628"/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1" name="Google Shape;1061;g5e39d93ef4_0_628"/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2" name="Google Shape;1062;g5e39d93ef4_0_628"/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3" name="Google Shape;1063;g5e39d93ef4_0_628"/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064" name="Google Shape;1064;g5e39d93ef4_0_628"/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42;g5e39d93ef4_0_401">
            <a:extLst>
              <a:ext uri="{FF2B5EF4-FFF2-40B4-BE49-F238E27FC236}">
                <a16:creationId xmlns:a16="http://schemas.microsoft.com/office/drawing/2014/main" id="{C5B178BB-A9F1-4E3E-B993-3F741BE47B18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C263-E395-4094-8429-745929280DB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ED19DDE-EEA8-4209-A48C-59E7B52221A9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>
            <p:extLst>
              <p:ext uri="{D42A27DB-BD31-4B8C-83A1-F6EECF244321}">
                <p14:modId xmlns:p14="http://schemas.microsoft.com/office/powerpoint/2010/main" val="417360867"/>
              </p:ext>
            </p:extLst>
          </p:nvPr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4" name="Google Shape;596;g5e39b67067_0_158">
            <a:extLst>
              <a:ext uri="{FF2B5EF4-FFF2-40B4-BE49-F238E27FC236}">
                <a16:creationId xmlns:a16="http://schemas.microsoft.com/office/drawing/2014/main" id="{C43EF678-4C8E-467A-A586-CA5D33FC67F2}"/>
              </a:ext>
            </a:extLst>
          </p:cNvPr>
          <p:cNvSpPr/>
          <p:nvPr/>
        </p:nvSpPr>
        <p:spPr>
          <a:xfrm>
            <a:off x="5102746" y="3060675"/>
            <a:ext cx="2133594" cy="1194156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stCxn id="7" idx="2"/>
          </p:cNvCxnSpPr>
          <p:nvPr/>
        </p:nvCxnSpPr>
        <p:spPr>
          <a:xfrm>
            <a:off x="6169538" y="24984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" name="Google Shape;609;g5e39b67067_0_158">
            <a:extLst>
              <a:ext uri="{FF2B5EF4-FFF2-40B4-BE49-F238E27FC236}">
                <a16:creationId xmlns:a16="http://schemas.microsoft.com/office/drawing/2014/main" id="{4B489943-E5E2-4A2D-A478-73B7C25C4C51}"/>
              </a:ext>
            </a:extLst>
          </p:cNvPr>
          <p:cNvCxnSpPr/>
          <p:nvPr/>
        </p:nvCxnSpPr>
        <p:spPr>
          <a:xfrm>
            <a:off x="6169538" y="38490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</p:txBody>
      </p:sp>
    </p:spTree>
    <p:extLst>
      <p:ext uri="{BB962C8B-B14F-4D97-AF65-F5344CB8AC3E}">
        <p14:creationId xmlns:p14="http://schemas.microsoft.com/office/powerpoint/2010/main" val="3325275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169538" y="2498400"/>
            <a:ext cx="22525" cy="23187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No. Those are used to determine word/byte within the page.</a:t>
            </a:r>
          </a:p>
        </p:txBody>
      </p:sp>
    </p:spTree>
    <p:extLst>
      <p:ext uri="{BB962C8B-B14F-4D97-AF65-F5344CB8AC3E}">
        <p14:creationId xmlns:p14="http://schemas.microsoft.com/office/powerpoint/2010/main" val="23731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  <a:defRPr/>
            </a:pPr>
            <a:fld id="{00000000-1234-1234-1234-123412341234}" type="slidenum">
              <a:rPr lang="en-US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  <a:defRPr/>
              </a:pPr>
              <a:t>40</a:t>
            </a:fld>
            <a:endParaRPr kern="0">
              <a:solidFill>
                <a:srgbClr val="888888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35" name="Google Shape;635;p13"/>
          <p:cNvGraphicFramePr/>
          <p:nvPr>
            <p:extLst>
              <p:ext uri="{D42A27DB-BD31-4B8C-83A1-F6EECF244321}">
                <p14:modId xmlns:p14="http://schemas.microsoft.com/office/powerpoint/2010/main" val="3034266894"/>
              </p:ext>
            </p:extLst>
          </p:nvPr>
        </p:nvGraphicFramePr>
        <p:xfrm>
          <a:off x="3964941" y="2834640"/>
          <a:ext cx="3474725" cy="3017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V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AR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accent4"/>
                          </a:solidFill>
                        </a:rPr>
                        <a:t>PPN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XX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6" name="Google Shape;636;p13"/>
          <p:cNvGrpSpPr/>
          <p:nvPr/>
        </p:nvGrpSpPr>
        <p:grpSpPr>
          <a:xfrm>
            <a:off x="1312863" y="1591056"/>
            <a:ext cx="5026023" cy="420687"/>
            <a:chOff x="-153" y="751"/>
            <a:chExt cx="3165" cy="265"/>
          </a:xfrm>
        </p:grpSpPr>
        <p:sp>
          <p:nvSpPr>
            <p:cNvPr id="637" name="Google Shape;637;p13"/>
            <p:cNvSpPr/>
            <p:nvPr/>
          </p:nvSpPr>
          <p:spPr>
            <a:xfrm>
              <a:off x="-153" y="751"/>
              <a:ext cx="1540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>
                <a:lnSpc>
                  <a:spcPct val="8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Virtual Address: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400" y="751"/>
              <a:ext cx="979" cy="263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379" y="751"/>
              <a:ext cx="633" cy="265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4F81BD"/>
                </a:buClr>
                <a:buSzPts val="2800"/>
                <a:defRPr/>
              </a:pPr>
              <a:r>
                <a:rPr lang="en-US" sz="2800" kern="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3"/>
          <p:cNvSpPr/>
          <p:nvPr/>
        </p:nvSpPr>
        <p:spPr>
          <a:xfrm>
            <a:off x="3964941" y="2423158"/>
            <a:ext cx="3474719" cy="4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000000"/>
              </a:buClr>
              <a:buSzPts val="2800"/>
              <a:defRPr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13"/>
          <p:cNvGrpSpPr/>
          <p:nvPr/>
        </p:nvGrpSpPr>
        <p:grpSpPr>
          <a:xfrm>
            <a:off x="2410458" y="2008568"/>
            <a:ext cx="2148048" cy="3092337"/>
            <a:chOff x="1280158" y="2099372"/>
            <a:chExt cx="2148048" cy="3092337"/>
          </a:xfrm>
        </p:grpSpPr>
        <p:cxnSp>
          <p:nvCxnSpPr>
            <p:cNvPr id="642" name="Google Shape;642;p13"/>
            <p:cNvCxnSpPr/>
            <p:nvPr/>
          </p:nvCxnSpPr>
          <p:spPr>
            <a:xfrm>
              <a:off x="2286000" y="4206239"/>
              <a:ext cx="548639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3" name="Google Shape;643;p13"/>
            <p:cNvCxnSpPr/>
            <p:nvPr/>
          </p:nvCxnSpPr>
          <p:spPr>
            <a:xfrm rot="10800000">
              <a:off x="2286000" y="2285998"/>
              <a:ext cx="0" cy="1920239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2286000" y="2285999"/>
              <a:ext cx="1142206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13"/>
            <p:cNvCxnSpPr>
              <a:endCxn id="638" idx="2"/>
            </p:cNvCxnSpPr>
            <p:nvPr/>
          </p:nvCxnSpPr>
          <p:spPr>
            <a:xfrm rot="10800000">
              <a:off x="3032354" y="2099372"/>
              <a:ext cx="0" cy="186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6" name="Google Shape;646;p13"/>
            <p:cNvSpPr txBox="1"/>
            <p:nvPr/>
          </p:nvSpPr>
          <p:spPr>
            <a:xfrm>
              <a:off x="1280158" y="4205605"/>
              <a:ext cx="1469569" cy="986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1) Index into PT using 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3"/>
          <p:cNvGrpSpPr/>
          <p:nvPr/>
        </p:nvGrpSpPr>
        <p:grpSpPr>
          <a:xfrm>
            <a:off x="4056380" y="3931920"/>
            <a:ext cx="2971796" cy="1372115"/>
            <a:chOff x="2926080" y="3931919"/>
            <a:chExt cx="2971796" cy="1372115"/>
          </a:xfrm>
        </p:grpSpPr>
        <p:sp>
          <p:nvSpPr>
            <p:cNvPr id="648" name="Google Shape;648;p13"/>
            <p:cNvSpPr txBox="1"/>
            <p:nvPr/>
          </p:nvSpPr>
          <p:spPr>
            <a:xfrm>
              <a:off x="4428307" y="4114800"/>
              <a:ext cx="1469569" cy="11892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2) Check Valid and Access Rights bits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26080" y="3931919"/>
              <a:ext cx="1097279" cy="365759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defRPr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13"/>
          <p:cNvGrpSpPr/>
          <p:nvPr/>
        </p:nvGrpSpPr>
        <p:grpSpPr>
          <a:xfrm>
            <a:off x="5839458" y="2011679"/>
            <a:ext cx="4007033" cy="3439160"/>
            <a:chOff x="4709157" y="2011679"/>
            <a:chExt cx="4007033" cy="3439160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4709157" y="2011679"/>
              <a:ext cx="4007033" cy="2697480"/>
              <a:chOff x="4709157" y="2011679"/>
              <a:chExt cx="4007033" cy="2697480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6858000" y="3886200"/>
                <a:ext cx="4572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3200"/>
                  <a:defRPr/>
                </a:pPr>
                <a:r>
                  <a:rPr lang="en-US" sz="32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3" name="Google Shape;653;p13"/>
              <p:cNvCxnSpPr/>
              <p:nvPr/>
            </p:nvCxnSpPr>
            <p:spPr>
              <a:xfrm>
                <a:off x="6309360" y="4114800"/>
                <a:ext cx="5486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7090678" y="4343400"/>
                <a:ext cx="0" cy="36575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 rot="10800000">
                <a:off x="7086600" y="2194558"/>
                <a:ext cx="0" cy="16916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stealth" w="med" len="med"/>
                <a:tailEnd type="none" w="sm" len="sm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4709157" y="2195192"/>
                <a:ext cx="23774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 rot="10800000">
                <a:off x="4709160" y="2011679"/>
                <a:ext cx="0" cy="18662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8" name="Google Shape;658;p13"/>
              <p:cNvSpPr txBox="1"/>
              <p:nvPr/>
            </p:nvSpPr>
            <p:spPr>
              <a:xfrm>
                <a:off x="7094220" y="2633538"/>
                <a:ext cx="1621970" cy="986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ts val="2400"/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3) Combine PPN and offset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13"/>
            <p:cNvSpPr/>
            <p:nvPr/>
          </p:nvSpPr>
          <p:spPr>
            <a:xfrm>
              <a:off x="6446519" y="4663439"/>
              <a:ext cx="1295400" cy="7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3"/>
          <p:cNvSpPr txBox="1"/>
          <p:nvPr/>
        </p:nvSpPr>
        <p:spPr>
          <a:xfrm>
            <a:off x="8658860" y="5304036"/>
            <a:ext cx="228854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2400"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Use PA to access memory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38451-710D-41C0-9D06-933AE4C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translating virtual addresses with paging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E5FAA-9631-41ED-95EF-1AAB391BD6E6}"/>
              </a:ext>
            </a:extLst>
          </p:cNvPr>
          <p:cNvSpPr txBox="1"/>
          <p:nvPr/>
        </p:nvSpPr>
        <p:spPr>
          <a:xfrm>
            <a:off x="533126" y="5707916"/>
            <a:ext cx="878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Important:</a:t>
            </a:r>
            <a:br>
              <a:rPr lang="en-US" sz="2400" dirty="0"/>
            </a:br>
            <a:r>
              <a:rPr lang="en-US" sz="2400" dirty="0"/>
              <a:t>This is all done in hardware!! OS is not involved unless it faults</a:t>
            </a:r>
          </a:p>
        </p:txBody>
      </p:sp>
    </p:spTree>
    <p:extLst>
      <p:ext uri="{BB962C8B-B14F-4D97-AF65-F5344CB8AC3E}">
        <p14:creationId xmlns:p14="http://schemas.microsoft.com/office/powerpoint/2010/main" val="31806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7BCE-B03B-4B4B-8ABB-8A523C2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OS deals with memory in a paging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D60-4F91-4BC9-936D-8CC704AE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the OS and program agree on addresses?</a:t>
            </a:r>
          </a:p>
          <a:p>
            <a:pPr lvl="1"/>
            <a:r>
              <a:rPr lang="en-US" dirty="0"/>
              <a:t>Each program can use any virtual addresses it wants</a:t>
            </a:r>
          </a:p>
          <a:p>
            <a:pPr lvl="1"/>
            <a:r>
              <a:rPr lang="en-US" dirty="0"/>
              <a:t>OS controls physical memory layout in RAM and maps the two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OS move memory around without messing up programs?</a:t>
            </a:r>
          </a:p>
          <a:p>
            <a:pPr lvl="1"/>
            <a:r>
              <a:rPr lang="en-US" dirty="0"/>
              <a:t>Just update the record in the page table</a:t>
            </a:r>
          </a:p>
          <a:p>
            <a:pPr lvl="1"/>
            <a:r>
              <a:rPr lang="en-US" dirty="0"/>
              <a:t>Process doesn’t know the difference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protect OS and process memory from other processes?</a:t>
            </a:r>
          </a:p>
          <a:p>
            <a:pPr lvl="1"/>
            <a:r>
              <a:rPr lang="en-US" dirty="0"/>
              <a:t>Ensure that virtual pages from a process never map to physical pages for another</a:t>
            </a:r>
          </a:p>
          <a:p>
            <a:pPr lvl="1"/>
            <a:r>
              <a:rPr lang="en-US" dirty="0"/>
              <a:t>But we can share physical pages for threads or shared libraries if we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470B-A7F2-42A7-94CE-DAA3782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8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480-C884-496F-B1FC-16A08D13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processes bigger than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E1A1-33A8-4642-83B7-D881A3E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allows the OS to support processes larger than RAM</a:t>
            </a:r>
          </a:p>
          <a:p>
            <a:pPr lvl="1"/>
            <a:r>
              <a:rPr lang="en-US" dirty="0"/>
              <a:t>Just leave the virtual pages unmapped</a:t>
            </a:r>
          </a:p>
          <a:p>
            <a:pPr lvl="1"/>
            <a:r>
              <a:rPr lang="en-US" dirty="0"/>
              <a:t>When a load occurs to the unmapped page, a fault triggers the OS</a:t>
            </a:r>
          </a:p>
          <a:p>
            <a:pPr lvl="1"/>
            <a:r>
              <a:rPr lang="en-US" dirty="0"/>
              <a:t>Which can then load the needed page into RAM from disk</a:t>
            </a:r>
          </a:p>
          <a:p>
            <a:pPr lvl="2"/>
            <a:r>
              <a:rPr lang="en-US" dirty="0"/>
              <a:t>(and push some other page onto disk)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AFBA-06BC-4DBB-88D4-CF75EA6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6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7B0-CA29-4720-BEA4-AFBCEE6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Google Shape;1083;g5e39d93ef4_0_659">
            <a:extLst>
              <a:ext uri="{FF2B5EF4-FFF2-40B4-BE49-F238E27FC236}">
                <a16:creationId xmlns:a16="http://schemas.microsoft.com/office/drawing/2014/main" id="{427EC6A7-B29A-47AA-91AD-CD1864F49FE0}"/>
              </a:ext>
            </a:extLst>
          </p:cNvPr>
          <p:cNvSpPr/>
          <p:nvPr/>
        </p:nvSpPr>
        <p:spPr>
          <a:xfrm>
            <a:off x="2173530" y="3308819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" name="Google Shape;1084;g5e39d93ef4_0_659">
            <a:extLst>
              <a:ext uri="{FF2B5EF4-FFF2-40B4-BE49-F238E27FC236}">
                <a16:creationId xmlns:a16="http://schemas.microsoft.com/office/drawing/2014/main" id="{EE51B765-4897-44CE-AF42-093C013D3428}"/>
              </a:ext>
            </a:extLst>
          </p:cNvPr>
          <p:cNvSpPr/>
          <p:nvPr/>
        </p:nvSpPr>
        <p:spPr>
          <a:xfrm>
            <a:off x="597218" y="1247013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7" name="Google Shape;1085;g5e39d93ef4_0_659">
            <a:extLst>
              <a:ext uri="{FF2B5EF4-FFF2-40B4-BE49-F238E27FC236}">
                <a16:creationId xmlns:a16="http://schemas.microsoft.com/office/drawing/2014/main" id="{FD77CF01-FB1F-4550-9C75-550372772D70}"/>
              </a:ext>
            </a:extLst>
          </p:cNvPr>
          <p:cNvSpPr/>
          <p:nvPr/>
        </p:nvSpPr>
        <p:spPr>
          <a:xfrm>
            <a:off x="615503" y="2121181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8" name="Google Shape;1086;g5e39d93ef4_0_659">
            <a:extLst>
              <a:ext uri="{FF2B5EF4-FFF2-40B4-BE49-F238E27FC236}">
                <a16:creationId xmlns:a16="http://schemas.microsoft.com/office/drawing/2014/main" id="{B30571BB-7D17-4F5F-89B3-4F79FBBFF4C6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2530403" y="2428231"/>
            <a:ext cx="152977" cy="8805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98;g5e39d93ef4_0_659">
            <a:extLst>
              <a:ext uri="{FF2B5EF4-FFF2-40B4-BE49-F238E27FC236}">
                <a16:creationId xmlns:a16="http://schemas.microsoft.com/office/drawing/2014/main" id="{D1D48B24-7316-41BF-98E5-AAE643E81DFF}"/>
              </a:ext>
            </a:extLst>
          </p:cNvPr>
          <p:cNvSpPr/>
          <p:nvPr/>
        </p:nvSpPr>
        <p:spPr>
          <a:xfrm>
            <a:off x="4005475" y="826240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2" name="Google Shape;1067;g5e39d93ef4_0_628">
            <a:extLst>
              <a:ext uri="{FF2B5EF4-FFF2-40B4-BE49-F238E27FC236}">
                <a16:creationId xmlns:a16="http://schemas.microsoft.com/office/drawing/2014/main" id="{AE8E894D-EDBB-49C9-8600-9AC7B2F6C953}"/>
              </a:ext>
            </a:extLst>
          </p:cNvPr>
          <p:cNvSpPr txBox="1"/>
          <p:nvPr/>
        </p:nvSpPr>
        <p:spPr>
          <a:xfrm>
            <a:off x="3767700" y="148095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68;g5e39d93ef4_0_628">
            <a:extLst>
              <a:ext uri="{FF2B5EF4-FFF2-40B4-BE49-F238E27FC236}">
                <a16:creationId xmlns:a16="http://schemas.microsoft.com/office/drawing/2014/main" id="{E39241DB-6AC8-4FF0-BF5C-F32176D71379}"/>
              </a:ext>
            </a:extLst>
          </p:cNvPr>
          <p:cNvSpPr txBox="1"/>
          <p:nvPr/>
        </p:nvSpPr>
        <p:spPr>
          <a:xfrm>
            <a:off x="5781750" y="826240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9;g5e39d93ef4_0_628">
            <a:extLst>
              <a:ext uri="{FF2B5EF4-FFF2-40B4-BE49-F238E27FC236}">
                <a16:creationId xmlns:a16="http://schemas.microsoft.com/office/drawing/2014/main" id="{9C2EE9EB-ECF6-4683-BD8E-2BE9993599E2}"/>
              </a:ext>
            </a:extLst>
          </p:cNvPr>
          <p:cNvSpPr/>
          <p:nvPr/>
        </p:nvSpPr>
        <p:spPr>
          <a:xfrm>
            <a:off x="4005475" y="8262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5" name="Google Shape;1070;g5e39d93ef4_0_628">
            <a:extLst>
              <a:ext uri="{FF2B5EF4-FFF2-40B4-BE49-F238E27FC236}">
                <a16:creationId xmlns:a16="http://schemas.microsoft.com/office/drawing/2014/main" id="{D2E394CE-19C3-494B-90D6-5A90D4D9FD73}"/>
              </a:ext>
            </a:extLst>
          </p:cNvPr>
          <p:cNvSpPr/>
          <p:nvPr/>
        </p:nvSpPr>
        <p:spPr>
          <a:xfrm>
            <a:off x="4004926" y="28715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16" name="Google Shape;1071;g5e39d93ef4_0_628">
            <a:extLst>
              <a:ext uri="{FF2B5EF4-FFF2-40B4-BE49-F238E27FC236}">
                <a16:creationId xmlns:a16="http://schemas.microsoft.com/office/drawing/2014/main" id="{98B84070-A3E6-4177-A49A-2BEAF0FA5391}"/>
              </a:ext>
            </a:extLst>
          </p:cNvPr>
          <p:cNvSpPr/>
          <p:nvPr/>
        </p:nvSpPr>
        <p:spPr>
          <a:xfrm>
            <a:off x="4005475" y="541859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1072;g5e39d93ef4_0_628">
            <a:extLst>
              <a:ext uri="{FF2B5EF4-FFF2-40B4-BE49-F238E27FC236}">
                <a16:creationId xmlns:a16="http://schemas.microsoft.com/office/drawing/2014/main" id="{3BA8BD93-9B8A-48B2-9927-B9A64DD902D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5730226" y="2290850"/>
            <a:ext cx="1713519" cy="91899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73;g5e39d93ef4_0_628">
            <a:extLst>
              <a:ext uri="{FF2B5EF4-FFF2-40B4-BE49-F238E27FC236}">
                <a16:creationId xmlns:a16="http://schemas.microsoft.com/office/drawing/2014/main" id="{9180A188-C7BE-45B1-9C79-96E29EF0A7B2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5730775" y="4234300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074;g5e39d93ef4_0_628">
            <a:extLst>
              <a:ext uri="{FF2B5EF4-FFF2-40B4-BE49-F238E27FC236}">
                <a16:creationId xmlns:a16="http://schemas.microsoft.com/office/drawing/2014/main" id="{1B085876-7007-4A2C-B63C-FF6F3A9889D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30775" y="1164490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055;g5e39d93ef4_0_628">
            <a:extLst>
              <a:ext uri="{FF2B5EF4-FFF2-40B4-BE49-F238E27FC236}">
                <a16:creationId xmlns:a16="http://schemas.microsoft.com/office/drawing/2014/main" id="{1E15B37D-4C09-4D79-B272-C44F8A4503FF}"/>
              </a:ext>
            </a:extLst>
          </p:cNvPr>
          <p:cNvSpPr/>
          <p:nvPr/>
        </p:nvSpPr>
        <p:spPr>
          <a:xfrm>
            <a:off x="7443745" y="1276100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056;g5e39d93ef4_0_628">
            <a:extLst>
              <a:ext uri="{FF2B5EF4-FFF2-40B4-BE49-F238E27FC236}">
                <a16:creationId xmlns:a16="http://schemas.microsoft.com/office/drawing/2014/main" id="{C343129D-8266-4457-B1E0-F4D34D425DA6}"/>
              </a:ext>
            </a:extLst>
          </p:cNvPr>
          <p:cNvSpPr/>
          <p:nvPr/>
        </p:nvSpPr>
        <p:spPr>
          <a:xfrm>
            <a:off x="7443745" y="12761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2" name="Google Shape;1057;g5e39d93ef4_0_628">
            <a:extLst>
              <a:ext uri="{FF2B5EF4-FFF2-40B4-BE49-F238E27FC236}">
                <a16:creationId xmlns:a16="http://schemas.microsoft.com/office/drawing/2014/main" id="{613081FB-1041-4530-B48F-745572F35EBE}"/>
              </a:ext>
            </a:extLst>
          </p:cNvPr>
          <p:cNvSpPr/>
          <p:nvPr/>
        </p:nvSpPr>
        <p:spPr>
          <a:xfrm>
            <a:off x="7443745" y="52544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3" name="Google Shape;1059;g5e39d93ef4_0_628">
            <a:extLst>
              <a:ext uri="{FF2B5EF4-FFF2-40B4-BE49-F238E27FC236}">
                <a16:creationId xmlns:a16="http://schemas.microsoft.com/office/drawing/2014/main" id="{123E0CA1-AE4B-43E4-8A2F-35FDC4E70A3C}"/>
              </a:ext>
            </a:extLst>
          </p:cNvPr>
          <p:cNvSpPr/>
          <p:nvPr/>
        </p:nvSpPr>
        <p:spPr>
          <a:xfrm>
            <a:off x="7443745" y="45779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4" name="Google Shape;1060;g5e39d93ef4_0_628">
            <a:extLst>
              <a:ext uri="{FF2B5EF4-FFF2-40B4-BE49-F238E27FC236}">
                <a16:creationId xmlns:a16="http://schemas.microsoft.com/office/drawing/2014/main" id="{3B13535C-3E85-48BB-9B08-A639A483C37E}"/>
              </a:ext>
            </a:extLst>
          </p:cNvPr>
          <p:cNvSpPr/>
          <p:nvPr/>
        </p:nvSpPr>
        <p:spPr>
          <a:xfrm>
            <a:off x="7443745" y="19526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5" name="Google Shape;1061;g5e39d93ef4_0_628">
            <a:extLst>
              <a:ext uri="{FF2B5EF4-FFF2-40B4-BE49-F238E27FC236}">
                <a16:creationId xmlns:a16="http://schemas.microsoft.com/office/drawing/2014/main" id="{82C6680E-7636-4102-BDDC-09AD120427A6}"/>
              </a:ext>
            </a:extLst>
          </p:cNvPr>
          <p:cNvSpPr/>
          <p:nvPr/>
        </p:nvSpPr>
        <p:spPr>
          <a:xfrm>
            <a:off x="7443745" y="26297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62;g5e39d93ef4_0_628">
            <a:extLst>
              <a:ext uri="{FF2B5EF4-FFF2-40B4-BE49-F238E27FC236}">
                <a16:creationId xmlns:a16="http://schemas.microsoft.com/office/drawing/2014/main" id="{9F6ACE8A-6DAF-4233-8A75-5FF4B5D87A40}"/>
              </a:ext>
            </a:extLst>
          </p:cNvPr>
          <p:cNvSpPr/>
          <p:nvPr/>
        </p:nvSpPr>
        <p:spPr>
          <a:xfrm>
            <a:off x="7443745" y="38960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7" name="Google Shape;1063;g5e39d93ef4_0_628">
            <a:extLst>
              <a:ext uri="{FF2B5EF4-FFF2-40B4-BE49-F238E27FC236}">
                <a16:creationId xmlns:a16="http://schemas.microsoft.com/office/drawing/2014/main" id="{985E9F60-56B9-4EFB-A177-D38389056DE5}"/>
              </a:ext>
            </a:extLst>
          </p:cNvPr>
          <p:cNvSpPr/>
          <p:nvPr/>
        </p:nvSpPr>
        <p:spPr>
          <a:xfrm>
            <a:off x="7443745" y="3262888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8" name="Google Shape;1064;g5e39d93ef4_0_628">
            <a:extLst>
              <a:ext uri="{FF2B5EF4-FFF2-40B4-BE49-F238E27FC236}">
                <a16:creationId xmlns:a16="http://schemas.microsoft.com/office/drawing/2014/main" id="{032C7D5B-D8D1-4D72-A020-94BF29A2EDCC}"/>
              </a:ext>
            </a:extLst>
          </p:cNvPr>
          <p:cNvSpPr txBox="1"/>
          <p:nvPr/>
        </p:nvSpPr>
        <p:spPr>
          <a:xfrm>
            <a:off x="9227547" y="1276100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42;g5e39d93ef4_0_401">
            <a:extLst>
              <a:ext uri="{FF2B5EF4-FFF2-40B4-BE49-F238E27FC236}">
                <a16:creationId xmlns:a16="http://schemas.microsoft.com/office/drawing/2014/main" id="{80FD3E52-D4C5-45E5-AAEC-AE0433388330}"/>
              </a:ext>
            </a:extLst>
          </p:cNvPr>
          <p:cNvSpPr txBox="1"/>
          <p:nvPr/>
        </p:nvSpPr>
        <p:spPr>
          <a:xfrm>
            <a:off x="7052995" y="642938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61E800E-5FBD-43E6-BFE9-AD5A31D9BDDC}"/>
              </a:ext>
            </a:extLst>
          </p:cNvPr>
          <p:cNvSpPr/>
          <p:nvPr/>
        </p:nvSpPr>
        <p:spPr>
          <a:xfrm>
            <a:off x="3495500" y="825500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70;g5e39d93ef4_0_628">
            <a:extLst>
              <a:ext uri="{FF2B5EF4-FFF2-40B4-BE49-F238E27FC236}">
                <a16:creationId xmlns:a16="http://schemas.microsoft.com/office/drawing/2014/main" id="{DE4874F4-816F-4001-B917-419153C8A7FF}"/>
              </a:ext>
            </a:extLst>
          </p:cNvPr>
          <p:cNvSpPr/>
          <p:nvPr/>
        </p:nvSpPr>
        <p:spPr>
          <a:xfrm>
            <a:off x="4005475" y="15027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39" name="Google Shape;1070;g5e39d93ef4_0_628">
            <a:extLst>
              <a:ext uri="{FF2B5EF4-FFF2-40B4-BE49-F238E27FC236}">
                <a16:creationId xmlns:a16="http://schemas.microsoft.com/office/drawing/2014/main" id="{1FEF93C2-0190-481D-817F-A8E95607E13F}"/>
              </a:ext>
            </a:extLst>
          </p:cNvPr>
          <p:cNvSpPr/>
          <p:nvPr/>
        </p:nvSpPr>
        <p:spPr>
          <a:xfrm>
            <a:off x="4005475" y="21920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DB5B4DFD-1085-49EC-9A0E-9ACF043DD5AB}"/>
              </a:ext>
            </a:extLst>
          </p:cNvPr>
          <p:cNvSpPr/>
          <p:nvPr/>
        </p:nvSpPr>
        <p:spPr>
          <a:xfrm>
            <a:off x="4004926" y="35353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5" name="Google Shape;1070;g5e39d93ef4_0_628">
            <a:extLst>
              <a:ext uri="{FF2B5EF4-FFF2-40B4-BE49-F238E27FC236}">
                <a16:creationId xmlns:a16="http://schemas.microsoft.com/office/drawing/2014/main" id="{9B3927CE-C78E-4C4F-8408-79E23BCFEC31}"/>
              </a:ext>
            </a:extLst>
          </p:cNvPr>
          <p:cNvSpPr/>
          <p:nvPr/>
        </p:nvSpPr>
        <p:spPr>
          <a:xfrm>
            <a:off x="4004926" y="6051752"/>
            <a:ext cx="1725300" cy="58957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ECFD2E4C-D678-4826-A9D0-3D4584C99676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5730226" y="4916200"/>
            <a:ext cx="1713519" cy="1430338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73;g5e39d93ef4_0_628">
            <a:extLst>
              <a:ext uri="{FF2B5EF4-FFF2-40B4-BE49-F238E27FC236}">
                <a16:creationId xmlns:a16="http://schemas.microsoft.com/office/drawing/2014/main" id="{D227AE51-9B4D-4AE1-8413-D157B898CE89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5730226" y="3601138"/>
            <a:ext cx="1713519" cy="272507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073;g5e39d93ef4_0_628">
            <a:extLst>
              <a:ext uri="{FF2B5EF4-FFF2-40B4-BE49-F238E27FC236}">
                <a16:creationId xmlns:a16="http://schemas.microsoft.com/office/drawing/2014/main" id="{7E07AC7B-9D16-4597-8EB2-7550F678EEF1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5730775" y="1614350"/>
            <a:ext cx="1712970" cy="91592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073;g5e39d93ef4_0_628">
            <a:extLst>
              <a:ext uri="{FF2B5EF4-FFF2-40B4-BE49-F238E27FC236}">
                <a16:creationId xmlns:a16="http://schemas.microsoft.com/office/drawing/2014/main" id="{E5E44C96-74DA-43EC-A936-B955E823981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5730775" y="1840990"/>
            <a:ext cx="1712970" cy="375171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0;g5e39d93ef4_0_508">
            <a:extLst>
              <a:ext uri="{FF2B5EF4-FFF2-40B4-BE49-F238E27FC236}">
                <a16:creationId xmlns:a16="http://schemas.microsoft.com/office/drawing/2014/main" id="{2EE1DA41-FECE-41BE-8BBA-38217828217B}"/>
              </a:ext>
            </a:extLst>
          </p:cNvPr>
          <p:cNvSpPr/>
          <p:nvPr/>
        </p:nvSpPr>
        <p:spPr>
          <a:xfrm>
            <a:off x="10161897" y="3116538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68" name="Google Shape;663;g5e39d93ef4_0_508">
            <a:extLst>
              <a:ext uri="{FF2B5EF4-FFF2-40B4-BE49-F238E27FC236}">
                <a16:creationId xmlns:a16="http://schemas.microsoft.com/office/drawing/2014/main" id="{121C5DE7-8979-4CF3-9D91-93267D7951EF}"/>
              </a:ext>
            </a:extLst>
          </p:cNvPr>
          <p:cNvSpPr/>
          <p:nvPr/>
        </p:nvSpPr>
        <p:spPr>
          <a:xfrm rot="-5400000">
            <a:off x="10770684" y="4127601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3093F28-5A93-4746-94DA-9D8BD50BDD1C}"/>
              </a:ext>
            </a:extLst>
          </p:cNvPr>
          <p:cNvSpPr/>
          <p:nvPr/>
        </p:nvSpPr>
        <p:spPr>
          <a:xfrm>
            <a:off x="4800600" y="4550132"/>
            <a:ext cx="5232400" cy="1991215"/>
          </a:xfrm>
          <a:custGeom>
            <a:avLst/>
            <a:gdLst>
              <a:gd name="connsiteX0" fmla="*/ 0 w 5232400"/>
              <a:gd name="connsiteY0" fmla="*/ 136168 h 1991215"/>
              <a:gd name="connsiteX1" fmla="*/ 1346200 w 5232400"/>
              <a:gd name="connsiteY1" fmla="*/ 174268 h 1991215"/>
              <a:gd name="connsiteX2" fmla="*/ 2476500 w 5232400"/>
              <a:gd name="connsiteY2" fmla="*/ 1850668 h 1991215"/>
              <a:gd name="connsiteX3" fmla="*/ 4648200 w 5232400"/>
              <a:gd name="connsiteY3" fmla="*/ 1774468 h 1991215"/>
              <a:gd name="connsiteX4" fmla="*/ 4889500 w 5232400"/>
              <a:gd name="connsiteY4" fmla="*/ 771168 h 1991215"/>
              <a:gd name="connsiteX5" fmla="*/ 5232400 w 5232400"/>
              <a:gd name="connsiteY5" fmla="*/ 377468 h 19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2400" h="1991215">
                <a:moveTo>
                  <a:pt x="0" y="136168"/>
                </a:moveTo>
                <a:cubicBezTo>
                  <a:pt x="466725" y="12343"/>
                  <a:pt x="933450" y="-111482"/>
                  <a:pt x="1346200" y="174268"/>
                </a:cubicBezTo>
                <a:cubicBezTo>
                  <a:pt x="1758950" y="460018"/>
                  <a:pt x="1926167" y="1583968"/>
                  <a:pt x="2476500" y="1850668"/>
                </a:cubicBezTo>
                <a:cubicBezTo>
                  <a:pt x="3026833" y="2117368"/>
                  <a:pt x="4246033" y="1954385"/>
                  <a:pt x="4648200" y="1774468"/>
                </a:cubicBezTo>
                <a:cubicBezTo>
                  <a:pt x="5050367" y="1594551"/>
                  <a:pt x="4792133" y="1004001"/>
                  <a:pt x="4889500" y="771168"/>
                </a:cubicBezTo>
                <a:cubicBezTo>
                  <a:pt x="4986867" y="538335"/>
                  <a:pt x="5168900" y="436735"/>
                  <a:pt x="5232400" y="377468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OS places actual memory into physical pages in RAM</a:t>
            </a:r>
          </a:p>
          <a:p>
            <a:pPr lvl="1"/>
            <a:r>
              <a:rPr lang="en-US" dirty="0"/>
              <a:t>OS creates page table for the process</a:t>
            </a:r>
          </a:p>
          <a:p>
            <a:pPr lvl="2"/>
            <a:r>
              <a:rPr lang="en-US" dirty="0"/>
              <a:t>OS decides access permissions to different pages</a:t>
            </a:r>
          </a:p>
          <a:p>
            <a:pPr lvl="2"/>
            <a:r>
              <a:rPr lang="en-US" dirty="0"/>
              <a:t>OS connects to shared libraries already in RAM</a:t>
            </a:r>
          </a:p>
          <a:p>
            <a:pPr lvl="1"/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decides how to handle it. (Invalid access or missing page?)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Still sparse allocation of address space and growing segments as needed</a:t>
            </a:r>
          </a:p>
          <a:p>
            <a:pPr lvl="1"/>
            <a:r>
              <a:rPr lang="en-US" dirty="0"/>
              <a:t>Still 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pPr lvl="1"/>
            <a:r>
              <a:rPr lang="en-US" dirty="0"/>
              <a:t>No fragmentation of main memory</a:t>
            </a:r>
          </a:p>
          <a:p>
            <a:pPr lvl="2"/>
            <a:r>
              <a:rPr lang="en-US" dirty="0"/>
              <a:t>Pages can fit anywhere they need to</a:t>
            </a:r>
          </a:p>
          <a:p>
            <a:pPr lvl="1"/>
            <a:r>
              <a:rPr lang="en-US" dirty="0"/>
              <a:t>Can load processes bigger than main memory!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8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work on the part of the OS to set up a process</a:t>
            </a:r>
          </a:p>
          <a:p>
            <a:pPr lvl="2"/>
            <a:r>
              <a:rPr lang="en-US" dirty="0"/>
              <a:t>Only a problem if we create processes frequently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Page tables are slow to access</a:t>
            </a:r>
          </a:p>
          <a:p>
            <a:pPr lvl="2"/>
            <a:r>
              <a:rPr lang="en-US" dirty="0"/>
              <a:t>Page tables need to be stored in memory due to size</a:t>
            </a:r>
          </a:p>
          <a:p>
            <a:pPr lvl="2"/>
            <a:r>
              <a:rPr lang="en-US" dirty="0"/>
              <a:t>MMU only holds the base address of the page table and reads from it</a:t>
            </a:r>
          </a:p>
          <a:p>
            <a:pPr lvl="2"/>
            <a:r>
              <a:rPr lang="en-US" dirty="0"/>
              <a:t>Two memory loads per load!!!</a:t>
            </a:r>
          </a:p>
          <a:p>
            <a:pPr lvl="2"/>
            <a:r>
              <a:rPr lang="en-US" dirty="0"/>
              <a:t>Going to have to fix this…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Page tables require a lot of storage space</a:t>
            </a:r>
          </a:p>
          <a:p>
            <a:pPr lvl="2"/>
            <a:r>
              <a:rPr lang="en-US" dirty="0"/>
              <a:t>Mapping must exist for each virtual page, even if unused</a:t>
            </a:r>
          </a:p>
          <a:p>
            <a:pPr lvl="2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723389"/>
            <a:ext cx="7177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physical address is the</a:t>
            </a:r>
            <a:br>
              <a:rPr lang="en-US" sz="2400" dirty="0"/>
            </a:br>
            <a:r>
              <a:rPr lang="en-US" sz="2400" dirty="0"/>
              <a:t>page table for this process 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748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723389"/>
            <a:ext cx="7778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physical address is the</a:t>
            </a:r>
            <a:br>
              <a:rPr lang="en-US" sz="2400" dirty="0"/>
            </a:br>
            <a:r>
              <a:rPr lang="en-US" sz="2400" dirty="0"/>
              <a:t>page table for this process at? </a:t>
            </a:r>
            <a:r>
              <a:rPr lang="en-US" sz="2400" b="1" dirty="0"/>
              <a:t>0x100C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 </a:t>
            </a:r>
            <a:r>
              <a:rPr lang="en-US" sz="2400" b="1" dirty="0"/>
              <a:t>0x7000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04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06B1-54C7-6646-D3BC-7CF87F1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B426-B20C-E41F-8407-E3848298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on </a:t>
            </a:r>
            <a:r>
              <a:rPr lang="en-US" dirty="0" err="1"/>
              <a:t>DriverLab</a:t>
            </a:r>
            <a:r>
              <a:rPr lang="en-US" dirty="0"/>
              <a:t> </a:t>
            </a:r>
            <a:r>
              <a:rPr lang="en-US" b="1" dirty="0"/>
              <a:t>early</a:t>
            </a:r>
            <a:endParaRPr lang="en-US" dirty="0"/>
          </a:p>
          <a:p>
            <a:pPr lvl="1"/>
            <a:r>
              <a:rPr lang="en-US" dirty="0"/>
              <a:t>PMs are in agreement that it is the hardest lab</a:t>
            </a:r>
          </a:p>
          <a:p>
            <a:pPr lvl="1"/>
            <a:r>
              <a:rPr lang="en-US" dirty="0"/>
              <a:t>Lots to do, big code base, need to understand what’s going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Discussion from last Friday covers </a:t>
            </a:r>
            <a:r>
              <a:rPr lang="en-US" dirty="0" err="1"/>
              <a:t>DriverLab</a:t>
            </a:r>
            <a:r>
              <a:rPr lang="en-US" dirty="0"/>
              <a:t> insights</a:t>
            </a:r>
          </a:p>
          <a:p>
            <a:pPr lvl="1"/>
            <a:r>
              <a:rPr lang="en-US" dirty="0"/>
              <a:t>Recording available on Canvas under Panopto tab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4230-49F1-4C21-5F5C-2F4F1865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1D5C6B1-8DA4-45E0-A6EF-4E90A33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memory in a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650;g5e39d93ef4_0_508">
            <a:extLst>
              <a:ext uri="{FF2B5EF4-FFF2-40B4-BE49-F238E27FC236}">
                <a16:creationId xmlns:a16="http://schemas.microsoft.com/office/drawing/2014/main" id="{67435347-6387-48CE-B32B-D1A1C8A84138}"/>
              </a:ext>
            </a:extLst>
          </p:cNvPr>
          <p:cNvSpPr/>
          <p:nvPr/>
        </p:nvSpPr>
        <p:spPr>
          <a:xfrm>
            <a:off x="4216200" y="4029000"/>
            <a:ext cx="1019700" cy="95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CPU</a:t>
            </a:r>
            <a:endParaRPr sz="2400" dirty="0"/>
          </a:p>
        </p:txBody>
      </p:sp>
      <p:sp>
        <p:nvSpPr>
          <p:cNvPr id="6" name="Google Shape;651;g5e39d93ef4_0_508">
            <a:extLst>
              <a:ext uri="{FF2B5EF4-FFF2-40B4-BE49-F238E27FC236}">
                <a16:creationId xmlns:a16="http://schemas.microsoft.com/office/drawing/2014/main" id="{3DE6AD80-8AD4-40DB-A4B0-FA674CE83A74}"/>
              </a:ext>
            </a:extLst>
          </p:cNvPr>
          <p:cNvSpPr/>
          <p:nvPr/>
        </p:nvSpPr>
        <p:spPr>
          <a:xfrm>
            <a:off x="6096100" y="2610000"/>
            <a:ext cx="2251500" cy="30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RAM</a:t>
            </a:r>
            <a:endParaRPr sz="2400"/>
          </a:p>
        </p:txBody>
      </p:sp>
      <p:sp>
        <p:nvSpPr>
          <p:cNvPr id="7" name="Google Shape;652;g5e39d93ef4_0_508">
            <a:extLst>
              <a:ext uri="{FF2B5EF4-FFF2-40B4-BE49-F238E27FC236}">
                <a16:creationId xmlns:a16="http://schemas.microsoft.com/office/drawing/2014/main" id="{321D6771-FA29-4AFA-8E98-78AA12C815AB}"/>
              </a:ext>
            </a:extLst>
          </p:cNvPr>
          <p:cNvSpPr/>
          <p:nvPr/>
        </p:nvSpPr>
        <p:spPr>
          <a:xfrm>
            <a:off x="1604125" y="1458550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8" name="Google Shape;653;g5e39d93ef4_0_508">
            <a:extLst>
              <a:ext uri="{FF2B5EF4-FFF2-40B4-BE49-F238E27FC236}">
                <a16:creationId xmlns:a16="http://schemas.microsoft.com/office/drawing/2014/main" id="{43694994-4D7D-46C2-B8F0-EC66C77D3B08}"/>
              </a:ext>
            </a:extLst>
          </p:cNvPr>
          <p:cNvSpPr/>
          <p:nvPr/>
        </p:nvSpPr>
        <p:spPr>
          <a:xfrm>
            <a:off x="1604125" y="2224950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cxnSp>
        <p:nvCxnSpPr>
          <p:cNvPr id="9" name="Google Shape;654;g5e39d93ef4_0_508">
            <a:extLst>
              <a:ext uri="{FF2B5EF4-FFF2-40B4-BE49-F238E27FC236}">
                <a16:creationId xmlns:a16="http://schemas.microsoft.com/office/drawing/2014/main" id="{19C6F751-788F-4572-ADC7-2B7E35F7B7A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3519025" y="1765600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5;g5e39d93ef4_0_508">
            <a:extLst>
              <a:ext uri="{FF2B5EF4-FFF2-40B4-BE49-F238E27FC236}">
                <a16:creationId xmlns:a16="http://schemas.microsoft.com/office/drawing/2014/main" id="{693D1DF3-C900-4744-A057-06AD6F6152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rot="10800000" flipH="1">
            <a:off x="5235900" y="3111450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6;g5e39d93ef4_0_508">
            <a:extLst>
              <a:ext uri="{FF2B5EF4-FFF2-40B4-BE49-F238E27FC236}">
                <a16:creationId xmlns:a16="http://schemas.microsoft.com/office/drawing/2014/main" id="{CED83CA0-746B-4327-955A-A9D6D737E902}"/>
              </a:ext>
            </a:extLst>
          </p:cNvPr>
          <p:cNvSpPr/>
          <p:nvPr/>
        </p:nvSpPr>
        <p:spPr>
          <a:xfrm>
            <a:off x="6096000" y="2610000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657;g5e39d93ef4_0_508">
            <a:extLst>
              <a:ext uri="{FF2B5EF4-FFF2-40B4-BE49-F238E27FC236}">
                <a16:creationId xmlns:a16="http://schemas.microsoft.com/office/drawing/2014/main" id="{CB636D92-DA3D-405F-BA25-057ABEF14DEC}"/>
              </a:ext>
            </a:extLst>
          </p:cNvPr>
          <p:cNvSpPr/>
          <p:nvPr/>
        </p:nvSpPr>
        <p:spPr>
          <a:xfrm>
            <a:off x="6096000" y="4407450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658;g5e39d93ef4_0_508">
            <a:extLst>
              <a:ext uri="{FF2B5EF4-FFF2-40B4-BE49-F238E27FC236}">
                <a16:creationId xmlns:a16="http://schemas.microsoft.com/office/drawing/2014/main" id="{03C1C244-F7A1-4493-A58E-5CBA84488724}"/>
              </a:ext>
            </a:extLst>
          </p:cNvPr>
          <p:cNvSpPr/>
          <p:nvPr/>
        </p:nvSpPr>
        <p:spPr>
          <a:xfrm>
            <a:off x="1604125" y="2991350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4" name="Google Shape;659;g5e39d93ef4_0_508">
            <a:extLst>
              <a:ext uri="{FF2B5EF4-FFF2-40B4-BE49-F238E27FC236}">
                <a16:creationId xmlns:a16="http://schemas.microsoft.com/office/drawing/2014/main" id="{17A6AA80-7B44-4FA2-8F12-0F76492E31F1}"/>
              </a:ext>
            </a:extLst>
          </p:cNvPr>
          <p:cNvSpPr/>
          <p:nvPr/>
        </p:nvSpPr>
        <p:spPr>
          <a:xfrm>
            <a:off x="6096000" y="5550950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5" name="Google Shape;660;g5e39d93ef4_0_508">
            <a:extLst>
              <a:ext uri="{FF2B5EF4-FFF2-40B4-BE49-F238E27FC236}">
                <a16:creationId xmlns:a16="http://schemas.microsoft.com/office/drawing/2014/main" id="{C0553B0E-3183-4C87-900F-CF35015EC886}"/>
              </a:ext>
            </a:extLst>
          </p:cNvPr>
          <p:cNvSpPr/>
          <p:nvPr/>
        </p:nvSpPr>
        <p:spPr>
          <a:xfrm>
            <a:off x="8597425" y="1219200"/>
            <a:ext cx="1581900" cy="274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16" name="Google Shape;661;g5e39d93ef4_0_508">
            <a:extLst>
              <a:ext uri="{FF2B5EF4-FFF2-40B4-BE49-F238E27FC236}">
                <a16:creationId xmlns:a16="http://schemas.microsoft.com/office/drawing/2014/main" id="{F4D18A37-69D2-4678-B459-20CAD157C52B}"/>
              </a:ext>
            </a:extLst>
          </p:cNvPr>
          <p:cNvSpPr/>
          <p:nvPr/>
        </p:nvSpPr>
        <p:spPr>
          <a:xfrm rot="-5400000">
            <a:off x="9206212" y="1422063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2;g5e39d93ef4_0_508">
            <a:extLst>
              <a:ext uri="{FF2B5EF4-FFF2-40B4-BE49-F238E27FC236}">
                <a16:creationId xmlns:a16="http://schemas.microsoft.com/office/drawing/2014/main" id="{3229594B-78DC-4D32-83BC-FC5A94C8968D}"/>
              </a:ext>
            </a:extLst>
          </p:cNvPr>
          <p:cNvSpPr/>
          <p:nvPr/>
        </p:nvSpPr>
        <p:spPr>
          <a:xfrm rot="-5400000">
            <a:off x="9195900" y="2689613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3;g5e39d93ef4_0_508">
            <a:extLst>
              <a:ext uri="{FF2B5EF4-FFF2-40B4-BE49-F238E27FC236}">
                <a16:creationId xmlns:a16="http://schemas.microsoft.com/office/drawing/2014/main" id="{4A209C29-C6B0-4EEB-8667-880C4FE731F3}"/>
              </a:ext>
            </a:extLst>
          </p:cNvPr>
          <p:cNvSpPr/>
          <p:nvPr/>
        </p:nvSpPr>
        <p:spPr>
          <a:xfrm rot="-5400000">
            <a:off x="9206212" y="2230263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64;g5e39d93ef4_0_508">
            <a:extLst>
              <a:ext uri="{FF2B5EF4-FFF2-40B4-BE49-F238E27FC236}">
                <a16:creationId xmlns:a16="http://schemas.microsoft.com/office/drawing/2014/main" id="{E55A4869-8FFB-4BC5-82FD-015814E36D4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rot="10800000" flipH="1">
            <a:off x="8347500" y="2405400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b="1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41379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can speed up page table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page table access faster?</a:t>
            </a:r>
          </a:p>
          <a:p>
            <a:pPr lvl="1"/>
            <a:r>
              <a:rPr lang="en-US" dirty="0"/>
              <a:t>How do we make memory access faster?</a:t>
            </a:r>
          </a:p>
          <a:p>
            <a:pPr lvl="1"/>
            <a:r>
              <a:rPr lang="en-US" dirty="0"/>
              <a:t>Cache it!</a:t>
            </a:r>
          </a:p>
          <a:p>
            <a:r>
              <a:rPr lang="en-US" dirty="0"/>
              <a:t>Code and Stack have very high spatial locality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3EFF0-6B0B-449C-9300-3CE80CD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98" y="3259411"/>
            <a:ext cx="7143191" cy="3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E2-2D16-4B71-9548-52F0F20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caches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7F1D-3204-4374-AB8A-D4F3548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  <a:p>
            <a:pPr lvl="1"/>
            <a:r>
              <a:rPr lang="en-US" dirty="0"/>
              <a:t>Fully-associative cache (only compulsory misses)</a:t>
            </a:r>
          </a:p>
          <a:p>
            <a:pPr lvl="1"/>
            <a:r>
              <a:rPr lang="en-US" dirty="0"/>
              <a:t>Holds a subset of the page table (VPN-&gt;PPN mapping and permissions)</a:t>
            </a:r>
          </a:p>
          <a:p>
            <a:pPr lvl="1"/>
            <a:endParaRPr lang="en-US" dirty="0"/>
          </a:p>
          <a:p>
            <a:r>
              <a:rPr lang="en-US" dirty="0"/>
              <a:t>On a TLB miss, go check the real page table (done 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E8D5B-6D68-4974-91E6-A06AC60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88CB-08B7-4AE0-ABA4-25D80CBF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2"/>
          <a:stretch/>
        </p:blipFill>
        <p:spPr>
          <a:xfrm>
            <a:off x="2260755" y="3554412"/>
            <a:ext cx="766647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5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EAC1E-E1E0-4A92-B37A-991FBBD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143F-31BB-40B5-BBFD-A88CF40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pSp>
        <p:nvGrpSpPr>
          <p:cNvPr id="6" name="Google Shape;1561;p48">
            <a:extLst>
              <a:ext uri="{FF2B5EF4-FFF2-40B4-BE49-F238E27FC236}">
                <a16:creationId xmlns:a16="http://schemas.microsoft.com/office/drawing/2014/main" id="{094E2CA0-A4B3-4577-9CC0-E82A98D3E6F6}"/>
              </a:ext>
            </a:extLst>
          </p:cNvPr>
          <p:cNvGrpSpPr/>
          <p:nvPr/>
        </p:nvGrpSpPr>
        <p:grpSpPr>
          <a:xfrm>
            <a:off x="2130029" y="1371918"/>
            <a:ext cx="2788624" cy="1013096"/>
            <a:chOff x="5669280" y="1536700"/>
            <a:chExt cx="2788624" cy="1013096"/>
          </a:xfrm>
        </p:grpSpPr>
        <p:sp>
          <p:nvSpPr>
            <p:cNvPr id="7" name="Google Shape;1562;p48">
              <a:extLst>
                <a:ext uri="{FF2B5EF4-FFF2-40B4-BE49-F238E27FC236}">
                  <a16:creationId xmlns:a16="http://schemas.microsoft.com/office/drawing/2014/main" id="{D0CF1EF0-78DE-4AA5-AAB1-A19961F7C887}"/>
                </a:ext>
              </a:extLst>
            </p:cNvPr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63;p48" descr="90%">
              <a:extLst>
                <a:ext uri="{FF2B5EF4-FFF2-40B4-BE49-F238E27FC236}">
                  <a16:creationId xmlns:a16="http://schemas.microsoft.com/office/drawing/2014/main" id="{36D60A9B-D8F6-408C-AFAB-578F4FB47226}"/>
                </a:ext>
              </a:extLst>
            </p:cNvPr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64;p48">
              <a:extLst>
                <a:ext uri="{FF2B5EF4-FFF2-40B4-BE49-F238E27FC236}">
                  <a16:creationId xmlns:a16="http://schemas.microsoft.com/office/drawing/2014/main" id="{CC10E8A3-F7A4-476B-8E77-760902523D46}"/>
                </a:ext>
              </a:extLst>
            </p:cNvPr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65;p48">
              <a:extLst>
                <a:ext uri="{FF2B5EF4-FFF2-40B4-BE49-F238E27FC236}">
                  <a16:creationId xmlns:a16="http://schemas.microsoft.com/office/drawing/2014/main" id="{825B9204-1DD7-4840-911F-1C86D6317A41}"/>
                </a:ext>
              </a:extLst>
            </p:cNvPr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66;p48">
            <a:extLst>
              <a:ext uri="{FF2B5EF4-FFF2-40B4-BE49-F238E27FC236}">
                <a16:creationId xmlns:a16="http://schemas.microsoft.com/office/drawing/2014/main" id="{F2EB58A5-57C8-46E1-8A4A-4BAEFAABFBA2}"/>
              </a:ext>
            </a:extLst>
          </p:cNvPr>
          <p:cNvSpPr/>
          <p:nvPr/>
        </p:nvSpPr>
        <p:spPr>
          <a:xfrm>
            <a:off x="5230531" y="1143318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7;p48">
            <a:extLst>
              <a:ext uri="{FF2B5EF4-FFF2-40B4-BE49-F238E27FC236}">
                <a16:creationId xmlns:a16="http://schemas.microsoft.com/office/drawing/2014/main" id="{8B83ECA6-56A3-4DB0-8D97-728B1D42D67B}"/>
              </a:ext>
            </a:extLst>
          </p:cNvPr>
          <p:cNvSpPr/>
          <p:nvPr/>
        </p:nvSpPr>
        <p:spPr>
          <a:xfrm>
            <a:off x="5513310" y="1840427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68;p48" descr="90%">
            <a:extLst>
              <a:ext uri="{FF2B5EF4-FFF2-40B4-BE49-F238E27FC236}">
                <a16:creationId xmlns:a16="http://schemas.microsoft.com/office/drawing/2014/main" id="{DA34E0CD-BF94-4442-8545-8220EF0752F7}"/>
              </a:ext>
            </a:extLst>
          </p:cNvPr>
          <p:cNvSpPr/>
          <p:nvPr/>
        </p:nvSpPr>
        <p:spPr>
          <a:xfrm>
            <a:off x="3501628" y="3182430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9;p48" descr="90%">
            <a:extLst>
              <a:ext uri="{FF2B5EF4-FFF2-40B4-BE49-F238E27FC236}">
                <a16:creationId xmlns:a16="http://schemas.microsoft.com/office/drawing/2014/main" id="{E037FC0F-CFB3-4CBF-AF7F-80D20D97EE24}"/>
              </a:ext>
            </a:extLst>
          </p:cNvPr>
          <p:cNvSpPr/>
          <p:nvPr/>
        </p:nvSpPr>
        <p:spPr>
          <a:xfrm>
            <a:off x="4690350" y="4517453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70;p48">
            <a:extLst>
              <a:ext uri="{FF2B5EF4-FFF2-40B4-BE49-F238E27FC236}">
                <a16:creationId xmlns:a16="http://schemas.microsoft.com/office/drawing/2014/main" id="{14C9FFF3-468C-436B-B152-8E47C895777B}"/>
              </a:ext>
            </a:extLst>
          </p:cNvPr>
          <p:cNvSpPr/>
          <p:nvPr/>
        </p:nvSpPr>
        <p:spPr>
          <a:xfrm>
            <a:off x="2587230" y="4517453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71;p48">
            <a:extLst>
              <a:ext uri="{FF2B5EF4-FFF2-40B4-BE49-F238E27FC236}">
                <a16:creationId xmlns:a16="http://schemas.microsoft.com/office/drawing/2014/main" id="{EC26BD89-321C-4B31-861C-71EAA9743FB1}"/>
              </a:ext>
            </a:extLst>
          </p:cNvPr>
          <p:cNvSpPr/>
          <p:nvPr/>
        </p:nvSpPr>
        <p:spPr>
          <a:xfrm>
            <a:off x="7524990" y="3182430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2;p48">
            <a:extLst>
              <a:ext uri="{FF2B5EF4-FFF2-40B4-BE49-F238E27FC236}">
                <a16:creationId xmlns:a16="http://schemas.microsoft.com/office/drawing/2014/main" id="{6669873B-38A9-46B5-8D2E-8541DBED3306}"/>
              </a:ext>
            </a:extLst>
          </p:cNvPr>
          <p:cNvSpPr/>
          <p:nvPr/>
        </p:nvSpPr>
        <p:spPr>
          <a:xfrm>
            <a:off x="8713710" y="4517453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573;p48">
            <a:extLst>
              <a:ext uri="{FF2B5EF4-FFF2-40B4-BE49-F238E27FC236}">
                <a16:creationId xmlns:a16="http://schemas.microsoft.com/office/drawing/2014/main" id="{99AEE985-BC3A-4F96-B96C-F55DBC1D6D2B}"/>
              </a:ext>
            </a:extLst>
          </p:cNvPr>
          <p:cNvCxnSpPr/>
          <p:nvPr/>
        </p:nvCxnSpPr>
        <p:spPr>
          <a:xfrm>
            <a:off x="6427710" y="1522927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" name="Google Shape;1574;p48">
            <a:extLst>
              <a:ext uri="{FF2B5EF4-FFF2-40B4-BE49-F238E27FC236}">
                <a16:creationId xmlns:a16="http://schemas.microsoft.com/office/drawing/2014/main" id="{C312B32C-1141-47E2-A45D-B40C6D4BFC22}"/>
              </a:ext>
            </a:extLst>
          </p:cNvPr>
          <p:cNvSpPr/>
          <p:nvPr/>
        </p:nvSpPr>
        <p:spPr>
          <a:xfrm>
            <a:off x="4305826" y="2560636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75;p48">
            <a:extLst>
              <a:ext uri="{FF2B5EF4-FFF2-40B4-BE49-F238E27FC236}">
                <a16:creationId xmlns:a16="http://schemas.microsoft.com/office/drawing/2014/main" id="{61678EA4-3156-49A9-8516-11AE2E4F19FF}"/>
              </a:ext>
            </a:extLst>
          </p:cNvPr>
          <p:cNvSpPr/>
          <p:nvPr/>
        </p:nvSpPr>
        <p:spPr>
          <a:xfrm>
            <a:off x="7635101" y="2560636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576;p48">
            <a:extLst>
              <a:ext uri="{FF2B5EF4-FFF2-40B4-BE49-F238E27FC236}">
                <a16:creationId xmlns:a16="http://schemas.microsoft.com/office/drawing/2014/main" id="{26C9E6DA-8B41-4C18-AC3D-3A23E46BCA35}"/>
              </a:ext>
            </a:extLst>
          </p:cNvPr>
          <p:cNvSpPr/>
          <p:nvPr/>
        </p:nvSpPr>
        <p:spPr>
          <a:xfrm>
            <a:off x="2413509" y="3913950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77;p48">
            <a:extLst>
              <a:ext uri="{FF2B5EF4-FFF2-40B4-BE49-F238E27FC236}">
                <a16:creationId xmlns:a16="http://schemas.microsoft.com/office/drawing/2014/main" id="{42286011-E724-4221-A0F5-658CECD38D4B}"/>
              </a:ext>
            </a:extLst>
          </p:cNvPr>
          <p:cNvSpPr/>
          <p:nvPr/>
        </p:nvSpPr>
        <p:spPr>
          <a:xfrm>
            <a:off x="6586727" y="3913950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8;p48">
            <a:extLst>
              <a:ext uri="{FF2B5EF4-FFF2-40B4-BE49-F238E27FC236}">
                <a16:creationId xmlns:a16="http://schemas.microsoft.com/office/drawing/2014/main" id="{CBD791F9-0E86-4522-975F-4922472D6589}"/>
              </a:ext>
            </a:extLst>
          </p:cNvPr>
          <p:cNvSpPr/>
          <p:nvPr/>
        </p:nvSpPr>
        <p:spPr>
          <a:xfrm>
            <a:off x="9445230" y="3913950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79;p48">
            <a:extLst>
              <a:ext uri="{FF2B5EF4-FFF2-40B4-BE49-F238E27FC236}">
                <a16:creationId xmlns:a16="http://schemas.microsoft.com/office/drawing/2014/main" id="{0F4A2C5B-0FD1-4CDE-A454-6C67EC1C828C}"/>
              </a:ext>
            </a:extLst>
          </p:cNvPr>
          <p:cNvSpPr/>
          <p:nvPr/>
        </p:nvSpPr>
        <p:spPr>
          <a:xfrm>
            <a:off x="6610590" y="4517453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580;p48">
            <a:extLst>
              <a:ext uri="{FF2B5EF4-FFF2-40B4-BE49-F238E27FC236}">
                <a16:creationId xmlns:a16="http://schemas.microsoft.com/office/drawing/2014/main" id="{80440F18-607B-444E-8837-12D7CC09B522}"/>
              </a:ext>
            </a:extLst>
          </p:cNvPr>
          <p:cNvCxnSpPr/>
          <p:nvPr/>
        </p:nvCxnSpPr>
        <p:spPr>
          <a:xfrm>
            <a:off x="752499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1581;p48">
            <a:extLst>
              <a:ext uri="{FF2B5EF4-FFF2-40B4-BE49-F238E27FC236}">
                <a16:creationId xmlns:a16="http://schemas.microsoft.com/office/drawing/2014/main" id="{3EB0689D-903F-4CB4-8137-4E0EEB628586}"/>
              </a:ext>
            </a:extLst>
          </p:cNvPr>
          <p:cNvSpPr txBox="1"/>
          <p:nvPr/>
        </p:nvSpPr>
        <p:spPr>
          <a:xfrm>
            <a:off x="6610590" y="5486718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582;p48">
            <a:extLst>
              <a:ext uri="{FF2B5EF4-FFF2-40B4-BE49-F238E27FC236}">
                <a16:creationId xmlns:a16="http://schemas.microsoft.com/office/drawing/2014/main" id="{DDAC63DC-8239-44E8-8883-F724670200FB}"/>
              </a:ext>
            </a:extLst>
          </p:cNvPr>
          <p:cNvGrpSpPr/>
          <p:nvPr/>
        </p:nvGrpSpPr>
        <p:grpSpPr>
          <a:xfrm>
            <a:off x="4416028" y="2628209"/>
            <a:ext cx="4023362" cy="545073"/>
            <a:chOff x="2560318" y="2632455"/>
            <a:chExt cx="4023362" cy="545073"/>
          </a:xfrm>
        </p:grpSpPr>
        <p:cxnSp>
          <p:nvCxnSpPr>
            <p:cNvPr id="28" name="Google Shape;1583;p48">
              <a:extLst>
                <a:ext uri="{FF2B5EF4-FFF2-40B4-BE49-F238E27FC236}">
                  <a16:creationId xmlns:a16="http://schemas.microsoft.com/office/drawing/2014/main" id="{A58597F6-61CD-4989-B8A6-837FB9D6A36D}"/>
                </a:ext>
              </a:extLst>
            </p:cNvPr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1584;p48">
              <a:extLst>
                <a:ext uri="{FF2B5EF4-FFF2-40B4-BE49-F238E27FC236}">
                  <a16:creationId xmlns:a16="http://schemas.microsoft.com/office/drawing/2014/main" id="{B1A9D029-28CE-46EE-AFAB-1DD23A7910A4}"/>
                </a:ext>
              </a:extLst>
            </p:cNvPr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Google Shape;1585;p48">
              <a:extLst>
                <a:ext uri="{FF2B5EF4-FFF2-40B4-BE49-F238E27FC236}">
                  <a16:creationId xmlns:a16="http://schemas.microsoft.com/office/drawing/2014/main" id="{70C9376D-5B24-499E-AFE2-6539E2CF0C8E}"/>
                </a:ext>
              </a:extLst>
            </p:cNvPr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433757BB-04F1-464B-AE24-467E90836761}"/>
              </a:ext>
            </a:extLst>
          </p:cNvPr>
          <p:cNvSpPr/>
          <p:nvPr/>
        </p:nvSpPr>
        <p:spPr>
          <a:xfrm>
            <a:off x="5420860" y="3913950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587;p48">
            <a:extLst>
              <a:ext uri="{FF2B5EF4-FFF2-40B4-BE49-F238E27FC236}">
                <a16:creationId xmlns:a16="http://schemas.microsoft.com/office/drawing/2014/main" id="{2A3F873E-C1FF-44BD-8948-5840453AA98D}"/>
              </a:ext>
            </a:extLst>
          </p:cNvPr>
          <p:cNvGrpSpPr/>
          <p:nvPr/>
        </p:nvGrpSpPr>
        <p:grpSpPr>
          <a:xfrm>
            <a:off x="3501628" y="3968814"/>
            <a:ext cx="1920240" cy="548638"/>
            <a:chOff x="1645918" y="3973060"/>
            <a:chExt cx="1920240" cy="548638"/>
          </a:xfrm>
        </p:grpSpPr>
        <p:cxnSp>
          <p:nvCxnSpPr>
            <p:cNvPr id="33" name="Google Shape;1588;p48">
              <a:extLst>
                <a:ext uri="{FF2B5EF4-FFF2-40B4-BE49-F238E27FC236}">
                  <a16:creationId xmlns:a16="http://schemas.microsoft.com/office/drawing/2014/main" id="{6D5DBD6F-1ED0-4441-AD45-8213EFD08A6B}"/>
                </a:ext>
              </a:extLst>
            </p:cNvPr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1589;p48">
              <a:extLst>
                <a:ext uri="{FF2B5EF4-FFF2-40B4-BE49-F238E27FC236}">
                  <a16:creationId xmlns:a16="http://schemas.microsoft.com/office/drawing/2014/main" id="{DCAB704F-1486-4D60-A3D3-6BD8F62D8336}"/>
                </a:ext>
              </a:extLst>
            </p:cNvPr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5" name="Google Shape;1590;p48">
              <a:extLst>
                <a:ext uri="{FF2B5EF4-FFF2-40B4-BE49-F238E27FC236}">
                  <a16:creationId xmlns:a16="http://schemas.microsoft.com/office/drawing/2014/main" id="{63B479FD-0D87-4850-A78C-8E9A23B8C272}"/>
                </a:ext>
              </a:extLst>
            </p:cNvPr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6" name="Google Shape;1591;p48">
            <a:extLst>
              <a:ext uri="{FF2B5EF4-FFF2-40B4-BE49-F238E27FC236}">
                <a16:creationId xmlns:a16="http://schemas.microsoft.com/office/drawing/2014/main" id="{DC0B0A32-DB50-4874-83B5-D873448071B0}"/>
              </a:ext>
            </a:extLst>
          </p:cNvPr>
          <p:cNvGrpSpPr/>
          <p:nvPr/>
        </p:nvGrpSpPr>
        <p:grpSpPr>
          <a:xfrm>
            <a:off x="7524988" y="3968814"/>
            <a:ext cx="1920240" cy="548638"/>
            <a:chOff x="5669278" y="3973060"/>
            <a:chExt cx="1920240" cy="548638"/>
          </a:xfrm>
        </p:grpSpPr>
        <p:cxnSp>
          <p:nvCxnSpPr>
            <p:cNvPr id="37" name="Google Shape;1592;p48">
              <a:extLst>
                <a:ext uri="{FF2B5EF4-FFF2-40B4-BE49-F238E27FC236}">
                  <a16:creationId xmlns:a16="http://schemas.microsoft.com/office/drawing/2014/main" id="{9A87A662-5F1C-4A13-996C-145034E5C48D}"/>
                </a:ext>
              </a:extLst>
            </p:cNvPr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1593;p48">
              <a:extLst>
                <a:ext uri="{FF2B5EF4-FFF2-40B4-BE49-F238E27FC236}">
                  <a16:creationId xmlns:a16="http://schemas.microsoft.com/office/drawing/2014/main" id="{351C7A75-E0F6-4921-BC3A-8BD402811A24}"/>
                </a:ext>
              </a:extLst>
            </p:cNvPr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9" name="Google Shape;1594;p48">
              <a:extLst>
                <a:ext uri="{FF2B5EF4-FFF2-40B4-BE49-F238E27FC236}">
                  <a16:creationId xmlns:a16="http://schemas.microsoft.com/office/drawing/2014/main" id="{0C99845F-934A-40B4-8253-F0F0F1538F84}"/>
                </a:ext>
              </a:extLst>
            </p:cNvPr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40" name="Google Shape;1595;p48">
            <a:extLst>
              <a:ext uri="{FF2B5EF4-FFF2-40B4-BE49-F238E27FC236}">
                <a16:creationId xmlns:a16="http://schemas.microsoft.com/office/drawing/2014/main" id="{49EC0458-4ED5-4B33-9C25-315AA5158237}"/>
              </a:ext>
            </a:extLst>
          </p:cNvPr>
          <p:cNvSpPr txBox="1"/>
          <p:nvPr/>
        </p:nvSpPr>
        <p:spPr>
          <a:xfrm>
            <a:off x="85308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596;p48">
            <a:extLst>
              <a:ext uri="{FF2B5EF4-FFF2-40B4-BE49-F238E27FC236}">
                <a16:creationId xmlns:a16="http://schemas.microsoft.com/office/drawing/2014/main" id="{3B9F40EB-E761-4E95-90E8-E515BD1CC49A}"/>
              </a:ext>
            </a:extLst>
          </p:cNvPr>
          <p:cNvCxnSpPr/>
          <p:nvPr/>
        </p:nvCxnSpPr>
        <p:spPr>
          <a:xfrm>
            <a:off x="944523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2" name="Google Shape;1597;p48">
            <a:extLst>
              <a:ext uri="{FF2B5EF4-FFF2-40B4-BE49-F238E27FC236}">
                <a16:creationId xmlns:a16="http://schemas.microsoft.com/office/drawing/2014/main" id="{5D368B38-944E-434B-83BF-D9BD683B2A92}"/>
              </a:ext>
            </a:extLst>
          </p:cNvPr>
          <p:cNvCxnSpPr/>
          <p:nvPr/>
        </p:nvCxnSpPr>
        <p:spPr>
          <a:xfrm>
            <a:off x="3501628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" name="Google Shape;1598;p48">
            <a:extLst>
              <a:ext uri="{FF2B5EF4-FFF2-40B4-BE49-F238E27FC236}">
                <a16:creationId xmlns:a16="http://schemas.microsoft.com/office/drawing/2014/main" id="{7C3B5C90-21C5-475D-A8AE-72773B328998}"/>
              </a:ext>
            </a:extLst>
          </p:cNvPr>
          <p:cNvCxnSpPr/>
          <p:nvPr/>
        </p:nvCxnSpPr>
        <p:spPr>
          <a:xfrm>
            <a:off x="542187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4" name="Google Shape;1599;p48">
            <a:extLst>
              <a:ext uri="{FF2B5EF4-FFF2-40B4-BE49-F238E27FC236}">
                <a16:creationId xmlns:a16="http://schemas.microsoft.com/office/drawing/2014/main" id="{0C847CB3-AE27-4D78-827B-BC62A9147D91}"/>
              </a:ext>
            </a:extLst>
          </p:cNvPr>
          <p:cNvSpPr txBox="1"/>
          <p:nvPr/>
        </p:nvSpPr>
        <p:spPr>
          <a:xfrm>
            <a:off x="25872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00;p48">
            <a:extLst>
              <a:ext uri="{FF2B5EF4-FFF2-40B4-BE49-F238E27FC236}">
                <a16:creationId xmlns:a16="http://schemas.microsoft.com/office/drawing/2014/main" id="{F3B417CB-EB12-4819-ACF3-2481C400DE4F}"/>
              </a:ext>
            </a:extLst>
          </p:cNvPr>
          <p:cNvSpPr txBox="1"/>
          <p:nvPr/>
        </p:nvSpPr>
        <p:spPr>
          <a:xfrm>
            <a:off x="4502952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1603;p48">
            <a:extLst>
              <a:ext uri="{FF2B5EF4-FFF2-40B4-BE49-F238E27FC236}">
                <a16:creationId xmlns:a16="http://schemas.microsoft.com/office/drawing/2014/main" id="{73E75F14-5692-407E-884D-04984DE0B973}"/>
              </a:ext>
            </a:extLst>
          </p:cNvPr>
          <p:cNvGrpSpPr/>
          <p:nvPr/>
        </p:nvGrpSpPr>
        <p:grpSpPr>
          <a:xfrm>
            <a:off x="3501628" y="3576257"/>
            <a:ext cx="4022857" cy="2551175"/>
            <a:chOff x="1645918" y="3804539"/>
            <a:chExt cx="4022857" cy="2551175"/>
          </a:xfrm>
        </p:grpSpPr>
        <p:cxnSp>
          <p:nvCxnSpPr>
            <p:cNvPr id="47" name="Google Shape;1604;p48">
              <a:extLst>
                <a:ext uri="{FF2B5EF4-FFF2-40B4-BE49-F238E27FC236}">
                  <a16:creationId xmlns:a16="http://schemas.microsoft.com/office/drawing/2014/main" id="{306F20C3-CEEB-4CE2-A9E2-92A4D160FC1C}"/>
                </a:ext>
              </a:extLst>
            </p:cNvPr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605;p48">
              <a:extLst>
                <a:ext uri="{FF2B5EF4-FFF2-40B4-BE49-F238E27FC236}">
                  <a16:creationId xmlns:a16="http://schemas.microsoft.com/office/drawing/2014/main" id="{7B968AB8-14CF-47BE-BCDA-B7F5A897577C}"/>
                </a:ext>
              </a:extLst>
            </p:cNvPr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606;p48">
              <a:extLst>
                <a:ext uri="{FF2B5EF4-FFF2-40B4-BE49-F238E27FC236}">
                  <a16:creationId xmlns:a16="http://schemas.microsoft.com/office/drawing/2014/main" id="{CF58510D-D832-4BBB-9135-279391823068}"/>
                </a:ext>
              </a:extLst>
            </p:cNvPr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0" name="Google Shape;1607;p48">
              <a:extLst>
                <a:ext uri="{FF2B5EF4-FFF2-40B4-BE49-F238E27FC236}">
                  <a16:creationId xmlns:a16="http://schemas.microsoft.com/office/drawing/2014/main" id="{1A083981-84F7-4192-B650-B5901986D235}"/>
                </a:ext>
              </a:extLst>
            </p:cNvPr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242461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931-8D92-4CCF-9107-A68525B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 with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BCFF-10C2-4239-825D-EA198309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only access its own page table entries in the TLB!</a:t>
            </a:r>
          </a:p>
          <a:p>
            <a:pPr lvl="1"/>
            <a:r>
              <a:rPr lang="en-US" dirty="0"/>
              <a:t>Otherwise, the mapping is wrong, and it accesses another process…</a:t>
            </a:r>
          </a:p>
          <a:p>
            <a:pPr lvl="1"/>
            <a:r>
              <a:rPr lang="en-US" dirty="0"/>
              <a:t>OS needs to manage the TLB</a:t>
            </a:r>
          </a:p>
          <a:p>
            <a:endParaRPr lang="en-US" dirty="0"/>
          </a:p>
          <a:p>
            <a:r>
              <a:rPr lang="en-US" dirty="0"/>
              <a:t>Option 1: Flush TLB on each context switch</a:t>
            </a:r>
          </a:p>
          <a:p>
            <a:pPr lvl="1"/>
            <a:r>
              <a:rPr lang="en-US" dirty="0"/>
              <a:t>Costly to lose recently cached translations</a:t>
            </a:r>
          </a:p>
          <a:p>
            <a:pPr lvl="1"/>
            <a:endParaRPr lang="en-US" dirty="0"/>
          </a:p>
          <a:p>
            <a:r>
              <a:rPr lang="en-US" dirty="0"/>
              <a:t>Option 2: Track with process each entry corresponds to</a:t>
            </a:r>
          </a:p>
          <a:p>
            <a:pPr lvl="1"/>
            <a:r>
              <a:rPr lang="en-US" dirty="0"/>
              <a:t>x86-64 Process Context Identifiers (12-bit -&gt; 4096 different processes)</a:t>
            </a:r>
          </a:p>
          <a:p>
            <a:pPr lvl="2"/>
            <a:r>
              <a:rPr lang="en-US" dirty="0"/>
              <a:t>Extra state for the OS to manage if it has more processes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C8CA-7499-42EB-8341-C34CE22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8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B8C6-49F5-4A33-8F53-1AA5854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controlled TLBs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4DA-C7F1-4EE7-B391-97DF7581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RISC CPUs have a software-managed TLB</a:t>
            </a:r>
          </a:p>
          <a:p>
            <a:pPr lvl="1"/>
            <a:r>
              <a:rPr lang="en-US" dirty="0"/>
              <a:t>TLB still used for translation, but a miss causes a fault for OS to handle</a:t>
            </a:r>
          </a:p>
          <a:p>
            <a:pPr lvl="2"/>
            <a:r>
              <a:rPr lang="en-US" dirty="0"/>
              <a:t>OS looks in page table for proper entry</a:t>
            </a:r>
          </a:p>
          <a:p>
            <a:pPr lvl="2"/>
            <a:r>
              <a:rPr lang="en-US" dirty="0"/>
              <a:t>OS evicts an existing entry from TLB</a:t>
            </a:r>
          </a:p>
          <a:p>
            <a:pPr lvl="2"/>
            <a:r>
              <a:rPr lang="en-US" dirty="0"/>
              <a:t>OS inserts correct entry into TLB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instruction allows OS to write to TLB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simpler and OS has control over the TLB functionality</a:t>
            </a:r>
          </a:p>
          <a:p>
            <a:pPr lvl="2"/>
            <a:r>
              <a:rPr lang="en-US" dirty="0"/>
              <a:t>Can prefetch page table entries it thinks might be important</a:t>
            </a:r>
          </a:p>
          <a:p>
            <a:pPr lvl="2"/>
            <a:r>
              <a:rPr lang="en-US" dirty="0"/>
              <a:t>Can flush entries relevant to other processes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TLB misses take longer to complete, however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A20E-24F9-4ADC-AA27-9F41A06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b="1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16078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Memory access for page table before any other memory access</a:t>
            </a:r>
          </a:p>
          <a:p>
            <a:pPr lvl="1"/>
            <a:r>
              <a:rPr lang="en-US" dirty="0"/>
              <a:t>TLB can speed this up considerably for common execution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7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page tables take so much storage space?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811737" cy="5029200"/>
          </a:xfrm>
        </p:spPr>
        <p:txBody>
          <a:bodyPr>
            <a:normAutofit/>
          </a:bodyPr>
          <a:lstStyle/>
          <a:p>
            <a:r>
              <a:rPr lang="en-US" dirty="0"/>
              <a:t>For every virtual page,</a:t>
            </a:r>
            <a:br>
              <a:rPr lang="en-US" dirty="0"/>
            </a:br>
            <a:r>
              <a:rPr lang="en-US" dirty="0"/>
              <a:t>there must exist an entry</a:t>
            </a:r>
            <a:br>
              <a:rPr lang="en-US" dirty="0"/>
            </a:br>
            <a:r>
              <a:rPr lang="en-US" dirty="0"/>
              <a:t>in the page table</a:t>
            </a:r>
          </a:p>
          <a:p>
            <a:pPr lvl="1"/>
            <a:r>
              <a:rPr lang="en-US" dirty="0"/>
              <a:t>Even though most virtual</a:t>
            </a:r>
            <a:br>
              <a:rPr lang="en-US" dirty="0"/>
            </a:br>
            <a:r>
              <a:rPr lang="en-US" dirty="0"/>
              <a:t>addresses aren’t used!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32-bit address space with 4 kB pages -&gt; 1 million entries</a:t>
            </a:r>
          </a:p>
          <a:p>
            <a:pPr lvl="1"/>
            <a:r>
              <a:rPr lang="en-US" dirty="0"/>
              <a:t>At least 8 MB of storage</a:t>
            </a:r>
          </a:p>
          <a:p>
            <a:pPr lvl="1"/>
            <a:r>
              <a:rPr lang="en-US" dirty="0"/>
              <a:t>64-bit address space would require 36 exabytes of page table storage…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B7CCB-B982-4AB5-BC98-8BD12C9C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69" y="914400"/>
            <a:ext cx="635406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3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0771" cy="5029200"/>
          </a:xfrm>
        </p:spPr>
        <p:txBody>
          <a:bodyPr/>
          <a:lstStyle/>
          <a:p>
            <a:r>
              <a:rPr lang="en-US" dirty="0"/>
              <a:t>How do we eliminate extraneous entries from the page tables?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83482"/>
              </p:ext>
            </p:extLst>
          </p:nvPr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9446-E34C-46CA-AA15-DA1BB88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process’s view of the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73964-34E0-4205-9F2A-738699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38175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Address Space</a:t>
            </a:r>
            <a:r>
              <a:rPr lang="en-US" dirty="0"/>
              <a:t> of the process</a:t>
            </a:r>
          </a:p>
          <a:p>
            <a:endParaRPr lang="en-US" dirty="0"/>
          </a:p>
          <a:p>
            <a:r>
              <a:rPr lang="en-US" dirty="0"/>
              <a:t>The illusion:</a:t>
            </a:r>
          </a:p>
          <a:p>
            <a:pPr lvl="1"/>
            <a:r>
              <a:rPr lang="en-US" dirty="0"/>
              <a:t>Processes run alone on the computer</a:t>
            </a:r>
          </a:p>
          <a:p>
            <a:pPr lvl="1"/>
            <a:r>
              <a:rPr lang="en-US" dirty="0"/>
              <a:t>They have full access to every memory address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of memory available to them</a:t>
            </a:r>
          </a:p>
          <a:p>
            <a:pPr lvl="2"/>
            <a:endParaRPr lang="en-US" dirty="0"/>
          </a:p>
          <a:p>
            <a:r>
              <a:rPr lang="en-US" dirty="0"/>
              <a:t>The reality:</a:t>
            </a:r>
          </a:p>
          <a:p>
            <a:pPr lvl="1"/>
            <a:r>
              <a:rPr lang="en-US" dirty="0"/>
              <a:t>There are many processes</a:t>
            </a:r>
          </a:p>
          <a:p>
            <a:pPr lvl="1"/>
            <a:r>
              <a:rPr lang="en-US" dirty="0"/>
              <a:t>There is only so much RAM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0AF60-4320-4102-8496-1AED6E5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oogle Shape;275;p2">
            <a:extLst>
              <a:ext uri="{FF2B5EF4-FFF2-40B4-BE49-F238E27FC236}">
                <a16:creationId xmlns:a16="http://schemas.microsoft.com/office/drawing/2014/main" id="{3314AF3D-E64E-4296-9200-8F7C070300CE}"/>
              </a:ext>
            </a:extLst>
          </p:cNvPr>
          <p:cNvGrpSpPr/>
          <p:nvPr/>
        </p:nvGrpSpPr>
        <p:grpSpPr>
          <a:xfrm>
            <a:off x="6891369" y="1507746"/>
            <a:ext cx="4232830" cy="4299708"/>
            <a:chOff x="4071662" y="914400"/>
            <a:chExt cx="4368697" cy="4758420"/>
          </a:xfrm>
        </p:grpSpPr>
        <p:sp>
          <p:nvSpPr>
            <p:cNvPr id="7" name="Google Shape;276;p2" descr="Wide upward diagonal">
              <a:extLst>
                <a:ext uri="{FF2B5EF4-FFF2-40B4-BE49-F238E27FC236}">
                  <a16:creationId xmlns:a16="http://schemas.microsoft.com/office/drawing/2014/main" id="{E64C15B5-A3C3-428D-9430-C545AAC09465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7;p2">
              <a:extLst>
                <a:ext uri="{FF2B5EF4-FFF2-40B4-BE49-F238E27FC236}">
                  <a16:creationId xmlns:a16="http://schemas.microsoft.com/office/drawing/2014/main" id="{D919C40D-AFFF-487C-AC9E-2C430C8B5527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8;p2">
              <a:extLst>
                <a:ext uri="{FF2B5EF4-FFF2-40B4-BE49-F238E27FC236}">
                  <a16:creationId xmlns:a16="http://schemas.microsoft.com/office/drawing/2014/main" id="{8780F950-D7C0-49E2-BC54-5AAD89312F2C}"/>
                </a:ext>
              </a:extLst>
            </p:cNvPr>
            <p:cNvSpPr/>
            <p:nvPr/>
          </p:nvSpPr>
          <p:spPr>
            <a:xfrm>
              <a:off x="5994401" y="4757357"/>
              <a:ext cx="2445958" cy="838199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9;p2">
              <a:extLst>
                <a:ext uri="{FF2B5EF4-FFF2-40B4-BE49-F238E27FC236}">
                  <a16:creationId xmlns:a16="http://schemas.microsoft.com/office/drawing/2014/main" id="{62C2624C-A040-4A8A-BEBF-FAF048ABF16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80;p2">
              <a:extLst>
                <a:ext uri="{FF2B5EF4-FFF2-40B4-BE49-F238E27FC236}">
                  <a16:creationId xmlns:a16="http://schemas.microsoft.com/office/drawing/2014/main" id="{D0F9D522-99F2-437A-9E17-F8C09C0D46E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281;p2">
              <a:extLst>
                <a:ext uri="{FF2B5EF4-FFF2-40B4-BE49-F238E27FC236}">
                  <a16:creationId xmlns:a16="http://schemas.microsoft.com/office/drawing/2014/main" id="{6DCBFD1E-CAF5-44BF-9444-0A5D07B83CC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282;p2">
              <a:extLst>
                <a:ext uri="{FF2B5EF4-FFF2-40B4-BE49-F238E27FC236}">
                  <a16:creationId xmlns:a16="http://schemas.microsoft.com/office/drawing/2014/main" id="{0207EC14-33EA-431E-BF40-E5B868C979EF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3;p2">
              <a:extLst>
                <a:ext uri="{FF2B5EF4-FFF2-40B4-BE49-F238E27FC236}">
                  <a16:creationId xmlns:a16="http://schemas.microsoft.com/office/drawing/2014/main" id="{DC802E7A-FBE4-4C0F-82F6-F657E649CFC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4;p2">
              <a:extLst>
                <a:ext uri="{FF2B5EF4-FFF2-40B4-BE49-F238E27FC236}">
                  <a16:creationId xmlns:a16="http://schemas.microsoft.com/office/drawing/2014/main" id="{C95BAA3C-1F3B-4733-8F22-A616EAC5F5C0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5;p2">
              <a:extLst>
                <a:ext uri="{FF2B5EF4-FFF2-40B4-BE49-F238E27FC236}">
                  <a16:creationId xmlns:a16="http://schemas.microsoft.com/office/drawing/2014/main" id="{A122BF1C-235B-4B41-AC7C-69DB31B31BF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86;p2">
              <a:extLst>
                <a:ext uri="{FF2B5EF4-FFF2-40B4-BE49-F238E27FC236}">
                  <a16:creationId xmlns:a16="http://schemas.microsoft.com/office/drawing/2014/main" id="{17803DE3-8069-4F7C-A74A-3DB69AFE4AE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87;p2">
              <a:extLst>
                <a:ext uri="{FF2B5EF4-FFF2-40B4-BE49-F238E27FC236}">
                  <a16:creationId xmlns:a16="http://schemas.microsoft.com/office/drawing/2014/main" id="{B25C9360-EF58-414C-9C79-A24131562849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288;p2">
              <a:extLst>
                <a:ext uri="{FF2B5EF4-FFF2-40B4-BE49-F238E27FC236}">
                  <a16:creationId xmlns:a16="http://schemas.microsoft.com/office/drawing/2014/main" id="{043AAE51-0C49-4A0D-ADBF-D1538A164AFB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;p2">
              <a:extLst>
                <a:ext uri="{FF2B5EF4-FFF2-40B4-BE49-F238E27FC236}">
                  <a16:creationId xmlns:a16="http://schemas.microsoft.com/office/drawing/2014/main" id="{A523D468-5748-49DE-AE95-F4EAAA05802B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09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55968"/>
              </p:ext>
            </p:extLst>
          </p:nvPr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CD6E4-174B-432C-887E-2E0D5CFF0483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  <a:br>
              <a:rPr lang="en-US" dirty="0"/>
            </a:br>
            <a:r>
              <a:rPr lang="en-US" sz="2000" dirty="0"/>
              <a:t>(call them “page table entry pages”?)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24724"/>
              </p:ext>
            </p:extLst>
          </p:nvPr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3DC8C5-CF57-4245-97E2-B1ED8960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</p:txBody>
      </p:sp>
    </p:spTree>
    <p:extLst>
      <p:ext uri="{BB962C8B-B14F-4D97-AF65-F5344CB8AC3E}">
        <p14:creationId xmlns:p14="http://schemas.microsoft.com/office/powerpoint/2010/main" val="1623295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80420"/>
              </p:ext>
            </p:extLst>
          </p:nvPr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11D1D0CE-F0B5-43B0-B7D8-62E87A527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8286"/>
              </p:ext>
            </p:extLst>
          </p:nvPr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42B10A-3B4E-4AFE-A520-7E49E8C683D4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3974771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  <a:p>
            <a:r>
              <a:rPr lang="en-US" dirty="0"/>
              <a:t>Create a directory of page tables to collect existing page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34">
            <a:extLst>
              <a:ext uri="{FF2B5EF4-FFF2-40B4-BE49-F238E27FC236}">
                <a16:creationId xmlns:a16="http://schemas.microsoft.com/office/drawing/2014/main" id="{A29A8C29-99D5-495B-8B24-02F88F38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4181"/>
              </p:ext>
            </p:extLst>
          </p:nvPr>
        </p:nvGraphicFramePr>
        <p:xfrm>
          <a:off x="1124465" y="4505960"/>
          <a:ext cx="47790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32935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2835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Table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5368"/>
                  </a:ext>
                </a:extLst>
              </a:tr>
            </a:tbl>
          </a:graphicData>
        </a:graphic>
      </p:graphicFrame>
      <p:graphicFrame>
        <p:nvGraphicFramePr>
          <p:cNvPr id="8" name="Table 34">
            <a:extLst>
              <a:ext uri="{FF2B5EF4-FFF2-40B4-BE49-F238E27FC236}">
                <a16:creationId xmlns:a16="http://schemas.microsoft.com/office/drawing/2014/main" id="{C8C2BA4F-B681-490E-B134-67799B63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23080"/>
              </p:ext>
            </p:extLst>
          </p:nvPr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10" name="Table 34">
            <a:extLst>
              <a:ext uri="{FF2B5EF4-FFF2-40B4-BE49-F238E27FC236}">
                <a16:creationId xmlns:a16="http://schemas.microsoft.com/office/drawing/2014/main" id="{C9A2CE7D-A84A-4384-9560-11F5E3604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6200"/>
              </p:ext>
            </p:extLst>
          </p:nvPr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7D9339-B98D-4046-8BAA-F74E8F5160DF}"/>
              </a:ext>
            </a:extLst>
          </p:cNvPr>
          <p:cNvSpPr/>
          <p:nvPr/>
        </p:nvSpPr>
        <p:spPr>
          <a:xfrm>
            <a:off x="4648200" y="1512702"/>
            <a:ext cx="2324100" cy="3897407"/>
          </a:xfrm>
          <a:custGeom>
            <a:avLst/>
            <a:gdLst>
              <a:gd name="connsiteX0" fmla="*/ 0 w 2324100"/>
              <a:gd name="connsiteY0" fmla="*/ 3783198 h 3897407"/>
              <a:gd name="connsiteX1" fmla="*/ 1054100 w 2324100"/>
              <a:gd name="connsiteY1" fmla="*/ 3884798 h 3897407"/>
              <a:gd name="connsiteX2" fmla="*/ 1803400 w 2324100"/>
              <a:gd name="connsiteY2" fmla="*/ 3529198 h 3897407"/>
              <a:gd name="connsiteX3" fmla="*/ 2019300 w 2324100"/>
              <a:gd name="connsiteY3" fmla="*/ 2208398 h 3897407"/>
              <a:gd name="connsiteX4" fmla="*/ 1993900 w 2324100"/>
              <a:gd name="connsiteY4" fmla="*/ 531998 h 3897407"/>
              <a:gd name="connsiteX5" fmla="*/ 2184400 w 2324100"/>
              <a:gd name="connsiteY5" fmla="*/ 74798 h 3897407"/>
              <a:gd name="connsiteX6" fmla="*/ 2324100 w 2324100"/>
              <a:gd name="connsiteY6" fmla="*/ 11298 h 389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3897407">
                <a:moveTo>
                  <a:pt x="0" y="3783198"/>
                </a:moveTo>
                <a:cubicBezTo>
                  <a:pt x="376766" y="3855164"/>
                  <a:pt x="753533" y="3927131"/>
                  <a:pt x="1054100" y="3884798"/>
                </a:cubicBezTo>
                <a:cubicBezTo>
                  <a:pt x="1354667" y="3842465"/>
                  <a:pt x="1642533" y="3808598"/>
                  <a:pt x="1803400" y="3529198"/>
                </a:cubicBezTo>
                <a:cubicBezTo>
                  <a:pt x="1964267" y="3249798"/>
                  <a:pt x="1987550" y="2707931"/>
                  <a:pt x="2019300" y="2208398"/>
                </a:cubicBezTo>
                <a:cubicBezTo>
                  <a:pt x="2051050" y="1708865"/>
                  <a:pt x="1966383" y="887598"/>
                  <a:pt x="1993900" y="531998"/>
                </a:cubicBezTo>
                <a:cubicBezTo>
                  <a:pt x="2021417" y="176398"/>
                  <a:pt x="2129367" y="161581"/>
                  <a:pt x="2184400" y="74798"/>
                </a:cubicBezTo>
                <a:cubicBezTo>
                  <a:pt x="2239433" y="-11985"/>
                  <a:pt x="2165350" y="-7752"/>
                  <a:pt x="2324100" y="1129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C32121-09CD-4098-A771-45A411C0044B}"/>
              </a:ext>
            </a:extLst>
          </p:cNvPr>
          <p:cNvSpPr/>
          <p:nvPr/>
        </p:nvSpPr>
        <p:spPr>
          <a:xfrm>
            <a:off x="4711700" y="4483100"/>
            <a:ext cx="2286000" cy="1621750"/>
          </a:xfrm>
          <a:custGeom>
            <a:avLst/>
            <a:gdLst>
              <a:gd name="connsiteX0" fmla="*/ 0 w 2286000"/>
              <a:gd name="connsiteY0" fmla="*/ 1574800 h 1621750"/>
              <a:gd name="connsiteX1" fmla="*/ 1016000 w 2286000"/>
              <a:gd name="connsiteY1" fmla="*/ 1600200 h 1621750"/>
              <a:gd name="connsiteX2" fmla="*/ 1739900 w 2286000"/>
              <a:gd name="connsiteY2" fmla="*/ 1562100 h 1621750"/>
              <a:gd name="connsiteX3" fmla="*/ 2032000 w 2286000"/>
              <a:gd name="connsiteY3" fmla="*/ 952500 h 1621750"/>
              <a:gd name="connsiteX4" fmla="*/ 2286000 w 2286000"/>
              <a:gd name="connsiteY4" fmla="*/ 0 h 162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621750">
                <a:moveTo>
                  <a:pt x="0" y="1574800"/>
                </a:moveTo>
                <a:cubicBezTo>
                  <a:pt x="363008" y="1588558"/>
                  <a:pt x="726017" y="1602317"/>
                  <a:pt x="1016000" y="1600200"/>
                </a:cubicBezTo>
                <a:cubicBezTo>
                  <a:pt x="1305983" y="1598083"/>
                  <a:pt x="1570567" y="1670050"/>
                  <a:pt x="1739900" y="1562100"/>
                </a:cubicBezTo>
                <a:cubicBezTo>
                  <a:pt x="1909233" y="1454150"/>
                  <a:pt x="1940983" y="1212850"/>
                  <a:pt x="2032000" y="952500"/>
                </a:cubicBezTo>
                <a:cubicBezTo>
                  <a:pt x="2123017" y="692150"/>
                  <a:pt x="2161117" y="421216"/>
                  <a:pt x="2286000" y="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3C3B6-DE4C-4E30-B125-FA88DED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52D7-051E-4ED0-ACAA-EAD97A0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" name="Google Shape;901;p20" descr="40%">
            <a:extLst>
              <a:ext uri="{FF2B5EF4-FFF2-40B4-BE49-F238E27FC236}">
                <a16:creationId xmlns:a16="http://schemas.microsoft.com/office/drawing/2014/main" id="{EAB1CF0D-FBA9-4798-8B0D-D3FAD4A6FE02}"/>
              </a:ext>
            </a:extLst>
          </p:cNvPr>
          <p:cNvSpPr/>
          <p:nvPr/>
        </p:nvSpPr>
        <p:spPr>
          <a:xfrm>
            <a:off x="9343225" y="7671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902;p20">
            <a:extLst>
              <a:ext uri="{FF2B5EF4-FFF2-40B4-BE49-F238E27FC236}">
                <a16:creationId xmlns:a16="http://schemas.microsoft.com/office/drawing/2014/main" id="{CAE62CF5-8CD0-46E7-8F92-7F4DF439EEBD}"/>
              </a:ext>
            </a:extLst>
          </p:cNvPr>
          <p:cNvGrpSpPr/>
          <p:nvPr/>
        </p:nvGrpSpPr>
        <p:grpSpPr>
          <a:xfrm>
            <a:off x="9343225" y="779898"/>
            <a:ext cx="901700" cy="965200"/>
            <a:chOff x="4784" y="584"/>
            <a:chExt cx="568" cy="608"/>
          </a:xfrm>
          <a:solidFill>
            <a:schemeClr val="bg1">
              <a:lumMod val="95000"/>
            </a:schemeClr>
          </a:solidFill>
        </p:grpSpPr>
        <p:sp>
          <p:nvSpPr>
            <p:cNvPr id="8" name="Google Shape;903;p20" descr="40%">
              <a:extLst>
                <a:ext uri="{FF2B5EF4-FFF2-40B4-BE49-F238E27FC236}">
                  <a16:creationId xmlns:a16="http://schemas.microsoft.com/office/drawing/2014/main" id="{5574C99B-DDAC-4E49-AE38-A181FEE125E1}"/>
                </a:ext>
              </a:extLst>
            </p:cNvPr>
            <p:cNvSpPr/>
            <p:nvPr/>
          </p:nvSpPr>
          <p:spPr>
            <a:xfrm>
              <a:off x="4784" y="584"/>
              <a:ext cx="568" cy="608"/>
            </a:xfrm>
            <a:prstGeom prst="rect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04;p20" descr="40%">
              <a:extLst>
                <a:ext uri="{FF2B5EF4-FFF2-40B4-BE49-F238E27FC236}">
                  <a16:creationId xmlns:a16="http://schemas.microsoft.com/office/drawing/2014/main" id="{C5F79218-B1A5-4485-A28B-85751431EE1E}"/>
                </a:ext>
              </a:extLst>
            </p:cNvPr>
            <p:cNvCxnSpPr/>
            <p:nvPr/>
          </p:nvCxnSpPr>
          <p:spPr>
            <a:xfrm>
              <a:off x="4784" y="89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905;p20" descr="40%">
              <a:extLst>
                <a:ext uri="{FF2B5EF4-FFF2-40B4-BE49-F238E27FC236}">
                  <a16:creationId xmlns:a16="http://schemas.microsoft.com/office/drawing/2014/main" id="{10519354-A96A-48EE-96FA-B81E9ACCA0C2}"/>
                </a:ext>
              </a:extLst>
            </p:cNvPr>
            <p:cNvCxnSpPr/>
            <p:nvPr/>
          </p:nvCxnSpPr>
          <p:spPr>
            <a:xfrm>
              <a:off x="4784" y="105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906;p20" descr="40%">
              <a:extLst>
                <a:ext uri="{FF2B5EF4-FFF2-40B4-BE49-F238E27FC236}">
                  <a16:creationId xmlns:a16="http://schemas.microsoft.com/office/drawing/2014/main" id="{C08B5A10-741F-4D42-B4B4-DA39A15D1C50}"/>
                </a:ext>
              </a:extLst>
            </p:cNvPr>
            <p:cNvCxnSpPr/>
            <p:nvPr/>
          </p:nvCxnSpPr>
          <p:spPr>
            <a:xfrm>
              <a:off x="4784" y="731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907;p20" descr="40%">
            <a:extLst>
              <a:ext uri="{FF2B5EF4-FFF2-40B4-BE49-F238E27FC236}">
                <a16:creationId xmlns:a16="http://schemas.microsoft.com/office/drawing/2014/main" id="{6360C909-7E77-4D18-9960-E68CC67B2FFC}"/>
              </a:ext>
            </a:extLst>
          </p:cNvPr>
          <p:cNvSpPr/>
          <p:nvPr/>
        </p:nvSpPr>
        <p:spPr>
          <a:xfrm>
            <a:off x="9343225" y="18339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8;p20" descr="40%">
            <a:extLst>
              <a:ext uri="{FF2B5EF4-FFF2-40B4-BE49-F238E27FC236}">
                <a16:creationId xmlns:a16="http://schemas.microsoft.com/office/drawing/2014/main" id="{562851CD-CDC0-472D-82E7-9E8712091A4D}"/>
              </a:ext>
            </a:extLst>
          </p:cNvPr>
          <p:cNvSpPr/>
          <p:nvPr/>
        </p:nvSpPr>
        <p:spPr>
          <a:xfrm>
            <a:off x="9343225" y="18466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909;p20" descr="40%">
            <a:extLst>
              <a:ext uri="{FF2B5EF4-FFF2-40B4-BE49-F238E27FC236}">
                <a16:creationId xmlns:a16="http://schemas.microsoft.com/office/drawing/2014/main" id="{6F4597BB-3846-444A-BABB-985EAA7D1F2D}"/>
              </a:ext>
            </a:extLst>
          </p:cNvPr>
          <p:cNvCxnSpPr/>
          <p:nvPr/>
        </p:nvCxnSpPr>
        <p:spPr>
          <a:xfrm>
            <a:off x="9343225" y="2332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10;p20" descr="40%">
            <a:extLst>
              <a:ext uri="{FF2B5EF4-FFF2-40B4-BE49-F238E27FC236}">
                <a16:creationId xmlns:a16="http://schemas.microsoft.com/office/drawing/2014/main" id="{37EEA7CC-6E1D-48FE-A6F9-DCB84D665A51}"/>
              </a:ext>
            </a:extLst>
          </p:cNvPr>
          <p:cNvCxnSpPr/>
          <p:nvPr/>
        </p:nvCxnSpPr>
        <p:spPr>
          <a:xfrm>
            <a:off x="9343225" y="2586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11;p20" descr="40%">
            <a:extLst>
              <a:ext uri="{FF2B5EF4-FFF2-40B4-BE49-F238E27FC236}">
                <a16:creationId xmlns:a16="http://schemas.microsoft.com/office/drawing/2014/main" id="{DF7F4DE6-E5F3-4C75-A371-0F14E1A88625}"/>
              </a:ext>
            </a:extLst>
          </p:cNvPr>
          <p:cNvCxnSpPr/>
          <p:nvPr/>
        </p:nvCxnSpPr>
        <p:spPr>
          <a:xfrm>
            <a:off x="9343225" y="20800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913;p20" descr="Wide upward diagonal">
            <a:extLst>
              <a:ext uri="{FF2B5EF4-FFF2-40B4-BE49-F238E27FC236}">
                <a16:creationId xmlns:a16="http://schemas.microsoft.com/office/drawing/2014/main" id="{BC4C7C53-1151-48AD-8397-C25A8D765A75}"/>
              </a:ext>
            </a:extLst>
          </p:cNvPr>
          <p:cNvSpPr/>
          <p:nvPr/>
        </p:nvSpPr>
        <p:spPr>
          <a:xfrm>
            <a:off x="6992257" y="41082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14;p20" descr="Wide upward diagonal">
            <a:extLst>
              <a:ext uri="{FF2B5EF4-FFF2-40B4-BE49-F238E27FC236}">
                <a16:creationId xmlns:a16="http://schemas.microsoft.com/office/drawing/2014/main" id="{5F86EF60-B59B-49D6-9689-8F645DEAA274}"/>
              </a:ext>
            </a:extLst>
          </p:cNvPr>
          <p:cNvSpPr/>
          <p:nvPr/>
        </p:nvSpPr>
        <p:spPr>
          <a:xfrm>
            <a:off x="6992257" y="43368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15;p20">
            <a:extLst>
              <a:ext uri="{FF2B5EF4-FFF2-40B4-BE49-F238E27FC236}">
                <a16:creationId xmlns:a16="http://schemas.microsoft.com/office/drawing/2014/main" id="{F1380289-9B9C-4AF0-9817-54BAC3EBCA96}"/>
              </a:ext>
            </a:extLst>
          </p:cNvPr>
          <p:cNvSpPr/>
          <p:nvPr/>
        </p:nvSpPr>
        <p:spPr>
          <a:xfrm>
            <a:off x="6992257" y="3879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16;p20">
            <a:extLst>
              <a:ext uri="{FF2B5EF4-FFF2-40B4-BE49-F238E27FC236}">
                <a16:creationId xmlns:a16="http://schemas.microsoft.com/office/drawing/2014/main" id="{7658D878-24A9-4CDA-B89E-CFE822AD68E8}"/>
              </a:ext>
            </a:extLst>
          </p:cNvPr>
          <p:cNvSpPr/>
          <p:nvPr/>
        </p:nvSpPr>
        <p:spPr>
          <a:xfrm>
            <a:off x="6992257" y="45654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919;p20">
            <a:extLst>
              <a:ext uri="{FF2B5EF4-FFF2-40B4-BE49-F238E27FC236}">
                <a16:creationId xmlns:a16="http://schemas.microsoft.com/office/drawing/2014/main" id="{C266B3DF-3B83-4CB2-985B-6B60ACA36B3E}"/>
              </a:ext>
            </a:extLst>
          </p:cNvPr>
          <p:cNvGrpSpPr/>
          <p:nvPr/>
        </p:nvGrpSpPr>
        <p:grpSpPr>
          <a:xfrm>
            <a:off x="9343225" y="2913498"/>
            <a:ext cx="901700" cy="965200"/>
            <a:chOff x="4784" y="1928"/>
            <a:chExt cx="568" cy="608"/>
          </a:xfrm>
        </p:grpSpPr>
        <p:sp>
          <p:nvSpPr>
            <p:cNvPr id="25" name="Google Shape;920;p20">
              <a:extLst>
                <a:ext uri="{FF2B5EF4-FFF2-40B4-BE49-F238E27FC236}">
                  <a16:creationId xmlns:a16="http://schemas.microsoft.com/office/drawing/2014/main" id="{772B3B11-93A3-475A-B90E-0CD163A63D52}"/>
                </a:ext>
              </a:extLst>
            </p:cNvPr>
            <p:cNvSpPr/>
            <p:nvPr/>
          </p:nvSpPr>
          <p:spPr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921;p20">
              <a:extLst>
                <a:ext uri="{FF2B5EF4-FFF2-40B4-BE49-F238E27FC236}">
                  <a16:creationId xmlns:a16="http://schemas.microsoft.com/office/drawing/2014/main" id="{E53AAB89-7675-4BBF-9E2C-F955A907A448}"/>
                </a:ext>
              </a:extLst>
            </p:cNvPr>
            <p:cNvCxnSpPr/>
            <p:nvPr/>
          </p:nvCxnSpPr>
          <p:spPr>
            <a:xfrm>
              <a:off x="4784" y="223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922;p20">
              <a:extLst>
                <a:ext uri="{FF2B5EF4-FFF2-40B4-BE49-F238E27FC236}">
                  <a16:creationId xmlns:a16="http://schemas.microsoft.com/office/drawing/2014/main" id="{CD8B0CD6-05E9-4C40-A8F4-976A2A49560D}"/>
                </a:ext>
              </a:extLst>
            </p:cNvPr>
            <p:cNvCxnSpPr/>
            <p:nvPr/>
          </p:nvCxnSpPr>
          <p:spPr>
            <a:xfrm>
              <a:off x="4784" y="239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923;p20">
              <a:extLst>
                <a:ext uri="{FF2B5EF4-FFF2-40B4-BE49-F238E27FC236}">
                  <a16:creationId xmlns:a16="http://schemas.microsoft.com/office/drawing/2014/main" id="{12CA65FF-1201-477B-BD5C-D303A4C384A4}"/>
                </a:ext>
              </a:extLst>
            </p:cNvPr>
            <p:cNvCxnSpPr/>
            <p:nvPr/>
          </p:nvCxnSpPr>
          <p:spPr>
            <a:xfrm>
              <a:off x="4784" y="2075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" name="Google Shape;924;p20">
            <a:extLst>
              <a:ext uri="{FF2B5EF4-FFF2-40B4-BE49-F238E27FC236}">
                <a16:creationId xmlns:a16="http://schemas.microsoft.com/office/drawing/2014/main" id="{5F609B84-9BC2-4FC8-9F88-0B56FA049546}"/>
              </a:ext>
            </a:extLst>
          </p:cNvPr>
          <p:cNvGrpSpPr/>
          <p:nvPr/>
        </p:nvGrpSpPr>
        <p:grpSpPr>
          <a:xfrm>
            <a:off x="9343225" y="5047098"/>
            <a:ext cx="901700" cy="965200"/>
            <a:chOff x="4784" y="3272"/>
            <a:chExt cx="568" cy="608"/>
          </a:xfrm>
        </p:grpSpPr>
        <p:sp>
          <p:nvSpPr>
            <p:cNvPr id="30" name="Google Shape;925;p20">
              <a:extLst>
                <a:ext uri="{FF2B5EF4-FFF2-40B4-BE49-F238E27FC236}">
                  <a16:creationId xmlns:a16="http://schemas.microsoft.com/office/drawing/2014/main" id="{F4B63AE8-9188-4768-844E-9785A817B901}"/>
                </a:ext>
              </a:extLst>
            </p:cNvPr>
            <p:cNvSpPr/>
            <p:nvPr/>
          </p:nvSpPr>
          <p:spPr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926;p20">
              <a:extLst>
                <a:ext uri="{FF2B5EF4-FFF2-40B4-BE49-F238E27FC236}">
                  <a16:creationId xmlns:a16="http://schemas.microsoft.com/office/drawing/2014/main" id="{B0725A16-A3D9-4D45-A073-AC0CD3C08ABD}"/>
                </a:ext>
              </a:extLst>
            </p:cNvPr>
            <p:cNvCxnSpPr/>
            <p:nvPr/>
          </p:nvCxnSpPr>
          <p:spPr>
            <a:xfrm>
              <a:off x="4784" y="357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927;p20">
              <a:extLst>
                <a:ext uri="{FF2B5EF4-FFF2-40B4-BE49-F238E27FC236}">
                  <a16:creationId xmlns:a16="http://schemas.microsoft.com/office/drawing/2014/main" id="{E0796674-FBE1-4538-9A49-967ADCE5CEC2}"/>
                </a:ext>
              </a:extLst>
            </p:cNvPr>
            <p:cNvCxnSpPr/>
            <p:nvPr/>
          </p:nvCxnSpPr>
          <p:spPr>
            <a:xfrm>
              <a:off x="4784" y="373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28;p20">
              <a:extLst>
                <a:ext uri="{FF2B5EF4-FFF2-40B4-BE49-F238E27FC236}">
                  <a16:creationId xmlns:a16="http://schemas.microsoft.com/office/drawing/2014/main" id="{4EDB6602-3D9C-49E8-AA7C-E71256DEE072}"/>
                </a:ext>
              </a:extLst>
            </p:cNvPr>
            <p:cNvCxnSpPr/>
            <p:nvPr/>
          </p:nvCxnSpPr>
          <p:spPr>
            <a:xfrm>
              <a:off x="4784" y="3419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930;p20">
            <a:extLst>
              <a:ext uri="{FF2B5EF4-FFF2-40B4-BE49-F238E27FC236}">
                <a16:creationId xmlns:a16="http://schemas.microsoft.com/office/drawing/2014/main" id="{66DD5A89-DE59-40B7-A76E-9C4A671FF52C}"/>
              </a:ext>
            </a:extLst>
          </p:cNvPr>
          <p:cNvSpPr/>
          <p:nvPr/>
        </p:nvSpPr>
        <p:spPr>
          <a:xfrm>
            <a:off x="7017657" y="2596922"/>
            <a:ext cx="8763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31;p20">
            <a:extLst>
              <a:ext uri="{FF2B5EF4-FFF2-40B4-BE49-F238E27FC236}">
                <a16:creationId xmlns:a16="http://schemas.microsoft.com/office/drawing/2014/main" id="{53A1CB72-569B-49C4-93FF-927CAD056101}"/>
              </a:ext>
            </a:extLst>
          </p:cNvPr>
          <p:cNvSpPr/>
          <p:nvPr/>
        </p:nvSpPr>
        <p:spPr>
          <a:xfrm>
            <a:off x="4960257" y="2889022"/>
            <a:ext cx="927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32;p20">
            <a:extLst>
              <a:ext uri="{FF2B5EF4-FFF2-40B4-BE49-F238E27FC236}">
                <a16:creationId xmlns:a16="http://schemas.microsoft.com/office/drawing/2014/main" id="{5AE7491F-B95F-4F98-BA39-67389167C092}"/>
              </a:ext>
            </a:extLst>
          </p:cNvPr>
          <p:cNvSpPr/>
          <p:nvPr/>
        </p:nvSpPr>
        <p:spPr>
          <a:xfrm>
            <a:off x="4760231" y="3997097"/>
            <a:ext cx="1452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Arial"/>
                <a:sym typeface="Verdana"/>
              </a:rPr>
              <a:t>(Directory)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33;p20">
            <a:extLst>
              <a:ext uri="{FF2B5EF4-FFF2-40B4-BE49-F238E27FC236}">
                <a16:creationId xmlns:a16="http://schemas.microsoft.com/office/drawing/2014/main" id="{64FA21C6-E476-4337-9C71-2CF7EA6697DB}"/>
              </a:ext>
            </a:extLst>
          </p:cNvPr>
          <p:cNvSpPr/>
          <p:nvPr/>
        </p:nvSpPr>
        <p:spPr>
          <a:xfrm>
            <a:off x="6739845" y="4911497"/>
            <a:ext cx="1624012" cy="6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Tables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34;p20">
            <a:extLst>
              <a:ext uri="{FF2B5EF4-FFF2-40B4-BE49-F238E27FC236}">
                <a16:creationId xmlns:a16="http://schemas.microsoft.com/office/drawing/2014/main" id="{AAB7222C-868C-43D3-A695-C5FFB42D3EF9}"/>
              </a:ext>
            </a:extLst>
          </p:cNvPr>
          <p:cNvSpPr/>
          <p:nvPr/>
        </p:nvSpPr>
        <p:spPr>
          <a:xfrm>
            <a:off x="9343225" y="3967598"/>
            <a:ext cx="914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35;p20" descr="40%">
            <a:extLst>
              <a:ext uri="{FF2B5EF4-FFF2-40B4-BE49-F238E27FC236}">
                <a16:creationId xmlns:a16="http://schemas.microsoft.com/office/drawing/2014/main" id="{1B938197-91E6-4DD0-9057-884784C75DA7}"/>
              </a:ext>
            </a:extLst>
          </p:cNvPr>
          <p:cNvSpPr/>
          <p:nvPr/>
        </p:nvSpPr>
        <p:spPr>
          <a:xfrm>
            <a:off x="9343225" y="39802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936;p20">
            <a:extLst>
              <a:ext uri="{FF2B5EF4-FFF2-40B4-BE49-F238E27FC236}">
                <a16:creationId xmlns:a16="http://schemas.microsoft.com/office/drawing/2014/main" id="{312459A9-AA9C-40E6-B5C3-67466395E024}"/>
              </a:ext>
            </a:extLst>
          </p:cNvPr>
          <p:cNvCxnSpPr/>
          <p:nvPr/>
        </p:nvCxnSpPr>
        <p:spPr>
          <a:xfrm>
            <a:off x="9343225" y="4466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937;p20">
            <a:extLst>
              <a:ext uri="{FF2B5EF4-FFF2-40B4-BE49-F238E27FC236}">
                <a16:creationId xmlns:a16="http://schemas.microsoft.com/office/drawing/2014/main" id="{D4EA14BE-7B4A-4DED-8110-9CAEAF0442B5}"/>
              </a:ext>
            </a:extLst>
          </p:cNvPr>
          <p:cNvCxnSpPr/>
          <p:nvPr/>
        </p:nvCxnSpPr>
        <p:spPr>
          <a:xfrm>
            <a:off x="9343225" y="4720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938;p20">
            <a:extLst>
              <a:ext uri="{FF2B5EF4-FFF2-40B4-BE49-F238E27FC236}">
                <a16:creationId xmlns:a16="http://schemas.microsoft.com/office/drawing/2014/main" id="{75A4DF49-5AF9-4B44-8C5F-05D623E41FC2}"/>
              </a:ext>
            </a:extLst>
          </p:cNvPr>
          <p:cNvCxnSpPr/>
          <p:nvPr/>
        </p:nvCxnSpPr>
        <p:spPr>
          <a:xfrm>
            <a:off x="9343225" y="42136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939;p20">
            <a:extLst>
              <a:ext uri="{FF2B5EF4-FFF2-40B4-BE49-F238E27FC236}">
                <a16:creationId xmlns:a16="http://schemas.microsoft.com/office/drawing/2014/main" id="{CBD7C7EA-7E22-491F-9CCB-A9AD33ABF079}"/>
              </a:ext>
            </a:extLst>
          </p:cNvPr>
          <p:cNvCxnSpPr/>
          <p:nvPr/>
        </p:nvCxnSpPr>
        <p:spPr>
          <a:xfrm>
            <a:off x="5823857" y="3574822"/>
            <a:ext cx="1143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940;p20">
            <a:extLst>
              <a:ext uri="{FF2B5EF4-FFF2-40B4-BE49-F238E27FC236}">
                <a16:creationId xmlns:a16="http://schemas.microsoft.com/office/drawing/2014/main" id="{3272A4B4-4264-4411-AB1F-4AECE5754DF1}"/>
              </a:ext>
            </a:extLst>
          </p:cNvPr>
          <p:cNvCxnSpPr/>
          <p:nvPr/>
        </p:nvCxnSpPr>
        <p:spPr>
          <a:xfrm>
            <a:off x="5860370" y="3773260"/>
            <a:ext cx="1106487" cy="102076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941;p20">
            <a:extLst>
              <a:ext uri="{FF2B5EF4-FFF2-40B4-BE49-F238E27FC236}">
                <a16:creationId xmlns:a16="http://schemas.microsoft.com/office/drawing/2014/main" id="{89F9BCB5-FF74-434F-985D-4D04A43894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805057" y="3396098"/>
            <a:ext cx="1538168" cy="10252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942;p20">
            <a:extLst>
              <a:ext uri="{FF2B5EF4-FFF2-40B4-BE49-F238E27FC236}">
                <a16:creationId xmlns:a16="http://schemas.microsoft.com/office/drawing/2014/main" id="{C3C0A3E7-9005-4BFD-AF84-94040A2BA64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1257" y="4717822"/>
            <a:ext cx="1461968" cy="81187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943;p20">
            <a:extLst>
              <a:ext uri="{FF2B5EF4-FFF2-40B4-BE49-F238E27FC236}">
                <a16:creationId xmlns:a16="http://schemas.microsoft.com/office/drawing/2014/main" id="{430C4E11-44DB-4D37-A568-461E7BDDBF41}"/>
              </a:ext>
            </a:extLst>
          </p:cNvPr>
          <p:cNvSpPr/>
          <p:nvPr/>
        </p:nvSpPr>
        <p:spPr>
          <a:xfrm>
            <a:off x="9123355" y="6045281"/>
            <a:ext cx="146526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Data Pages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44;p20">
            <a:extLst>
              <a:ext uri="{FF2B5EF4-FFF2-40B4-BE49-F238E27FC236}">
                <a16:creationId xmlns:a16="http://schemas.microsoft.com/office/drawing/2014/main" id="{DA79DAEF-A24D-499B-A8BD-A91E6661BCEB}"/>
              </a:ext>
            </a:extLst>
          </p:cNvPr>
          <p:cNvSpPr/>
          <p:nvPr/>
        </p:nvSpPr>
        <p:spPr>
          <a:xfrm>
            <a:off x="1336711" y="4740645"/>
            <a:ext cx="14367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45;p20">
            <a:extLst>
              <a:ext uri="{FF2B5EF4-FFF2-40B4-BE49-F238E27FC236}">
                <a16:creationId xmlns:a16="http://schemas.microsoft.com/office/drawing/2014/main" id="{068A851C-5468-4DAC-80C3-2758068D1CDB}"/>
              </a:ext>
            </a:extLst>
          </p:cNvPr>
          <p:cNvSpPr/>
          <p:nvPr/>
        </p:nvSpPr>
        <p:spPr>
          <a:xfrm>
            <a:off x="828811" y="5136223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46;p20">
            <a:extLst>
              <a:ext uri="{FF2B5EF4-FFF2-40B4-BE49-F238E27FC236}">
                <a16:creationId xmlns:a16="http://schemas.microsoft.com/office/drawing/2014/main" id="{433CB2D2-BAB2-44B9-871A-3BCDC6529909}"/>
              </a:ext>
            </a:extLst>
          </p:cNvPr>
          <p:cNvSpPr/>
          <p:nvPr/>
        </p:nvSpPr>
        <p:spPr>
          <a:xfrm>
            <a:off x="607595" y="2314336"/>
            <a:ext cx="26496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Root of the Current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Page Table</a:t>
            </a:r>
            <a:b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(Hardware register)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947;p20">
            <a:extLst>
              <a:ext uri="{FF2B5EF4-FFF2-40B4-BE49-F238E27FC236}">
                <a16:creationId xmlns:a16="http://schemas.microsoft.com/office/drawing/2014/main" id="{EC844ADD-C004-41B0-A2FA-9A04468CB86B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959569" y="3347808"/>
            <a:ext cx="1997513" cy="6166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948;p20">
            <a:extLst>
              <a:ext uri="{FF2B5EF4-FFF2-40B4-BE49-F238E27FC236}">
                <a16:creationId xmlns:a16="http://schemas.microsoft.com/office/drawing/2014/main" id="{1F648979-7DE1-46F4-A08D-51D1666538F0}"/>
              </a:ext>
            </a:extLst>
          </p:cNvPr>
          <p:cNvCxnSpPr/>
          <p:nvPr/>
        </p:nvCxnSpPr>
        <p:spPr>
          <a:xfrm rot="10800000">
            <a:off x="4818970" y="356371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949;p20">
            <a:extLst>
              <a:ext uri="{FF2B5EF4-FFF2-40B4-BE49-F238E27FC236}">
                <a16:creationId xmlns:a16="http://schemas.microsoft.com/office/drawing/2014/main" id="{B3949748-66E5-4E6B-97D7-8A1B946DDC3B}"/>
              </a:ext>
            </a:extLst>
          </p:cNvPr>
          <p:cNvCxnSpPr/>
          <p:nvPr/>
        </p:nvCxnSpPr>
        <p:spPr>
          <a:xfrm>
            <a:off x="9216225" y="2113398"/>
            <a:ext cx="0" cy="596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" name="Google Shape;950;p20">
            <a:extLst>
              <a:ext uri="{FF2B5EF4-FFF2-40B4-BE49-F238E27FC236}">
                <a16:creationId xmlns:a16="http://schemas.microsoft.com/office/drawing/2014/main" id="{4C35D632-BA4E-4CAA-B140-20BB97DF66AF}"/>
              </a:ext>
            </a:extLst>
          </p:cNvPr>
          <p:cNvSpPr/>
          <p:nvPr/>
        </p:nvSpPr>
        <p:spPr>
          <a:xfrm>
            <a:off x="4376057" y="3498622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951;p20">
            <a:extLst>
              <a:ext uri="{FF2B5EF4-FFF2-40B4-BE49-F238E27FC236}">
                <a16:creationId xmlns:a16="http://schemas.microsoft.com/office/drawing/2014/main" id="{A817FAC2-2E7A-4653-B9E3-19A2F51FFBC1}"/>
              </a:ext>
            </a:extLst>
          </p:cNvPr>
          <p:cNvSpPr/>
          <p:nvPr/>
        </p:nvSpPr>
        <p:spPr>
          <a:xfrm>
            <a:off x="8412950" y="2265798"/>
            <a:ext cx="8397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52;p20">
            <a:extLst>
              <a:ext uri="{FF2B5EF4-FFF2-40B4-BE49-F238E27FC236}">
                <a16:creationId xmlns:a16="http://schemas.microsoft.com/office/drawing/2014/main" id="{F5C37FBB-8882-4DDC-9F56-23F98474B03D}"/>
              </a:ext>
            </a:extLst>
          </p:cNvPr>
          <p:cNvSpPr/>
          <p:nvPr/>
        </p:nvSpPr>
        <p:spPr>
          <a:xfrm>
            <a:off x="6433457" y="3096985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953;p20">
            <a:extLst>
              <a:ext uri="{FF2B5EF4-FFF2-40B4-BE49-F238E27FC236}">
                <a16:creationId xmlns:a16="http://schemas.microsoft.com/office/drawing/2014/main" id="{ED6CCF67-34CB-46BC-8B65-C32EBBA66875}"/>
              </a:ext>
            </a:extLst>
          </p:cNvPr>
          <p:cNvSpPr/>
          <p:nvPr/>
        </p:nvSpPr>
        <p:spPr>
          <a:xfrm>
            <a:off x="1861457" y="1060222"/>
            <a:ext cx="21193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Virtual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955;p20" descr="Wide upward diagonal">
            <a:extLst>
              <a:ext uri="{FF2B5EF4-FFF2-40B4-BE49-F238E27FC236}">
                <a16:creationId xmlns:a16="http://schemas.microsoft.com/office/drawing/2014/main" id="{1C0CA3E1-B1B7-4D97-99D7-D81D18189E3A}"/>
              </a:ext>
            </a:extLst>
          </p:cNvPr>
          <p:cNvSpPr/>
          <p:nvPr/>
        </p:nvSpPr>
        <p:spPr>
          <a:xfrm>
            <a:off x="828811" y="5577485"/>
            <a:ext cx="458887" cy="301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957;p20" descr="Wide upward diagonal">
            <a:extLst>
              <a:ext uri="{FF2B5EF4-FFF2-40B4-BE49-F238E27FC236}">
                <a16:creationId xmlns:a16="http://schemas.microsoft.com/office/drawing/2014/main" id="{64B63D80-DDC6-4DF4-83B0-49FF03775399}"/>
              </a:ext>
            </a:extLst>
          </p:cNvPr>
          <p:cNvSpPr/>
          <p:nvPr/>
        </p:nvSpPr>
        <p:spPr>
          <a:xfrm>
            <a:off x="4985657" y="32700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58;p20">
            <a:extLst>
              <a:ext uri="{FF2B5EF4-FFF2-40B4-BE49-F238E27FC236}">
                <a16:creationId xmlns:a16="http://schemas.microsoft.com/office/drawing/2014/main" id="{1CE5560E-67E8-4D69-B900-1E8B761A66E4}"/>
              </a:ext>
            </a:extLst>
          </p:cNvPr>
          <p:cNvSpPr/>
          <p:nvPr/>
        </p:nvSpPr>
        <p:spPr>
          <a:xfrm>
            <a:off x="4985657" y="30414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59;p20" descr="40%">
            <a:extLst>
              <a:ext uri="{FF2B5EF4-FFF2-40B4-BE49-F238E27FC236}">
                <a16:creationId xmlns:a16="http://schemas.microsoft.com/office/drawing/2014/main" id="{8B4C469E-0215-4191-BDE3-F6F12B6F194F}"/>
              </a:ext>
            </a:extLst>
          </p:cNvPr>
          <p:cNvSpPr/>
          <p:nvPr/>
        </p:nvSpPr>
        <p:spPr>
          <a:xfrm>
            <a:off x="4985657" y="372722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60;p20">
            <a:extLst>
              <a:ext uri="{FF2B5EF4-FFF2-40B4-BE49-F238E27FC236}">
                <a16:creationId xmlns:a16="http://schemas.microsoft.com/office/drawing/2014/main" id="{64A77CD1-5AD6-4099-B505-5E73EDCD1A40}"/>
              </a:ext>
            </a:extLst>
          </p:cNvPr>
          <p:cNvSpPr/>
          <p:nvPr/>
        </p:nvSpPr>
        <p:spPr>
          <a:xfrm>
            <a:off x="4985657" y="3514497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61;p20">
            <a:extLst>
              <a:ext uri="{FF2B5EF4-FFF2-40B4-BE49-F238E27FC236}">
                <a16:creationId xmlns:a16="http://schemas.microsoft.com/office/drawing/2014/main" id="{C03F4540-208B-43DE-8FA5-EFB64FD498FD}"/>
              </a:ext>
            </a:extLst>
          </p:cNvPr>
          <p:cNvSpPr/>
          <p:nvPr/>
        </p:nvSpPr>
        <p:spPr>
          <a:xfrm>
            <a:off x="6966857" y="3117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62;p20" descr="Wide upward diagonal">
            <a:extLst>
              <a:ext uri="{FF2B5EF4-FFF2-40B4-BE49-F238E27FC236}">
                <a16:creationId xmlns:a16="http://schemas.microsoft.com/office/drawing/2014/main" id="{3479F7B4-8338-40C9-92B6-E9065A3DC28C}"/>
              </a:ext>
            </a:extLst>
          </p:cNvPr>
          <p:cNvSpPr/>
          <p:nvPr/>
        </p:nvSpPr>
        <p:spPr>
          <a:xfrm>
            <a:off x="6966857" y="26604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63;p20" descr="40%">
            <a:extLst>
              <a:ext uri="{FF2B5EF4-FFF2-40B4-BE49-F238E27FC236}">
                <a16:creationId xmlns:a16="http://schemas.microsoft.com/office/drawing/2014/main" id="{0783C3A6-B3EC-44AE-B2AA-33F53B027FF2}"/>
              </a:ext>
            </a:extLst>
          </p:cNvPr>
          <p:cNvSpPr/>
          <p:nvPr/>
        </p:nvSpPr>
        <p:spPr>
          <a:xfrm>
            <a:off x="6966857" y="28890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64;p20">
            <a:extLst>
              <a:ext uri="{FF2B5EF4-FFF2-40B4-BE49-F238E27FC236}">
                <a16:creationId xmlns:a16="http://schemas.microsoft.com/office/drawing/2014/main" id="{B1723F36-5AB7-4986-BEB5-5343D8778F2A}"/>
              </a:ext>
            </a:extLst>
          </p:cNvPr>
          <p:cNvSpPr/>
          <p:nvPr/>
        </p:nvSpPr>
        <p:spPr>
          <a:xfrm>
            <a:off x="6966857" y="33462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6B473-8A45-4627-9A43-9B953D86C3BA}"/>
              </a:ext>
            </a:extLst>
          </p:cNvPr>
          <p:cNvGrpSpPr/>
          <p:nvPr/>
        </p:nvGrpSpPr>
        <p:grpSpPr>
          <a:xfrm>
            <a:off x="3958325" y="929123"/>
            <a:ext cx="3132138" cy="623338"/>
            <a:chOff x="3080657" y="1361847"/>
            <a:chExt cx="3132138" cy="623338"/>
          </a:xfrm>
        </p:grpSpPr>
        <p:sp>
          <p:nvSpPr>
            <p:cNvPr id="22" name="Google Shape;917;p20">
              <a:extLst>
                <a:ext uri="{FF2B5EF4-FFF2-40B4-BE49-F238E27FC236}">
                  <a16:creationId xmlns:a16="http://schemas.microsoft.com/office/drawing/2014/main" id="{5E7CAC2B-9E0D-4CF9-9F84-BD30CEA8A42F}"/>
                </a:ext>
              </a:extLst>
            </p:cNvPr>
            <p:cNvSpPr/>
            <p:nvPr/>
          </p:nvSpPr>
          <p:spPr>
            <a:xfrm>
              <a:off x="3169557" y="1682522"/>
              <a:ext cx="2921000" cy="2921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965;p20">
              <a:extLst>
                <a:ext uri="{FF2B5EF4-FFF2-40B4-BE49-F238E27FC236}">
                  <a16:creationId xmlns:a16="http://schemas.microsoft.com/office/drawing/2014/main" id="{E8F60FE6-319F-455A-9CD5-447DC846FE93}"/>
                </a:ext>
              </a:extLst>
            </p:cNvPr>
            <p:cNvCxnSpPr/>
            <p:nvPr/>
          </p:nvCxnSpPr>
          <p:spPr>
            <a:xfrm>
              <a:off x="50237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966;p20">
              <a:extLst>
                <a:ext uri="{FF2B5EF4-FFF2-40B4-BE49-F238E27FC236}">
                  <a16:creationId xmlns:a16="http://schemas.microsoft.com/office/drawing/2014/main" id="{1424482C-AAEA-4BBA-B9C2-3254664F4237}"/>
                </a:ext>
              </a:extLst>
            </p:cNvPr>
            <p:cNvCxnSpPr/>
            <p:nvPr/>
          </p:nvCxnSpPr>
          <p:spPr>
            <a:xfrm>
              <a:off x="40712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967;p20">
              <a:extLst>
                <a:ext uri="{FF2B5EF4-FFF2-40B4-BE49-F238E27FC236}">
                  <a16:creationId xmlns:a16="http://schemas.microsoft.com/office/drawing/2014/main" id="{0B0E8FC9-0C3C-4CC6-89FC-5C65C96FCDEB}"/>
                </a:ext>
              </a:extLst>
            </p:cNvPr>
            <p:cNvSpPr/>
            <p:nvPr/>
          </p:nvSpPr>
          <p:spPr>
            <a:xfrm>
              <a:off x="3156857" y="1649185"/>
              <a:ext cx="29211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p1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p2   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offset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968;p20">
              <a:extLst>
                <a:ext uri="{FF2B5EF4-FFF2-40B4-BE49-F238E27FC236}">
                  <a16:creationId xmlns:a16="http://schemas.microsoft.com/office/drawing/2014/main" id="{68EEA2DB-8A03-4592-9DB4-B5A34681C96C}"/>
                </a:ext>
              </a:extLst>
            </p:cNvPr>
            <p:cNvSpPr txBox="1"/>
            <p:nvPr/>
          </p:nvSpPr>
          <p:spPr>
            <a:xfrm>
              <a:off x="5900057" y="1361847"/>
              <a:ext cx="31273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69;p20">
              <a:extLst>
                <a:ext uri="{FF2B5EF4-FFF2-40B4-BE49-F238E27FC236}">
                  <a16:creationId xmlns:a16="http://schemas.microsoft.com/office/drawing/2014/main" id="{DE883E76-D0B5-4C24-B207-094360FCE6EE}"/>
                </a:ext>
              </a:extLst>
            </p:cNvPr>
            <p:cNvSpPr txBox="1"/>
            <p:nvPr/>
          </p:nvSpPr>
          <p:spPr>
            <a:xfrm>
              <a:off x="4985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70;p20">
              <a:extLst>
                <a:ext uri="{FF2B5EF4-FFF2-40B4-BE49-F238E27FC236}">
                  <a16:creationId xmlns:a16="http://schemas.microsoft.com/office/drawing/2014/main" id="{C09EBF82-FD1C-42CC-B40B-44AA16A8A14E}"/>
                </a:ext>
              </a:extLst>
            </p:cNvPr>
            <p:cNvSpPr txBox="1"/>
            <p:nvPr/>
          </p:nvSpPr>
          <p:spPr>
            <a:xfrm>
              <a:off x="46808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971;p20">
              <a:extLst>
                <a:ext uri="{FF2B5EF4-FFF2-40B4-BE49-F238E27FC236}">
                  <a16:creationId xmlns:a16="http://schemas.microsoft.com/office/drawing/2014/main" id="{59DA1958-AAEF-4985-8DFA-8997C7F14896}"/>
                </a:ext>
              </a:extLst>
            </p:cNvPr>
            <p:cNvSpPr txBox="1"/>
            <p:nvPr/>
          </p:nvSpPr>
          <p:spPr>
            <a:xfrm>
              <a:off x="39950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2;p20">
              <a:extLst>
                <a:ext uri="{FF2B5EF4-FFF2-40B4-BE49-F238E27FC236}">
                  <a16:creationId xmlns:a16="http://schemas.microsoft.com/office/drawing/2014/main" id="{99D0B6B5-1D19-4882-BA8C-665E27EBAC1A}"/>
                </a:ext>
              </a:extLst>
            </p:cNvPr>
            <p:cNvSpPr txBox="1"/>
            <p:nvPr/>
          </p:nvSpPr>
          <p:spPr>
            <a:xfrm>
              <a:off x="36902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973;p20">
              <a:extLst>
                <a:ext uri="{FF2B5EF4-FFF2-40B4-BE49-F238E27FC236}">
                  <a16:creationId xmlns:a16="http://schemas.microsoft.com/office/drawing/2014/main" id="{98A88BFC-47A8-4931-ACF5-6FCA613EE7FD}"/>
                </a:ext>
              </a:extLst>
            </p:cNvPr>
            <p:cNvSpPr txBox="1"/>
            <p:nvPr/>
          </p:nvSpPr>
          <p:spPr>
            <a:xfrm>
              <a:off x="3080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31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975;p20">
            <a:extLst>
              <a:ext uri="{FF2B5EF4-FFF2-40B4-BE49-F238E27FC236}">
                <a16:creationId xmlns:a16="http://schemas.microsoft.com/office/drawing/2014/main" id="{D28B031C-D2B4-4C63-9049-3925E29DC796}"/>
              </a:ext>
            </a:extLst>
          </p:cNvPr>
          <p:cNvSpPr txBox="1"/>
          <p:nvPr/>
        </p:nvSpPr>
        <p:spPr>
          <a:xfrm>
            <a:off x="3979870" y="154189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977;p20">
            <a:extLst>
              <a:ext uri="{FF2B5EF4-FFF2-40B4-BE49-F238E27FC236}">
                <a16:creationId xmlns:a16="http://schemas.microsoft.com/office/drawing/2014/main" id="{D0C368B8-1ED1-440A-82E5-52D42EF35755}"/>
              </a:ext>
            </a:extLst>
          </p:cNvPr>
          <p:cNvSpPr txBox="1"/>
          <p:nvPr/>
        </p:nvSpPr>
        <p:spPr>
          <a:xfrm>
            <a:off x="4979087" y="158228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L2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978;p20" descr="40%">
            <a:extLst>
              <a:ext uri="{FF2B5EF4-FFF2-40B4-BE49-F238E27FC236}">
                <a16:creationId xmlns:a16="http://schemas.microsoft.com/office/drawing/2014/main" id="{13C551B2-4216-46F1-9EFF-70685F0FC081}"/>
              </a:ext>
            </a:extLst>
          </p:cNvPr>
          <p:cNvSpPr/>
          <p:nvPr/>
        </p:nvSpPr>
        <p:spPr>
          <a:xfrm>
            <a:off x="828811" y="4791673"/>
            <a:ext cx="476100" cy="30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981;p20" descr="40%">
            <a:extLst>
              <a:ext uri="{FF2B5EF4-FFF2-40B4-BE49-F238E27FC236}">
                <a16:creationId xmlns:a16="http://schemas.microsoft.com/office/drawing/2014/main" id="{A6CE9B19-A6E4-44FE-820A-78EBFBD8ED71}"/>
              </a:ext>
            </a:extLst>
          </p:cNvPr>
          <p:cNvSpPr/>
          <p:nvPr/>
        </p:nvSpPr>
        <p:spPr>
          <a:xfrm>
            <a:off x="2045169" y="3233508"/>
            <a:ext cx="914400" cy="228600"/>
          </a:xfrm>
          <a:prstGeom prst="rect">
            <a:avLst/>
          </a:prstGeom>
          <a:solidFill>
            <a:schemeClr val="accent4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985;p20" descr="40%">
            <a:extLst>
              <a:ext uri="{FF2B5EF4-FFF2-40B4-BE49-F238E27FC236}">
                <a16:creationId xmlns:a16="http://schemas.microsoft.com/office/drawing/2014/main" id="{E175C186-F807-4EE2-90E0-8A6EDC3014ED}"/>
              </a:ext>
            </a:extLst>
          </p:cNvPr>
          <p:cNvSpPr/>
          <p:nvPr/>
        </p:nvSpPr>
        <p:spPr>
          <a:xfrm>
            <a:off x="818543" y="5951895"/>
            <a:ext cx="476100" cy="30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44;p20">
            <a:extLst>
              <a:ext uri="{FF2B5EF4-FFF2-40B4-BE49-F238E27FC236}">
                <a16:creationId xmlns:a16="http://schemas.microsoft.com/office/drawing/2014/main" id="{7BD2D186-8439-49FB-B381-5755A018DE4D}"/>
              </a:ext>
            </a:extLst>
          </p:cNvPr>
          <p:cNvSpPr/>
          <p:nvPr/>
        </p:nvSpPr>
        <p:spPr>
          <a:xfrm>
            <a:off x="1350268" y="509216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82;p20">
            <a:extLst>
              <a:ext uri="{FF2B5EF4-FFF2-40B4-BE49-F238E27FC236}">
                <a16:creationId xmlns:a16="http://schemas.microsoft.com/office/drawing/2014/main" id="{F0353D36-F728-4A62-B489-B6DDA99BC483}"/>
              </a:ext>
            </a:extLst>
          </p:cNvPr>
          <p:cNvSpPr/>
          <p:nvPr/>
        </p:nvSpPr>
        <p:spPr>
          <a:xfrm rot="-5400000">
            <a:off x="9427362" y="2852378"/>
            <a:ext cx="23225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sz="1800" b="0" i="0" u="none" strike="noStrike" cap="none" dirty="0">
              <a:solidFill>
                <a:srgbClr val="5612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42;p20">
            <a:extLst>
              <a:ext uri="{FF2B5EF4-FFF2-40B4-BE49-F238E27FC236}">
                <a16:creationId xmlns:a16="http://schemas.microsoft.com/office/drawing/2014/main" id="{205FAE7E-79CE-4EA7-9D0F-6CB4806522A3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>
            <a:off x="7865382" y="3011260"/>
            <a:ext cx="1477843" cy="251843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44;p20">
            <a:extLst>
              <a:ext uri="{FF2B5EF4-FFF2-40B4-BE49-F238E27FC236}">
                <a16:creationId xmlns:a16="http://schemas.microsoft.com/office/drawing/2014/main" id="{34264442-96E3-4A1D-9D55-C75365966201}"/>
              </a:ext>
            </a:extLst>
          </p:cNvPr>
          <p:cNvSpPr/>
          <p:nvPr/>
        </p:nvSpPr>
        <p:spPr>
          <a:xfrm>
            <a:off x="1331268" y="5915296"/>
            <a:ext cx="22685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data in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44;p20">
            <a:extLst>
              <a:ext uri="{FF2B5EF4-FFF2-40B4-BE49-F238E27FC236}">
                <a16:creationId xmlns:a16="http://schemas.microsoft.com/office/drawing/2014/main" id="{71F1487F-33CA-49AD-A932-D76B0193F5A3}"/>
              </a:ext>
            </a:extLst>
          </p:cNvPr>
          <p:cNvSpPr/>
          <p:nvPr/>
        </p:nvSpPr>
        <p:spPr>
          <a:xfrm>
            <a:off x="1331268" y="554622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Unused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944;p20">
            <a:extLst>
              <a:ext uri="{FF2B5EF4-FFF2-40B4-BE49-F238E27FC236}">
                <a16:creationId xmlns:a16="http://schemas.microsoft.com/office/drawing/2014/main" id="{476E1988-444D-4E1D-AD41-A00953EDCD73}"/>
              </a:ext>
            </a:extLst>
          </p:cNvPr>
          <p:cNvSpPr/>
          <p:nvPr/>
        </p:nvSpPr>
        <p:spPr>
          <a:xfrm>
            <a:off x="1336711" y="3942277"/>
            <a:ext cx="2025601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945;p20">
            <a:extLst>
              <a:ext uri="{FF2B5EF4-FFF2-40B4-BE49-F238E27FC236}">
                <a16:creationId xmlns:a16="http://schemas.microsoft.com/office/drawing/2014/main" id="{DA56C924-4C68-4F83-8F4F-DBBAA0B2880A}"/>
              </a:ext>
            </a:extLst>
          </p:cNvPr>
          <p:cNvSpPr/>
          <p:nvPr/>
        </p:nvSpPr>
        <p:spPr>
          <a:xfrm>
            <a:off x="828811" y="4337855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978;p20" descr="40%">
            <a:extLst>
              <a:ext uri="{FF2B5EF4-FFF2-40B4-BE49-F238E27FC236}">
                <a16:creationId xmlns:a16="http://schemas.microsoft.com/office/drawing/2014/main" id="{F3B68CA0-C213-47B3-BA70-2CCE33113A72}"/>
              </a:ext>
            </a:extLst>
          </p:cNvPr>
          <p:cNvSpPr/>
          <p:nvPr/>
        </p:nvSpPr>
        <p:spPr>
          <a:xfrm>
            <a:off x="828811" y="3993305"/>
            <a:ext cx="476100" cy="30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944;p20">
            <a:extLst>
              <a:ext uri="{FF2B5EF4-FFF2-40B4-BE49-F238E27FC236}">
                <a16:creationId xmlns:a16="http://schemas.microsoft.com/office/drawing/2014/main" id="{26C41EB5-D420-45CA-82ED-2AA9A376EDBB}"/>
              </a:ext>
            </a:extLst>
          </p:cNvPr>
          <p:cNvSpPr/>
          <p:nvPr/>
        </p:nvSpPr>
        <p:spPr>
          <a:xfrm>
            <a:off x="1350268" y="4293798"/>
            <a:ext cx="2445530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981;p20" descr="40%">
            <a:extLst>
              <a:ext uri="{FF2B5EF4-FFF2-40B4-BE49-F238E27FC236}">
                <a16:creationId xmlns:a16="http://schemas.microsoft.com/office/drawing/2014/main" id="{C18C91B9-2281-4005-897B-11699A4E5ED7}"/>
              </a:ext>
            </a:extLst>
          </p:cNvPr>
          <p:cNvSpPr/>
          <p:nvPr/>
        </p:nvSpPr>
        <p:spPr>
          <a:xfrm>
            <a:off x="719174" y="3857480"/>
            <a:ext cx="2894238" cy="24869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245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D4B-61C8-4BC3-BA8E-BA757F54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ED4C-0EAA-48C6-9195-B877DEA7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address is broken down into three or more parts</a:t>
            </a:r>
          </a:p>
          <a:p>
            <a:pPr lvl="1"/>
            <a:r>
              <a:rPr lang="en-US" dirty="0"/>
              <a:t>Highest bits index into highest-level page table</a:t>
            </a:r>
          </a:p>
          <a:p>
            <a:r>
              <a:rPr lang="en-US" dirty="0"/>
              <a:t>A missing entry at any level triggers a page fault</a:t>
            </a:r>
          </a:p>
          <a:p>
            <a:endParaRPr lang="en-US" dirty="0"/>
          </a:p>
          <a:p>
            <a:r>
              <a:rPr lang="en-US" dirty="0"/>
              <a:t>Size of tables in memory</a:t>
            </a:r>
            <a:br>
              <a:rPr lang="en-US" dirty="0"/>
            </a:br>
            <a:r>
              <a:rPr lang="en-US" dirty="0"/>
              <a:t>proportional to number of</a:t>
            </a:r>
            <a:br>
              <a:rPr lang="en-US" dirty="0"/>
            </a:br>
            <a:r>
              <a:rPr lang="en-US" dirty="0"/>
              <a:t>pages of virtual memory used</a:t>
            </a:r>
          </a:p>
          <a:p>
            <a:pPr lvl="1"/>
            <a:r>
              <a:rPr lang="en-US" dirty="0"/>
              <a:t>Small processes can</a:t>
            </a:r>
            <a:br>
              <a:rPr lang="en-US" dirty="0"/>
            </a:br>
            <a:r>
              <a:rPr lang="en-US" dirty="0"/>
              <a:t>have proportionally small</a:t>
            </a:r>
            <a:br>
              <a:rPr lang="en-US" dirty="0"/>
            </a:br>
            <a:r>
              <a:rPr 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8938-096F-40C1-B684-C2560AA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1AA8-EF37-4325-AD0B-ADCAC070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348" y="2811564"/>
            <a:ext cx="5924676" cy="33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6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B2AE-60A7-4E0D-AD18-49CB9D5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 can keep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0B6D-ADCB-4E36-A1D3-BD188E35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115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page table directory is often sparse, so break it up too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Four levels of page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48-bit addresses</a:t>
            </a:r>
            <a:br>
              <a:rPr lang="en-US" dirty="0"/>
            </a:br>
            <a:r>
              <a:rPr lang="en-US" dirty="0"/>
              <a:t>(256 TB RAM ought to be enough for everyone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5FFD-12FF-491A-A439-1B760C8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99762700-67AD-43A1-88D3-FEDEB87A19D7}"/>
              </a:ext>
            </a:extLst>
          </p:cNvPr>
          <p:cNvGrpSpPr>
            <a:grpSpLocks/>
          </p:cNvGrpSpPr>
          <p:nvPr/>
        </p:nvGrpSpPr>
        <p:grpSpPr bwMode="auto">
          <a:xfrm>
            <a:off x="5224044" y="5314154"/>
            <a:ext cx="6356350" cy="1012825"/>
            <a:chOff x="3305" y="499"/>
            <a:chExt cx="3632" cy="638"/>
          </a:xfrm>
        </p:grpSpPr>
        <p:sp>
          <p:nvSpPr>
            <p:cNvPr id="6" name="Text Box 100">
              <a:extLst>
                <a:ext uri="{FF2B5EF4-FFF2-40B4-BE49-F238E27FC236}">
                  <a16:creationId xmlns:a16="http://schemas.microsoft.com/office/drawing/2014/main" id="{FCE08936-3F9C-4A18-924B-6A0A8C21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499"/>
              <a:ext cx="79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(40-50 bits)</a:t>
              </a:r>
            </a:p>
          </p:txBody>
        </p:sp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id="{2EC166D9-947B-405B-BCB5-929A7A944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" name="Rectangle 98">
                <a:extLst>
                  <a:ext uri="{FF2B5EF4-FFF2-40B4-BE49-F238E27FC236}">
                    <a16:creationId xmlns:a16="http://schemas.microsoft.com/office/drawing/2014/main" id="{C4F29BF2-152A-4C0F-83AD-F97F0CA6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latin typeface="+mn-lt"/>
                  </a:rPr>
                  <a:t>12bit Offset</a:t>
                </a:r>
              </a:p>
            </p:txBody>
          </p:sp>
          <p:sp>
            <p:nvSpPr>
              <p:cNvPr id="9" name="Rectangle 102">
                <a:extLst>
                  <a:ext uri="{FF2B5EF4-FFF2-40B4-BE49-F238E27FC236}">
                    <a16:creationId xmlns:a16="http://schemas.microsoft.com/office/drawing/2014/main" id="{A4CD890A-5F78-43A9-8591-D838A37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+mn-lt"/>
                  </a:rPr>
                  <a:t>Physical Page #</a:t>
                </a:r>
              </a:p>
            </p:txBody>
          </p:sp>
        </p:grpSp>
      </p:grpSp>
      <p:sp>
        <p:nvSpPr>
          <p:cNvPr id="10" name="Rectangle 54">
            <a:extLst>
              <a:ext uri="{FF2B5EF4-FFF2-40B4-BE49-F238E27FC236}">
                <a16:creationId xmlns:a16="http://schemas.microsoft.com/office/drawing/2014/main" id="{3CB0BF72-CAEF-4A08-A5BD-3CBA0EE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756" y="1160463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7DD0A048-BD78-4EE3-BF0A-27ED7041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469" y="11557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2D60A993-F1FC-42A8-9F44-AD561B6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769" y="1160463"/>
            <a:ext cx="83676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12 bits</a:t>
            </a:r>
          </a:p>
        </p:txBody>
      </p:sp>
      <p:sp>
        <p:nvSpPr>
          <p:cNvPr id="13" name="Text Box 66">
            <a:extLst>
              <a:ext uri="{FF2B5EF4-FFF2-40B4-BE49-F238E27FC236}">
                <a16:creationId xmlns:a16="http://schemas.microsoft.com/office/drawing/2014/main" id="{92FF918B-5451-4DC4-90FE-629953F6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54" y="1295400"/>
            <a:ext cx="164626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+mn-lt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+mn-lt"/>
              </a:rPr>
              <a:t>Address:</a:t>
            </a:r>
          </a:p>
        </p:txBody>
      </p:sp>
      <p:sp>
        <p:nvSpPr>
          <p:cNvPr id="14" name="Rectangle 68">
            <a:extLst>
              <a:ext uri="{FF2B5EF4-FFF2-40B4-BE49-F238E27FC236}">
                <a16:creationId xmlns:a16="http://schemas.microsoft.com/office/drawing/2014/main" id="{8B8451DE-050C-4A09-925D-8AF4DB16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006" y="1484313"/>
            <a:ext cx="1563688" cy="37782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Offset</a:t>
            </a:r>
          </a:p>
        </p:txBody>
      </p:sp>
      <p:sp>
        <p:nvSpPr>
          <p:cNvPr id="15" name="Rectangle 69">
            <a:extLst>
              <a:ext uri="{FF2B5EF4-FFF2-40B4-BE49-F238E27FC236}">
                <a16:creationId xmlns:a16="http://schemas.microsoft.com/office/drawing/2014/main" id="{B791060A-13AC-4183-92DC-2904A69D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869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P2 index</a:t>
            </a:r>
          </a:p>
        </p:txBody>
      </p:sp>
      <p:sp>
        <p:nvSpPr>
          <p:cNvPr id="16" name="Rectangle 70">
            <a:extLst>
              <a:ext uri="{FF2B5EF4-FFF2-40B4-BE49-F238E27FC236}">
                <a16:creationId xmlns:a16="http://schemas.microsoft.com/office/drawing/2014/main" id="{05D90A19-78C9-48F5-958E-D1F67B33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69" y="1484313"/>
            <a:ext cx="1003300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P1 index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1AA75-D964-46D5-A175-A699DC67DA7E}"/>
              </a:ext>
            </a:extLst>
          </p:cNvPr>
          <p:cNvGrpSpPr>
            <a:grpSpLocks/>
          </p:cNvGrpSpPr>
          <p:nvPr/>
        </p:nvGrpSpPr>
        <p:grpSpPr bwMode="auto">
          <a:xfrm>
            <a:off x="6575006" y="2835275"/>
            <a:ext cx="669925" cy="1397000"/>
            <a:chOff x="3290594" y="2432050"/>
            <a:chExt cx="669926" cy="139700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080127F-CC94-4C45-8E6D-EFFA588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9" name="Rectangle 5" descr="80%">
              <a:extLst>
                <a:ext uri="{FF2B5EF4-FFF2-40B4-BE49-F238E27FC236}">
                  <a16:creationId xmlns:a16="http://schemas.microsoft.com/office/drawing/2014/main" id="{0F8C93F2-B3D6-4F04-A22B-F0A8A539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0" name="Rectangle 6" descr="75%">
              <a:extLst>
                <a:ext uri="{FF2B5EF4-FFF2-40B4-BE49-F238E27FC236}">
                  <a16:creationId xmlns:a16="http://schemas.microsoft.com/office/drawing/2014/main" id="{BF2398CA-69BE-4AC2-BAAF-DC8CAF29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1" name="Rectangle 7" descr="75%">
              <a:extLst>
                <a:ext uri="{FF2B5EF4-FFF2-40B4-BE49-F238E27FC236}">
                  <a16:creationId xmlns:a16="http://schemas.microsoft.com/office/drawing/2014/main" id="{F7032FCE-8A23-4B5E-8C55-90CFBC60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2" name="Group 111">
            <a:extLst>
              <a:ext uri="{FF2B5EF4-FFF2-40B4-BE49-F238E27FC236}">
                <a16:creationId xmlns:a16="http://schemas.microsoft.com/office/drawing/2014/main" id="{1D8BE598-93EC-48A7-B356-21B0B8D9E66E}"/>
              </a:ext>
            </a:extLst>
          </p:cNvPr>
          <p:cNvGrpSpPr>
            <a:grpSpLocks/>
          </p:cNvGrpSpPr>
          <p:nvPr/>
        </p:nvGrpSpPr>
        <p:grpSpPr bwMode="auto">
          <a:xfrm>
            <a:off x="6052719" y="4327525"/>
            <a:ext cx="1703387" cy="300038"/>
            <a:chOff x="1872" y="2644"/>
            <a:chExt cx="1073" cy="189"/>
          </a:xfrm>
        </p:grpSpPr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41823FFD-3F73-4313-B363-1D1E04EE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4"/>
              <a:ext cx="5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+mn-lt"/>
                </a:rPr>
                <a:t>8 bytes</a:t>
              </a:r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id="{7CB56F84-5C8B-4386-A665-6BDF0F29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id="{B16B58E2-26F9-49F1-B1AC-925C0C59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76">
            <a:extLst>
              <a:ext uri="{FF2B5EF4-FFF2-40B4-BE49-F238E27FC236}">
                <a16:creationId xmlns:a16="http://schemas.microsoft.com/office/drawing/2014/main" id="{A102FBEF-0EF8-47C0-AA15-923A0744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444" y="28384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+mn-lt"/>
              </a:rPr>
              <a:t>PageTablePtr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7" name="Line 92">
            <a:extLst>
              <a:ext uri="{FF2B5EF4-FFF2-40B4-BE49-F238E27FC236}">
                <a16:creationId xmlns:a16="http://schemas.microsoft.com/office/drawing/2014/main" id="{41BF92A7-FCD8-4F9E-A290-509AD3D41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1594" y="28733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E909DE94-A9B4-4F81-99B2-EB98E3989BD3}"/>
              </a:ext>
            </a:extLst>
          </p:cNvPr>
          <p:cNvSpPr>
            <a:spLocks/>
          </p:cNvSpPr>
          <p:nvPr/>
        </p:nvSpPr>
        <p:spPr bwMode="auto">
          <a:xfrm>
            <a:off x="6047956" y="18462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29" name="Group 117">
            <a:extLst>
              <a:ext uri="{FF2B5EF4-FFF2-40B4-BE49-F238E27FC236}">
                <a16:creationId xmlns:a16="http://schemas.microsoft.com/office/drawing/2014/main" id="{63D5EA06-514A-4CB4-8A94-F6F5FEF8D8F5}"/>
              </a:ext>
            </a:extLst>
          </p:cNvPr>
          <p:cNvGrpSpPr>
            <a:grpSpLocks/>
          </p:cNvGrpSpPr>
          <p:nvPr/>
        </p:nvGrpSpPr>
        <p:grpSpPr bwMode="auto">
          <a:xfrm>
            <a:off x="7913269" y="2973388"/>
            <a:ext cx="668337" cy="1397000"/>
            <a:chOff x="3572" y="971"/>
            <a:chExt cx="421" cy="880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96853CE2-2C4D-4F76-B081-E3CEFDE2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1" name="Rectangle 9" descr="50%">
              <a:extLst>
                <a:ext uri="{FF2B5EF4-FFF2-40B4-BE49-F238E27FC236}">
                  <a16:creationId xmlns:a16="http://schemas.microsoft.com/office/drawing/2014/main" id="{54141C62-2702-41AC-BAA6-E71FF878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2" name="Rectangle 10" descr="50%">
              <a:extLst>
                <a:ext uri="{FF2B5EF4-FFF2-40B4-BE49-F238E27FC236}">
                  <a16:creationId xmlns:a16="http://schemas.microsoft.com/office/drawing/2014/main" id="{55779FA4-B977-4B40-B3AA-C7F2DBE1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3" name="Rectangle 11" descr="70%">
              <a:extLst>
                <a:ext uri="{FF2B5EF4-FFF2-40B4-BE49-F238E27FC236}">
                  <a16:creationId xmlns:a16="http://schemas.microsoft.com/office/drawing/2014/main" id="{CB115CBB-6791-464D-8F26-DC4DA6BF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4" name="Group 118">
            <a:extLst>
              <a:ext uri="{FF2B5EF4-FFF2-40B4-BE49-F238E27FC236}">
                <a16:creationId xmlns:a16="http://schemas.microsoft.com/office/drawing/2014/main" id="{37EF77E3-A3E0-4EC5-A8D7-19B627D83514}"/>
              </a:ext>
            </a:extLst>
          </p:cNvPr>
          <p:cNvGrpSpPr>
            <a:grpSpLocks/>
          </p:cNvGrpSpPr>
          <p:nvPr/>
        </p:nvGrpSpPr>
        <p:grpSpPr bwMode="auto">
          <a:xfrm>
            <a:off x="9137231" y="2887663"/>
            <a:ext cx="668338" cy="1398587"/>
            <a:chOff x="3572" y="2057"/>
            <a:chExt cx="421" cy="881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B9EF50C2-A0EC-455A-A08B-CC8A9759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Rectangle 13" descr="50%">
              <a:extLst>
                <a:ext uri="{FF2B5EF4-FFF2-40B4-BE49-F238E27FC236}">
                  <a16:creationId xmlns:a16="http://schemas.microsoft.com/office/drawing/2014/main" id="{4FC83526-7276-4C15-A1F5-42F87A84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7" name="Rectangle 14" descr="50%">
              <a:extLst>
                <a:ext uri="{FF2B5EF4-FFF2-40B4-BE49-F238E27FC236}">
                  <a16:creationId xmlns:a16="http://schemas.microsoft.com/office/drawing/2014/main" id="{2FC13709-C1A7-4604-A3B8-BFD5AB85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8" name="Rectangle 15" descr="50%">
              <a:extLst>
                <a:ext uri="{FF2B5EF4-FFF2-40B4-BE49-F238E27FC236}">
                  <a16:creationId xmlns:a16="http://schemas.microsoft.com/office/drawing/2014/main" id="{7A95D2A4-6EAB-461B-93FA-F3FE811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39" name="Freeform 120">
            <a:extLst>
              <a:ext uri="{FF2B5EF4-FFF2-40B4-BE49-F238E27FC236}">
                <a16:creationId xmlns:a16="http://schemas.microsoft.com/office/drawing/2014/main" id="{DF737829-97D1-4F23-9655-B29E9B7D5923}"/>
              </a:ext>
            </a:extLst>
          </p:cNvPr>
          <p:cNvSpPr>
            <a:spLocks/>
          </p:cNvSpPr>
          <p:nvPr/>
        </p:nvSpPr>
        <p:spPr bwMode="auto">
          <a:xfrm>
            <a:off x="7244931" y="18510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F0EEE669-B169-4C3B-A209-24865CAA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81" y="1484313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P3 index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35260A8B-8583-4D5E-8C99-D2811E0E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294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P4 index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3B6B07CA-0CBC-4AD7-BEAD-BBB60541A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81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36189F30-1E6A-4D37-9D25-51BD07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894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4" name="Line 92">
            <a:extLst>
              <a:ext uri="{FF2B5EF4-FFF2-40B4-BE49-F238E27FC236}">
                <a16:creationId xmlns:a16="http://schemas.microsoft.com/office/drawing/2014/main" id="{0E09B5B0-CC69-4805-AEE2-54FB91771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519" y="29733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5" name="Line 92">
            <a:extLst>
              <a:ext uri="{FF2B5EF4-FFF2-40B4-BE49-F238E27FC236}">
                <a16:creationId xmlns:a16="http://schemas.microsoft.com/office/drawing/2014/main" id="{208BABB6-CB5F-439D-AFEA-2A712E27F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956" y="29114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6" name="Freeform 120">
            <a:extLst>
              <a:ext uri="{FF2B5EF4-FFF2-40B4-BE49-F238E27FC236}">
                <a16:creationId xmlns:a16="http://schemas.microsoft.com/office/drawing/2014/main" id="{C5126D33-26A6-4708-BC6E-E1CFB0A3CB72}"/>
              </a:ext>
            </a:extLst>
          </p:cNvPr>
          <p:cNvSpPr>
            <a:spLocks/>
          </p:cNvSpPr>
          <p:nvPr/>
        </p:nvSpPr>
        <p:spPr bwMode="auto">
          <a:xfrm>
            <a:off x="8470481" y="18621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BC22D-01F5-45EA-9CA9-A985A2A44674}"/>
              </a:ext>
            </a:extLst>
          </p:cNvPr>
          <p:cNvGrpSpPr>
            <a:grpSpLocks/>
          </p:cNvGrpSpPr>
          <p:nvPr/>
        </p:nvGrpSpPr>
        <p:grpSpPr bwMode="auto">
          <a:xfrm>
            <a:off x="10145294" y="2525713"/>
            <a:ext cx="669925" cy="1397000"/>
            <a:chOff x="3290594" y="2432050"/>
            <a:chExt cx="669926" cy="139700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5E2550AF-D8AA-41FA-B31C-747EF3F3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Rectangle 5" descr="80%">
              <a:extLst>
                <a:ext uri="{FF2B5EF4-FFF2-40B4-BE49-F238E27FC236}">
                  <a16:creationId xmlns:a16="http://schemas.microsoft.com/office/drawing/2014/main" id="{EFDBB25A-E22F-4D5A-BAAD-F55C54EC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Rectangle 6" descr="75%">
              <a:extLst>
                <a:ext uri="{FF2B5EF4-FFF2-40B4-BE49-F238E27FC236}">
                  <a16:creationId xmlns:a16="http://schemas.microsoft.com/office/drawing/2014/main" id="{7B3469B9-E90D-46A1-B505-044BCD98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1" name="Rectangle 7" descr="75%">
              <a:extLst>
                <a:ext uri="{FF2B5EF4-FFF2-40B4-BE49-F238E27FC236}">
                  <a16:creationId xmlns:a16="http://schemas.microsoft.com/office/drawing/2014/main" id="{542318DC-13BE-4857-BA6F-A34EE697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52" name="Line 92">
            <a:extLst>
              <a:ext uri="{FF2B5EF4-FFF2-40B4-BE49-F238E27FC236}">
                <a16:creationId xmlns:a16="http://schemas.microsoft.com/office/drawing/2014/main" id="{71EC37E8-A940-4E33-8F94-19146E54A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5569" y="25257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Freeform 120">
            <a:extLst>
              <a:ext uri="{FF2B5EF4-FFF2-40B4-BE49-F238E27FC236}">
                <a16:creationId xmlns:a16="http://schemas.microsoft.com/office/drawing/2014/main" id="{DFD5E533-3BEB-4A3E-B1DD-96EF14D8CCE4}"/>
              </a:ext>
            </a:extLst>
          </p:cNvPr>
          <p:cNvSpPr>
            <a:spLocks/>
          </p:cNvSpPr>
          <p:nvPr/>
        </p:nvSpPr>
        <p:spPr bwMode="auto">
          <a:xfrm>
            <a:off x="9565856" y="18621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7958BBB3-15B2-41B8-8AB1-66DDB800390B}"/>
              </a:ext>
            </a:extLst>
          </p:cNvPr>
          <p:cNvSpPr>
            <a:spLocks/>
          </p:cNvSpPr>
          <p:nvPr/>
        </p:nvSpPr>
        <p:spPr bwMode="auto">
          <a:xfrm>
            <a:off x="10704094" y="1862139"/>
            <a:ext cx="876300" cy="3746172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F6506BFD-DA8D-43CE-922B-7CCB9EFBBB1F}"/>
              </a:ext>
            </a:extLst>
          </p:cNvPr>
          <p:cNvSpPr>
            <a:spLocks/>
          </p:cNvSpPr>
          <p:nvPr/>
        </p:nvSpPr>
        <p:spPr bwMode="auto">
          <a:xfrm>
            <a:off x="8568906" y="2784475"/>
            <a:ext cx="2619375" cy="2840035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950FDB49-C33D-4AB0-B56F-D72F97F9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06" y="4699000"/>
            <a:ext cx="39360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</a:rPr>
              <a:t>4096-byte pages (12 bit offset)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9439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9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B50-929F-4A47-88FA-E238E417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Intel Ice Lake (2019): 5 layers!!</a:t>
            </a:r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9F6-C3DC-4488-8E6C-366ED2F2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67" y="1143000"/>
            <a:ext cx="681925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E69-D8A5-43E5-86D2-596182E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6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73856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6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99982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As in each memory access takes six times as long</a:t>
            </a:r>
          </a:p>
          <a:p>
            <a:pPr lvl="1"/>
            <a:endParaRPr lang="en-US" dirty="0"/>
          </a:p>
          <a:p>
            <a:r>
              <a:rPr lang="en-US" dirty="0"/>
              <a:t>TLB is </a:t>
            </a:r>
            <a:r>
              <a:rPr lang="en-US" b="1" i="1" dirty="0"/>
              <a:t>extremely</a:t>
            </a:r>
            <a:r>
              <a:rPr lang="en-US" dirty="0"/>
              <a:t>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enables this illusion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</p:cNvCxnSpPr>
          <p:nvPr/>
        </p:nvCxnSpPr>
        <p:spPr>
          <a:xfrm flipV="1">
            <a:off x="5509526" y="3054483"/>
            <a:ext cx="3618722" cy="975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8C7-9841-4B27-A08E-4438F8E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optimization: 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0F9C-0905-4B65-888B-EDEC05BD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using large pages results in wasted memory</a:t>
            </a:r>
          </a:p>
          <a:p>
            <a:pPr lvl="1"/>
            <a:r>
              <a:rPr lang="en-US" dirty="0"/>
              <a:t>Example: 1 MB page where only 1 KB is used</a:t>
            </a:r>
          </a:p>
          <a:p>
            <a:pPr lvl="1"/>
            <a:endParaRPr lang="en-US" dirty="0"/>
          </a:p>
          <a:p>
            <a:r>
              <a:rPr lang="en-US" dirty="0"/>
              <a:t>Always using small pages results in unnecessary page table entries</a:t>
            </a:r>
          </a:p>
          <a:p>
            <a:pPr lvl="1"/>
            <a:r>
              <a:rPr lang="en-US" dirty="0"/>
              <a:t>Example: 250 entries in a row to represent 1 MB of memory</a:t>
            </a:r>
          </a:p>
          <a:p>
            <a:pPr lvl="1"/>
            <a:endParaRPr lang="en-US" dirty="0"/>
          </a:p>
          <a:p>
            <a:r>
              <a:rPr lang="en-US" dirty="0"/>
              <a:t>Can we mix in larger pages opportunistically?</a:t>
            </a:r>
          </a:p>
          <a:p>
            <a:pPr lvl="1"/>
            <a:r>
              <a:rPr lang="en-US" dirty="0"/>
              <a:t>Small pages normally</a:t>
            </a:r>
          </a:p>
          <a:p>
            <a:pPr lvl="1"/>
            <a:r>
              <a:rPr lang="en-US" dirty="0"/>
              <a:t>Large pages occasionally</a:t>
            </a:r>
          </a:p>
          <a:p>
            <a:pPr lvl="1"/>
            <a:r>
              <a:rPr lang="en-US" dirty="0"/>
              <a:t>Huge pages rarely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1F58-0103-4EB3-BBD5-F6B6CD4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0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4 KB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1B8034-FE5A-4D39-85DC-0988B196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7" y="1143000"/>
            <a:ext cx="4003938" cy="5029200"/>
          </a:xfrm>
        </p:spPr>
        <p:txBody>
          <a:bodyPr/>
          <a:lstStyle/>
          <a:p>
            <a:r>
              <a:rPr lang="en-US" dirty="0"/>
              <a:t>Normal x86-64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DA4DF-7EFA-4831-8404-DC14BFB8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6661191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457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2 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72</a:t>
            </a:fld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4C42AA8-9798-41F6-86F2-536C4DA76D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7595" y="914400"/>
            <a:ext cx="6645275" cy="5029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C3211-4D1C-4116-8996-44F9D86B887F}"/>
              </a:ext>
            </a:extLst>
          </p:cNvPr>
          <p:cNvSpPr txBox="1">
            <a:spLocks/>
          </p:cNvSpPr>
          <p:nvPr/>
        </p:nvSpPr>
        <p:spPr>
          <a:xfrm>
            <a:off x="7576457" y="1143000"/>
            <a:ext cx="4003938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Size bit triggers walk to skip next table and go straight to</a:t>
            </a:r>
            <a:br>
              <a:rPr lang="en-US" dirty="0"/>
            </a:br>
            <a:r>
              <a:rPr lang="en-US" dirty="0"/>
              <a:t>2 MB page in memory</a:t>
            </a:r>
          </a:p>
          <a:p>
            <a:endParaRPr lang="en-US" dirty="0"/>
          </a:p>
          <a:p>
            <a:r>
              <a:rPr lang="en-US" dirty="0"/>
              <a:t>Remaining address bits are used as offset into larger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79729-D479-4F13-9075-EC560F9B163D}"/>
              </a:ext>
            </a:extLst>
          </p:cNvPr>
          <p:cNvSpPr/>
          <p:nvPr/>
        </p:nvSpPr>
        <p:spPr>
          <a:xfrm>
            <a:off x="2917860" y="2719614"/>
            <a:ext cx="1158840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9E05-8787-4499-A8B9-9A3FF22A3AE3}"/>
              </a:ext>
            </a:extLst>
          </p:cNvPr>
          <p:cNvSpPr/>
          <p:nvPr/>
        </p:nvSpPr>
        <p:spPr>
          <a:xfrm>
            <a:off x="4914900" y="1282700"/>
            <a:ext cx="21463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1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1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73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74B9D20-38AB-4A8F-B808-775B1D8E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6642135" cy="5006975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6164EFC-BA99-46A1-9F60-2B3961F34816}"/>
              </a:ext>
            </a:extLst>
          </p:cNvPr>
          <p:cNvSpPr txBox="1">
            <a:spLocks/>
          </p:cNvSpPr>
          <p:nvPr/>
        </p:nvSpPr>
        <p:spPr>
          <a:xfrm>
            <a:off x="7576456" y="1143000"/>
            <a:ext cx="413294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skip straight to 1 GB pages</a:t>
            </a:r>
          </a:p>
          <a:p>
            <a:endParaRPr lang="en-US" dirty="0"/>
          </a:p>
          <a:p>
            <a:r>
              <a:rPr lang="en-US" dirty="0"/>
              <a:t>With a bit of extra hardware, TLB can hold large page entries</a:t>
            </a:r>
          </a:p>
          <a:p>
            <a:pPr lvl="1"/>
            <a:r>
              <a:rPr lang="en-US" dirty="0"/>
              <a:t>Occupies a single TLB entry for 1 GB of data</a:t>
            </a:r>
            <a:br>
              <a:rPr lang="en-US" dirty="0"/>
            </a:br>
            <a:r>
              <a:rPr lang="en-US" dirty="0"/>
              <a:t>(250000 normal entries)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D76A3-E9DA-426B-9943-D6587B15A3BE}"/>
              </a:ext>
            </a:extLst>
          </p:cNvPr>
          <p:cNvSpPr/>
          <p:nvPr/>
        </p:nvSpPr>
        <p:spPr>
          <a:xfrm>
            <a:off x="1382511" y="3303814"/>
            <a:ext cx="1347989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155AD-3598-456F-A9B6-1F42DE6C7EE8}"/>
              </a:ext>
            </a:extLst>
          </p:cNvPr>
          <p:cNvSpPr/>
          <p:nvPr/>
        </p:nvSpPr>
        <p:spPr>
          <a:xfrm>
            <a:off x="3835400" y="1282700"/>
            <a:ext cx="32258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1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B27A6-F735-4BB1-B9D6-32C53F7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 for paging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2478B-6DB5-4DD3-9EE8-F8FBC12F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hardware handles TLB misses</a:t>
            </a:r>
          </a:p>
          <a:p>
            <a:pPr lvl="1"/>
            <a:r>
              <a:rPr lang="en-US" dirty="0"/>
              <a:t>Need a regular structure it can “walk” to find page table entry</a:t>
            </a:r>
          </a:p>
          <a:p>
            <a:pPr lvl="1"/>
            <a:r>
              <a:rPr lang="en-US" dirty="0"/>
              <a:t>x86-64 needs to use multilevel page tables</a:t>
            </a:r>
          </a:p>
          <a:p>
            <a:pPr lvl="1"/>
            <a:endParaRPr lang="en-US" dirty="0"/>
          </a:p>
          <a:p>
            <a:r>
              <a:rPr lang="en-US" dirty="0"/>
              <a:t>If software handles TLB misses</a:t>
            </a:r>
          </a:p>
          <a:p>
            <a:pPr lvl="1"/>
            <a:r>
              <a:rPr lang="en-US" dirty="0"/>
              <a:t>OS can use whatever data structure it pleases</a:t>
            </a:r>
          </a:p>
          <a:p>
            <a:pPr lvl="1"/>
            <a:r>
              <a:rPr lang="en-US" dirty="0"/>
              <a:t>Example: inverted page tables</a:t>
            </a:r>
          </a:p>
          <a:p>
            <a:pPr lvl="2"/>
            <a:r>
              <a:rPr lang="en-US" dirty="0"/>
              <a:t>Only store entries for virtual pages with valid physical mappings</a:t>
            </a:r>
          </a:p>
          <a:p>
            <a:pPr lvl="2"/>
            <a:r>
              <a:rPr lang="en-US" dirty="0"/>
              <a:t>Use hash of VPN+PCID to find the entry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DC882-7D6E-4A64-A84E-4CF1666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3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0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E716C-671F-46D2-AE56-E27CC6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illusion important?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72D55-3A7B-4A69-AD7A-48424C46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want to compile our programs at set addresses</a:t>
            </a:r>
          </a:p>
          <a:p>
            <a:pPr lvl="1"/>
            <a:r>
              <a:rPr lang="en-US" dirty="0"/>
              <a:t>There are alternatives to this, such as Position Independent code</a:t>
            </a:r>
          </a:p>
          <a:p>
            <a:pPr lvl="1"/>
            <a:r>
              <a:rPr lang="en-US" dirty="0"/>
              <a:t>But those alternatives often have performance costs</a:t>
            </a:r>
          </a:p>
          <a:p>
            <a:pPr lvl="1"/>
            <a:endParaRPr lang="en-US" dirty="0"/>
          </a:p>
          <a:p>
            <a:r>
              <a:rPr lang="en-US" dirty="0"/>
              <a:t>But we can’t know which addresses will be available</a:t>
            </a:r>
          </a:p>
          <a:p>
            <a:pPr lvl="1"/>
            <a:r>
              <a:rPr lang="en-US" dirty="0"/>
              <a:t>How would developers know which addresses Chrome could use safely or which addresses </a:t>
            </a:r>
            <a:r>
              <a:rPr lang="en-US" dirty="0" err="1"/>
              <a:t>Powerpoint</a:t>
            </a:r>
            <a:r>
              <a:rPr lang="en-US" dirty="0"/>
              <a:t> intended to use?</a:t>
            </a:r>
          </a:p>
          <a:p>
            <a:pPr lvl="1"/>
            <a:endParaRPr lang="en-US" dirty="0"/>
          </a:p>
          <a:p>
            <a:r>
              <a:rPr lang="en-US" dirty="0"/>
              <a:t>Plus, the amount of RAM on systems varies widely</a:t>
            </a:r>
          </a:p>
          <a:p>
            <a:pPr lvl="1"/>
            <a:r>
              <a:rPr lang="en-US" dirty="0"/>
              <a:t>Old laptop with 512 MB, Desktop with 16 GB, Server with 256 GB</a:t>
            </a:r>
          </a:p>
          <a:p>
            <a:pPr lvl="1"/>
            <a:r>
              <a:rPr lang="en-US" dirty="0"/>
              <a:t>If they run x86-64 Linux, the same program will work on all of them</a:t>
            </a:r>
          </a:p>
          <a:p>
            <a:pPr lvl="1"/>
            <a:r>
              <a:rPr lang="en-US" dirty="0"/>
              <a:t>Specialized systems, like embedded, might not need this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F43D-E981-43DF-A2EC-811F91F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C60C1-1248-4930-9E44-7E56FA2A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0C5E0-9439-45E1-BB61-756C5DCC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other programs running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machine hardware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Applications shouldn’t be able to even </a:t>
            </a:r>
            <a:r>
              <a:rPr lang="en-US" i="1" dirty="0"/>
              <a:t>read</a:t>
            </a:r>
            <a:r>
              <a:rPr lang="en-US" dirty="0"/>
              <a:t> other memory much less write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lvl="1"/>
            <a:r>
              <a:rPr lang="en-US" dirty="0"/>
              <a:t>Allow reuse of some parts of memory</a:t>
            </a:r>
          </a:p>
          <a:p>
            <a:pPr lvl="2"/>
            <a:r>
              <a:rPr lang="en-US" dirty="0"/>
              <a:t>Code sections for threads, duplicate processes, or shared libraries</a:t>
            </a:r>
          </a:p>
          <a:p>
            <a:pPr lvl="1"/>
            <a:r>
              <a:rPr lang="en-US" dirty="0"/>
              <a:t>Don’t slow down the system too much by enabling the above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67A65-D669-4835-A320-20CAE0A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4260</Words>
  <Application>Microsoft Office PowerPoint</Application>
  <PresentationFormat>Widescreen</PresentationFormat>
  <Paragraphs>1319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Consolas</vt:lpstr>
      <vt:lpstr>Courier New</vt:lpstr>
      <vt:lpstr>Tahoma</vt:lpstr>
      <vt:lpstr>Verdana</vt:lpstr>
      <vt:lpstr>Class Slides</vt:lpstr>
      <vt:lpstr>Lecture 11: Virtual Memory</vt:lpstr>
      <vt:lpstr>Resources the OS manages</vt:lpstr>
      <vt:lpstr>Today’s Goals</vt:lpstr>
      <vt:lpstr>Outline</vt:lpstr>
      <vt:lpstr>The reality of memory in a computer</vt:lpstr>
      <vt:lpstr>A process’s view of the memory</vt:lpstr>
      <vt:lpstr>Virtual memory enables this illusion</vt:lpstr>
      <vt:lpstr>Why is this illusion important?</vt:lpstr>
      <vt:lpstr>Goals of virtual memory</vt:lpstr>
      <vt:lpstr>Virtual memory is how the OS controls memory accesses</vt:lpstr>
      <vt:lpstr>Memory Management Unit (MMU) supports virtual memory</vt:lpstr>
      <vt:lpstr>Short Break + Question</vt:lpstr>
      <vt:lpstr>Short Break + Question</vt:lpstr>
      <vt:lpstr>Outline</vt:lpstr>
      <vt:lpstr>Share memory by splitting between whole processes</vt:lpstr>
      <vt:lpstr>Address translation with a base register</vt:lpstr>
      <vt:lpstr>Adding protection creates “Base and Bound” translation</vt:lpstr>
      <vt:lpstr>Base and bounds evaluation</vt:lpstr>
      <vt:lpstr>Check your understanding – base and bound</vt:lpstr>
      <vt:lpstr>Check your understanding – base and bound</vt:lpstr>
      <vt:lpstr>What if we split the code into multiple base/bound segments?</vt:lpstr>
      <vt:lpstr>Segmentation design</vt:lpstr>
      <vt:lpstr>Memory Management Unit for segmentation</vt:lpstr>
      <vt:lpstr>OS management of processes with segmentation</vt:lpstr>
      <vt:lpstr>Segmentation evaluation</vt:lpstr>
      <vt:lpstr>Quick question – segmentation (16 bit)</vt:lpstr>
      <vt:lpstr>Quick question – segmentation (16 bit)</vt:lpstr>
      <vt:lpstr>Break + Practice – segmentation (16 bit)</vt:lpstr>
      <vt:lpstr>Break + Practice – segmentation (16 bit)</vt:lpstr>
      <vt:lpstr>Outline</vt:lpstr>
      <vt:lpstr>Improving upon segmentation</vt:lpstr>
      <vt:lpstr>Solution to fragmentation: pages of memory</vt:lpstr>
      <vt:lpstr>Page table translates virtual addresses to physical addresses</vt:lpstr>
      <vt:lpstr>Paging versus segmentation</vt:lpstr>
      <vt:lpstr>PowerPoint Presentation</vt:lpstr>
      <vt:lpstr>PowerPoint Presentation</vt:lpstr>
      <vt:lpstr>PowerPoint Presentation</vt:lpstr>
      <vt:lpstr>Check your understanding – virtual address translation</vt:lpstr>
      <vt:lpstr>Check your understanding – virtual address translation</vt:lpstr>
      <vt:lpstr>Steps to translating virtual addresses with paging</vt:lpstr>
      <vt:lpstr>How the OS deals with memory in a paging system</vt:lpstr>
      <vt:lpstr>Dealing with processes bigger than memory</vt:lpstr>
      <vt:lpstr>PowerPoint Presentation</vt:lpstr>
      <vt:lpstr>OS management of processes with paging</vt:lpstr>
      <vt:lpstr>Paging evaluation</vt:lpstr>
      <vt:lpstr>Paging evaluation (continued)</vt:lpstr>
      <vt:lpstr>Break + Virtual Memory Practice</vt:lpstr>
      <vt:lpstr>Break + Virtual Memory Practice</vt:lpstr>
      <vt:lpstr>Administrivia</vt:lpstr>
      <vt:lpstr>Outline</vt:lpstr>
      <vt:lpstr>Caching can speed up page table access</vt:lpstr>
      <vt:lpstr>TLB caches page table entries</vt:lpstr>
      <vt:lpstr>Address translation with TLB</vt:lpstr>
      <vt:lpstr>Context switches with a TLB</vt:lpstr>
      <vt:lpstr>Software controlled TLBs</vt:lpstr>
      <vt:lpstr>Outline</vt:lpstr>
      <vt:lpstr>Paging disadvantages</vt:lpstr>
      <vt:lpstr>Why do page tables take so much storage space?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Multilevel page tables</vt:lpstr>
      <vt:lpstr>Multilevel page table logistics</vt:lpstr>
      <vt:lpstr>Multilevel page tables can keep nesting</vt:lpstr>
      <vt:lpstr>Intel Ice Lake (2019): 5 layers!!</vt:lpstr>
      <vt:lpstr>Check your understanding – multilevel page table</vt:lpstr>
      <vt:lpstr>Check your understanding – multilevel page table</vt:lpstr>
      <vt:lpstr>Additional optimization: large pages</vt:lpstr>
      <vt:lpstr>x86-64 allows multiple-sized pages: 4 KB</vt:lpstr>
      <vt:lpstr>x86-64 allows multiple-sized pages: 2 MB</vt:lpstr>
      <vt:lpstr>x86-64 allows multiple-sized pages: 1 GB</vt:lpstr>
      <vt:lpstr>Other data structures for paging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Virtual Memory</dc:title>
  <dc:creator>Branden Ghena</dc:creator>
  <cp:lastModifiedBy>Branden Ghena</cp:lastModifiedBy>
  <cp:revision>23</cp:revision>
  <dcterms:created xsi:type="dcterms:W3CDTF">2020-10-21T03:25:18Z</dcterms:created>
  <dcterms:modified xsi:type="dcterms:W3CDTF">2022-05-10T15:49:36Z</dcterms:modified>
</cp:coreProperties>
</file>