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90" r:id="rId1"/>
  </p:sldMasterIdLst>
  <p:notesMasterIdLst>
    <p:notesMasterId r:id="rId65"/>
  </p:notesMasterIdLst>
  <p:sldIdLst>
    <p:sldId id="256" r:id="rId2"/>
    <p:sldId id="264" r:id="rId3"/>
    <p:sldId id="383" r:id="rId4"/>
    <p:sldId id="425" r:id="rId5"/>
    <p:sldId id="426" r:id="rId6"/>
    <p:sldId id="419" r:id="rId7"/>
    <p:sldId id="420" r:id="rId8"/>
    <p:sldId id="348" r:id="rId9"/>
    <p:sldId id="421" r:id="rId10"/>
    <p:sldId id="427" r:id="rId11"/>
    <p:sldId id="416" r:id="rId12"/>
    <p:sldId id="415" r:id="rId13"/>
    <p:sldId id="432" r:id="rId14"/>
    <p:sldId id="418" r:id="rId15"/>
    <p:sldId id="422" r:id="rId16"/>
    <p:sldId id="413" r:id="rId17"/>
    <p:sldId id="414" r:id="rId18"/>
    <p:sldId id="431" r:id="rId19"/>
    <p:sldId id="433" r:id="rId20"/>
    <p:sldId id="428" r:id="rId21"/>
    <p:sldId id="392" r:id="rId22"/>
    <p:sldId id="385" r:id="rId23"/>
    <p:sldId id="393" r:id="rId24"/>
    <p:sldId id="388" r:id="rId25"/>
    <p:sldId id="424" r:id="rId26"/>
    <p:sldId id="394" r:id="rId27"/>
    <p:sldId id="389" r:id="rId28"/>
    <p:sldId id="390" r:id="rId29"/>
    <p:sldId id="391" r:id="rId30"/>
    <p:sldId id="395" r:id="rId31"/>
    <p:sldId id="403" r:id="rId32"/>
    <p:sldId id="404" r:id="rId33"/>
    <p:sldId id="405" r:id="rId34"/>
    <p:sldId id="406" r:id="rId35"/>
    <p:sldId id="396" r:id="rId36"/>
    <p:sldId id="397" r:id="rId37"/>
    <p:sldId id="401" r:id="rId38"/>
    <p:sldId id="402" r:id="rId39"/>
    <p:sldId id="399" r:id="rId40"/>
    <p:sldId id="400" r:id="rId41"/>
    <p:sldId id="436" r:id="rId42"/>
    <p:sldId id="437" r:id="rId43"/>
    <p:sldId id="429" r:id="rId44"/>
    <p:sldId id="387" r:id="rId45"/>
    <p:sldId id="407" r:id="rId46"/>
    <p:sldId id="278" r:id="rId47"/>
    <p:sldId id="279" r:id="rId48"/>
    <p:sldId id="277" r:id="rId49"/>
    <p:sldId id="280" r:id="rId50"/>
    <p:sldId id="281" r:id="rId51"/>
    <p:sldId id="282" r:id="rId52"/>
    <p:sldId id="283" r:id="rId53"/>
    <p:sldId id="284" r:id="rId54"/>
    <p:sldId id="285" r:id="rId55"/>
    <p:sldId id="286" r:id="rId56"/>
    <p:sldId id="287" r:id="rId57"/>
    <p:sldId id="408" r:id="rId58"/>
    <p:sldId id="409" r:id="rId59"/>
    <p:sldId id="410" r:id="rId60"/>
    <p:sldId id="412" r:id="rId61"/>
    <p:sldId id="438" r:id="rId62"/>
    <p:sldId id="411" r:id="rId63"/>
    <p:sldId id="430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  <p14:sldId id="383"/>
            <p14:sldId id="425"/>
            <p14:sldId id="426"/>
            <p14:sldId id="419"/>
            <p14:sldId id="420"/>
          </p14:sldIdLst>
        </p14:section>
        <p14:section name="Design for Security" id="{B55B8E8C-5EAB-4A1E-A4E9-AE5E896E46FA}">
          <p14:sldIdLst>
            <p14:sldId id="348"/>
            <p14:sldId id="421"/>
            <p14:sldId id="427"/>
            <p14:sldId id="416"/>
            <p14:sldId id="415"/>
            <p14:sldId id="432"/>
            <p14:sldId id="418"/>
            <p14:sldId id="422"/>
            <p14:sldId id="413"/>
            <p14:sldId id="414"/>
            <p14:sldId id="431"/>
            <p14:sldId id="433"/>
          </p14:sldIdLst>
        </p14:section>
        <p14:section name="Memory Attacks" id="{61C75846-228A-4E96-B2C5-8F4693C9D596}">
          <p14:sldIdLst>
            <p14:sldId id="428"/>
            <p14:sldId id="392"/>
            <p14:sldId id="385"/>
            <p14:sldId id="393"/>
            <p14:sldId id="388"/>
            <p14:sldId id="424"/>
            <p14:sldId id="394"/>
            <p14:sldId id="389"/>
            <p14:sldId id="390"/>
            <p14:sldId id="391"/>
            <p14:sldId id="395"/>
            <p14:sldId id="403"/>
            <p14:sldId id="404"/>
            <p14:sldId id="405"/>
            <p14:sldId id="406"/>
            <p14:sldId id="396"/>
            <p14:sldId id="397"/>
            <p14:sldId id="401"/>
            <p14:sldId id="402"/>
            <p14:sldId id="399"/>
            <p14:sldId id="400"/>
            <p14:sldId id="436"/>
            <p14:sldId id="437"/>
          </p14:sldIdLst>
        </p14:section>
        <p14:section name="Speculative Execution Attacks" id="{406AE03E-31C8-48F0-B627-0B4181B90E3F}">
          <p14:sldIdLst>
            <p14:sldId id="429"/>
            <p14:sldId id="387"/>
            <p14:sldId id="407"/>
            <p14:sldId id="278"/>
            <p14:sldId id="279"/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408"/>
            <p14:sldId id="409"/>
            <p14:sldId id="410"/>
            <p14:sldId id="412"/>
            <p14:sldId id="438"/>
            <p14:sldId id="411"/>
          </p14:sldIdLst>
        </p14:section>
        <p14:section name="Wrapup" id="{29A7F866-9DA9-446B-8359-CE426CB89C7A}">
          <p14:sldIdLst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f6fff26f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f6fff26f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5f6fff26f0_1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f6fff26f0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f6fff26f0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5f6fff26f0_1_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f6fff26f0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f6fff26f0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5f6fff26f0_1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f6fff26f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f6fff26f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5f6fff26f0_1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f6fff26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f6fff26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5f6fff26f0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f6fff26f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f6fff26f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5f6fff26f0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f6fff26f0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f6fff26f0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5f6fff26f0_1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f6fff26f0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f6fff26f0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5f6fff26f0_1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f6fff26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f6fff26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5f6fff26f0_1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f6fff26f0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f6fff26f0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5f6fff26f0_1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f6fff26f0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f6fff26f0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5f6fff26f0_1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ttblaze.org/masterke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vedetails.com/vulnerability-list.php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cvedetails.com/vulnerability-list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mlq.me/" TargetMode="External"/><Relationship Id="rId13" Type="http://schemas.openxmlformats.org/officeDocument/2006/relationships/hyperlink" Target="https://meltdownattack.com/meltdown.pdf" TargetMode="External"/><Relationship Id="rId3" Type="http://schemas.openxmlformats.org/officeDocument/2006/relationships/image" Target="../media/image27.png"/><Relationship Id="rId7" Type="http://schemas.openxmlformats.org/officeDocument/2006/relationships/hyperlink" Target="https://gruss.cc/" TargetMode="External"/><Relationship Id="rId12" Type="http://schemas.openxmlformats.org/officeDocument/2006/relationships/hyperlink" Target="https://hackernoon.com/a-simplified-explanation-of-the-meltdown-cpu-vulnerability-ad316cd0f0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yberus-technology.de/" TargetMode="External"/><Relationship Id="rId11" Type="http://schemas.openxmlformats.org/officeDocument/2006/relationships/hyperlink" Target="https://www.iaik.tugraz.at/" TargetMode="External"/><Relationship Id="rId5" Type="http://schemas.openxmlformats.org/officeDocument/2006/relationships/hyperlink" Target="https://googleprojectzero.blogspot.com/" TargetMode="External"/><Relationship Id="rId10" Type="http://schemas.openxmlformats.org/officeDocument/2006/relationships/hyperlink" Target="https://misc0110.net/" TargetMode="External"/><Relationship Id="rId4" Type="http://schemas.openxmlformats.org/officeDocument/2006/relationships/hyperlink" Target="https://twitter.com/tehjh" TargetMode="External"/><Relationship Id="rId9" Type="http://schemas.openxmlformats.org/officeDocument/2006/relationships/hyperlink" Target="https://www.iaik.tugraz.at/content/about_iaik/people/mangard_stefan/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hiftleft.org/" TargetMode="External"/><Relationship Id="rId13" Type="http://schemas.openxmlformats.org/officeDocument/2006/relationships/hyperlink" Target="https://www.adelaide.edu.au/" TargetMode="External"/><Relationship Id="rId3" Type="http://schemas.openxmlformats.org/officeDocument/2006/relationships/hyperlink" Target="https://googleprojectzero.blogspot.com/" TargetMode="External"/><Relationship Id="rId7" Type="http://schemas.openxmlformats.org/officeDocument/2006/relationships/hyperlink" Target="https://www.umd.edu/" TargetMode="External"/><Relationship Id="rId12" Type="http://schemas.openxmlformats.org/officeDocument/2006/relationships/hyperlink" Target="https://cs.adelaide.edu.au/~yval" TargetMode="External"/><Relationship Id="rId2" Type="http://schemas.openxmlformats.org/officeDocument/2006/relationships/hyperlink" Target="https://twitter.com/tehj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penn.edu/" TargetMode="External"/><Relationship Id="rId11" Type="http://schemas.openxmlformats.org/officeDocument/2006/relationships/hyperlink" Target="https://www.iaik.tugraz.at/" TargetMode="External"/><Relationship Id="rId5" Type="http://schemas.openxmlformats.org/officeDocument/2006/relationships/hyperlink" Target="https://www.cis.upenn.edu/~danielg3/" TargetMode="External"/><Relationship Id="rId15" Type="http://schemas.openxmlformats.org/officeDocument/2006/relationships/image" Target="../media/image28.png"/><Relationship Id="rId10" Type="http://schemas.openxmlformats.org/officeDocument/2006/relationships/hyperlink" Target="https://mlq.me/" TargetMode="External"/><Relationship Id="rId4" Type="http://schemas.openxmlformats.org/officeDocument/2006/relationships/hyperlink" Target="https://paulkocher.com/" TargetMode="External"/><Relationship Id="rId9" Type="http://schemas.openxmlformats.org/officeDocument/2006/relationships/hyperlink" Target="https://www.rambus.com/" TargetMode="External"/><Relationship Id="rId14" Type="http://schemas.openxmlformats.org/officeDocument/2006/relationships/hyperlink" Target="https://www.data61.csiro.au/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14:</a:t>
            </a:r>
            <a:br>
              <a:rPr lang="en-US" dirty="0"/>
            </a:br>
            <a:r>
              <a:rPr lang="en-US" dirty="0"/>
              <a:t>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Tyler </a:t>
            </a:r>
            <a:r>
              <a:rPr lang="en-US" dirty="0" err="1"/>
              <a:t>Bletsch</a:t>
            </a:r>
            <a:r>
              <a:rPr lang="en-US" dirty="0"/>
              <a:t> (NC State), Berkeley CS61C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1740BFA-37CA-4942-85C2-E4EBEEBB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code bases are enormous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46AD7C-0CA8-4BA8-A111-16A652A4E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789409"/>
              </p:ext>
            </p:extLst>
          </p:nvPr>
        </p:nvGraphicFramePr>
        <p:xfrm>
          <a:off x="608013" y="1143000"/>
          <a:ext cx="5257799" cy="4719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78566">
                  <a:extLst>
                    <a:ext uri="{9D8B030D-6E8A-4147-A177-3AD203B41FA5}">
                      <a16:colId xmlns:a16="http://schemas.microsoft.com/office/drawing/2014/main" val="1082684511"/>
                    </a:ext>
                  </a:extLst>
                </a:gridCol>
                <a:gridCol w="2179233">
                  <a:extLst>
                    <a:ext uri="{9D8B030D-6E8A-4147-A177-3AD203B41FA5}">
                      <a16:colId xmlns:a16="http://schemas.microsoft.com/office/drawing/2014/main" val="635128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Program/Use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Millions of Lines of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9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Unix 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48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iPhone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56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Space Shuttle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5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Windows 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0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Mars Curiosity Rover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7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Firefox (2015)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2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F-35 Fighter 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 Office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5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Windows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70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Facebook (2015)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5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Debian 5.0 codebase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0292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921BE-7F03-4FAF-B531-84F5C9DA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D9081F-9B26-4266-A3FF-2B6E9282B2F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For many projects, no one person has read and understood all of it</a:t>
            </a:r>
          </a:p>
          <a:p>
            <a:endParaRPr lang="en-US" dirty="0"/>
          </a:p>
          <a:p>
            <a:r>
              <a:rPr lang="en-US" dirty="0"/>
              <a:t>TCB needs to be agreed upon by everyone working on the project</a:t>
            </a:r>
          </a:p>
          <a:p>
            <a:pPr lvl="1"/>
            <a:r>
              <a:rPr lang="en-US" dirty="0"/>
              <a:t>And needs to enforced by everyone in the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C2D8D-D3FA-49DA-B008-924397BE14DA}"/>
              </a:ext>
            </a:extLst>
          </p:cNvPr>
          <p:cNvSpPr txBox="1"/>
          <p:nvPr/>
        </p:nvSpPr>
        <p:spPr>
          <a:xfrm>
            <a:off x="607592" y="5892581"/>
            <a:ext cx="42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https://www.informationisbeautiful.net/visualizations/million-lines-of-code/</a:t>
            </a:r>
          </a:p>
        </p:txBody>
      </p:sp>
    </p:spTree>
    <p:extLst>
      <p:ext uri="{BB962C8B-B14F-4D97-AF65-F5344CB8AC3E}">
        <p14:creationId xmlns:p14="http://schemas.microsoft.com/office/powerpoint/2010/main" val="2196486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AD1A-257C-4764-B1FF-71931C82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auditable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DDE0-0D6E-429D-A501-D5307ACE3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style and semantics really do matter!!</a:t>
            </a:r>
          </a:p>
          <a:p>
            <a:endParaRPr lang="en-US" dirty="0"/>
          </a:p>
          <a:p>
            <a:r>
              <a:rPr lang="en-US" dirty="0"/>
              <a:t>If you want code to be secure, it needs to be read AND understood by many people</a:t>
            </a:r>
          </a:p>
          <a:p>
            <a:endParaRPr lang="en-US" dirty="0"/>
          </a:p>
          <a:p>
            <a:r>
              <a:rPr lang="en-US" dirty="0"/>
              <a:t>Bad code style/semantics builds up cognitive load of the reader making them less likely to notice when something is wrong</a:t>
            </a:r>
          </a:p>
          <a:p>
            <a:pPr lvl="1"/>
            <a:r>
              <a:rPr lang="en-US" dirty="0"/>
              <a:t>0 versus NULL</a:t>
            </a:r>
          </a:p>
          <a:p>
            <a:pPr lvl="1"/>
            <a:r>
              <a:rPr lang="en-US" dirty="0"/>
              <a:t>&amp;</a:t>
            </a:r>
            <a:r>
              <a:rPr lang="en-US" dirty="0" err="1"/>
              <a:t>buf</a:t>
            </a:r>
            <a:r>
              <a:rPr lang="en-US" dirty="0"/>
              <a:t>[0] versus &amp;(</a:t>
            </a:r>
            <a:r>
              <a:rPr lang="en-US" dirty="0" err="1"/>
              <a:t>buf</a:t>
            </a:r>
            <a:r>
              <a:rPr lang="en-US" dirty="0"/>
              <a:t>[0])</a:t>
            </a:r>
          </a:p>
          <a:p>
            <a:pPr lvl="1"/>
            <a:r>
              <a:rPr lang="en-US" dirty="0"/>
              <a:t>int x, y, z; versus int x; int y; int z;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150D5-3BF1-4981-BB94-831939D7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C869-3653-4684-BC33-2C149E5B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“</a:t>
            </a:r>
            <a:r>
              <a:rPr lang="en-US" dirty="0" err="1"/>
              <a:t>goto</a:t>
            </a:r>
            <a:r>
              <a:rPr lang="en-US" dirty="0"/>
              <a:t> fail” SSL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13EC-BF2A-4FB7-AE4E-B3E83884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if ((err = </a:t>
            </a:r>
            <a:r>
              <a:rPr lang="en-US" sz="1800" b="1" dirty="0" err="1">
                <a:latin typeface="Consolas" panose="020B0609020204030204" pitchFamily="49" charset="0"/>
              </a:rPr>
              <a:t>SSLFreeBuffer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</a:t>
            </a:r>
            <a:r>
              <a:rPr lang="en-US" sz="1800" b="1" dirty="0" err="1">
                <a:latin typeface="Consolas" panose="020B0609020204030204" pitchFamily="49" charset="0"/>
              </a:rPr>
              <a:t>ReadyHash</a:t>
            </a:r>
            <a:r>
              <a:rPr lang="en-US" sz="1800" b="1" dirty="0">
                <a:latin typeface="Consolas" panose="020B0609020204030204" pitchFamily="49" charset="0"/>
              </a:rPr>
              <a:t>(&amp;SSLHashSHA1, 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clientRandom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serverRandom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signedParams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SSLHashSHA1.final(&amp;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hashOut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77F02-9317-4306-A544-E7C28B64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CCDEF-1210-47D3-BF3F-E103DE9F1334}"/>
              </a:ext>
            </a:extLst>
          </p:cNvPr>
          <p:cNvSpPr txBox="1"/>
          <p:nvPr/>
        </p:nvSpPr>
        <p:spPr>
          <a:xfrm>
            <a:off x="6901145" y="404336"/>
            <a:ext cx="481069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Spacing intentional. This code mixes tabs and spaces and has random extra line breaks.</a:t>
            </a:r>
          </a:p>
          <a:p>
            <a:endParaRPr lang="en-US" dirty="0"/>
          </a:p>
          <a:p>
            <a:r>
              <a:rPr lang="en-US" dirty="0"/>
              <a:t>It is actually decently commented, just not in this particular section.</a:t>
            </a:r>
          </a:p>
        </p:txBody>
      </p:sp>
    </p:spTree>
    <p:extLst>
      <p:ext uri="{BB962C8B-B14F-4D97-AF65-F5344CB8AC3E}">
        <p14:creationId xmlns:p14="http://schemas.microsoft.com/office/powerpoint/2010/main" val="199248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C869-3653-4684-BC33-2C149E5B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“</a:t>
            </a:r>
            <a:r>
              <a:rPr lang="en-US" dirty="0" err="1"/>
              <a:t>goto</a:t>
            </a:r>
            <a:r>
              <a:rPr lang="en-US" dirty="0"/>
              <a:t> fail” SSL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13EC-BF2A-4FB7-AE4E-B3E83884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if ((err = </a:t>
            </a:r>
            <a:r>
              <a:rPr lang="en-US" sz="1800" b="1" dirty="0" err="1">
                <a:latin typeface="Consolas" panose="020B0609020204030204" pitchFamily="49" charset="0"/>
              </a:rPr>
              <a:t>SSLFreeBuffer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</a:t>
            </a:r>
            <a:r>
              <a:rPr lang="en-US" sz="1800" b="1" dirty="0" err="1">
                <a:latin typeface="Consolas" panose="020B0609020204030204" pitchFamily="49" charset="0"/>
              </a:rPr>
              <a:t>ReadyHash</a:t>
            </a:r>
            <a:r>
              <a:rPr lang="en-US" sz="1800" b="1" dirty="0">
                <a:latin typeface="Consolas" panose="020B0609020204030204" pitchFamily="49" charset="0"/>
              </a:rPr>
              <a:t>(&amp;SSLHashSHA1, 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clientRandom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serverRandom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signedParams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SSLHashSHA1.final(&amp;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hashOut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77F02-9317-4306-A544-E7C28B64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CCDEF-1210-47D3-BF3F-E103DE9F1334}"/>
              </a:ext>
            </a:extLst>
          </p:cNvPr>
          <p:cNvSpPr txBox="1"/>
          <p:nvPr/>
        </p:nvSpPr>
        <p:spPr>
          <a:xfrm>
            <a:off x="6901145" y="404336"/>
            <a:ext cx="481069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Spacing intentional. This code mixes tabs and spaces and has random extra line breaks.</a:t>
            </a:r>
          </a:p>
          <a:p>
            <a:endParaRPr lang="en-US" dirty="0"/>
          </a:p>
          <a:p>
            <a:r>
              <a:rPr lang="en-US" dirty="0"/>
              <a:t>It is actually decently commented, just not in this particular section.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E38BA8-4661-A8B5-3904-63159B7F2A53}"/>
              </a:ext>
            </a:extLst>
          </p:cNvPr>
          <p:cNvSpPr/>
          <p:nvPr/>
        </p:nvSpPr>
        <p:spPr>
          <a:xfrm>
            <a:off x="1397000" y="5164428"/>
            <a:ext cx="1752600" cy="3600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8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C869-3653-4684-BC33-2C149E5B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“</a:t>
            </a:r>
            <a:r>
              <a:rPr lang="en-US" dirty="0" err="1"/>
              <a:t>goto</a:t>
            </a:r>
            <a:r>
              <a:rPr lang="en-US" dirty="0"/>
              <a:t> fail” SSL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13EC-BF2A-4FB7-AE4E-B3E83884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if ((err = </a:t>
            </a:r>
            <a:r>
              <a:rPr lang="en-US" sz="1800" b="1" dirty="0" err="1">
                <a:latin typeface="Consolas" panose="020B0609020204030204" pitchFamily="49" charset="0"/>
              </a:rPr>
              <a:t>SSLFreeBuffer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</a:t>
            </a:r>
            <a:r>
              <a:rPr lang="en-US" sz="1800" b="1" dirty="0" err="1">
                <a:latin typeface="Consolas" panose="020B0609020204030204" pitchFamily="49" charset="0"/>
              </a:rPr>
              <a:t>ReadyHash</a:t>
            </a:r>
            <a:r>
              <a:rPr lang="en-US" sz="1800" b="1" dirty="0">
                <a:latin typeface="Consolas" panose="020B0609020204030204" pitchFamily="49" charset="0"/>
              </a:rPr>
              <a:t>(&amp;SSLHashSHA1, 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clientRandom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serverRandom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signedParams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SSLHashSHA1.final(&amp;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hashOut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77F02-9317-4306-A544-E7C28B64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49A9DE-8169-4E16-8B2B-61A32CF02819}"/>
              </a:ext>
            </a:extLst>
          </p:cNvPr>
          <p:cNvSpPr/>
          <p:nvPr/>
        </p:nvSpPr>
        <p:spPr>
          <a:xfrm>
            <a:off x="1397000" y="5168900"/>
            <a:ext cx="1752600" cy="355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0546D-03B9-4B81-99BF-3E258B038EBB}"/>
              </a:ext>
            </a:extLst>
          </p:cNvPr>
          <p:cNvSpPr txBox="1"/>
          <p:nvPr/>
        </p:nvSpPr>
        <p:spPr>
          <a:xfrm>
            <a:off x="7376694" y="4984234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Outside of IF statement!! Always runs.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0F6258-3643-44C2-B415-C4FC96468CFD}"/>
              </a:ext>
            </a:extLst>
          </p:cNvPr>
          <p:cNvCxnSpPr>
            <a:endCxn id="5" idx="3"/>
          </p:cNvCxnSpPr>
          <p:nvPr/>
        </p:nvCxnSpPr>
        <p:spPr>
          <a:xfrm flipH="1">
            <a:off x="3149600" y="5168900"/>
            <a:ext cx="4114800" cy="177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320F86-07FC-9D10-1A11-57C5923758B1}"/>
              </a:ext>
            </a:extLst>
          </p:cNvPr>
          <p:cNvSpPr txBox="1"/>
          <p:nvPr/>
        </p:nvSpPr>
        <p:spPr>
          <a:xfrm>
            <a:off x="6901145" y="404336"/>
            <a:ext cx="481069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Spacing intentional. This code mixes tabs and spaces and has random extra line breaks.</a:t>
            </a:r>
          </a:p>
          <a:p>
            <a:endParaRPr lang="en-US" dirty="0"/>
          </a:p>
          <a:p>
            <a:r>
              <a:rPr lang="en-US" dirty="0"/>
              <a:t>It is actually decently commented, just not in this particular section.</a:t>
            </a:r>
          </a:p>
        </p:txBody>
      </p:sp>
    </p:spTree>
    <p:extLst>
      <p:ext uri="{BB962C8B-B14F-4D97-AF65-F5344CB8AC3E}">
        <p14:creationId xmlns:p14="http://schemas.microsoft.com/office/powerpoint/2010/main" val="2553110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8B47-8CD2-42AD-96B9-56080C9F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properties OS should enforce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D569-C7FB-459F-822C-4A7FB186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Private information should remain private</a:t>
            </a:r>
          </a:p>
          <a:p>
            <a:pPr lvl="1"/>
            <a:r>
              <a:rPr lang="en-US" dirty="0"/>
              <a:t>Example: processes can’t read memory in another process</a:t>
            </a:r>
          </a:p>
          <a:p>
            <a:pPr lvl="1"/>
            <a:endParaRPr lang="en-US" dirty="0"/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Mechanisms should not be modified without permission</a:t>
            </a:r>
          </a:p>
          <a:p>
            <a:pPr lvl="1"/>
            <a:r>
              <a:rPr lang="en-US" dirty="0"/>
              <a:t>Example: OS data structures can’t be modified by processes</a:t>
            </a:r>
          </a:p>
          <a:p>
            <a:pPr lvl="1"/>
            <a:endParaRPr lang="en-US" dirty="0"/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Resources on the computer should be able to be fairly accessed</a:t>
            </a:r>
          </a:p>
          <a:p>
            <a:pPr lvl="1"/>
            <a:r>
              <a:rPr lang="en-US" dirty="0"/>
              <a:t>Example: network access is shared among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6B62-007C-401E-AF8A-6A3C62A0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82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7049-D422-4A5B-9B8C-91E8C568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security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7531-598A-4777-AE1C-2500AF720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access</a:t>
            </a:r>
          </a:p>
          <a:p>
            <a:pPr lvl="1"/>
            <a:r>
              <a:rPr lang="en-US" dirty="0"/>
              <a:t>Integrity: User versus kernel mode</a:t>
            </a:r>
          </a:p>
          <a:p>
            <a:pPr lvl="1"/>
            <a:r>
              <a:rPr lang="en-US" dirty="0"/>
              <a:t>Availability: </a:t>
            </a:r>
            <a:r>
              <a:rPr lang="en-US" dirty="0" err="1"/>
              <a:t>Timeslicing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Memory access</a:t>
            </a:r>
          </a:p>
          <a:p>
            <a:pPr lvl="1"/>
            <a:r>
              <a:rPr lang="en-US" dirty="0"/>
              <a:t>Confidentiality and Integrity: Virtual memory (and permissions)</a:t>
            </a:r>
          </a:p>
          <a:p>
            <a:pPr lvl="1"/>
            <a:r>
              <a:rPr lang="en-US" dirty="0"/>
              <a:t>Availability: Swapping</a:t>
            </a:r>
          </a:p>
          <a:p>
            <a:pPr lvl="1"/>
            <a:endParaRPr lang="en-US" dirty="0"/>
          </a:p>
          <a:p>
            <a:r>
              <a:rPr lang="en-US" dirty="0"/>
              <a:t>File access</a:t>
            </a:r>
          </a:p>
          <a:p>
            <a:pPr lvl="1"/>
            <a:r>
              <a:rPr lang="en-US" dirty="0"/>
              <a:t>Confidentiality: Permissions (user and group)</a:t>
            </a:r>
          </a:p>
          <a:p>
            <a:pPr lvl="1"/>
            <a:r>
              <a:rPr lang="en-US" dirty="0"/>
              <a:t>Integrity: only accessible through system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18C2E-B4D9-43C7-8EAB-A9231A62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97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E280-352A-4F53-9CB1-23DA79CA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devices?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50A0-1AFB-4BB2-9EFB-3929A45F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access</a:t>
            </a:r>
          </a:p>
          <a:p>
            <a:pPr lvl="1"/>
            <a:r>
              <a:rPr lang="en-US" dirty="0"/>
              <a:t>Confidentiality: User permissions… sort of?</a:t>
            </a:r>
          </a:p>
          <a:p>
            <a:pPr lvl="1"/>
            <a:endParaRPr lang="en-US" dirty="0"/>
          </a:p>
          <a:p>
            <a:r>
              <a:rPr lang="en-US" dirty="0"/>
              <a:t>This gets complicated</a:t>
            </a:r>
          </a:p>
          <a:p>
            <a:pPr lvl="1"/>
            <a:r>
              <a:rPr lang="en-US" dirty="0"/>
              <a:t>Should any app I run be able to activate my webcam or microphone?</a:t>
            </a:r>
          </a:p>
          <a:p>
            <a:pPr lvl="1"/>
            <a:r>
              <a:rPr lang="en-US" dirty="0"/>
              <a:t>When should Uber be able to access my location?</a:t>
            </a:r>
          </a:p>
          <a:p>
            <a:pPr lvl="1"/>
            <a:endParaRPr lang="en-US" dirty="0"/>
          </a:p>
          <a:p>
            <a:r>
              <a:rPr lang="en-US" dirty="0"/>
              <a:t>Still figuring this one out</a:t>
            </a:r>
          </a:p>
          <a:p>
            <a:pPr lvl="1"/>
            <a:r>
              <a:rPr lang="en-US" dirty="0"/>
              <a:t>Smartphones are at the forefront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6C681-33EE-4807-9E1A-B5D3DBEF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1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23AE-5846-482A-83BB-0C9A9FBD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 an arms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8E46-04A0-442F-8CAB-AEFEB49E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single fix for system security</a:t>
            </a:r>
          </a:p>
          <a:p>
            <a:pPr lvl="1"/>
            <a:r>
              <a:rPr lang="en-US" dirty="0"/>
              <a:t>New attacks are constantly being discovered</a:t>
            </a:r>
          </a:p>
          <a:p>
            <a:pPr lvl="1"/>
            <a:r>
              <a:rPr lang="en-US" dirty="0"/>
              <a:t>New solutions are constantly being applied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 vulnerability and how it can be exploited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 vulnerability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back to 1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But if the OS is designed with security in mind, it’s hopefully harder to find vulnerabilities in the first place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35C08-D2AE-4236-B41A-13CF53C9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3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>
            <a:extLst>
              <a:ext uri="{FF2B5EF4-FFF2-40B4-BE49-F238E27FC236}">
                <a16:creationId xmlns:a16="http://schemas.microsoft.com/office/drawing/2014/main" id="{60CE88B9-3056-3AB4-D52F-B920506F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xkcd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845A27-CE69-E909-BEC9-959618ECB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8526" y="1143000"/>
            <a:ext cx="8210938" cy="5029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171A4-BA49-820E-DA30-4A91CC07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647A0-3BF8-A18B-B3D3-20D24583A9ED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https://xkcd.com/538/</a:t>
            </a:r>
          </a:p>
        </p:txBody>
      </p:sp>
    </p:spTree>
    <p:extLst>
      <p:ext uri="{BB962C8B-B14F-4D97-AF65-F5344CB8AC3E}">
        <p14:creationId xmlns:p14="http://schemas.microsoft.com/office/powerpoint/2010/main" val="151177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OS security considerations.</a:t>
            </a:r>
          </a:p>
          <a:p>
            <a:endParaRPr lang="en-US" dirty="0"/>
          </a:p>
          <a:p>
            <a:r>
              <a:rPr lang="en-US" dirty="0"/>
              <a:t>Describe memory-based attacks and defenses.</a:t>
            </a:r>
          </a:p>
          <a:p>
            <a:endParaRPr lang="en-US" dirty="0"/>
          </a:p>
          <a:p>
            <a:r>
              <a:rPr lang="en-US" dirty="0"/>
              <a:t>Explore speculative execution attacks and ramifications.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Design for security</a:t>
            </a:r>
          </a:p>
          <a:p>
            <a:endParaRPr lang="en-US" dirty="0"/>
          </a:p>
          <a:p>
            <a:r>
              <a:rPr lang="en-US" b="1" dirty="0"/>
              <a:t>Memory attacks and defenses</a:t>
            </a:r>
          </a:p>
          <a:p>
            <a:pPr lvl="1"/>
            <a:r>
              <a:rPr lang="en-US" b="1" dirty="0"/>
              <a:t>Buffer overflow and No-Execute bit</a:t>
            </a:r>
          </a:p>
          <a:p>
            <a:pPr lvl="1"/>
            <a:r>
              <a:rPr lang="en-US" b="1" dirty="0"/>
              <a:t>Return-Oriented Programming and Address Space Layout Randomization</a:t>
            </a:r>
          </a:p>
          <a:p>
            <a:endParaRPr lang="en-US" dirty="0"/>
          </a:p>
          <a:p>
            <a:r>
              <a:rPr lang="en-US" dirty="0"/>
              <a:t>Speculative execution attacks</a:t>
            </a:r>
          </a:p>
          <a:p>
            <a:pPr lvl="1"/>
            <a:r>
              <a:rPr lang="en-US" dirty="0"/>
              <a:t>Meltdown</a:t>
            </a:r>
          </a:p>
          <a:p>
            <a:pPr lvl="1"/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1033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C5788C-689A-4E1E-AD85-5263B24C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this code?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EEBA3-EBE6-44CE-9EC5-5D326F100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char name[1024];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("What is your name?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("%s", name);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("%s is cool.\n", name);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F832B-6932-4AE1-848B-4DF2A757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49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potential with “nice”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AD0BA4B-304D-44B9-8D0C-5D4D09E31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" t="17198" r="3547" b="2693"/>
          <a:stretch/>
        </p:blipFill>
        <p:spPr bwMode="auto">
          <a:xfrm>
            <a:off x="1063792" y="914400"/>
            <a:ext cx="10060405" cy="542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424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0DB7-F9A4-4C7D-BCB4-B136FC24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potential with “evil” input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499DD-A4F4-4664-B42C-6785C816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7FA4147-EAE3-429D-A7FA-3D87933589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17912" r="3256" b="4797"/>
          <a:stretch/>
        </p:blipFill>
        <p:spPr bwMode="auto">
          <a:xfrm>
            <a:off x="1007542" y="1081825"/>
            <a:ext cx="10176915" cy="527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387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06B3-8343-4DD5-B4B2-1230C66D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3DB23-6B56-4FA6-AA68-CAFEC6249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(buffers) in C are not bounds checked</a:t>
            </a:r>
          </a:p>
          <a:p>
            <a:pPr lvl="1"/>
            <a:r>
              <a:rPr lang="en-US" dirty="0"/>
              <a:t>Can keep writing past the end of the array</a:t>
            </a:r>
          </a:p>
          <a:p>
            <a:pPr lvl="1"/>
            <a:r>
              <a:rPr lang="en-US" dirty="0"/>
              <a:t>Overwrites either data section or stack section</a:t>
            </a:r>
          </a:p>
          <a:p>
            <a:pPr lvl="1"/>
            <a:endParaRPr lang="en-US" dirty="0"/>
          </a:p>
          <a:p>
            <a:r>
              <a:rPr lang="en-US" dirty="0"/>
              <a:t>Still an incredibly common problem in C</a:t>
            </a:r>
          </a:p>
          <a:p>
            <a:endParaRPr lang="en-US" dirty="0"/>
          </a:p>
          <a:p>
            <a:r>
              <a:rPr lang="en-US" dirty="0"/>
              <a:t>Key problem</a:t>
            </a:r>
          </a:p>
          <a:p>
            <a:pPr lvl="1"/>
            <a:r>
              <a:rPr lang="en-US" dirty="0"/>
              <a:t>Trusting input from an untrustworthy source</a:t>
            </a:r>
          </a:p>
          <a:p>
            <a:pPr lvl="1"/>
            <a:r>
              <a:rPr lang="en-US" dirty="0"/>
              <a:t>Users are not part of the trusted computing base</a:t>
            </a:r>
          </a:p>
          <a:p>
            <a:pPr lvl="2"/>
            <a:r>
              <a:rPr lang="en-US" dirty="0"/>
              <a:t>Certainly not arbitrary inputs they can make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3FE6D-4A0C-403E-8DA7-2AE5294D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4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53-6DC2-4F83-B9E7-24E6B95D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Heartbleed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FDDF-A1D8-41D9-9A88-C30F229E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472"/>
            <a:ext cx="4840705" cy="5029200"/>
          </a:xfrm>
        </p:spPr>
        <p:txBody>
          <a:bodyPr/>
          <a:lstStyle/>
          <a:p>
            <a:r>
              <a:rPr lang="en-US" dirty="0"/>
              <a:t>Vulnerability in OpenSSL</a:t>
            </a:r>
          </a:p>
          <a:p>
            <a:pPr lvl="1"/>
            <a:r>
              <a:rPr lang="en-US" dirty="0"/>
              <a:t>2014</a:t>
            </a:r>
          </a:p>
          <a:p>
            <a:pPr lvl="1"/>
            <a:endParaRPr lang="en-US" dirty="0"/>
          </a:p>
          <a:p>
            <a:r>
              <a:rPr lang="en-US" dirty="0"/>
              <a:t>Started the trend of vulnerabilities with cool names and logos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9D5F6-3A83-4D1A-85B6-9B975826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B86CFFB-78E6-4F21-BB24-9821D4641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443" y="3968395"/>
            <a:ext cx="2197101" cy="266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9ACDB4-7B64-4924-A426-7592704E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0" y="467867"/>
            <a:ext cx="5928894" cy="58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20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8E7D-676E-4CDC-9FEA-3D13028B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 library functions (and replacements)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DD29-3E2F-4C4C-AAC7-A5B862EF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29" y="3418142"/>
            <a:ext cx="10972800" cy="2152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Better choices: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21454-EFE3-403A-B12C-A23882A1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13C78-5B27-41B5-A990-8F9424403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3672"/>
          <a:stretch/>
        </p:blipFill>
        <p:spPr>
          <a:xfrm>
            <a:off x="607595" y="850900"/>
            <a:ext cx="10980276" cy="256724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53B1E5-EAD6-4566-9549-0E04C762D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39044"/>
              </p:ext>
            </p:extLst>
          </p:nvPr>
        </p:nvGraphicFramePr>
        <p:xfrm>
          <a:off x="2057401" y="4040442"/>
          <a:ext cx="9530470" cy="21290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30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818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nsolas" panose="020B0609020204030204" pitchFamily="49" charset="0"/>
                        </a:rPr>
                        <a:t>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fgets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(char *s, int size, FILE *stream)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18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snprintf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(char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size,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char *format, ...);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18">
                <a:tc>
                  <a:txBody>
                    <a:bodyPr/>
                    <a:lstStyle/>
                    <a:p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strncat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(char *</a:t>
                      </a:r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dest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 char *</a:t>
                      </a:r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 n)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18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strncpy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(char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dest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n)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818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vsnprintf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(char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size,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char *format,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va_list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ap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)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654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9202-CE3F-432F-8DEF-9CF0D874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can overwrite important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DB06-3AF2-43FF-B3D7-CF32475EB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532605" cy="5029200"/>
          </a:xfrm>
        </p:spPr>
        <p:txBody>
          <a:bodyPr/>
          <a:lstStyle/>
          <a:p>
            <a:r>
              <a:rPr lang="en-US" dirty="0"/>
              <a:t>Long input string can overwrite variables on the stack</a:t>
            </a:r>
          </a:p>
          <a:p>
            <a:pPr lvl="1"/>
            <a:r>
              <a:rPr lang="en-US" dirty="0"/>
              <a:t>Such as the password check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4D8B3-F60C-4A4C-9286-42E14641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2" descr="layout">
            <a:extLst>
              <a:ext uri="{FF2B5EF4-FFF2-40B4-BE49-F238E27FC236}">
                <a16:creationId xmlns:a16="http://schemas.microsoft.com/office/drawing/2014/main" id="{DF16B4D0-2361-4727-BAA6-72C635D60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2"/>
          <a:stretch>
            <a:fillRect/>
          </a:stretch>
        </p:blipFill>
        <p:spPr bwMode="auto">
          <a:xfrm>
            <a:off x="5281194" y="4424363"/>
            <a:ext cx="5568950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78E91291-AE20-4241-8F05-43EB9A9C6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657" y="1143000"/>
            <a:ext cx="7297737" cy="3281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main(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argc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, char *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[]) {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char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passwd_ok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0;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char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[8];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strcpy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passwd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argv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[1]);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if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strcmp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, "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niklas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")==0)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passwd_ok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1;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if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passwd_ok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 { ... }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5C632230-3EFE-4B00-AFB0-07AC973B2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457" y="5262563"/>
            <a:ext cx="3354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0000FF"/>
                </a:solidFill>
                <a:latin typeface="Courier New" charset="0"/>
              </a:rPr>
              <a:t>longpassword1</a:t>
            </a:r>
          </a:p>
        </p:txBody>
      </p:sp>
    </p:spTree>
    <p:extLst>
      <p:ext uri="{BB962C8B-B14F-4D97-AF65-F5344CB8AC3E}">
        <p14:creationId xmlns:p14="http://schemas.microsoft.com/office/powerpoint/2010/main" val="2188788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DEEA-156D-4512-8ECD-7B8C89B1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can overwrite 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83C6-BFC1-436E-B37A-4B965752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85205" cy="5029200"/>
          </a:xfrm>
        </p:spPr>
        <p:txBody>
          <a:bodyPr/>
          <a:lstStyle/>
          <a:p>
            <a:r>
              <a:rPr lang="en-US" dirty="0"/>
              <a:t>Overwriting a function pointer can allow you to redirect code anywhere</a:t>
            </a:r>
          </a:p>
          <a:p>
            <a:endParaRPr lang="en-US" dirty="0"/>
          </a:p>
          <a:p>
            <a:r>
              <a:rPr lang="en-US" dirty="0"/>
              <a:t>First writing machine code in the stack then overwriting function pointer to execute it allows for arbitrary code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38E33-EB63-487C-A97A-80F257DF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84709-82A4-43C5-B746-220195773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400" y="3889375"/>
            <a:ext cx="545306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C0D9354D-7683-4600-8A4B-D82247154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194" y="1143000"/>
            <a:ext cx="6045200" cy="1643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char buffer[100];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void (*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func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)(char*) =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thisfunc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; 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strcpy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(buffer,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argv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[1]);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func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(buffer);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5CD6B30-ABCA-4F94-9B97-64ED0990F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000" y="4800600"/>
            <a:ext cx="3598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200" b="1" dirty="0" err="1">
                <a:solidFill>
                  <a:srgbClr val="0000FF"/>
                </a:solidFill>
                <a:latin typeface="Courier New" charset="0"/>
              </a:rPr>
              <a:t>arbitrarycodeX</a:t>
            </a:r>
            <a:endParaRPr lang="en-US" sz="3200" b="1" dirty="0">
              <a:solidFill>
                <a:srgbClr val="0000F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70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FDAF-13E2-4BFE-BD0F-DFC56C25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addresses constantly live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7E34-D653-4E9A-89BD-E17C140AB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Recall: When a function is called…</a:t>
            </a:r>
          </a:p>
          <a:p>
            <a:pPr lvl="1" eaLnBrk="1" hangingPunct="1"/>
            <a:r>
              <a:rPr lang="en-US" dirty="0"/>
              <a:t>parameters are pushed on stack</a:t>
            </a:r>
          </a:p>
          <a:p>
            <a:pPr lvl="1" eaLnBrk="1" hangingPunct="1"/>
            <a:r>
              <a:rPr lang="en-US" dirty="0"/>
              <a:t>return address pushed on stack</a:t>
            </a:r>
          </a:p>
          <a:p>
            <a:pPr lvl="1" eaLnBrk="1" hangingPunct="1"/>
            <a:r>
              <a:rPr lang="en-US" dirty="0"/>
              <a:t>called function puts local variables on the stack</a:t>
            </a:r>
          </a:p>
          <a:p>
            <a:r>
              <a:rPr lang="en-US" dirty="0"/>
              <a:t>Memory layout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C’s calling convention means arbitrary execution could happen anywhere!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9B030-4B9F-4A93-AA04-644137AE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E3075-E50E-4453-BFED-D8BFC46B2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3600"/>
            <a:ext cx="7875588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2677C61F-9183-45F3-B307-45AE92299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82400"/>
            <a:ext cx="3841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200" b="1" dirty="0" err="1">
                <a:solidFill>
                  <a:srgbClr val="0000FF"/>
                </a:solidFill>
                <a:latin typeface="Courier New" charset="0"/>
              </a:rPr>
              <a:t>arbitrarystuffX</a:t>
            </a:r>
            <a:endParaRPr lang="en-US" sz="3200" b="1" dirty="0">
              <a:solidFill>
                <a:srgbClr val="0000F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4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computer security so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18816" cy="5029200"/>
          </a:xfrm>
        </p:spPr>
        <p:txBody>
          <a:bodyPr>
            <a:normAutofit/>
          </a:bodyPr>
          <a:lstStyle/>
          <a:p>
            <a:r>
              <a:rPr lang="en-US" dirty="0"/>
              <a:t>Most public security happens at least in some portion on the honor system</a:t>
            </a:r>
          </a:p>
          <a:p>
            <a:pPr lvl="1"/>
            <a:r>
              <a:rPr lang="en-US" dirty="0"/>
              <a:t>Pretty easy to break a window</a:t>
            </a:r>
          </a:p>
          <a:p>
            <a:pPr lvl="1"/>
            <a:r>
              <a:rPr lang="en-US" dirty="0"/>
              <a:t>Keyed locks are easy to pick </a:t>
            </a:r>
          </a:p>
          <a:p>
            <a:pPr lvl="1"/>
            <a:r>
              <a:rPr lang="en-US" dirty="0"/>
              <a:t>Master keys can be determined and manufactured (</a:t>
            </a:r>
            <a:r>
              <a:rPr lang="en-US" dirty="0">
                <a:hlinkClick r:id="rId2"/>
              </a:rPr>
              <a:t>Matt Blaze attack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Laws apply after you’ve done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720A724-3B1D-42E9-9F7E-CE2C7C73A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8" b="18518"/>
          <a:stretch/>
        </p:blipFill>
        <p:spPr bwMode="auto">
          <a:xfrm>
            <a:off x="7294144" y="4337688"/>
            <a:ext cx="428625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791AFC1-FF0E-48E8-A0EF-CE299660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007" y="1143000"/>
            <a:ext cx="3989387" cy="319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8459-6559-4A1E-BAD4-D725805D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6" y="228600"/>
            <a:ext cx="5771606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you do with arbitrary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B5805-76C2-4A0F-A2F6-58F03752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39605" cy="5029200"/>
          </a:xfrm>
        </p:spPr>
        <p:txBody>
          <a:bodyPr>
            <a:normAutofit/>
          </a:bodyPr>
          <a:lstStyle/>
          <a:p>
            <a:r>
              <a:rPr lang="en-US" sz="2400" dirty="0"/>
              <a:t>Open a shell that can run anything…</a:t>
            </a:r>
          </a:p>
          <a:p>
            <a:endParaRPr lang="en-US" sz="2400" dirty="0"/>
          </a:p>
          <a:p>
            <a:r>
              <a:rPr lang="en-US" sz="2400" dirty="0"/>
              <a:t>Top: C code</a:t>
            </a:r>
          </a:p>
          <a:p>
            <a:r>
              <a:rPr lang="en-US" sz="2400" dirty="0"/>
              <a:t>Middle: position-independent x86 assembly</a:t>
            </a:r>
          </a:p>
          <a:p>
            <a:r>
              <a:rPr lang="en-US" sz="2400" dirty="0"/>
              <a:t>Bottom: machine code hex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2A3BD-BA23-42E3-BCFB-4515AF15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E12F10-F02E-46B9-BB03-083EE6942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"/>
            <a:ext cx="5920408" cy="67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09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8B93-3E66-49F0-BF04-6CF35EF2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9CD7-C995-449A-8A11-49987777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07405" cy="5029200"/>
          </a:xfrm>
        </p:spPr>
        <p:txBody>
          <a:bodyPr>
            <a:normAutofit/>
          </a:bodyPr>
          <a:lstStyle/>
          <a:p>
            <a:r>
              <a:rPr lang="en-US" dirty="0"/>
              <a:t>November 02, 1988</a:t>
            </a:r>
          </a:p>
          <a:p>
            <a:pPr lvl="1"/>
            <a:r>
              <a:rPr lang="en-US" dirty="0"/>
              <a:t>Roughly 88,000 computers on internet at the time</a:t>
            </a:r>
          </a:p>
          <a:p>
            <a:pPr lvl="1"/>
            <a:endParaRPr lang="en-US" dirty="0"/>
          </a:p>
          <a:p>
            <a:r>
              <a:rPr lang="en-US" dirty="0"/>
              <a:t>Worm</a:t>
            </a:r>
          </a:p>
          <a:p>
            <a:pPr lvl="1"/>
            <a:r>
              <a:rPr lang="en-US" dirty="0"/>
              <a:t>Invading program that installs itself on additional computers</a:t>
            </a:r>
          </a:p>
          <a:p>
            <a:pPr lvl="1"/>
            <a:endParaRPr lang="en-US" dirty="0"/>
          </a:p>
          <a:p>
            <a:r>
              <a:rPr lang="en-US" dirty="0"/>
              <a:t>Infected several thousand computers, taking down internet for several days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BFEE-B82A-4655-A8A5-86992DA3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3074" name="Picture 2" descr="Disk-with-Morris-Worm-source-code">
            <a:extLst>
              <a:ext uri="{FF2B5EF4-FFF2-40B4-BE49-F238E27FC236}">
                <a16:creationId xmlns:a16="http://schemas.microsoft.com/office/drawing/2014/main" id="{FD823A46-1A4B-4E8A-B6B2-BC68F8AFC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906" y="1143000"/>
            <a:ext cx="5682488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01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EC24-9086-49B5-97F9-F89C888B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worm entered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1388-AEBA-4D64-90FC-A9AED159D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089105" cy="5029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Debug vulnerability in </a:t>
            </a:r>
            <a:r>
              <a:rPr lang="en-US" i="1" dirty="0" err="1"/>
              <a:t>sendmail</a:t>
            </a:r>
            <a:r>
              <a:rPr lang="en-US" i="1" dirty="0"/>
              <a:t> </a:t>
            </a:r>
            <a:r>
              <a:rPr lang="en-US" dirty="0"/>
              <a:t>- email sending service</a:t>
            </a:r>
          </a:p>
          <a:p>
            <a:pPr lvl="1"/>
            <a:r>
              <a:rPr lang="en-US" dirty="0"/>
              <a:t>Connect, enter debug mode, send arbitrary code to execute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Buffer overflow in </a:t>
            </a:r>
            <a:r>
              <a:rPr lang="en-US" i="1" dirty="0"/>
              <a:t>finger</a:t>
            </a:r>
            <a:r>
              <a:rPr lang="en-US" dirty="0"/>
              <a:t> – lists users on server</a:t>
            </a:r>
            <a:endParaRPr lang="en-US" i="1" dirty="0"/>
          </a:p>
          <a:p>
            <a:pPr lvl="1"/>
            <a:r>
              <a:rPr lang="en-US" dirty="0"/>
              <a:t>Send request with more than 512 bytes of arguments</a:t>
            </a:r>
          </a:p>
          <a:p>
            <a:pPr lvl="1"/>
            <a:r>
              <a:rPr lang="en-US" dirty="0"/>
              <a:t>Execute /bin/</a:t>
            </a:r>
            <a:r>
              <a:rPr lang="en-US" dirty="0" err="1"/>
              <a:t>sh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Guess passwords</a:t>
            </a:r>
          </a:p>
          <a:p>
            <a:pPr lvl="1"/>
            <a:r>
              <a:rPr lang="en-US" dirty="0"/>
              <a:t>Get list of users for the machine worm is already running in</a:t>
            </a:r>
          </a:p>
          <a:p>
            <a:pPr lvl="1"/>
            <a:r>
              <a:rPr lang="en-US" dirty="0"/>
              <a:t>Guess username, reverse username, 400 “popular” words, entire dictionary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80808-3253-4545-8C20-EB87B700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73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D4AA-F786-4194-B13E-3DEC119F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9761-C506-4856-8097-CC33C5EC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81205" cy="5029200"/>
          </a:xfrm>
        </p:spPr>
        <p:txBody>
          <a:bodyPr/>
          <a:lstStyle/>
          <a:p>
            <a:r>
              <a:rPr lang="en-US" dirty="0"/>
              <a:t>Morris Worm created too many copies of itself</a:t>
            </a:r>
          </a:p>
          <a:p>
            <a:pPr lvl="1"/>
            <a:r>
              <a:rPr lang="en-US" dirty="0"/>
              <a:t>Checked if there was already a worm on the computer before running</a:t>
            </a:r>
          </a:p>
          <a:p>
            <a:pPr lvl="1"/>
            <a:r>
              <a:rPr lang="en-US" dirty="0"/>
              <a:t>1/7 of the executables ran anyways (too high a default)</a:t>
            </a:r>
          </a:p>
          <a:p>
            <a:pPr lvl="1"/>
            <a:endParaRPr lang="en-US" dirty="0"/>
          </a:p>
          <a:p>
            <a:r>
              <a:rPr lang="en-US" dirty="0"/>
              <a:t>Computers ended up with many processes running</a:t>
            </a:r>
          </a:p>
          <a:p>
            <a:pPr lvl="1"/>
            <a:r>
              <a:rPr lang="en-US" b="1" dirty="0"/>
              <a:t>Check your understanding:</a:t>
            </a:r>
            <a:r>
              <a:rPr lang="en-US" dirty="0"/>
              <a:t> How are too many processes harmful?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A0CFB-F85F-4B9F-A53E-8056AD36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D4AA-F786-4194-B13E-3DEC119F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9761-C506-4856-8097-CC33C5EC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created too many copies of itself</a:t>
            </a:r>
          </a:p>
          <a:p>
            <a:pPr lvl="1"/>
            <a:r>
              <a:rPr lang="en-US" dirty="0"/>
              <a:t>Checked if there was already a worm on the computer before running</a:t>
            </a:r>
          </a:p>
          <a:p>
            <a:pPr lvl="1"/>
            <a:r>
              <a:rPr lang="en-US" dirty="0"/>
              <a:t>1/7 of the executables ran anyways (too high a default)</a:t>
            </a:r>
          </a:p>
          <a:p>
            <a:pPr lvl="1"/>
            <a:endParaRPr lang="en-US" dirty="0"/>
          </a:p>
          <a:p>
            <a:r>
              <a:rPr lang="en-US" dirty="0"/>
              <a:t>Computers ended up with many processes running</a:t>
            </a:r>
          </a:p>
          <a:p>
            <a:pPr lvl="1"/>
            <a:r>
              <a:rPr lang="en-US" dirty="0"/>
              <a:t>Long response time due to so many processes</a:t>
            </a:r>
          </a:p>
          <a:p>
            <a:pPr lvl="1"/>
            <a:r>
              <a:rPr lang="en-US" dirty="0"/>
              <a:t>Thrashing due to too much memory pressure</a:t>
            </a:r>
          </a:p>
          <a:p>
            <a:pPr lvl="1"/>
            <a:r>
              <a:rPr lang="en-US" dirty="0"/>
              <a:t>Slowed computers to a halt</a:t>
            </a:r>
          </a:p>
          <a:p>
            <a:pPr lvl="1"/>
            <a:endParaRPr lang="en-US" dirty="0"/>
          </a:p>
          <a:p>
            <a:r>
              <a:rPr lang="en-US" dirty="0"/>
              <a:t>Outcomes: </a:t>
            </a:r>
          </a:p>
          <a:p>
            <a:pPr lvl="1"/>
            <a:r>
              <a:rPr lang="en-US" dirty="0"/>
              <a:t>Invaded ~6000 computers in hours (10% of the Internet at the time)</a:t>
            </a:r>
          </a:p>
          <a:p>
            <a:pPr lvl="1"/>
            <a:r>
              <a:rPr lang="en-US" dirty="0"/>
              <a:t>CERT was created to manage software security</a:t>
            </a:r>
          </a:p>
          <a:p>
            <a:pPr lvl="1"/>
            <a:r>
              <a:rPr lang="en-US" dirty="0"/>
              <a:t>First Computer Fraud and Abuse Act (CFAA) prosecution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A0CFB-F85F-4B9F-A53E-8056AD36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70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8DC0-2AB8-4224-BBCC-2A3EC2A5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execution in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7499-1CE4-4BE4-BE78-6AA76878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can allow a region to be written or executed</a:t>
            </a:r>
          </a:p>
          <a:p>
            <a:pPr lvl="1"/>
            <a:r>
              <a:rPr lang="en-US" dirty="0"/>
              <a:t>But not both!</a:t>
            </a:r>
          </a:p>
          <a:p>
            <a:pPr lvl="1"/>
            <a:endParaRPr lang="en-US" dirty="0"/>
          </a:p>
          <a:p>
            <a:r>
              <a:rPr lang="en-US" dirty="0"/>
              <a:t>NX bit in x86-64 (no-execute)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0868-0753-48DD-8E8A-6B502057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72B57-BB39-409E-A07C-2CAE8DDD3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3822206"/>
            <a:ext cx="10972799" cy="23499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856390-C1F3-7504-97E9-7C166B049889}"/>
              </a:ext>
            </a:extLst>
          </p:cNvPr>
          <p:cNvSpPr/>
          <p:nvPr/>
        </p:nvSpPr>
        <p:spPr>
          <a:xfrm>
            <a:off x="695459" y="3979573"/>
            <a:ext cx="399245" cy="105606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37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A5F5-66F0-461D-A338-F2DCC577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no-execute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CB63-55E9-401D-9E27-5BDB12DA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malicious code to have malicious behavior? </a:t>
            </a:r>
            <a:r>
              <a:rPr lang="en-US" b="1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97000-D55E-490A-AD0B-F4D82B4F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29312B0-C6E7-4D99-B9D6-D7BCCEF871BB}"/>
              </a:ext>
            </a:extLst>
          </p:cNvPr>
          <p:cNvGrpSpPr/>
          <p:nvPr/>
        </p:nvGrpSpPr>
        <p:grpSpPr>
          <a:xfrm>
            <a:off x="4554576" y="1966119"/>
            <a:ext cx="2434796" cy="3648869"/>
            <a:chOff x="4659823" y="1966119"/>
            <a:chExt cx="2434796" cy="3648869"/>
          </a:xfrm>
        </p:grpSpPr>
        <p:sp>
          <p:nvSpPr>
            <p:cNvPr id="5" name="Rectangle 40">
              <a:extLst>
                <a:ext uri="{FF2B5EF4-FFF2-40B4-BE49-F238E27FC236}">
                  <a16:creationId xmlns:a16="http://schemas.microsoft.com/office/drawing/2014/main" id="{36F742BD-3C38-475F-A2C9-928754A84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248" y="1966119"/>
              <a:ext cx="2422371" cy="3276600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Line 41">
              <a:extLst>
                <a:ext uri="{FF2B5EF4-FFF2-40B4-BE49-F238E27FC236}">
                  <a16:creationId xmlns:a16="http://schemas.microsoft.com/office/drawing/2014/main" id="{42B5AEAF-39C3-47D6-BB1E-1B1ED4F15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3315494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" name="Text Box 42">
              <a:extLst>
                <a:ext uri="{FF2B5EF4-FFF2-40B4-BE49-F238E27FC236}">
                  <a16:creationId xmlns:a16="http://schemas.microsoft.com/office/drawing/2014/main" id="{506AF6C9-E442-43EF-83B7-D5EA9B883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606" y="2556669"/>
              <a:ext cx="187565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0000"/>
                  </a:solidFill>
                </a:rPr>
                <a:t>argument 2</a:t>
              </a:r>
            </a:p>
          </p:txBody>
        </p:sp>
        <p:sp>
          <p:nvSpPr>
            <p:cNvPr id="8" name="Line 43">
              <a:extLst>
                <a:ext uri="{FF2B5EF4-FFF2-40B4-BE49-F238E27FC236}">
                  <a16:creationId xmlns:a16="http://schemas.microsoft.com/office/drawing/2014/main" id="{87E23E40-FDEE-401F-BE19-D332F5A72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2929732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9" name="Text Box 44">
              <a:extLst>
                <a:ext uri="{FF2B5EF4-FFF2-40B4-BE49-F238E27FC236}">
                  <a16:creationId xmlns:a16="http://schemas.microsoft.com/office/drawing/2014/main" id="{8DD99AEA-5D0B-4D6E-9097-6B92CBC10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606" y="2929732"/>
              <a:ext cx="187565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0000"/>
                  </a:solidFill>
                </a:rPr>
                <a:t>argument 1</a:t>
              </a:r>
            </a:p>
          </p:txBody>
        </p:sp>
        <p:sp>
          <p:nvSpPr>
            <p:cNvPr id="10" name="Line 45">
              <a:extLst>
                <a:ext uri="{FF2B5EF4-FFF2-40B4-BE49-F238E27FC236}">
                  <a16:creationId xmlns:a16="http://schemas.microsoft.com/office/drawing/2014/main" id="{9A60DB45-57E0-4D64-A5FF-CBF0BE16B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3701257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1" name="Line 46">
              <a:extLst>
                <a:ext uri="{FF2B5EF4-FFF2-40B4-BE49-F238E27FC236}">
                  <a16:creationId xmlns:a16="http://schemas.microsoft.com/office/drawing/2014/main" id="{1E5E32C7-E58C-419D-AD37-A0D2AA3F5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4087019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2" name="Line 47">
              <a:extLst>
                <a:ext uri="{FF2B5EF4-FFF2-40B4-BE49-F238E27FC236}">
                  <a16:creationId xmlns:a16="http://schemas.microsoft.com/office/drawing/2014/main" id="{5D8E4E38-4462-447D-8647-590D292A7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4471194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" name="Line 48">
              <a:extLst>
                <a:ext uri="{FF2B5EF4-FFF2-40B4-BE49-F238E27FC236}">
                  <a16:creationId xmlns:a16="http://schemas.microsoft.com/office/drawing/2014/main" id="{27FC5717-4AAF-4DBA-8A01-673CF781A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2543969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4" name="Text Box 49">
              <a:extLst>
                <a:ext uri="{FF2B5EF4-FFF2-40B4-BE49-F238E27FC236}">
                  <a16:creationId xmlns:a16="http://schemas.microsoft.com/office/drawing/2014/main" id="{29C7842C-654A-4CD5-B951-0C8F757D7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2787" y="3378994"/>
              <a:ext cx="68129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</a:t>
              </a:r>
            </a:p>
          </p:txBody>
        </p:sp>
        <p:sp>
          <p:nvSpPr>
            <p:cNvPr id="15" name="Text Box 50">
              <a:extLst>
                <a:ext uri="{FF2B5EF4-FFF2-40B4-BE49-F238E27FC236}">
                  <a16:creationId xmlns:a16="http://schemas.microsoft.com/office/drawing/2014/main" id="{7FDB61B0-813F-4AF9-8B1B-8AF45956A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208" y="3712369"/>
              <a:ext cx="217845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frame pointer</a:t>
              </a:r>
            </a:p>
          </p:txBody>
        </p:sp>
        <p:sp>
          <p:nvSpPr>
            <p:cNvPr id="16" name="Text Box 51">
              <a:extLst>
                <a:ext uri="{FF2B5EF4-FFF2-40B4-BE49-F238E27FC236}">
                  <a16:creationId xmlns:a16="http://schemas.microsoft.com/office/drawing/2014/main" id="{5719AC5B-E955-4127-A8A6-A6AE924AB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512" y="4098132"/>
              <a:ext cx="110184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locals</a:t>
              </a:r>
            </a:p>
          </p:txBody>
        </p:sp>
        <p:sp>
          <p:nvSpPr>
            <p:cNvPr id="17" name="Text Box 52">
              <a:extLst>
                <a:ext uri="{FF2B5EF4-FFF2-40B4-BE49-F238E27FC236}">
                  <a16:creationId xmlns:a16="http://schemas.microsoft.com/office/drawing/2014/main" id="{B8718FE6-5057-4DFC-8507-48AB9B125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512" y="4728369"/>
              <a:ext cx="110184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buffer</a:t>
              </a:r>
            </a:p>
          </p:txBody>
        </p:sp>
        <p:sp>
          <p:nvSpPr>
            <p:cNvPr id="18" name="Line 53">
              <a:extLst>
                <a:ext uri="{FF2B5EF4-FFF2-40B4-BE49-F238E27FC236}">
                  <a16:creationId xmlns:a16="http://schemas.microsoft.com/office/drawing/2014/main" id="{22ED7D2E-E215-41B4-9025-DC979A736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2382" y="2158207"/>
              <a:ext cx="2103" cy="257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0" name="Rectangle 57">
              <a:extLst>
                <a:ext uri="{FF2B5EF4-FFF2-40B4-BE49-F238E27FC236}">
                  <a16:creationId xmlns:a16="http://schemas.microsoft.com/office/drawing/2014/main" id="{3FB865C8-E69C-4C56-BC6D-39944723C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248" y="3321844"/>
              <a:ext cx="2412414" cy="1927225"/>
            </a:xfrm>
            <a:prstGeom prst="rect">
              <a:avLst/>
            </a:prstGeom>
            <a:solidFill>
              <a:srgbClr val="FF0000">
                <a:alpha val="7400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21" name="Text Box 58">
              <a:extLst>
                <a:ext uri="{FF2B5EF4-FFF2-40B4-BE49-F238E27FC236}">
                  <a16:creationId xmlns:a16="http://schemas.microsoft.com/office/drawing/2014/main" id="{BA7C50E3-886B-4B1F-A131-125CD9F9E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17" y="4492625"/>
              <a:ext cx="197842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bg1"/>
                  </a:solidFill>
                </a:rPr>
                <a:t>Attack code</a:t>
              </a:r>
            </a:p>
            <a:p>
              <a:pPr algn="ctr"/>
              <a:r>
                <a:rPr lang="en-US" altLang="en-US" b="1" dirty="0">
                  <a:solidFill>
                    <a:schemeClr val="bg1"/>
                  </a:solidFill>
                </a:rPr>
                <a:t>(launch a shell)</a:t>
              </a:r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922AE7B4-B74C-47F5-9E4E-4C0300B9A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9823" y="3386137"/>
              <a:ext cx="241241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tIns="0" bIns="0">
              <a:spAutoFit/>
            </a:bodyPr>
            <a:lstStyle/>
            <a:p>
              <a:pPr algn="ctr"/>
              <a:r>
                <a:rPr lang="en-US" altLang="en-US" sz="1400" b="1" dirty="0">
                  <a:solidFill>
                    <a:schemeClr val="bg1"/>
                  </a:solidFill>
                </a:rPr>
                <a:t>Address of attack code</a:t>
              </a:r>
            </a:p>
          </p:txBody>
        </p:sp>
        <p:sp>
          <p:nvSpPr>
            <p:cNvPr id="42" name="Text Box 83">
              <a:extLst>
                <a:ext uri="{FF2B5EF4-FFF2-40B4-BE49-F238E27FC236}">
                  <a16:creationId xmlns:a16="http://schemas.microsoft.com/office/drawing/2014/main" id="{D19AAAA0-7562-4CEC-9928-D3FF273F1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258" y="5248275"/>
              <a:ext cx="1631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Code injection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8F8B57A-06E3-47AD-8ED6-7B6FA62EFF7E}"/>
              </a:ext>
            </a:extLst>
          </p:cNvPr>
          <p:cNvGrpSpPr/>
          <p:nvPr/>
        </p:nvGrpSpPr>
        <p:grpSpPr>
          <a:xfrm>
            <a:off x="8059466" y="1970088"/>
            <a:ext cx="2325288" cy="3642517"/>
            <a:chOff x="8059466" y="1970088"/>
            <a:chExt cx="2325288" cy="3642517"/>
          </a:xfrm>
        </p:grpSpPr>
        <p:sp>
          <p:nvSpPr>
            <p:cNvPr id="23" name="Rectangle 62">
              <a:extLst>
                <a:ext uri="{FF2B5EF4-FFF2-40B4-BE49-F238E27FC236}">
                  <a16:creationId xmlns:a16="http://schemas.microsoft.com/office/drawing/2014/main" id="{54947F75-9EA0-4372-A7D5-ECE361409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9466" y="1970088"/>
              <a:ext cx="2304465" cy="3276600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63">
              <a:extLst>
                <a:ext uri="{FF2B5EF4-FFF2-40B4-BE49-F238E27FC236}">
                  <a16:creationId xmlns:a16="http://schemas.microsoft.com/office/drawing/2014/main" id="{D129378F-4C3C-4892-B63F-9744EF2CA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3319463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64">
              <a:extLst>
                <a:ext uri="{FF2B5EF4-FFF2-40B4-BE49-F238E27FC236}">
                  <a16:creationId xmlns:a16="http://schemas.microsoft.com/office/drawing/2014/main" id="{B911DCA0-564C-4113-ABD5-3EAFC6645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6976" y="2560638"/>
              <a:ext cx="19294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 dirty="0"/>
                <a:t>argument 2</a:t>
              </a:r>
            </a:p>
          </p:txBody>
        </p:sp>
        <p:sp>
          <p:nvSpPr>
            <p:cNvPr id="26" name="Line 65">
              <a:extLst>
                <a:ext uri="{FF2B5EF4-FFF2-40B4-BE49-F238E27FC236}">
                  <a16:creationId xmlns:a16="http://schemas.microsoft.com/office/drawing/2014/main" id="{DEC7827D-B878-4505-9003-EF9F1178D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2933701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66">
              <a:extLst>
                <a:ext uri="{FF2B5EF4-FFF2-40B4-BE49-F238E27FC236}">
                  <a16:creationId xmlns:a16="http://schemas.microsoft.com/office/drawing/2014/main" id="{BD67A66F-E5AC-4CEC-AEFF-DD581EBC8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6976" y="2933701"/>
              <a:ext cx="19294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argument 1</a:t>
              </a:r>
            </a:p>
          </p:txBody>
        </p:sp>
        <p:sp>
          <p:nvSpPr>
            <p:cNvPr id="28" name="Line 67">
              <a:extLst>
                <a:ext uri="{FF2B5EF4-FFF2-40B4-BE49-F238E27FC236}">
                  <a16:creationId xmlns:a16="http://schemas.microsoft.com/office/drawing/2014/main" id="{B64ADE59-07F8-4072-A01C-122CA069E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3705226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8">
              <a:extLst>
                <a:ext uri="{FF2B5EF4-FFF2-40B4-BE49-F238E27FC236}">
                  <a16:creationId xmlns:a16="http://schemas.microsoft.com/office/drawing/2014/main" id="{3BDA492F-1B83-4992-95D1-C309EEA01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4090988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69">
              <a:extLst>
                <a:ext uri="{FF2B5EF4-FFF2-40B4-BE49-F238E27FC236}">
                  <a16:creationId xmlns:a16="http://schemas.microsoft.com/office/drawing/2014/main" id="{765224DF-4A1C-4842-92CE-392429993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4475163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70">
              <a:extLst>
                <a:ext uri="{FF2B5EF4-FFF2-40B4-BE49-F238E27FC236}">
                  <a16:creationId xmlns:a16="http://schemas.microsoft.com/office/drawing/2014/main" id="{68F21C76-92A2-491A-90A0-F47E3A04B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2547938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71">
              <a:extLst>
                <a:ext uri="{FF2B5EF4-FFF2-40B4-BE49-F238E27FC236}">
                  <a16:creationId xmlns:a16="http://schemas.microsoft.com/office/drawing/2014/main" id="{E2845179-596B-4423-ADBD-CF424FB10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7633" y="3382963"/>
              <a:ext cx="64813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</a:t>
              </a:r>
            </a:p>
          </p:txBody>
        </p:sp>
        <p:sp>
          <p:nvSpPr>
            <p:cNvPr id="33" name="Text Box 72">
              <a:extLst>
                <a:ext uri="{FF2B5EF4-FFF2-40B4-BE49-F238E27FC236}">
                  <a16:creationId xmlns:a16="http://schemas.microsoft.com/office/drawing/2014/main" id="{9F113B86-C88B-4BE0-A13F-5CA1762D8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4470" y="3716338"/>
              <a:ext cx="223445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frame pointer</a:t>
              </a:r>
            </a:p>
          </p:txBody>
        </p:sp>
        <p:sp>
          <p:nvSpPr>
            <p:cNvPr id="34" name="Text Box 73">
              <a:extLst>
                <a:ext uri="{FF2B5EF4-FFF2-40B4-BE49-F238E27FC236}">
                  <a16:creationId xmlns:a16="http://schemas.microsoft.com/office/drawing/2014/main" id="{8E5FDF2C-55B2-4319-AFEE-AA45E2D27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0252" y="4102101"/>
              <a:ext cx="106289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locals</a:t>
              </a:r>
            </a:p>
          </p:txBody>
        </p:sp>
        <p:sp>
          <p:nvSpPr>
            <p:cNvPr id="35" name="Text Box 74">
              <a:extLst>
                <a:ext uri="{FF2B5EF4-FFF2-40B4-BE49-F238E27FC236}">
                  <a16:creationId xmlns:a16="http://schemas.microsoft.com/office/drawing/2014/main" id="{ECDF11D5-F0DE-4E2C-8FAC-E309CACDB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9953" y="4732338"/>
              <a:ext cx="112349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buffer</a:t>
              </a:r>
            </a:p>
          </p:txBody>
        </p:sp>
        <p:sp>
          <p:nvSpPr>
            <p:cNvPr id="36" name="Line 75">
              <a:extLst>
                <a:ext uri="{FF2B5EF4-FFF2-40B4-BE49-F238E27FC236}">
                  <a16:creationId xmlns:a16="http://schemas.microsoft.com/office/drawing/2014/main" id="{3E0ED82E-0662-4E54-90CF-64A06E17C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0698" y="2162176"/>
              <a:ext cx="2001" cy="257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77">
              <a:extLst>
                <a:ext uri="{FF2B5EF4-FFF2-40B4-BE49-F238E27FC236}">
                  <a16:creationId xmlns:a16="http://schemas.microsoft.com/office/drawing/2014/main" id="{AC83D347-05D7-4E2F-9C3E-9FA3B54AB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3495" y="2917032"/>
              <a:ext cx="2321259" cy="2325687"/>
            </a:xfrm>
            <a:prstGeom prst="rect">
              <a:avLst/>
            </a:prstGeom>
            <a:solidFill>
              <a:srgbClr val="FF0000">
                <a:alpha val="7400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39" name="Text Box 78">
              <a:extLst>
                <a:ext uri="{FF2B5EF4-FFF2-40B4-BE49-F238E27FC236}">
                  <a16:creationId xmlns:a16="http://schemas.microsoft.com/office/drawing/2014/main" id="{38BCB821-33AD-4720-BBA0-E758C7E60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9707" y="4072732"/>
              <a:ext cx="112883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bg1"/>
                  </a:solidFill>
                </a:rPr>
                <a:t>Padding</a:t>
              </a:r>
            </a:p>
          </p:txBody>
        </p:sp>
        <p:sp>
          <p:nvSpPr>
            <p:cNvPr id="40" name="Text Box 79">
              <a:extLst>
                <a:ext uri="{FF2B5EF4-FFF2-40B4-BE49-F238E27FC236}">
                  <a16:creationId xmlns:a16="http://schemas.microsoft.com/office/drawing/2014/main" id="{D3C53F40-2AE8-4B0E-AAC8-9CAF2AEB5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6742" y="3412332"/>
              <a:ext cx="2254765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tIns="0" bIns="0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chemeClr val="bg1"/>
                  </a:solidFill>
                </a:rPr>
                <a:t>Address of system()</a:t>
              </a:r>
            </a:p>
          </p:txBody>
        </p:sp>
        <p:sp>
          <p:nvSpPr>
            <p:cNvPr id="41" name="Text Box 80">
              <a:extLst>
                <a:ext uri="{FF2B5EF4-FFF2-40B4-BE49-F238E27FC236}">
                  <a16:creationId xmlns:a16="http://schemas.microsoft.com/office/drawing/2014/main" id="{886FBFCC-A2D2-4108-B53F-AA7CDAE31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3370" y="2990057"/>
              <a:ext cx="106150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/>
            <a:p>
              <a:pPr algn="ctr"/>
              <a:r>
                <a:rPr lang="en-US" altLang="en-US" sz="1400" b="1" dirty="0">
                  <a:solidFill>
                    <a:schemeClr val="bg1"/>
                  </a:solidFill>
                </a:rPr>
                <a:t>"/bin/</a:t>
              </a:r>
              <a:r>
                <a:rPr lang="en-US" altLang="en-US" sz="1400" b="1" dirty="0" err="1">
                  <a:solidFill>
                    <a:schemeClr val="bg1"/>
                  </a:solidFill>
                </a:rPr>
                <a:t>sh</a:t>
              </a:r>
              <a:r>
                <a:rPr lang="en-US" altLang="en-US" sz="1400" b="1" dirty="0">
                  <a:solidFill>
                    <a:schemeClr val="bg1"/>
                  </a:solidFill>
                </a:rPr>
                <a:t>"</a:t>
              </a:r>
            </a:p>
          </p:txBody>
        </p:sp>
        <p:sp>
          <p:nvSpPr>
            <p:cNvPr id="43" name="Text Box 84">
              <a:extLst>
                <a:ext uri="{FF2B5EF4-FFF2-40B4-BE49-F238E27FC236}">
                  <a16:creationId xmlns:a16="http://schemas.microsoft.com/office/drawing/2014/main" id="{10444040-DA31-4A0B-9016-0B123C34D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373" y="5245892"/>
              <a:ext cx="164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Code reuse (!)</a:t>
              </a:r>
            </a:p>
          </p:txBody>
        </p:sp>
      </p:grpSp>
      <p:sp>
        <p:nvSpPr>
          <p:cNvPr id="44" name="Text Box 86">
            <a:extLst>
              <a:ext uri="{FF2B5EF4-FFF2-40B4-BE49-F238E27FC236}">
                <a16:creationId xmlns:a16="http://schemas.microsoft.com/office/drawing/2014/main" id="{3F3643A6-CB77-4219-8C7A-CF99E5DDD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466" y="5707063"/>
            <a:ext cx="2568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"Return-into-</a:t>
            </a:r>
            <a:r>
              <a:rPr lang="en-US" altLang="en-US" dirty="0" err="1"/>
              <a:t>libc</a:t>
            </a:r>
            <a:r>
              <a:rPr lang="en-US" altLang="en-US" dirty="0"/>
              <a:t>" attack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E0E37B7-F616-4E88-AD38-C7A37C812993}"/>
              </a:ext>
            </a:extLst>
          </p:cNvPr>
          <p:cNvGrpSpPr/>
          <p:nvPr/>
        </p:nvGrpSpPr>
        <p:grpSpPr>
          <a:xfrm>
            <a:off x="1062112" y="1966119"/>
            <a:ext cx="2422371" cy="3651488"/>
            <a:chOff x="1062112" y="1966119"/>
            <a:chExt cx="2422371" cy="3651488"/>
          </a:xfrm>
        </p:grpSpPr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A6EB5E52-2D49-483F-A29B-126E1D3BA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112" y="1966119"/>
              <a:ext cx="2422371" cy="3276600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3" name="Line 41">
              <a:extLst>
                <a:ext uri="{FF2B5EF4-FFF2-40B4-BE49-F238E27FC236}">
                  <a16:creationId xmlns:a16="http://schemas.microsoft.com/office/drawing/2014/main" id="{8B65EC61-A055-4A4A-B561-790C81D35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3315494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55" name="Text Box 42">
              <a:extLst>
                <a:ext uri="{FF2B5EF4-FFF2-40B4-BE49-F238E27FC236}">
                  <a16:creationId xmlns:a16="http://schemas.microsoft.com/office/drawing/2014/main" id="{B4838FAB-FFA3-43C9-9198-3B479CD60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470" y="2556669"/>
              <a:ext cx="187565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0000"/>
                  </a:solidFill>
                </a:rPr>
                <a:t>argument 2</a:t>
              </a:r>
            </a:p>
          </p:txBody>
        </p:sp>
        <p:sp>
          <p:nvSpPr>
            <p:cNvPr id="57" name="Line 43">
              <a:extLst>
                <a:ext uri="{FF2B5EF4-FFF2-40B4-BE49-F238E27FC236}">
                  <a16:creationId xmlns:a16="http://schemas.microsoft.com/office/drawing/2014/main" id="{AB182EC7-329A-4AC5-B71E-34C4754F3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2929732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59" name="Text Box 44">
              <a:extLst>
                <a:ext uri="{FF2B5EF4-FFF2-40B4-BE49-F238E27FC236}">
                  <a16:creationId xmlns:a16="http://schemas.microsoft.com/office/drawing/2014/main" id="{E2FE01D6-A1E0-4913-89B0-01906D45C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470" y="2929732"/>
              <a:ext cx="187565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0000"/>
                  </a:solidFill>
                </a:rPr>
                <a:t>argument 1</a:t>
              </a:r>
            </a:p>
          </p:txBody>
        </p:sp>
        <p:sp>
          <p:nvSpPr>
            <p:cNvPr id="61" name="Line 45">
              <a:extLst>
                <a:ext uri="{FF2B5EF4-FFF2-40B4-BE49-F238E27FC236}">
                  <a16:creationId xmlns:a16="http://schemas.microsoft.com/office/drawing/2014/main" id="{0611C611-602F-4A79-BF7C-112624CCA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3701257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63" name="Line 46">
              <a:extLst>
                <a:ext uri="{FF2B5EF4-FFF2-40B4-BE49-F238E27FC236}">
                  <a16:creationId xmlns:a16="http://schemas.microsoft.com/office/drawing/2014/main" id="{18A3E08B-3FB3-406A-8C33-0BF2BDC05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4087019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F0A8B08B-90F9-445B-A58F-737A48720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4471194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67" name="Line 48">
              <a:extLst>
                <a:ext uri="{FF2B5EF4-FFF2-40B4-BE49-F238E27FC236}">
                  <a16:creationId xmlns:a16="http://schemas.microsoft.com/office/drawing/2014/main" id="{C8ACE235-6464-44CC-B898-57ED6B53F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2543969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69" name="Text Box 49">
              <a:extLst>
                <a:ext uri="{FF2B5EF4-FFF2-40B4-BE49-F238E27FC236}">
                  <a16:creationId xmlns:a16="http://schemas.microsoft.com/office/drawing/2014/main" id="{F249A90D-CFF5-400F-88E6-358EB8EA2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651" y="3378994"/>
              <a:ext cx="68129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/>
                <a:t>RA</a:t>
              </a:r>
            </a:p>
          </p:txBody>
        </p:sp>
        <p:sp>
          <p:nvSpPr>
            <p:cNvPr id="71" name="Text Box 50">
              <a:extLst>
                <a:ext uri="{FF2B5EF4-FFF2-40B4-BE49-F238E27FC236}">
                  <a16:creationId xmlns:a16="http://schemas.microsoft.com/office/drawing/2014/main" id="{DF82F146-743B-4A11-9295-E2926A7D2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4072" y="3712369"/>
              <a:ext cx="217845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/>
                <a:t>frame pointer</a:t>
              </a:r>
            </a:p>
          </p:txBody>
        </p:sp>
        <p:sp>
          <p:nvSpPr>
            <p:cNvPr id="73" name="Text Box 51">
              <a:extLst>
                <a:ext uri="{FF2B5EF4-FFF2-40B4-BE49-F238E27FC236}">
                  <a16:creationId xmlns:a16="http://schemas.microsoft.com/office/drawing/2014/main" id="{9168D148-2023-499C-B545-4075842EE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376" y="4098132"/>
              <a:ext cx="110184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/>
                <a:t>locals</a:t>
              </a:r>
            </a:p>
          </p:txBody>
        </p:sp>
        <p:sp>
          <p:nvSpPr>
            <p:cNvPr id="75" name="Text Box 52">
              <a:extLst>
                <a:ext uri="{FF2B5EF4-FFF2-40B4-BE49-F238E27FC236}">
                  <a16:creationId xmlns:a16="http://schemas.microsoft.com/office/drawing/2014/main" id="{86AF1B5E-ED12-4B23-A918-CB5CE0F8E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376" y="4728369"/>
              <a:ext cx="110184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 dirty="0"/>
                <a:t>buffer</a:t>
              </a:r>
            </a:p>
          </p:txBody>
        </p:sp>
        <p:sp>
          <p:nvSpPr>
            <p:cNvPr id="77" name="Line 53">
              <a:extLst>
                <a:ext uri="{FF2B5EF4-FFF2-40B4-BE49-F238E27FC236}">
                  <a16:creationId xmlns:a16="http://schemas.microsoft.com/office/drawing/2014/main" id="{BB9F0D0F-B1AF-48CD-A49B-E94BCEA4F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246" y="2158207"/>
              <a:ext cx="2103" cy="257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85" name="Text Box 83">
              <a:extLst>
                <a:ext uri="{FF2B5EF4-FFF2-40B4-BE49-F238E27FC236}">
                  <a16:creationId xmlns:a16="http://schemas.microsoft.com/office/drawing/2014/main" id="{062BDC10-C96E-40E6-B81D-1D4A6EB12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122" y="5248275"/>
              <a:ext cx="15352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Default 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665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6E1FE61-E12E-4CF7-A396-E0124A95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4" y="914400"/>
            <a:ext cx="5598052" cy="46462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3E7EAD-F954-47A6-AB33-8B397CBA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A040-CF71-4D4D-B958-E267A96A4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75805" cy="5029200"/>
          </a:xfrm>
        </p:spPr>
        <p:txBody>
          <a:bodyPr/>
          <a:lstStyle/>
          <a:p>
            <a:r>
              <a:rPr lang="en-US" dirty="0"/>
              <a:t>More general process to enable arbitrary execution without code rewrite</a:t>
            </a:r>
          </a:p>
          <a:p>
            <a:endParaRPr lang="en-US" dirty="0"/>
          </a:p>
          <a:p>
            <a:r>
              <a:rPr lang="en-US" dirty="0"/>
              <a:t>Look through assembly instructions followed by a return</a:t>
            </a:r>
          </a:p>
          <a:p>
            <a:pPr lvl="1"/>
            <a:r>
              <a:rPr lang="en-US" dirty="0"/>
              <a:t>Known as “gadgets”</a:t>
            </a:r>
          </a:p>
          <a:p>
            <a:pPr lvl="1"/>
            <a:endParaRPr lang="en-US" dirty="0"/>
          </a:p>
          <a:p>
            <a:r>
              <a:rPr lang="en-US" dirty="0"/>
              <a:t>Chain these gadget together to make working code</a:t>
            </a:r>
          </a:p>
          <a:p>
            <a:pPr lvl="1"/>
            <a:r>
              <a:rPr lang="en-US" dirty="0"/>
              <a:t>By placing addresses on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6A0AC-C492-4992-9D01-84020334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92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71FE9C-7B95-4C85-9CEA-F4766C68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Gadgets can create a Turing-complete programming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C630B-BA44-41FE-8F22-3CDC27CC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16116CD-9A43-441D-B6F6-06BBE0F30296}"/>
              </a:ext>
            </a:extLst>
          </p:cNvPr>
          <p:cNvSpPr txBox="1">
            <a:spLocks noChangeArrowheads="1"/>
          </p:cNvSpPr>
          <p:nvPr/>
        </p:nvSpPr>
        <p:spPr>
          <a:xfrm>
            <a:off x="1955800" y="1082675"/>
            <a:ext cx="4038600" cy="4905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Loading constants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Arithmetic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21A4DCE-15C0-40AC-92B8-89E31ED06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1082675"/>
            <a:ext cx="40386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r>
              <a:rPr lang="en-US" altLang="en-US"/>
              <a:t>Control flow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Memory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34EE49-901E-4903-8C85-828C2C2D9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5654675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9C4E1D4F-98E2-4E48-8BA9-799112C6CDF1}"/>
              </a:ext>
            </a:extLst>
          </p:cNvPr>
          <p:cNvGrpSpPr>
            <a:grpSpLocks/>
          </p:cNvGrpSpPr>
          <p:nvPr/>
        </p:nvGrpSpPr>
        <p:grpSpPr bwMode="auto">
          <a:xfrm>
            <a:off x="2870200" y="4664075"/>
            <a:ext cx="2057400" cy="811213"/>
            <a:chOff x="1920" y="3564"/>
            <a:chExt cx="1296" cy="511"/>
          </a:xfrm>
        </p:grpSpPr>
        <p:pic>
          <p:nvPicPr>
            <p:cNvPr id="10" name="Picture 7">
              <a:extLst>
                <a:ext uri="{FF2B5EF4-FFF2-40B4-BE49-F238E27FC236}">
                  <a16:creationId xmlns:a16="http://schemas.microsoft.com/office/drawing/2014/main" id="{E698360B-E4A0-4A4D-AB93-011A96A2B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564"/>
              <a:ext cx="1296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E78EB09E-76B7-4109-90D5-692138F6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44"/>
              <a:ext cx="9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add eax, ebx ; ret</a:t>
              </a:r>
            </a:p>
          </p:txBody>
        </p:sp>
      </p:grpSp>
      <p:sp>
        <p:nvSpPr>
          <p:cNvPr id="12" name="Line 9">
            <a:extLst>
              <a:ext uri="{FF2B5EF4-FFF2-40B4-BE49-F238E27FC236}">
                <a16:creationId xmlns:a16="http://schemas.microsoft.com/office/drawing/2014/main" id="{75371754-3C12-4CF9-BB4B-A5BFFA41A7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5000" y="5197475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B4DD165B-99E9-41EF-B89A-390011AD6B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94000" y="60356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C3D5A42F-B47F-48BC-A27C-C97AB55B8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0" y="62642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dirty="0"/>
              <a:t>stack </a:t>
            </a:r>
          </a:p>
          <a:p>
            <a:pPr algn="ctr"/>
            <a:r>
              <a:rPr lang="en-US" altLang="en-US" sz="1200" dirty="0"/>
              <a:t>pointer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D3E71CB3-388B-44F9-AEB1-F9D3574E4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26828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16" name="Group 13">
            <a:extLst>
              <a:ext uri="{FF2B5EF4-FFF2-40B4-BE49-F238E27FC236}">
                <a16:creationId xmlns:a16="http://schemas.microsoft.com/office/drawing/2014/main" id="{AE3826D0-AD9C-428F-861D-8B57005D2E06}"/>
              </a:ext>
            </a:extLst>
          </p:cNvPr>
          <p:cNvGrpSpPr>
            <a:grpSpLocks/>
          </p:cNvGrpSpPr>
          <p:nvPr/>
        </p:nvGrpSpPr>
        <p:grpSpPr bwMode="auto">
          <a:xfrm>
            <a:off x="3327400" y="1692275"/>
            <a:ext cx="2057400" cy="811213"/>
            <a:chOff x="1920" y="3564"/>
            <a:chExt cx="1296" cy="511"/>
          </a:xfrm>
        </p:grpSpPr>
        <p:pic>
          <p:nvPicPr>
            <p:cNvPr id="17" name="Picture 14">
              <a:extLst>
                <a:ext uri="{FF2B5EF4-FFF2-40B4-BE49-F238E27FC236}">
                  <a16:creationId xmlns:a16="http://schemas.microsoft.com/office/drawing/2014/main" id="{A47F5999-037D-4FF1-BC7A-F03AB4BD4E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564"/>
              <a:ext cx="1296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E6EFB352-A5BD-4C89-8A04-755D861A9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44"/>
              <a:ext cx="7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pop eax ; ret</a:t>
              </a:r>
            </a:p>
          </p:txBody>
        </p:sp>
      </p:grpSp>
      <p:sp>
        <p:nvSpPr>
          <p:cNvPr id="19" name="Line 16">
            <a:extLst>
              <a:ext uri="{FF2B5EF4-FFF2-40B4-BE49-F238E27FC236}">
                <a16:creationId xmlns:a16="http://schemas.microsoft.com/office/drawing/2014/main" id="{5528B458-CE1B-4E47-8B83-1484BFAC1E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1200" y="222567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15D42715-237A-484B-B88D-3A01FF9DD9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7800" y="3063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8798A710-522F-4D74-A558-B1D95D7A6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32924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/>
              <a:t>stack </a:t>
            </a:r>
          </a:p>
          <a:p>
            <a:pPr algn="ctr"/>
            <a:r>
              <a:rPr lang="en-US" altLang="en-US" sz="1200"/>
              <a:t>pointer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D478017B-5764-4F37-B406-6871F94A2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6828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0x55555555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EEE93309-94E1-4A02-9CB2-4EB098CFC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0" y="2682875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24" name="Group 21">
            <a:extLst>
              <a:ext uri="{FF2B5EF4-FFF2-40B4-BE49-F238E27FC236}">
                <a16:creationId xmlns:a16="http://schemas.microsoft.com/office/drawing/2014/main" id="{0F6D66A0-E771-4EB3-A86F-5FA8D0C310E2}"/>
              </a:ext>
            </a:extLst>
          </p:cNvPr>
          <p:cNvGrpSpPr>
            <a:grpSpLocks/>
          </p:cNvGrpSpPr>
          <p:nvPr/>
        </p:nvGrpSpPr>
        <p:grpSpPr bwMode="auto">
          <a:xfrm>
            <a:off x="7823200" y="1692275"/>
            <a:ext cx="2057400" cy="811213"/>
            <a:chOff x="1920" y="3564"/>
            <a:chExt cx="1296" cy="511"/>
          </a:xfrm>
        </p:grpSpPr>
        <p:pic>
          <p:nvPicPr>
            <p:cNvPr id="25" name="Picture 22">
              <a:extLst>
                <a:ext uri="{FF2B5EF4-FFF2-40B4-BE49-F238E27FC236}">
                  <a16:creationId xmlns:a16="http://schemas.microsoft.com/office/drawing/2014/main" id="{11A42FCC-D7E8-495D-9C61-7C49E7D1B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564"/>
              <a:ext cx="1296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F144FAB-616E-4EDC-B9A5-4DE2C5166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44"/>
              <a:ext cx="7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pop esp ; ret</a:t>
              </a: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D24ED942-D10D-4CBB-A5BF-B87BBF4751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0" y="2225675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72A1F882-D256-4C5B-835C-8698AF5AC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7000" y="3063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AEF8D82C-AE4F-4260-8182-1EC451429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200" y="32924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/>
              <a:t>stack </a:t>
            </a:r>
          </a:p>
          <a:p>
            <a:pPr algn="ctr"/>
            <a:r>
              <a:rPr lang="en-US" altLang="en-US" sz="1200"/>
              <a:t>pointer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37B0F284-187B-404C-8B97-874C045E5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0" y="2682875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27B22CF1-BA6A-4D2F-AFE7-A045F667B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2682875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cxnSp>
        <p:nvCxnSpPr>
          <p:cNvPr id="32" name="AutoShape 29">
            <a:extLst>
              <a:ext uri="{FF2B5EF4-FFF2-40B4-BE49-F238E27FC236}">
                <a16:creationId xmlns:a16="http://schemas.microsoft.com/office/drawing/2014/main" id="{65A72376-077B-4558-B6F0-01FBC20F3C2E}"/>
              </a:ext>
            </a:extLst>
          </p:cNvPr>
          <p:cNvCxnSpPr>
            <a:cxnSpLocks noChangeShapeType="1"/>
            <a:stCxn id="30" idx="2"/>
            <a:endCxn id="31" idx="2"/>
          </p:cNvCxnSpPr>
          <p:nvPr/>
        </p:nvCxnSpPr>
        <p:spPr bwMode="auto">
          <a:xfrm rot="5400000">
            <a:off x="7936706" y="2112169"/>
            <a:ext cx="1588" cy="1905000"/>
          </a:xfrm>
          <a:prstGeom prst="bentConnector3">
            <a:avLst>
              <a:gd name="adj1" fmla="val 525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Line 30">
            <a:extLst>
              <a:ext uri="{FF2B5EF4-FFF2-40B4-BE49-F238E27FC236}">
                <a16:creationId xmlns:a16="http://schemas.microsoft.com/office/drawing/2014/main" id="{A7B48FC8-E2D9-4467-855D-BB0F7994E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0000" y="28352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828A2D0-62E1-459B-868F-A17930C03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58070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35" name="Group 32">
            <a:extLst>
              <a:ext uri="{FF2B5EF4-FFF2-40B4-BE49-F238E27FC236}">
                <a16:creationId xmlns:a16="http://schemas.microsoft.com/office/drawing/2014/main" id="{C09BF913-C012-4CF2-99CC-76CBD0C735BD}"/>
              </a:ext>
            </a:extLst>
          </p:cNvPr>
          <p:cNvGrpSpPr>
            <a:grpSpLocks/>
          </p:cNvGrpSpPr>
          <p:nvPr/>
        </p:nvGrpSpPr>
        <p:grpSpPr bwMode="auto">
          <a:xfrm>
            <a:off x="6908800" y="4511675"/>
            <a:ext cx="2743200" cy="1081088"/>
            <a:chOff x="3456" y="2640"/>
            <a:chExt cx="1728" cy="681"/>
          </a:xfrm>
        </p:grpSpPr>
        <p:pic>
          <p:nvPicPr>
            <p:cNvPr id="36" name="Picture 33">
              <a:extLst>
                <a:ext uri="{FF2B5EF4-FFF2-40B4-BE49-F238E27FC236}">
                  <a16:creationId xmlns:a16="http://schemas.microsoft.com/office/drawing/2014/main" id="{2171B695-209D-49AC-931D-D919929C3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640"/>
              <a:ext cx="1728" cy="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2AB26DE4-8B88-4F3E-83DE-42B904A68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76"/>
              <a:ext cx="10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mov ebx, [eax] ; ret</a:t>
              </a:r>
            </a:p>
          </p:txBody>
        </p:sp>
      </p:grpSp>
      <p:sp>
        <p:nvSpPr>
          <p:cNvPr id="38" name="Line 35">
            <a:extLst>
              <a:ext uri="{FF2B5EF4-FFF2-40B4-BE49-F238E27FC236}">
                <a16:creationId xmlns:a16="http://schemas.microsoft.com/office/drawing/2014/main" id="{6B40448F-EA95-420E-9A52-FB1091898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8800" y="61880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480E260D-8AC9-413D-B013-B702DD0D4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0763" y="6416675"/>
            <a:ext cx="1046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/>
              <a:t>stack pointer</a:t>
            </a:r>
          </a:p>
        </p:txBody>
      </p:sp>
      <p:sp>
        <p:nvSpPr>
          <p:cNvPr id="40" name="Rectangle 37">
            <a:extLst>
              <a:ext uri="{FF2B5EF4-FFF2-40B4-BE49-F238E27FC236}">
                <a16:creationId xmlns:a16="http://schemas.microsoft.com/office/drawing/2014/main" id="{8B969E24-94AF-4F3B-B593-8FCD8884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58070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0x8070abcd</a:t>
            </a:r>
            <a:br>
              <a:rPr lang="en-US" altLang="en-US" sz="1200" dirty="0"/>
            </a:br>
            <a:r>
              <a:rPr lang="en-US" altLang="en-US" sz="1000" dirty="0"/>
              <a:t>(address)</a:t>
            </a:r>
          </a:p>
        </p:txBody>
      </p:sp>
      <p:sp>
        <p:nvSpPr>
          <p:cNvPr id="41" name="Rectangle 38">
            <a:extLst>
              <a:ext uri="{FF2B5EF4-FFF2-40B4-BE49-F238E27FC236}">
                <a16:creationId xmlns:a16="http://schemas.microsoft.com/office/drawing/2014/main" id="{4A579961-7449-47F0-97B4-A1BC33DA2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4705350"/>
            <a:ext cx="116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pop eax ; ret</a:t>
            </a: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2454927B-3BD6-4D9D-AF34-4C41BB1E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0" y="58070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55AECF28-61EE-4442-8CAF-2244B40FD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7400" y="4968875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438869E3-07C1-4B0C-9C52-D48C02C10C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56600" y="5349875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2E509D7A-0047-4FC2-ACDB-673720ED5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260667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43351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8E0A-E4C9-472E-9588-D460617F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Address-space layout randomization (ASLR)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E4500-0411-4DC6-9CD8-2B97C7AA5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709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Randomize memory region locations in virtual memory</a:t>
            </a:r>
          </a:p>
          <a:p>
            <a:pPr lvl="1"/>
            <a:r>
              <a:rPr lang="en-US" dirty="0"/>
              <a:t>Already spread throughout physical memory</a:t>
            </a:r>
          </a:p>
          <a:p>
            <a:pPr lvl="1"/>
            <a:endParaRPr lang="en-US" dirty="0"/>
          </a:p>
          <a:p>
            <a:r>
              <a:rPr lang="en-US" dirty="0"/>
              <a:t>Move locations of libraries and code relative to each other</a:t>
            </a:r>
          </a:p>
          <a:p>
            <a:pPr lvl="1"/>
            <a:r>
              <a:rPr lang="en-US" dirty="0"/>
              <a:t>Arbitrary address for attacker to send code to gets harder to predict!</a:t>
            </a:r>
          </a:p>
          <a:p>
            <a:pPr lvl="1"/>
            <a:endParaRPr lang="en-US" dirty="0"/>
          </a:p>
          <a:p>
            <a:r>
              <a:rPr lang="en-US" dirty="0"/>
              <a:t>Implemented 2005-2007</a:t>
            </a:r>
          </a:p>
          <a:p>
            <a:pPr lvl="1"/>
            <a:r>
              <a:rPr lang="en-US" dirty="0"/>
              <a:t>Linux, MacOS, and Windows</a:t>
            </a:r>
          </a:p>
          <a:p>
            <a:pPr lvl="1"/>
            <a:r>
              <a:rPr lang="en-US" dirty="0"/>
              <a:t>2011 for Android and 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10179-6561-4880-A795-7C1E9EE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DE1489-496C-4D5B-805D-FA4AB35AE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1" y="1168400"/>
            <a:ext cx="5585994" cy="503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E5D6E7-FD2D-4036-B22E-FC695CF06E1E}"/>
              </a:ext>
            </a:extLst>
          </p:cNvPr>
          <p:cNvSpPr txBox="1"/>
          <p:nvPr/>
        </p:nvSpPr>
        <p:spPr>
          <a:xfrm>
            <a:off x="6096000" y="6007100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a process again re-randomizes its layout</a:t>
            </a:r>
          </a:p>
        </p:txBody>
      </p:sp>
    </p:spTree>
    <p:extLst>
      <p:ext uri="{BB962C8B-B14F-4D97-AF65-F5344CB8AC3E}">
        <p14:creationId xmlns:p14="http://schemas.microsoft.com/office/powerpoint/2010/main" val="154624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3545-B5DC-4ACF-AEAB-F7D4932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computers didn’t have any security either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68C8-E0ED-484C-AC0F-E3C7AC27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2360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machines for doing computation do not have private files or contention</a:t>
            </a:r>
          </a:p>
          <a:p>
            <a:endParaRPr lang="en-US" dirty="0"/>
          </a:p>
          <a:p>
            <a:r>
              <a:rPr lang="en-US" dirty="0" err="1"/>
              <a:t>Timeslicing</a:t>
            </a:r>
            <a:r>
              <a:rPr lang="en-US" dirty="0"/>
              <a:t> machines meant there were multiple users, but all were employees of the same company</a:t>
            </a:r>
          </a:p>
          <a:p>
            <a:pPr lvl="1"/>
            <a:r>
              <a:rPr lang="en-US" dirty="0"/>
              <a:t>Permissions needed to be as secure as a file in a locked drawer on a desk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800" dirty="0"/>
              <a:t>“The act of breaking into a computer system has to have the same social stigma as breaking into a neighbor's house. It should not matter that the neighbor's door is unlocked.”</a:t>
            </a:r>
            <a:br>
              <a:rPr lang="en-US" dirty="0"/>
            </a:br>
            <a:r>
              <a:rPr lang="en-US" sz="2800" dirty="0"/>
              <a:t>- Ken Thompson, Turing Award Lecture, 1984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7BDF0-9FF5-468D-BC78-0D9A61A2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35D21AE-156E-4EBE-98E7-65C327A00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1143000"/>
            <a:ext cx="3401594" cy="340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86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D363-2B38-4FF7-8FD3-6A20C20A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ASLR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5CA2-A8CB-40E5-92FF-C3FA57F6A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ASLR is a probabilistic approach, merely increases attacker’s expected work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failed attempt results in crash; at restart, randomization is different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Counters: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Information leakage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Program reveals a pointer?  Game over.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De-randomization attack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Just keep trying! (carefully)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32-bit ASLR defeated in 216 seconds</a:t>
            </a:r>
          </a:p>
          <a:p>
            <a:pPr lvl="1"/>
            <a:r>
              <a:rPr lang="en-US" altLang="en-US" dirty="0"/>
              <a:t>Under certain scenarios is less effective</a:t>
            </a:r>
          </a:p>
          <a:p>
            <a:pPr lvl="2"/>
            <a:r>
              <a:rPr lang="en-US" altLang="en-US" dirty="0"/>
              <a:t>Poor source of randomness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C6B0-255D-404A-B180-B2708F02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6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3896-57DF-58CB-747F-2FC6CECB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89A1-53D8-62AF-B8E0-8B789664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Vulnerabilities and Exposures (CVE) system documents publicly released software vulnerabilities.</a:t>
            </a:r>
          </a:p>
          <a:p>
            <a:r>
              <a:rPr lang="en-US" dirty="0"/>
              <a:t>How long has it been since the last CVE due to a buffer overflow?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247B2-F739-C96A-1E1B-8E64F9AF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DC3E1-B88B-ADB6-F0A3-DBBC94185D36}"/>
              </a:ext>
            </a:extLst>
          </p:cNvPr>
          <p:cNvSpPr txBox="1"/>
          <p:nvPr/>
        </p:nvSpPr>
        <p:spPr>
          <a:xfrm>
            <a:off x="607595" y="626006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https://www.cvedetails.com/vulnerability-list.php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140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3896-57DF-58CB-747F-2FC6CECB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89A1-53D8-62AF-B8E0-8B789664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Vulnerabilities and Exposures (CVE) system documents publicly released software vulnerabilities.</a:t>
            </a:r>
          </a:p>
          <a:p>
            <a:r>
              <a:rPr lang="en-US" dirty="0"/>
              <a:t>How long has it been since the last CVE due to a buffer overflow?</a:t>
            </a:r>
          </a:p>
          <a:p>
            <a:pPr lvl="1"/>
            <a:r>
              <a:rPr lang="en-US" dirty="0"/>
              <a:t>Today is Thursday (5/19)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247B2-F739-C96A-1E1B-8E64F9AF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DC3E1-B88B-ADB6-F0A3-DBBC94185D36}"/>
              </a:ext>
            </a:extLst>
          </p:cNvPr>
          <p:cNvSpPr txBox="1"/>
          <p:nvPr/>
        </p:nvSpPr>
        <p:spPr>
          <a:xfrm>
            <a:off x="607595" y="626006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https://www.cvedetails.com/vulnerability-list.php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E1F1C0-9050-155C-D5EE-FCD01DF92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45" y="3503058"/>
            <a:ext cx="10250330" cy="476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B1CE1B-9973-B8EF-796D-1CF1550E2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319" y="4398038"/>
            <a:ext cx="10336067" cy="609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FBDD0F-E62A-3798-2B20-E768FE708D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708" y="5442388"/>
            <a:ext cx="10250330" cy="619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95477F-A328-D9A5-3C8B-720019737F74}"/>
              </a:ext>
            </a:extLst>
          </p:cNvPr>
          <p:cNvSpPr txBox="1"/>
          <p:nvPr/>
        </p:nvSpPr>
        <p:spPr>
          <a:xfrm>
            <a:off x="981708" y="3168205"/>
            <a:ext cx="24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Wednesday (5/18)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CF9D62-2644-36D5-0301-B73F02BCA080}"/>
              </a:ext>
            </a:extLst>
          </p:cNvPr>
          <p:cNvSpPr txBox="1"/>
          <p:nvPr/>
        </p:nvSpPr>
        <p:spPr>
          <a:xfrm>
            <a:off x="981708" y="4032194"/>
            <a:ext cx="24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Tuesday (5/17)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50B729-68B2-15CB-538C-77694859001A}"/>
              </a:ext>
            </a:extLst>
          </p:cNvPr>
          <p:cNvSpPr txBox="1"/>
          <p:nvPr/>
        </p:nvSpPr>
        <p:spPr>
          <a:xfrm>
            <a:off x="981708" y="5073056"/>
            <a:ext cx="24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Monday (5/16)</a:t>
            </a:r>
          </a:p>
        </p:txBody>
      </p:sp>
    </p:spTree>
    <p:extLst>
      <p:ext uri="{BB962C8B-B14F-4D97-AF65-F5344CB8AC3E}">
        <p14:creationId xmlns:p14="http://schemas.microsoft.com/office/powerpoint/2010/main" val="8544416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Design for security</a:t>
            </a:r>
          </a:p>
          <a:p>
            <a:endParaRPr lang="en-US" dirty="0"/>
          </a:p>
          <a:p>
            <a:r>
              <a:rPr lang="en-US" dirty="0"/>
              <a:t>Memory attacks and defenses</a:t>
            </a:r>
          </a:p>
          <a:p>
            <a:pPr lvl="1"/>
            <a:r>
              <a:rPr lang="en-US" dirty="0"/>
              <a:t>Buffer overflow and No-Execute bit</a:t>
            </a:r>
          </a:p>
          <a:p>
            <a:pPr lvl="1"/>
            <a:r>
              <a:rPr lang="en-US" dirty="0"/>
              <a:t>Return-Oriented Programming and Address Space Layout Randomization</a:t>
            </a:r>
          </a:p>
          <a:p>
            <a:endParaRPr lang="en-US" dirty="0"/>
          </a:p>
          <a:p>
            <a:r>
              <a:rPr lang="en-US" b="1" dirty="0"/>
              <a:t>Speculative execution attacks</a:t>
            </a:r>
          </a:p>
          <a:p>
            <a:pPr lvl="1"/>
            <a:r>
              <a:rPr lang="en-US" b="1" dirty="0"/>
              <a:t>Meltdown</a:t>
            </a:r>
          </a:p>
          <a:p>
            <a:pPr lvl="1"/>
            <a:r>
              <a:rPr lang="en-US" b="1" dirty="0" err="1"/>
              <a:t>Spectre</a:t>
            </a:r>
            <a:endParaRPr lang="en-US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37445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Side channel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for understanding speculative execution attacks</a:t>
            </a:r>
          </a:p>
          <a:p>
            <a:endParaRPr lang="en-US" dirty="0"/>
          </a:p>
          <a:p>
            <a:r>
              <a:rPr lang="en-US" dirty="0"/>
              <a:t>Many physical systems have properties that may leak information about internal state</a:t>
            </a:r>
          </a:p>
          <a:p>
            <a:pPr lvl="1"/>
            <a:r>
              <a:rPr lang="en-US" dirty="0"/>
              <a:t>Determine RSA key bits based on power use during a decrypt operation</a:t>
            </a:r>
          </a:p>
          <a:p>
            <a:pPr lvl="1"/>
            <a:r>
              <a:rPr lang="en-US" dirty="0"/>
              <a:t>Determine length of password by how long it takes to check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AF53E1E-DFD1-4AFB-9918-4449518AE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19" y="4204055"/>
            <a:ext cx="8261350" cy="196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156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A33F-E089-49E2-A80A-31555FB9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attacks are one side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5482-F020-4B66-AAB7-D119B560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 attacks can be overcome with constant-time algorithms which always take as long as the worst-case execution time</a:t>
            </a:r>
          </a:p>
          <a:p>
            <a:pPr lvl="1"/>
            <a:r>
              <a:rPr lang="en-US" dirty="0"/>
              <a:t>But this means reducing performance</a:t>
            </a:r>
          </a:p>
          <a:p>
            <a:pPr lvl="1"/>
            <a:endParaRPr lang="en-US" dirty="0"/>
          </a:p>
          <a:p>
            <a:r>
              <a:rPr lang="en-US" dirty="0"/>
              <a:t>Caches are essentially one big timing attack</a:t>
            </a:r>
          </a:p>
          <a:p>
            <a:pPr lvl="1"/>
            <a:r>
              <a:rPr lang="en-US" dirty="0"/>
              <a:t>Speeds up access to data if it is present in the cache</a:t>
            </a:r>
          </a:p>
          <a:p>
            <a:pPr lvl="2"/>
            <a:r>
              <a:rPr lang="en-US" dirty="0"/>
              <a:t>This was the goal!!</a:t>
            </a:r>
          </a:p>
          <a:p>
            <a:pPr lvl="1"/>
            <a:r>
              <a:rPr lang="en-US" dirty="0"/>
              <a:t>An attack can know which data was accessed recently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4033F-2288-4B1C-83B0-B2E64F52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740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f6fff26f0_1_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500" dirty="0"/>
              <a:t>Background: Speculative Execution</a:t>
            </a:r>
            <a:endParaRPr sz="3500" dirty="0"/>
          </a:p>
        </p:txBody>
      </p:sp>
      <p:sp>
        <p:nvSpPr>
          <p:cNvPr id="291" name="Google Shape;291;g5f6fff26f0_1_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Modern processors want to always be doing something</a:t>
            </a:r>
          </a:p>
          <a:p>
            <a:pPr>
              <a:spcBef>
                <a:spcPts val="640"/>
              </a:spcBef>
            </a:pPr>
            <a:r>
              <a:rPr lang="en-US" dirty="0"/>
              <a:t>What if we’re going to branch based on a memory load?</a:t>
            </a:r>
          </a:p>
          <a:p>
            <a:pPr>
              <a:spcBef>
                <a:spcPts val="640"/>
              </a:spcBef>
            </a:pPr>
            <a:r>
              <a:rPr lang="en-US" dirty="0"/>
              <a:t>What if we just guess what the result will be and start executing early!!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 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So they are often “speculatively executing” instructions</a:t>
            </a:r>
            <a:endParaRPr dirty="0"/>
          </a:p>
          <a:p>
            <a:pPr marL="457200" indent="-425450">
              <a:spcBef>
                <a:spcPts val="640"/>
              </a:spcBef>
              <a:buSzPts val="3100"/>
            </a:pPr>
            <a:r>
              <a:rPr lang="en-US" dirty="0"/>
              <a:t>Perform the operation and throw out the result if we shouldn’t actually do it</a:t>
            </a:r>
            <a:endParaRPr dirty="0"/>
          </a:p>
          <a:p>
            <a:pPr marL="457200" indent="-425450">
              <a:spcBef>
                <a:spcPts val="0"/>
              </a:spcBef>
              <a:buSzPts val="3100"/>
            </a:pPr>
            <a:r>
              <a:rPr lang="en-US" dirty="0"/>
              <a:t>For example, branch prediction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</p:txBody>
      </p:sp>
      <p:sp>
        <p:nvSpPr>
          <p:cNvPr id="292" name="Google Shape;292;g5f6fff26f0_1_5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f6fff26f0_1_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Optimization: Kernel Mapped in Virtual Memory</a:t>
            </a:r>
            <a:endParaRPr dirty="0"/>
          </a:p>
        </p:txBody>
      </p:sp>
      <p:sp>
        <p:nvSpPr>
          <p:cNvPr id="299" name="Google Shape;299;g5f6fff26f0_1_40"/>
          <p:cNvSpPr txBox="1">
            <a:spLocks noGrp="1"/>
          </p:cNvSpPr>
          <p:nvPr>
            <p:ph idx="1"/>
          </p:nvPr>
        </p:nvSpPr>
        <p:spPr>
          <a:xfrm>
            <a:off x="607595" y="1143000"/>
            <a:ext cx="7266143" cy="5029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Page tables map virtual memory to physical memory for a process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But actually, we often leave the OS memory in the page table too…</a:t>
            </a:r>
            <a:endParaRPr dirty="0"/>
          </a:p>
          <a:p>
            <a:pPr marL="457200" indent="-412750">
              <a:spcBef>
                <a:spcPts val="640"/>
              </a:spcBef>
              <a:buSzPts val="2900"/>
            </a:pPr>
            <a:r>
              <a:rPr lang="en-US" dirty="0"/>
              <a:t>Each page is marked as no-read, no-write</a:t>
            </a:r>
            <a:endParaRPr dirty="0"/>
          </a:p>
          <a:p>
            <a:pPr marL="457200" indent="-412750">
              <a:spcBef>
                <a:spcPts val="0"/>
              </a:spcBef>
              <a:buSzPts val="2900"/>
            </a:pPr>
            <a:r>
              <a:rPr lang="en-US" dirty="0"/>
              <a:t>Faster to switch back to the OS</a:t>
            </a:r>
          </a:p>
          <a:p>
            <a:pPr marL="914400" lvl="1" indent="-412750">
              <a:spcBef>
                <a:spcPts val="0"/>
              </a:spcBef>
              <a:buSzPts val="2900"/>
            </a:pPr>
            <a:r>
              <a:rPr lang="en-US" dirty="0"/>
              <a:t>No need to TLB flush or page table swap if the OS intends to go right back to process</a:t>
            </a:r>
            <a:endParaRPr dirty="0"/>
          </a:p>
        </p:txBody>
      </p:sp>
      <p:sp>
        <p:nvSpPr>
          <p:cNvPr id="300" name="Google Shape;300;g5f6fff26f0_1_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47</a:t>
            </a:fld>
            <a:endParaRPr/>
          </a:p>
        </p:txBody>
      </p:sp>
      <p:graphicFrame>
        <p:nvGraphicFramePr>
          <p:cNvPr id="301" name="Google Shape;301;g5f6fff26f0_1_40"/>
          <p:cNvGraphicFramePr/>
          <p:nvPr>
            <p:extLst>
              <p:ext uri="{D42A27DB-BD31-4B8C-83A1-F6EECF244321}">
                <p14:modId xmlns:p14="http://schemas.microsoft.com/office/powerpoint/2010/main" val="1287200472"/>
              </p:ext>
            </p:extLst>
          </p:nvPr>
        </p:nvGraphicFramePr>
        <p:xfrm>
          <a:off x="10049638" y="1493750"/>
          <a:ext cx="1231975" cy="4429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Process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Memory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Empty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OS Memory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Empty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2" name="Google Shape;302;g5f6fff26f0_1_40"/>
          <p:cNvSpPr txBox="1"/>
          <p:nvPr/>
        </p:nvSpPr>
        <p:spPr>
          <a:xfrm>
            <a:off x="9912475" y="785700"/>
            <a:ext cx="1506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5f6fff26f0_1_40"/>
          <p:cNvSpPr txBox="1"/>
          <p:nvPr/>
        </p:nvSpPr>
        <p:spPr>
          <a:xfrm>
            <a:off x="8566275" y="5642000"/>
            <a:ext cx="1346200" cy="28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0x00000000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5f6fff26f0_1_40"/>
          <p:cNvSpPr txBox="1"/>
          <p:nvPr/>
        </p:nvSpPr>
        <p:spPr>
          <a:xfrm>
            <a:off x="8731950" y="1375800"/>
            <a:ext cx="15099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0xFFFFFFFF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76;g5f6a8cb92e_0_131">
            <a:extLst>
              <a:ext uri="{FF2B5EF4-FFF2-40B4-BE49-F238E27FC236}">
                <a16:creationId xmlns:a16="http://schemas.microsoft.com/office/drawing/2014/main" id="{5A2CF6D9-AF25-4808-8F3D-480C76EBCBD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1600" y="190500"/>
            <a:ext cx="3200400" cy="408127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5f6fff26f0_1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Meltdown</a:t>
            </a:r>
            <a:endParaRPr dirty="0"/>
          </a:p>
        </p:txBody>
      </p:sp>
      <p:sp>
        <p:nvSpPr>
          <p:cNvPr id="283" name="Google Shape;283;g5f6fff26f0_1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Security vulnerability in all modern processors</a:t>
            </a:r>
            <a:br>
              <a:rPr lang="en-US" dirty="0"/>
            </a:br>
            <a:r>
              <a:rPr lang="en-US" dirty="0"/>
              <a:t>that allows arbitrary reads from memory</a:t>
            </a:r>
            <a:endParaRPr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/>
              <a:t> </a:t>
            </a: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Disclosed in January 2018 by:</a:t>
            </a:r>
            <a:endParaRPr dirty="0"/>
          </a:p>
          <a:p>
            <a:pPr marL="457200" indent="-349250">
              <a:lnSpc>
                <a:spcPct val="115000"/>
              </a:lnSpc>
              <a:spcBef>
                <a:spcPts val="0"/>
              </a:spcBef>
              <a:buClr>
                <a:srgbClr val="111111"/>
              </a:buClr>
              <a:buSzPts val="1900"/>
              <a:buFont typeface="Montserrat"/>
              <a:buChar char="●"/>
            </a:pP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Jann Horn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sz="1900" u="sng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Project Zero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),</a:t>
            </a:r>
            <a:endParaRPr sz="1900" dirty="0">
              <a:highlight>
                <a:srgbClr val="FEFE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49250">
              <a:lnSpc>
                <a:spcPct val="115000"/>
              </a:lnSpc>
              <a:spcBef>
                <a:spcPts val="0"/>
              </a:spcBef>
              <a:buClr>
                <a:srgbClr val="111111"/>
              </a:buClr>
              <a:buSzPts val="1900"/>
              <a:buFont typeface="Montserrat"/>
              <a:buChar char="●"/>
            </a:pP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Werner Haas, Thomas </a:t>
            </a:r>
            <a:r>
              <a:rPr lang="en-US" sz="1900" dirty="0" err="1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Prescher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sz="1900" u="sng" dirty="0" err="1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Cyberus</a:t>
            </a:r>
            <a:r>
              <a:rPr lang="en-US" sz="1900" u="sng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Technology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),</a:t>
            </a:r>
            <a:endParaRPr sz="1900" dirty="0">
              <a:highlight>
                <a:srgbClr val="FEFE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49250">
              <a:lnSpc>
                <a:spcPct val="115000"/>
              </a:lnSpc>
              <a:spcBef>
                <a:spcPts val="0"/>
              </a:spcBef>
              <a:buClr>
                <a:srgbClr val="111111"/>
              </a:buClr>
              <a:buSzPts val="1900"/>
              <a:buFont typeface="Montserrat"/>
              <a:buChar char="●"/>
            </a:pP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 </a:t>
            </a:r>
            <a:r>
              <a:rPr lang="en-US" sz="1900" dirty="0" err="1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Gruss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Moritz </a:t>
            </a:r>
            <a:r>
              <a:rPr lang="en-US" sz="1900" dirty="0" err="1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Lipp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Stefan </a:t>
            </a:r>
            <a:r>
              <a:rPr lang="en-US" sz="1900" dirty="0" err="1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Mangard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 Schwarz</a:t>
            </a: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sz="1900" u="sng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Graz University of Technology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900" dirty="0">
              <a:highlight>
                <a:srgbClr val="FEFE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1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dirty="0">
                <a:sym typeface="Montserrat"/>
              </a:rPr>
              <a:t>Details: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1800" dirty="0">
                <a:sym typeface="Montserra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https://hackernoon.com/a-simplified-explanation-of-the-meltdown-cpu-vulnerability-ad316cd0f0de</a:t>
            </a:r>
            <a:endParaRPr lang="en-US" sz="1800" dirty="0">
              <a:sym typeface="Montserrat"/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1800" dirty="0">
                <a:sym typeface="Montserra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https://meltdownattack.com/meltdown.pdf</a:t>
            </a:r>
            <a:endParaRPr lang="en-US" sz="1800" dirty="0">
              <a:sym typeface="Montserrat"/>
            </a:endParaRPr>
          </a:p>
        </p:txBody>
      </p:sp>
      <p:sp>
        <p:nvSpPr>
          <p:cNvPr id="284" name="Google Shape;284;g5f6fff26f0_1_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f6fff26f0_1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1: Read from a kernel address</a:t>
            </a:r>
            <a:endParaRPr dirty="0"/>
          </a:p>
        </p:txBody>
      </p:sp>
      <p:sp>
        <p:nvSpPr>
          <p:cNvPr id="312" name="Google Shape;312;g5f6fff26f0_1_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$KERNEL_ADDRESS_OF_SECRET, %r12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(%r12), 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sym typeface="Consolas"/>
              </a:rPr>
              <a:t>%</a:t>
            </a:r>
            <a:r>
              <a:rPr lang="en-US" b="1" dirty="0" err="1">
                <a:latin typeface="Consolas"/>
                <a:sym typeface="Consolas"/>
              </a:rPr>
              <a:t>eax</a:t>
            </a:r>
            <a:r>
              <a:rPr lang="en-US" dirty="0"/>
              <a:t> now holds a byte of memory that we shouldn’t able to access</a:t>
            </a:r>
            <a:endParaRPr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This will be an invalid page fault!</a:t>
            </a:r>
            <a:endParaRPr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Once the instruction actually hits the end of the pipeline...</a:t>
            </a:r>
          </a:p>
          <a:p>
            <a:pPr marL="457200" indent="-431800">
              <a:spcBef>
                <a:spcPts val="0"/>
              </a:spcBef>
              <a:buSzPts val="3200"/>
            </a:pPr>
            <a:endParaRPr lang="en-US"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For now, it loads that value into %r12 right away and continues executing speculatively</a:t>
            </a:r>
            <a:endParaRPr dirty="0"/>
          </a:p>
        </p:txBody>
      </p:sp>
      <p:sp>
        <p:nvSpPr>
          <p:cNvPr id="311" name="Google Shape;311;g5f6fff26f0_1_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CBFD-C336-4DB9-8166-15B70C53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of computers makes security a top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0DF1-5F15-4B86-84E9-FADC7F3B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Importantly, physical item security is dependent on the fact that one person can only steal one thing at a time</a:t>
            </a:r>
          </a:p>
          <a:p>
            <a:pPr lvl="1"/>
            <a:r>
              <a:rPr lang="en-US" dirty="0"/>
              <a:t>And it’s usually obvious when theft occurs</a:t>
            </a:r>
          </a:p>
          <a:p>
            <a:pPr lvl="1"/>
            <a:endParaRPr lang="en-US" dirty="0"/>
          </a:p>
          <a:p>
            <a:r>
              <a:rPr lang="en-US" dirty="0"/>
              <a:t>The internet changed all of this for computers</a:t>
            </a:r>
          </a:p>
          <a:p>
            <a:pPr lvl="1"/>
            <a:r>
              <a:rPr lang="en-US" dirty="0"/>
              <a:t>Usually not people breaking into computers manually, one at a time</a:t>
            </a:r>
          </a:p>
          <a:p>
            <a:pPr lvl="1"/>
            <a:r>
              <a:rPr lang="en-US" dirty="0"/>
              <a:t>Instead it is computers breaking into computers by means of scripting</a:t>
            </a:r>
          </a:p>
          <a:p>
            <a:pPr lvl="1"/>
            <a:r>
              <a:rPr lang="en-US" dirty="0"/>
              <a:t>And you can access a computer from anywhere on Earth</a:t>
            </a:r>
          </a:p>
          <a:p>
            <a:pPr lvl="1"/>
            <a:endParaRPr lang="en-US" dirty="0"/>
          </a:p>
          <a:p>
            <a:r>
              <a:rPr lang="en-US" dirty="0"/>
              <a:t>Breaking into or controlling one car is a crime</a:t>
            </a:r>
          </a:p>
          <a:p>
            <a:pPr lvl="1"/>
            <a:r>
              <a:rPr lang="en-US" dirty="0"/>
              <a:t>Controlling 100,000 cars remotely is a problem for the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53F4E-FF0C-4B5E-8421-BE7D69B6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85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f6fff26f0_1_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2: Read based on secret</a:t>
            </a:r>
            <a:endParaRPr dirty="0"/>
          </a:p>
        </p:txBody>
      </p:sp>
      <p:sp>
        <p:nvSpPr>
          <p:cNvPr id="320" name="Google Shape;320;g5f6fff26f0_1_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mov $KERNEL_ADDRESS_OF_SECRET, %r12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mov (%r12),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MY_ARRAY(%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), 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edx</a:t>
            </a: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edx</a:t>
            </a:r>
            <a:r>
              <a:rPr lang="en-US" dirty="0"/>
              <a:t> is a valid read from our own memory</a:t>
            </a:r>
            <a:endParaRPr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This is never going to finish either because the process will have an exception from the prior instruction, but it will start executing...</a:t>
            </a:r>
            <a:endParaRPr dirty="0"/>
          </a:p>
        </p:txBody>
      </p:sp>
      <p:sp>
        <p:nvSpPr>
          <p:cNvPr id="319" name="Google Shape;319;g5f6fff26f0_1_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f6fff26f0_1_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3: Handle the Exception</a:t>
            </a:r>
            <a:endParaRPr dirty="0"/>
          </a:p>
        </p:txBody>
      </p:sp>
      <p:sp>
        <p:nvSpPr>
          <p:cNvPr id="327" name="Google Shape;327;g5f6fff26f0_1_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$KERNEL_ADDRESS_OF_SECRET, %r12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b="1" strike="sngStrike" dirty="0">
                <a:latin typeface="Consolas"/>
                <a:ea typeface="Consolas"/>
                <a:cs typeface="Consolas"/>
                <a:sym typeface="Consolas"/>
              </a:rPr>
              <a:t> mov (%r12), %</a:t>
            </a:r>
            <a:r>
              <a:rPr lang="en-US" b="1" strike="sngStrike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endParaRPr lang="en-US" b="1" strike="sngStrike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b="1" strike="sngStrike" dirty="0">
                <a:latin typeface="Consolas"/>
                <a:ea typeface="Consolas"/>
                <a:cs typeface="Consolas"/>
                <a:sym typeface="Consolas"/>
              </a:rPr>
              <a:t> mov MY_ARRAY(%</a:t>
            </a:r>
            <a:r>
              <a:rPr lang="en-US" b="1" strike="sngStrike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-US" b="1" strike="sngStrike" dirty="0">
                <a:latin typeface="Consolas"/>
                <a:ea typeface="Consolas"/>
                <a:cs typeface="Consolas"/>
                <a:sym typeface="Consolas"/>
              </a:rPr>
              <a:t>), %</a:t>
            </a:r>
            <a:r>
              <a:rPr lang="en-US" b="1" strike="sngStrike" dirty="0" err="1">
                <a:latin typeface="Consolas"/>
                <a:ea typeface="Consolas"/>
                <a:cs typeface="Consolas"/>
                <a:sym typeface="Consolas"/>
              </a:rPr>
              <a:t>edx</a:t>
            </a:r>
            <a:endParaRPr lang="en-US" b="1" strike="sngStrike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000" dirty="0"/>
              <a:t> </a:t>
            </a:r>
            <a:endParaRPr sz="1000"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The processor realizes you tried to read from memory you didn’t have access to and generates an exception</a:t>
            </a:r>
            <a:endParaRPr dirty="0"/>
          </a:p>
          <a:p>
            <a:pPr marL="457200" indent="-412750">
              <a:spcBef>
                <a:spcPts val="640"/>
              </a:spcBef>
              <a:buSzPts val="2900"/>
            </a:pPr>
            <a:r>
              <a:rPr lang="en-US" dirty="0"/>
              <a:t>You can catch these and recover</a:t>
            </a:r>
            <a:endParaRPr dirty="0"/>
          </a:p>
          <a:p>
            <a:pPr marL="457200" indent="-412750">
              <a:spcBef>
                <a:spcPts val="0"/>
              </a:spcBef>
              <a:buSzPts val="2900"/>
            </a:pPr>
            <a:r>
              <a:rPr lang="en-US" dirty="0"/>
              <a:t>The invalid instruction and ones after it are rolled back as if they never happened</a:t>
            </a:r>
            <a:endParaRPr dirty="0"/>
          </a:p>
        </p:txBody>
      </p:sp>
      <p:sp>
        <p:nvSpPr>
          <p:cNvPr id="328" name="Google Shape;328;g5f6fff26f0_1_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f6fff26f0_1_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Everything’s still safe right?</a:t>
            </a:r>
            <a:endParaRPr dirty="0"/>
          </a:p>
        </p:txBody>
      </p:sp>
      <p:sp>
        <p:nvSpPr>
          <p:cNvPr id="334" name="Google Shape;334;g5f6fff26f0_1_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The processor never saved any results from the invalid accesses to memory in registers</a:t>
            </a:r>
            <a:endParaRPr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So there’s no problem, right?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 algn="ctr">
              <a:spcBef>
                <a:spcPts val="640"/>
              </a:spcBef>
              <a:buNone/>
            </a:pPr>
            <a:endParaRPr sz="6000" b="1" dirty="0">
              <a:solidFill>
                <a:srgbClr val="A61C00"/>
              </a:solidFill>
            </a:endParaRPr>
          </a:p>
        </p:txBody>
      </p:sp>
      <p:sp>
        <p:nvSpPr>
          <p:cNvPr id="336" name="Google Shape;336;g5f6fff26f0_1_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52</a:t>
            </a:fld>
            <a:endParaRPr/>
          </a:p>
        </p:txBody>
      </p:sp>
      <p:sp>
        <p:nvSpPr>
          <p:cNvPr id="337" name="Google Shape;337;g5f6fff26f0_1_17"/>
          <p:cNvSpPr txBox="1"/>
          <p:nvPr/>
        </p:nvSpPr>
        <p:spPr>
          <a:xfrm>
            <a:off x="1555750" y="3822025"/>
            <a:ext cx="9080500" cy="21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640"/>
              </a:spcBef>
              <a:buClr>
                <a:schemeClr val="dk1"/>
              </a:buClr>
              <a:buSzPts val="1100"/>
            </a:pPr>
            <a:r>
              <a:rPr lang="en-US" sz="6000" b="1" dirty="0">
                <a:solidFill>
                  <a:srgbClr val="A61C00"/>
                </a:solidFill>
                <a:latin typeface="Oswald"/>
                <a:ea typeface="Oswald"/>
                <a:cs typeface="Oswald"/>
                <a:sym typeface="Oswald"/>
              </a:rPr>
              <a:t>We forgot about the cache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f6fff26f0_1_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load affected the cache!!!</a:t>
            </a:r>
            <a:endParaRPr dirty="0"/>
          </a:p>
        </p:txBody>
      </p:sp>
      <p:sp>
        <p:nvSpPr>
          <p:cNvPr id="345" name="Google Shape;345;g5f6fff26f0_1_8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mov $KERNEL_ADDRESS_OF_SECRET, %r12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mov (%r12),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MY_ARRAY(%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), 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edx</a:t>
            </a: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The value at address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MY_ARRAY+%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/>
              <a:t>was saved in our cache</a:t>
            </a:r>
            <a:endParaRPr dirty="0"/>
          </a:p>
        </p:txBody>
      </p:sp>
      <p:sp>
        <p:nvSpPr>
          <p:cNvPr id="344" name="Google Shape;344;g5f6fff26f0_1_8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f6fff26f0_1_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4: Time loads from memory</a:t>
            </a:r>
            <a:endParaRPr dirty="0"/>
          </a:p>
        </p:txBody>
      </p:sp>
      <p:sp>
        <p:nvSpPr>
          <p:cNvPr id="352" name="Google Shape;352;g5f6fff26f0_1_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for (int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&lt;255;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++){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= time();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int temp = MY_ARRAY[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*CACHE_BLOCKSIZE];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stop_time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= time();</a:t>
            </a:r>
            <a:br>
              <a:rPr lang="en-US" sz="2700" dirty="0">
                <a:latin typeface="Consolas"/>
                <a:ea typeface="Consolas"/>
                <a:cs typeface="Consolas"/>
                <a:sym typeface="Consolas"/>
              </a:rPr>
            </a:b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if ((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stop_time-start_time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)==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short_time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    secret =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g5f6fff26f0_1_6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54</a:t>
            </a:fld>
            <a:endParaRPr/>
          </a:p>
        </p:txBody>
      </p:sp>
      <p:sp>
        <p:nvSpPr>
          <p:cNvPr id="354" name="Google Shape;354;g5f6fff26f0_1_66"/>
          <p:cNvSpPr txBox="1"/>
          <p:nvPr/>
        </p:nvSpPr>
        <p:spPr>
          <a:xfrm>
            <a:off x="3190647" y="5067550"/>
            <a:ext cx="7933550" cy="1104650"/>
          </a:xfrm>
          <a:prstGeom prst="rect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The cache speeds up the access to the one memory address that was cached due to speculative execution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f6fff26f0_1_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5: Repeat and Profit</a:t>
            </a:r>
            <a:endParaRPr dirty="0"/>
          </a:p>
        </p:txBody>
      </p:sp>
      <p:sp>
        <p:nvSpPr>
          <p:cNvPr id="361" name="Google Shape;361;g5f6fff26f0_1_2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-US" dirty="0"/>
              <a:t>Now we know the value of a single byte</a:t>
            </a:r>
            <a:endParaRPr dirty="0"/>
          </a:p>
          <a:p>
            <a:pPr>
              <a:spcBef>
                <a:spcPts val="640"/>
              </a:spcBef>
            </a:pPr>
            <a:endParaRPr dirty="0"/>
          </a:p>
          <a:p>
            <a:pPr>
              <a:spcBef>
                <a:spcPts val="640"/>
              </a:spcBef>
            </a:pPr>
            <a:r>
              <a:rPr lang="en-US" dirty="0"/>
              <a:t>But we can repeat this process over and over to read arbitrary memory</a:t>
            </a:r>
          </a:p>
          <a:p>
            <a:pPr lvl="1">
              <a:spcBef>
                <a:spcPts val="640"/>
              </a:spcBef>
            </a:pPr>
            <a:r>
              <a:rPr lang="en-US" dirty="0"/>
              <a:t>Read from memory at ~500 kbps</a:t>
            </a:r>
          </a:p>
          <a:p>
            <a:pPr marL="457200" indent="-431800">
              <a:spcBef>
                <a:spcPts val="640"/>
              </a:spcBef>
              <a:buSzPts val="3200"/>
            </a:pPr>
            <a:endParaRPr lang="en-US" dirty="0"/>
          </a:p>
          <a:p>
            <a:pPr marL="457200" indent="-431800">
              <a:spcBef>
                <a:spcPts val="640"/>
              </a:spcBef>
              <a:buSzPts val="3200"/>
            </a:pPr>
            <a:endParaRPr lang="en-US" dirty="0"/>
          </a:p>
          <a:p>
            <a:pPr marL="482600" indent="-457200">
              <a:spcBef>
                <a:spcPts val="640"/>
              </a:spcBef>
              <a:buSzPts val="3200"/>
            </a:pPr>
            <a:r>
              <a:rPr lang="en-US" dirty="0"/>
              <a:t>Incredible part is how relatively simple this attack is</a:t>
            </a:r>
          </a:p>
          <a:p>
            <a:pPr marL="939800" lvl="1" indent="-457200">
              <a:spcBef>
                <a:spcPts val="640"/>
              </a:spcBef>
              <a:buSzPts val="3200"/>
            </a:pPr>
            <a:r>
              <a:rPr lang="en-US" dirty="0"/>
              <a:t>Does require systems knowledge of multiple domains</a:t>
            </a:r>
          </a:p>
          <a:p>
            <a:pPr marL="939800" lvl="1" indent="-457200">
              <a:spcBef>
                <a:spcPts val="640"/>
              </a:spcBef>
              <a:buSzPts val="3200"/>
            </a:pPr>
            <a:r>
              <a:rPr lang="en-US" dirty="0"/>
              <a:t>Computer architecture, OS, and security</a:t>
            </a:r>
            <a:endParaRPr dirty="0"/>
          </a:p>
        </p:txBody>
      </p:sp>
      <p:sp>
        <p:nvSpPr>
          <p:cNvPr id="362" name="Google Shape;362;g5f6fff26f0_1_20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f6fff26f0_1_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How do we fix this?</a:t>
            </a:r>
            <a:endParaRPr dirty="0"/>
          </a:p>
        </p:txBody>
      </p:sp>
      <p:sp>
        <p:nvSpPr>
          <p:cNvPr id="369" name="Google Shape;369;g5f6fff26f0_1_8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539750" indent="-514350">
              <a:spcBef>
                <a:spcPts val="0"/>
              </a:spcBef>
              <a:buSzPts val="3200"/>
              <a:buFont typeface="+mj-lt"/>
              <a:buAutoNum type="arabicPeriod"/>
            </a:pPr>
            <a:r>
              <a:rPr lang="en-US" dirty="0"/>
              <a:t>Stop speculatively executing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Already in the hardware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Would slow all computers down a lot</a:t>
            </a:r>
          </a:p>
          <a:p>
            <a:pPr marL="939800" lvl="1" indent="-457200">
              <a:spcBef>
                <a:spcPts val="0"/>
              </a:spcBef>
              <a:buSzPts val="3200"/>
            </a:pPr>
            <a:endParaRPr lang="en-US" dirty="0"/>
          </a:p>
          <a:p>
            <a:pPr marL="539750" indent="-514350">
              <a:spcBef>
                <a:spcPts val="0"/>
              </a:spcBef>
              <a:buSzPts val="3200"/>
              <a:buFont typeface="+mj-lt"/>
              <a:buAutoNum type="arabicPeriod"/>
            </a:pPr>
            <a:r>
              <a:rPr lang="en-US" dirty="0"/>
              <a:t>Stop caching speculative loads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Already in the hardware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Would slow all computers down a lot</a:t>
            </a:r>
          </a:p>
          <a:p>
            <a:pPr marL="939800" lvl="1" indent="-457200">
              <a:spcBef>
                <a:spcPts val="0"/>
              </a:spcBef>
              <a:buSzPts val="3200"/>
            </a:pPr>
            <a:endParaRPr lang="en-US" dirty="0"/>
          </a:p>
          <a:p>
            <a:pPr marL="539750" indent="-514350">
              <a:spcBef>
                <a:spcPts val="0"/>
              </a:spcBef>
              <a:buSzPts val="3200"/>
              <a:buFont typeface="+mj-lt"/>
              <a:buAutoNum type="arabicPeriod"/>
            </a:pPr>
            <a:r>
              <a:rPr lang="en-US" dirty="0"/>
              <a:t>Stop leaving OS memory in the page table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✔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Would slow all computers down somewhat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Kernel Page Table Isolation</a:t>
            </a:r>
          </a:p>
          <a:p>
            <a:pPr marL="1397000" lvl="2" indent="-457200">
              <a:spcBef>
                <a:spcPts val="0"/>
              </a:spcBef>
              <a:buSzPts val="3200"/>
            </a:pPr>
            <a:r>
              <a:rPr lang="en-US" dirty="0">
                <a:sym typeface="Calibri"/>
              </a:rPr>
              <a:t>Estimated 5-30% performance loss</a:t>
            </a:r>
          </a:p>
          <a:p>
            <a:pPr marL="1397000" lvl="2" indent="-457200">
              <a:spcBef>
                <a:spcPts val="0"/>
              </a:spcBef>
              <a:buSzPts val="3200"/>
            </a:pPr>
            <a:r>
              <a:rPr lang="en-US" dirty="0">
                <a:sym typeface="Calibri"/>
              </a:rPr>
              <a:t>Improved by use of PCID bit in TLB</a:t>
            </a:r>
            <a:endParaRPr lang="en-US" dirty="0"/>
          </a:p>
          <a:p>
            <a:pPr marL="482600" indent="-457200">
              <a:spcBef>
                <a:spcPts val="0"/>
              </a:spcBef>
              <a:buSzPts val="3200"/>
            </a:pPr>
            <a:endParaRPr lang="en-US" dirty="0"/>
          </a:p>
        </p:txBody>
      </p:sp>
      <p:sp>
        <p:nvSpPr>
          <p:cNvPr id="370" name="Google Shape;370;g5f6fff26f0_1_8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954A-2F36-4D37-A864-5AF4E0CB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C50C-2EAC-43B4-9C47-4F29F0DEF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61605" cy="5029200"/>
          </a:xfrm>
        </p:spPr>
        <p:txBody>
          <a:bodyPr>
            <a:normAutofit/>
          </a:bodyPr>
          <a:lstStyle/>
          <a:p>
            <a:r>
              <a:rPr lang="en-US" dirty="0"/>
              <a:t>Speculative execution targeting branch prediction</a:t>
            </a:r>
          </a:p>
          <a:p>
            <a:endParaRPr lang="en-US" dirty="0"/>
          </a:p>
          <a:p>
            <a:r>
              <a:rPr lang="en-US" dirty="0"/>
              <a:t>Disclosed in January 2018 by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Jann Horn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Project Zero</a:t>
            </a:r>
            <a:r>
              <a:rPr lang="en-US" sz="1800" b="0" i="0" dirty="0">
                <a:effectLst/>
                <a:latin typeface="Montserrat"/>
              </a:rPr>
              <a:t>)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 Kocher</a:t>
            </a:r>
            <a:r>
              <a:rPr lang="en-US" sz="1800" b="0" i="0" dirty="0">
                <a:effectLst/>
                <a:latin typeface="Montserrat"/>
              </a:rPr>
              <a:t> in collaboration with, in alphabetical order, </a:t>
            </a:r>
            <a:r>
              <a:rPr lang="en-US" sz="1800" b="0" i="0" u="none" strike="noStrike" dirty="0">
                <a:effectLst/>
                <a:latin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 </a:t>
            </a:r>
            <a:r>
              <a:rPr lang="en-US" sz="1800" b="0" i="0" u="none" strike="noStrike" dirty="0" err="1">
                <a:effectLst/>
                <a:latin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Genkin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Pennsylvania</a:t>
            </a:r>
            <a:r>
              <a:rPr lang="en-US" sz="1800" b="0" i="0" dirty="0">
                <a:effectLst/>
                <a:latin typeface="Montserrat"/>
              </a:rPr>
              <a:t> and </a:t>
            </a:r>
            <a:r>
              <a:rPr lang="en-US" sz="1800" b="0" i="0" dirty="0">
                <a:effectLst/>
                <a:latin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Maryland</a:t>
            </a:r>
            <a:r>
              <a:rPr lang="en-US" sz="1800" b="0" i="0" dirty="0">
                <a:effectLst/>
                <a:latin typeface="Montserrat"/>
              </a:rPr>
              <a:t>), </a:t>
            </a:r>
            <a:r>
              <a:rPr lang="en-US" sz="1800" b="0" i="0" u="none" strike="noStrike" dirty="0">
                <a:effectLst/>
                <a:latin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Mike Hamburg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Rambus</a:t>
            </a:r>
            <a:r>
              <a:rPr lang="en-US" sz="1800" b="0" i="0" dirty="0">
                <a:effectLst/>
                <a:latin typeface="Montserrat"/>
              </a:rPr>
              <a:t>), </a:t>
            </a:r>
            <a:r>
              <a:rPr lang="en-US" sz="1800" b="0" i="0" u="none" strike="noStrike" dirty="0">
                <a:effectLst/>
                <a:latin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Moritz </a:t>
            </a:r>
            <a:r>
              <a:rPr lang="en-US" sz="1800" b="0" i="0" u="none" strike="noStrike" dirty="0" err="1">
                <a:effectLst/>
                <a:latin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Lipp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Graz University of Technology</a:t>
            </a:r>
            <a:r>
              <a:rPr lang="en-US" sz="1800" b="0" i="0" dirty="0">
                <a:effectLst/>
                <a:latin typeface="Montserrat"/>
              </a:rPr>
              <a:t>), and </a:t>
            </a:r>
            <a:r>
              <a:rPr lang="en-US" sz="1800" b="0" i="0" u="none" strike="noStrike" dirty="0">
                <a:effectLst/>
                <a:latin typeface="Montserra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Yuval </a:t>
            </a:r>
            <a:r>
              <a:rPr lang="en-US" sz="1800" b="0" i="0" u="none" strike="noStrike" dirty="0" err="1">
                <a:effectLst/>
                <a:latin typeface="Montserra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Yarom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Adelaide</a:t>
            </a:r>
            <a:r>
              <a:rPr lang="en-US" sz="1800" b="0" i="0" dirty="0">
                <a:effectLst/>
                <a:latin typeface="Montserrat"/>
              </a:rPr>
              <a:t> and </a:t>
            </a:r>
            <a:r>
              <a:rPr lang="en-US" sz="1800" b="0" i="0" dirty="0">
                <a:effectLst/>
                <a:latin typeface="Montserra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Data61</a:t>
            </a:r>
            <a:r>
              <a:rPr lang="en-US" sz="1800" b="0" i="0" dirty="0">
                <a:effectLst/>
                <a:latin typeface="Montserrat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A30C1-87A8-47D6-9D17-11563B51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98B34-DB19-431D-A599-77F58B94C85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5581" y="1224767"/>
            <a:ext cx="3433592" cy="29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75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D20E-A229-4801-BB51-70BE06E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Branch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80972-D0DA-4173-A003-327906D4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C34985-02C7-457B-AF79-D5579457C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7"/>
          <a:stretch/>
        </p:blipFill>
        <p:spPr bwMode="auto">
          <a:xfrm>
            <a:off x="607595" y="736600"/>
            <a:ext cx="8886825" cy="58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44E80F-FD04-4B86-BC59-B8910E34F12E}"/>
              </a:ext>
            </a:extLst>
          </p:cNvPr>
          <p:cNvSpPr txBox="1"/>
          <p:nvPr/>
        </p:nvSpPr>
        <p:spPr>
          <a:xfrm>
            <a:off x="9673807" y="2690336"/>
            <a:ext cx="172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Incredibly accurate in modern day computers</a:t>
            </a:r>
          </a:p>
          <a:p>
            <a:r>
              <a:rPr lang="en-US" dirty="0"/>
              <a:t>&gt;95%</a:t>
            </a:r>
          </a:p>
        </p:txBody>
      </p:sp>
    </p:spTree>
    <p:extLst>
      <p:ext uri="{BB962C8B-B14F-4D97-AF65-F5344CB8AC3E}">
        <p14:creationId xmlns:p14="http://schemas.microsoft.com/office/powerpoint/2010/main" val="40199453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947D-C095-4E4A-8DDE-ACA07224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804B-6A11-4949-A40D-CAED5467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meltdown-style attack using conditional branches</a:t>
            </a:r>
          </a:p>
          <a:p>
            <a:pPr lvl="1"/>
            <a:r>
              <a:rPr lang="en-US" dirty="0"/>
              <a:t>Conditional branches are especially prevalent for bounds checks in software virtual machines (like </a:t>
            </a:r>
            <a:r>
              <a:rPr lang="en-US" dirty="0" err="1"/>
              <a:t>Javascript</a:t>
            </a:r>
            <a:r>
              <a:rPr lang="en-US" dirty="0"/>
              <a:t> runtime)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conditional branch predictor that bounds check branch always succeeds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an invalid bounds-checked read, affecting cache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cache timing analysis to determine value of read byte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84229-6EA4-44D1-A928-84BF6545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24A0-93B5-40E8-9349-E57653AA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Mirai</a:t>
            </a:r>
            <a:r>
              <a:rPr lang="en-US" dirty="0"/>
              <a:t> botnet (2016)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77A4-8A9F-43F4-917F-2D0A2F3CF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229528"/>
            <a:ext cx="10972800" cy="1942672"/>
          </a:xfrm>
        </p:spPr>
        <p:txBody>
          <a:bodyPr/>
          <a:lstStyle/>
          <a:p>
            <a:r>
              <a:rPr lang="en-US" dirty="0"/>
              <a:t>Takes control of up to 600,000 insecure connected devices</a:t>
            </a:r>
          </a:p>
          <a:p>
            <a:pPr lvl="1"/>
            <a:r>
              <a:rPr lang="en-US" dirty="0"/>
              <a:t>IP-attached cameras, DVRs, routers, printers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A274-AB26-4EF1-A651-7287DD6F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7EE6B-343A-4530-B103-13BA9C6D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205134"/>
            <a:ext cx="10972799" cy="30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271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DC3D-AE54-4D11-8885-5CA64791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DFA2-E0EC-4FC6-9077-0D5DB581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indirect branch prediction and in-kernel ROP gadgets</a:t>
            </a:r>
          </a:p>
          <a:p>
            <a:pPr lvl="1"/>
            <a:r>
              <a:rPr lang="en-US" dirty="0"/>
              <a:t>Indirect branch predictors try loading a guessed address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indirect branch predictor to go to a particular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system call requesting something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Within the system call, a branch mis-prediction that runs the targeted gadget, affecting cache state</a:t>
            </a:r>
          </a:p>
          <a:p>
            <a:pPr lvl="1"/>
            <a:r>
              <a:rPr lang="en-US" dirty="0"/>
              <a:t>Note: the gadget runs with kernel permission on physical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cache timing attack to determine result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1BF5E-6320-46A2-B6FD-39D53A06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471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A343-8A41-9494-0F78-D5008924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fallout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9494-DA62-CC4E-440F-13469C166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allows code inside a process to access all memory of the process</a:t>
            </a:r>
          </a:p>
          <a:p>
            <a:pPr lvl="1"/>
            <a:r>
              <a:rPr lang="en-US" dirty="0"/>
              <a:t>Bypassing any security mechanisms or containerization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Javascript</a:t>
            </a:r>
            <a:r>
              <a:rPr lang="en-US" dirty="0"/>
              <a:t> running inside a web browser</a:t>
            </a:r>
          </a:p>
          <a:p>
            <a:pPr lvl="2"/>
            <a:r>
              <a:rPr lang="en-US" dirty="0"/>
              <a:t>Led to increased push for “one website per process”</a:t>
            </a:r>
          </a:p>
          <a:p>
            <a:pPr lvl="1"/>
            <a:endParaRPr lang="en-US" dirty="0"/>
          </a:p>
          <a:p>
            <a:r>
              <a:rPr lang="en-US" dirty="0" err="1"/>
              <a:t>Spectre</a:t>
            </a:r>
            <a:r>
              <a:rPr lang="en-US" dirty="0"/>
              <a:t> is harder to fix too. Can’t just change page tables</a:t>
            </a:r>
          </a:p>
          <a:p>
            <a:pPr lvl="1"/>
            <a:r>
              <a:rPr lang="en-US" dirty="0"/>
              <a:t>No one simple thing can fix all of these problems</a:t>
            </a:r>
          </a:p>
          <a:p>
            <a:pPr lvl="1"/>
            <a:r>
              <a:rPr lang="en-US" dirty="0"/>
              <a:t>Stopping branch prediction helps, but we don’t want to stop it everywhere</a:t>
            </a:r>
          </a:p>
          <a:p>
            <a:pPr lvl="2"/>
            <a:r>
              <a:rPr lang="en-US" dirty="0"/>
              <a:t>Various research on targeted branch prediction disabling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160C5-04C0-3422-49D3-314A7138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67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66D1-B0F1-4F24-A91B-3F06D7A8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Ramifications of speculative execution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CD92-6E7C-4B13-850D-7415F45A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Particularly big deals in the era of cloud computing</a:t>
            </a:r>
          </a:p>
          <a:p>
            <a:pPr lvl="1"/>
            <a:r>
              <a:rPr lang="en-US" dirty="0"/>
              <a:t>Anyone can run a program on an AWS server</a:t>
            </a:r>
          </a:p>
          <a:p>
            <a:pPr lvl="1"/>
            <a:r>
              <a:rPr lang="en-US" dirty="0"/>
              <a:t>And now can maybe read data from the other running programs…</a:t>
            </a:r>
          </a:p>
          <a:p>
            <a:pPr lvl="1"/>
            <a:endParaRPr lang="en-US" dirty="0"/>
          </a:p>
          <a:p>
            <a:r>
              <a:rPr lang="en-US" dirty="0"/>
              <a:t>Speculative execution attacks are a new era for computer security</a:t>
            </a:r>
          </a:p>
          <a:p>
            <a:pPr lvl="1"/>
            <a:r>
              <a:rPr lang="en-US" dirty="0"/>
              <a:t>Hardware is still being actively developed to address attacks</a:t>
            </a:r>
          </a:p>
          <a:p>
            <a:pPr lvl="2"/>
            <a:r>
              <a:rPr lang="en-US" dirty="0"/>
              <a:t>Websites can be fixed in hours, Programs in days, OSes in weeks, and Hardware takes years</a:t>
            </a:r>
          </a:p>
          <a:p>
            <a:pPr lvl="1"/>
            <a:r>
              <a:rPr lang="en-US" dirty="0"/>
              <a:t>Attacks are still being developed</a:t>
            </a:r>
          </a:p>
          <a:p>
            <a:pPr lvl="1"/>
            <a:r>
              <a:rPr lang="en-US" dirty="0"/>
              <a:t>OS continues to have to adapt to both sides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8B090-9AC8-4029-898D-7A1AC64A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673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Design for security</a:t>
            </a:r>
          </a:p>
          <a:p>
            <a:endParaRPr lang="en-US" dirty="0"/>
          </a:p>
          <a:p>
            <a:r>
              <a:rPr lang="en-US" dirty="0"/>
              <a:t>Memory attacks and defenses</a:t>
            </a:r>
          </a:p>
          <a:p>
            <a:pPr lvl="1"/>
            <a:r>
              <a:rPr lang="en-US" dirty="0"/>
              <a:t>Buffer overflow and No-Execute bit</a:t>
            </a:r>
          </a:p>
          <a:p>
            <a:pPr lvl="1"/>
            <a:r>
              <a:rPr lang="en-US" dirty="0"/>
              <a:t>Return-Oriented Programming and Address Space Layout Randomization</a:t>
            </a:r>
          </a:p>
          <a:p>
            <a:endParaRPr lang="en-US" dirty="0"/>
          </a:p>
          <a:p>
            <a:r>
              <a:rPr lang="en-US" dirty="0"/>
              <a:t>Speculative execution attacks</a:t>
            </a:r>
          </a:p>
          <a:p>
            <a:pPr lvl="1"/>
            <a:r>
              <a:rPr lang="en-US" dirty="0"/>
              <a:t>Meltdown</a:t>
            </a:r>
          </a:p>
          <a:p>
            <a:pPr lvl="1"/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7991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49B9-607B-4C00-A775-725CCA39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Botnets can be directed towards denial-of-service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5E26E-8AB7-4229-9340-7309E44C0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202405" cy="5029200"/>
          </a:xfrm>
        </p:spPr>
        <p:txBody>
          <a:bodyPr/>
          <a:lstStyle/>
          <a:p>
            <a:r>
              <a:rPr lang="en-US" dirty="0" err="1"/>
              <a:t>Mirai</a:t>
            </a:r>
            <a:r>
              <a:rPr lang="en-US" dirty="0"/>
              <a:t> is used for DDOS attacks on various websites</a:t>
            </a:r>
          </a:p>
          <a:p>
            <a:pPr lvl="1"/>
            <a:r>
              <a:rPr lang="en-US" dirty="0"/>
              <a:t>Krebs on Security blog gets 623 Gbps of traffic during one attack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4BC21-6F2E-46B2-8347-EF103F1A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6ADEA-AB03-4C6D-BACE-E6F6F8B5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03" y="2286000"/>
            <a:ext cx="7640292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FEE183-BA2D-4ED5-BE87-35819C0A9ED6}"/>
              </a:ext>
            </a:extLst>
          </p:cNvPr>
          <p:cNvSpPr txBox="1"/>
          <p:nvPr/>
        </p:nvSpPr>
        <p:spPr>
          <a:xfrm>
            <a:off x="4539008" y="2101850"/>
            <a:ext cx="56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DDOS attacks targeting Krebs on Security</a:t>
            </a:r>
          </a:p>
        </p:txBody>
      </p:sp>
    </p:spTree>
    <p:extLst>
      <p:ext uri="{BB962C8B-B14F-4D97-AF65-F5344CB8AC3E}">
        <p14:creationId xmlns:p14="http://schemas.microsoft.com/office/powerpoint/2010/main" val="284832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Design for security</a:t>
            </a:r>
          </a:p>
          <a:p>
            <a:endParaRPr lang="en-US" dirty="0"/>
          </a:p>
          <a:p>
            <a:r>
              <a:rPr lang="en-US" dirty="0"/>
              <a:t>Memory attacks and defenses</a:t>
            </a:r>
          </a:p>
          <a:p>
            <a:pPr lvl="1"/>
            <a:r>
              <a:rPr lang="en-US" dirty="0"/>
              <a:t>Buffer overflow and No-Execute bit</a:t>
            </a:r>
          </a:p>
          <a:p>
            <a:pPr lvl="1"/>
            <a:r>
              <a:rPr lang="en-US" dirty="0"/>
              <a:t>Return-Oriented Programming and Address Space Layout Randomization</a:t>
            </a:r>
          </a:p>
          <a:p>
            <a:endParaRPr lang="en-US" dirty="0"/>
          </a:p>
          <a:p>
            <a:r>
              <a:rPr lang="en-US" dirty="0"/>
              <a:t>Speculative execution attacks</a:t>
            </a:r>
          </a:p>
          <a:p>
            <a:pPr lvl="1"/>
            <a:r>
              <a:rPr lang="en-US" dirty="0"/>
              <a:t>Meltdown</a:t>
            </a:r>
          </a:p>
          <a:p>
            <a:pPr lvl="1"/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308C-25B2-44C2-BE37-A53AEE06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Computing Base (TCB)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3713-46F8-4D0C-B271-D97CB801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Trusted Computing Base is everything the OS relies on to enforce security</a:t>
            </a:r>
          </a:p>
          <a:p>
            <a:pPr lvl="1"/>
            <a:r>
              <a:rPr lang="en-US" dirty="0"/>
              <a:t>If everything outside of the TCB is “evil”, the TCB can still be trusted</a:t>
            </a:r>
          </a:p>
          <a:p>
            <a:pPr lvl="1"/>
            <a:r>
              <a:rPr lang="en-US" dirty="0"/>
              <a:t>Important to be a clear, minimum set of components</a:t>
            </a:r>
          </a:p>
          <a:p>
            <a:pPr lvl="1"/>
            <a:endParaRPr lang="en-US" dirty="0"/>
          </a:p>
          <a:p>
            <a:r>
              <a:rPr lang="en-US" dirty="0"/>
              <a:t>TCB includes</a:t>
            </a:r>
          </a:p>
          <a:p>
            <a:pPr lvl="1"/>
            <a:r>
              <a:rPr lang="en-US" dirty="0"/>
              <a:t>Scheduler, Memory Management, Parts of file system, Parts of device drivers</a:t>
            </a:r>
          </a:p>
          <a:p>
            <a:pPr lvl="1"/>
            <a:endParaRPr lang="en-US" dirty="0"/>
          </a:p>
          <a:p>
            <a:r>
              <a:rPr lang="en-US" dirty="0"/>
              <a:t>Anything else must be assumed malicious</a:t>
            </a:r>
          </a:p>
          <a:p>
            <a:pPr lvl="1"/>
            <a:r>
              <a:rPr lang="en-US" dirty="0"/>
              <a:t>Processes memory accesses, System call arguments, Received packets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89806-326E-407A-82AC-C8DD7C60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082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1176</TotalTime>
  <Words>3867</Words>
  <Application>Microsoft Office PowerPoint</Application>
  <PresentationFormat>Widescreen</PresentationFormat>
  <Paragraphs>693</Paragraphs>
  <Slides>63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Consolas</vt:lpstr>
      <vt:lpstr>Courier New</vt:lpstr>
      <vt:lpstr>Franklin Gothic Book</vt:lpstr>
      <vt:lpstr>Montserrat</vt:lpstr>
      <vt:lpstr>Oswald</vt:lpstr>
      <vt:lpstr>Tahoma</vt:lpstr>
      <vt:lpstr>Class Slides</vt:lpstr>
      <vt:lpstr>Lecture 14: Security</vt:lpstr>
      <vt:lpstr>Today’s Goals</vt:lpstr>
      <vt:lpstr>Why is computer security so important?</vt:lpstr>
      <vt:lpstr>Early computers didn’t have any security either</vt:lpstr>
      <vt:lpstr>Connectivity of computers makes security a top concern</vt:lpstr>
      <vt:lpstr>Mirai botnet (2016)</vt:lpstr>
      <vt:lpstr>Botnets can be directed towards denial-of-service attacks</vt:lpstr>
      <vt:lpstr>Outline</vt:lpstr>
      <vt:lpstr>Trusted Computing Base (TCB)</vt:lpstr>
      <vt:lpstr>Modern code bases are enormous</vt:lpstr>
      <vt:lpstr>Writing auditable code</vt:lpstr>
      <vt:lpstr>Apple “goto fail” SSL bug</vt:lpstr>
      <vt:lpstr>Apple “goto fail” SSL bug</vt:lpstr>
      <vt:lpstr>Apple “goto fail” SSL bug</vt:lpstr>
      <vt:lpstr>Security properties OS should enforce</vt:lpstr>
      <vt:lpstr>OS security concerns</vt:lpstr>
      <vt:lpstr>What about devices?</vt:lpstr>
      <vt:lpstr>Security is an arms race</vt:lpstr>
      <vt:lpstr>Break + xkcd</vt:lpstr>
      <vt:lpstr>Outline</vt:lpstr>
      <vt:lpstr>What’s wrong with this code?</vt:lpstr>
      <vt:lpstr>Buffer overflow potential with “nice” input</vt:lpstr>
      <vt:lpstr>Buffer overflow potential with “evil” input</vt:lpstr>
      <vt:lpstr>Buffer Overflow</vt:lpstr>
      <vt:lpstr>Heartbleed attack</vt:lpstr>
      <vt:lpstr>Unsafe C library functions (and replacements)</vt:lpstr>
      <vt:lpstr>Buffer overflows can overwrite important variables</vt:lpstr>
      <vt:lpstr>Buffer overflows can overwrite function pointers</vt:lpstr>
      <vt:lpstr>Return addresses constantly live on the stack</vt:lpstr>
      <vt:lpstr>What do you do with arbitrary execution?</vt:lpstr>
      <vt:lpstr>Morris Worm</vt:lpstr>
      <vt:lpstr>How the worm entered computers</vt:lpstr>
      <vt:lpstr>Effects of Morris Worm</vt:lpstr>
      <vt:lpstr>Effects of Morris Worm</vt:lpstr>
      <vt:lpstr>Disable execution in the stack</vt:lpstr>
      <vt:lpstr>Overcoming no-execute</vt:lpstr>
      <vt:lpstr>Return-oriented programming</vt:lpstr>
      <vt:lpstr>Gadgets can create a Turing-complete programming environment</vt:lpstr>
      <vt:lpstr>Address-space layout randomization (ASLR)</vt:lpstr>
      <vt:lpstr>Overcoming ASLR</vt:lpstr>
      <vt:lpstr>Break + Question</vt:lpstr>
      <vt:lpstr>Break + Question</vt:lpstr>
      <vt:lpstr>Outline</vt:lpstr>
      <vt:lpstr>Background: Side channel attacks</vt:lpstr>
      <vt:lpstr>Timing attacks are one side channel</vt:lpstr>
      <vt:lpstr>Background: Speculative Execution</vt:lpstr>
      <vt:lpstr>Optimization: Kernel Mapped in Virtual Memory</vt:lpstr>
      <vt:lpstr>Meltdown</vt:lpstr>
      <vt:lpstr>Step 1: Read from a kernel address</vt:lpstr>
      <vt:lpstr>Step 2: Read based on secret</vt:lpstr>
      <vt:lpstr>Step 3: Handle the Exception</vt:lpstr>
      <vt:lpstr>Everything’s still safe right?</vt:lpstr>
      <vt:lpstr>The load affected the cache!!!</vt:lpstr>
      <vt:lpstr>Step 4: Time loads from memory</vt:lpstr>
      <vt:lpstr>Step 5: Repeat and Profit</vt:lpstr>
      <vt:lpstr>How do we fix this?</vt:lpstr>
      <vt:lpstr>Spectre</vt:lpstr>
      <vt:lpstr>Background: Branch Prediction</vt:lpstr>
      <vt:lpstr>Spectre v1</vt:lpstr>
      <vt:lpstr>Spectre v2</vt:lpstr>
      <vt:lpstr>Spectre fallout</vt:lpstr>
      <vt:lpstr>Ramifications of speculative execution attacks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13: Security</dc:title>
  <dc:creator>Branden Ghena</dc:creator>
  <cp:lastModifiedBy>Branden Ghena</cp:lastModifiedBy>
  <cp:revision>91</cp:revision>
  <dcterms:created xsi:type="dcterms:W3CDTF">2020-10-26T20:10:29Z</dcterms:created>
  <dcterms:modified xsi:type="dcterms:W3CDTF">2022-05-19T14:04:43Z</dcterms:modified>
</cp:coreProperties>
</file>