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60"/>
  </p:notesMasterIdLst>
  <p:sldIdLst>
    <p:sldId id="256" r:id="rId2"/>
    <p:sldId id="264" r:id="rId3"/>
    <p:sldId id="399" r:id="rId4"/>
    <p:sldId id="383" r:id="rId5"/>
    <p:sldId id="388" r:id="rId6"/>
    <p:sldId id="390" r:id="rId7"/>
    <p:sldId id="401" r:id="rId8"/>
    <p:sldId id="403" r:id="rId9"/>
    <p:sldId id="400" r:id="rId10"/>
    <p:sldId id="436" r:id="rId11"/>
    <p:sldId id="391" r:id="rId12"/>
    <p:sldId id="404" r:id="rId13"/>
    <p:sldId id="396" r:id="rId14"/>
    <p:sldId id="397" r:id="rId15"/>
    <p:sldId id="405" r:id="rId16"/>
    <p:sldId id="398" r:id="rId17"/>
    <p:sldId id="406" r:id="rId18"/>
    <p:sldId id="407" r:id="rId19"/>
    <p:sldId id="443" r:id="rId20"/>
    <p:sldId id="437" r:id="rId21"/>
    <p:sldId id="387" r:id="rId22"/>
    <p:sldId id="385" r:id="rId23"/>
    <p:sldId id="392" r:id="rId24"/>
    <p:sldId id="408" r:id="rId25"/>
    <p:sldId id="411" r:id="rId26"/>
    <p:sldId id="410" r:id="rId27"/>
    <p:sldId id="438" r:id="rId28"/>
    <p:sldId id="414" r:id="rId29"/>
    <p:sldId id="425" r:id="rId30"/>
    <p:sldId id="426" r:id="rId31"/>
    <p:sldId id="393" r:id="rId32"/>
    <p:sldId id="415" r:id="rId33"/>
    <p:sldId id="416" r:id="rId34"/>
    <p:sldId id="417" r:id="rId35"/>
    <p:sldId id="418" r:id="rId36"/>
    <p:sldId id="395" r:id="rId37"/>
    <p:sldId id="422" r:id="rId38"/>
    <p:sldId id="419" r:id="rId39"/>
    <p:sldId id="420" r:id="rId40"/>
    <p:sldId id="394" r:id="rId41"/>
    <p:sldId id="421" r:id="rId42"/>
    <p:sldId id="429" r:id="rId43"/>
    <p:sldId id="446" r:id="rId44"/>
    <p:sldId id="423" r:id="rId45"/>
    <p:sldId id="444" r:id="rId46"/>
    <p:sldId id="447" r:id="rId47"/>
    <p:sldId id="439" r:id="rId48"/>
    <p:sldId id="424" r:id="rId49"/>
    <p:sldId id="430" r:id="rId50"/>
    <p:sldId id="440" r:id="rId51"/>
    <p:sldId id="431" r:id="rId52"/>
    <p:sldId id="427" r:id="rId53"/>
    <p:sldId id="435" r:id="rId54"/>
    <p:sldId id="448" r:id="rId55"/>
    <p:sldId id="434" r:id="rId56"/>
    <p:sldId id="442" r:id="rId57"/>
    <p:sldId id="433" r:id="rId58"/>
    <p:sldId id="441" r:id="rId59"/>
  </p:sldIdLst>
  <p:sldSz cx="12192000" cy="6858000"/>
  <p:notesSz cx="6858000" cy="9144000"/>
  <p:embeddedFontLs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Tahoma" panose="020B0604030504040204" pitchFamily="34" charset="0"/>
      <p:regular r:id="rId69"/>
      <p:bold r:id="rId7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Introduction" id="{C45C9D67-6FE2-4522-96B1-2FD947C3D9F2}">
          <p14:sldIdLst>
            <p14:sldId id="399"/>
            <p14:sldId id="383"/>
            <p14:sldId id="388"/>
            <p14:sldId id="390"/>
            <p14:sldId id="401"/>
            <p14:sldId id="403"/>
            <p14:sldId id="400"/>
          </p14:sldIdLst>
        </p14:section>
        <p14:section name="Application View" id="{B55B8E8C-5EAB-4A1E-A4E9-AE5E896E46FA}">
          <p14:sldIdLst>
            <p14:sldId id="436"/>
            <p14:sldId id="391"/>
            <p14:sldId id="404"/>
            <p14:sldId id="396"/>
            <p14:sldId id="397"/>
            <p14:sldId id="405"/>
            <p14:sldId id="398"/>
            <p14:sldId id="406"/>
            <p14:sldId id="407"/>
            <p14:sldId id="443"/>
          </p14:sldIdLst>
        </p14:section>
        <p14:section name="Managing Disk" id="{9F6F6134-148C-4FFE-A6C3-43C1E9DA0D62}">
          <p14:sldIdLst>
            <p14:sldId id="437"/>
            <p14:sldId id="387"/>
            <p14:sldId id="385"/>
            <p14:sldId id="392"/>
            <p14:sldId id="408"/>
            <p14:sldId id="411"/>
            <p14:sldId id="410"/>
          </p14:sldIdLst>
        </p14:section>
        <p14:section name="Tracking Files" id="{905131F1-D1E5-4380-A8D3-30B3DA32A97C}">
          <p14:sldIdLst>
            <p14:sldId id="438"/>
            <p14:sldId id="414"/>
            <p14:sldId id="425"/>
            <p14:sldId id="426"/>
            <p14:sldId id="393"/>
            <p14:sldId id="415"/>
            <p14:sldId id="416"/>
            <p14:sldId id="417"/>
            <p14:sldId id="418"/>
            <p14:sldId id="395"/>
            <p14:sldId id="422"/>
            <p14:sldId id="419"/>
            <p14:sldId id="420"/>
            <p14:sldId id="394"/>
            <p14:sldId id="421"/>
            <p14:sldId id="429"/>
            <p14:sldId id="446"/>
            <p14:sldId id="423"/>
            <p14:sldId id="444"/>
            <p14:sldId id="447"/>
          </p14:sldIdLst>
        </p14:section>
        <p14:section name="File Data" id="{0665E4D8-5415-4961-B4C0-3DA98FCBF8DE}">
          <p14:sldIdLst>
            <p14:sldId id="439"/>
            <p14:sldId id="424"/>
            <p14:sldId id="430"/>
          </p14:sldIdLst>
        </p14:section>
        <p14:section name="Whole Filesystem Example" id="{F56366ED-39CA-42DC-ABE0-004EB5251EB9}">
          <p14:sldIdLst>
            <p14:sldId id="440"/>
            <p14:sldId id="431"/>
            <p14:sldId id="427"/>
            <p14:sldId id="435"/>
            <p14:sldId id="448"/>
            <p14:sldId id="434"/>
            <p14:sldId id="442"/>
            <p14:sldId id="433"/>
          </p14:sldIdLst>
        </p14:section>
        <p14:section name="Wrapup" id="{29A7F866-9DA9-446B-8359-CE426CB89C7A}">
          <p14:sldIdLst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2F528F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file/fi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17:</a:t>
            </a:r>
            <a:br>
              <a:rPr lang="en-US" dirty="0"/>
            </a:br>
            <a:r>
              <a:rPr lang="en-US" dirty="0"/>
              <a:t>Filesystem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b="1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2443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2E59-7167-49B2-B8E5-A0EBBDB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view of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C7D-D25A-4501-B3F4-4AE098CC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Which are just a file where the data is pointers to other files</a:t>
            </a:r>
          </a:p>
          <a:p>
            <a:pPr lvl="1"/>
            <a:endParaRPr lang="en-US" dirty="0"/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A handle with associated data</a:t>
            </a:r>
          </a:p>
          <a:p>
            <a:pPr lvl="1"/>
            <a:r>
              <a:rPr lang="en-US" dirty="0"/>
              <a:t>“Type” of the file comes down to the data within it</a:t>
            </a:r>
          </a:p>
          <a:p>
            <a:pPr lvl="2"/>
            <a:r>
              <a:rPr lang="en-US" dirty="0"/>
              <a:t>Reminder: “File extensions” in name of file are a convention, not a necessity</a:t>
            </a:r>
          </a:p>
          <a:p>
            <a:pPr lvl="2"/>
            <a:endParaRPr lang="en-US" dirty="0"/>
          </a:p>
          <a:p>
            <a:r>
              <a:rPr lang="en-US" dirty="0"/>
              <a:t>Special files</a:t>
            </a:r>
          </a:p>
          <a:p>
            <a:pPr lvl="1"/>
            <a:r>
              <a:rPr lang="en-US" dirty="0"/>
              <a:t>Character and block devices!!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E7DAF-E16E-4BD7-920B-FF50A0A8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B369-C11F-4FE4-8882-FCCBE470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20FC-46BD-4C26-906F-A6CCF517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F1EA9-12F0-4B68-9D5F-851280217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7"/>
          <a:stretch/>
        </p:blipFill>
        <p:spPr>
          <a:xfrm>
            <a:off x="7416800" y="228600"/>
            <a:ext cx="4013200" cy="5990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56502-25EF-4187-8455-C65240969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5" r="66444"/>
          <a:stretch/>
        </p:blipFill>
        <p:spPr>
          <a:xfrm>
            <a:off x="1244600" y="943006"/>
            <a:ext cx="2247900" cy="5276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CC54A5-C2B3-4F31-B8F9-C26B7BF3C64E}"/>
              </a:ext>
            </a:extLst>
          </p:cNvPr>
          <p:cNvSpPr txBox="1"/>
          <p:nvPr/>
        </p:nvSpPr>
        <p:spPr>
          <a:xfrm>
            <a:off x="3492500" y="1079500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Executable</a:t>
            </a:r>
            <a:br>
              <a:rPr lang="en-US" sz="2400" b="1" dirty="0"/>
            </a:br>
            <a:r>
              <a:rPr lang="en-US" sz="2400" b="1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61F08-7C24-4247-86A2-0259AED09282}"/>
              </a:ext>
            </a:extLst>
          </p:cNvPr>
          <p:cNvSpPr txBox="1"/>
          <p:nvPr/>
        </p:nvSpPr>
        <p:spPr>
          <a:xfrm>
            <a:off x="9423400" y="3708400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Archive</a:t>
            </a:r>
            <a:br>
              <a:rPr lang="en-US" sz="2400" b="1" dirty="0"/>
            </a:br>
            <a:r>
              <a:rPr lang="en-US" sz="2400" dirty="0"/>
              <a:t>(tar)</a:t>
            </a:r>
          </a:p>
        </p:txBody>
      </p:sp>
    </p:spTree>
    <p:extLst>
      <p:ext uri="{BB962C8B-B14F-4D97-AF65-F5344CB8AC3E}">
        <p14:creationId xmlns:p14="http://schemas.microsoft.com/office/powerpoint/2010/main" val="132523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63A-7D98-465D-ABA6-49D881D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EFC9-B468-45C2-AADF-290E9CD6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 in Linux command line can determine the type of a file</a:t>
            </a:r>
          </a:p>
          <a:p>
            <a:pPr lvl="1"/>
            <a:r>
              <a:rPr lang="en-US" dirty="0">
                <a:hlinkClick r:id="rId2"/>
              </a:rPr>
              <a:t>https://github.com/file/file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CD19-1692-4C2E-87ED-A97E9808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D679B-A141-4DFC-B6D5-E3CC45980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39"/>
          <a:stretch/>
        </p:blipFill>
        <p:spPr>
          <a:xfrm>
            <a:off x="510337" y="2439747"/>
            <a:ext cx="11167314" cy="31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0372-42C6-443B-8A65-A857C7E6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r>
              <a:rPr lang="en-US" dirty="0"/>
              <a:t> to interact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07A9-06B2-49F3-97B9-4C7A6916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open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(or create) a file with a given </a:t>
            </a:r>
            <a:r>
              <a:rPr lang="en-US" i="1" dirty="0">
                <a:solidFill>
                  <a:schemeClr val="accent4"/>
                </a:solidFill>
              </a:rPr>
              <a:t>path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(directories &amp; name) and set the file pointer to the beginning of the file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read</a:t>
            </a:r>
            <a:r>
              <a:rPr lang="en-US" dirty="0"/>
              <a:t> up to a certain number of bytes from an open file, and move the file pointer for the next read.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write</a:t>
            </a:r>
            <a:r>
              <a:rPr lang="en-US" dirty="0"/>
              <a:t> an array of bytes to an open file (and move the pointer)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</a:t>
            </a:r>
            <a:r>
              <a:rPr lang="en-US" dirty="0"/>
              <a:t> an open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lseek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move the file pointer to a certain index in the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fsync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push changes to disk immediately (flush dirty data)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3A6DA-2899-4E80-9A8B-911ADA97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3D84-0BC0-4E73-8169-18B0C8AB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file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01F6-1EC6-460D-AE27-1DA29249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stat/</a:t>
            </a:r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gets file metadata (data about the data)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rename</a:t>
            </a:r>
            <a:r>
              <a:rPr lang="en-US" dirty="0"/>
              <a:t> to move a file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unlink </a:t>
            </a:r>
            <a:r>
              <a:rPr lang="en-US" dirty="0"/>
              <a:t>to remove a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make a directory</a:t>
            </a:r>
          </a:p>
          <a:p>
            <a:r>
              <a:rPr lang="en-US" dirty="0"/>
              <a:t>Linux:</a:t>
            </a:r>
          </a:p>
          <a:p>
            <a:pPr lvl="1"/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getdents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list the contents of a directory</a:t>
            </a:r>
          </a:p>
          <a:p>
            <a:pPr lvl="2"/>
            <a:r>
              <a:rPr lang="en-US" dirty="0"/>
              <a:t>“get directory entries”</a:t>
            </a:r>
          </a:p>
          <a:p>
            <a:pPr lvl="2"/>
            <a:r>
              <a:rPr lang="en-US" dirty="0"/>
              <a:t>Because “read” would be filesystem-specific to interpret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3F3BB-D5CC-4887-B438-BC7622F5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51C1-0162-4DF4-963F-87E2415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File/directory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8D78-6416-4BAA-8A75-8E2A6FA79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Files also have </a:t>
            </a:r>
            <a:r>
              <a:rPr lang="en-US" i="1" dirty="0">
                <a:solidFill>
                  <a:schemeClr val="accent4"/>
                </a:solidFill>
              </a:rPr>
              <a:t>attributes</a:t>
            </a:r>
            <a:r>
              <a:rPr lang="en-US" dirty="0"/>
              <a:t>: readable, writeable, access time,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ea typeface="Andale Mono" charset="0"/>
              <a:cs typeface="Andale Mon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struct stat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dev_t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st_dev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ID of device containing file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ino_t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st_ino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Inode number </a:t>
            </a:r>
            <a:r>
              <a:rPr lang="en-US" sz="20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(low-level name) 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mode_t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st_mode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File type and mode </a:t>
            </a:r>
            <a:r>
              <a:rPr lang="en-US" sz="20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(permissions) 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nlink_t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st_nlink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/* Number of hard links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uid_t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st_uid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User ID of owner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gid_t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st_gid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Group ID of owner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dev_t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st_rdev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Device ID (if special file)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off_t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st_size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Total size, in bytes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blksize_t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st_blksize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/* Block size for filesystem I/O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blkcnt_t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st_blocks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/* Number of 512B blocks allocated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st_atim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access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st_mtim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modification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st_ctim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status change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AACAC-6673-458C-80BE-41516D7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A3D7-BAD8-4441-903F-8BC3507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A9A1-054C-42ED-AA18-70094626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ln</a:t>
            </a:r>
            <a:r>
              <a:rPr lang="en-US" dirty="0"/>
              <a:t> </a:t>
            </a:r>
            <a:r>
              <a:rPr lang="en-US" dirty="0" err="1"/>
              <a:t>unix</a:t>
            </a:r>
            <a:r>
              <a:rPr lang="en-US" dirty="0"/>
              <a:t> command creates a link to a file </a:t>
            </a:r>
            <a:r>
              <a:rPr lang="mr-IN" dirty="0"/>
              <a:t>–</a:t>
            </a:r>
            <a:r>
              <a:rPr lang="en-US" dirty="0"/>
              <a:t> like a pointer.</a:t>
            </a:r>
          </a:p>
          <a:p>
            <a:pPr lvl="1"/>
            <a:r>
              <a:rPr lang="en-US" dirty="0"/>
              <a:t>Allows a file to exist in multiple paths without wasting space</a:t>
            </a:r>
          </a:p>
          <a:p>
            <a:pPr lvl="1"/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Hard link </a:t>
            </a:r>
            <a:r>
              <a:rPr lang="en-US" dirty="0"/>
              <a:t>creates another entry in a directory referring to the same disk address (inode number).</a:t>
            </a:r>
          </a:p>
          <a:p>
            <a:pPr lvl="1"/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Symbolic/Soft link </a:t>
            </a:r>
            <a:r>
              <a:rPr lang="en-US" dirty="0"/>
              <a:t>is a special file whose contents is just the string path of another file.</a:t>
            </a:r>
          </a:p>
          <a:p>
            <a:pPr lvl="1"/>
            <a:r>
              <a:rPr lang="en-US" dirty="0" err="1"/>
              <a:t>Symlinks</a:t>
            </a:r>
            <a:r>
              <a:rPr lang="en-US" dirty="0"/>
              <a:t> are much more common in modern practice (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Andale Mono" charset="0"/>
              </a:rPr>
              <a:t>ln -s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 referring to file in other filesystems</a:t>
            </a:r>
          </a:p>
          <a:p>
            <a:pPr lvl="1"/>
            <a:r>
              <a:rPr lang="en-US" dirty="0"/>
              <a:t>But may lead to a </a:t>
            </a:r>
            <a:r>
              <a:rPr lang="en-US" b="1" i="1" dirty="0">
                <a:solidFill>
                  <a:schemeClr val="accent4"/>
                </a:solidFill>
              </a:rPr>
              <a:t>dangling reference </a:t>
            </a:r>
            <a:r>
              <a:rPr lang="mr-IN" dirty="0"/>
              <a:t>–</a:t>
            </a:r>
            <a:r>
              <a:rPr lang="en-US" dirty="0"/>
              <a:t> the referred-to file may be deleted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E4F2B-9008-42A7-9B4C-A54FD8C7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A8C-4DAA-47CA-8F2E-582C674D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6432-A989-489F-95DC-F664CBCA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strace</a:t>
            </a:r>
            <a:r>
              <a:rPr lang="en-US" dirty="0"/>
              <a:t> in Linux command line shows </a:t>
            </a:r>
            <a:r>
              <a:rPr lang="en-US" dirty="0" err="1"/>
              <a:t>syscalls</a:t>
            </a:r>
            <a:r>
              <a:rPr lang="en-US" dirty="0"/>
              <a:t> used by a process</a:t>
            </a:r>
          </a:p>
          <a:p>
            <a:endParaRPr lang="en-US" dirty="0"/>
          </a:p>
          <a:p>
            <a:r>
              <a:rPr lang="en-US" dirty="0"/>
              <a:t>Live examples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strace</a:t>
            </a:r>
            <a:r>
              <a:rPr lang="en-US" dirty="0">
                <a:latin typeface="Consolas" panose="020B0609020204030204" pitchFamily="49" charset="0"/>
              </a:rPr>
              <a:t> –o OUTPUT ls</a:t>
            </a:r>
          </a:p>
          <a:p>
            <a:pPr marL="457200" lvl="1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strace</a:t>
            </a:r>
            <a:r>
              <a:rPr lang="en-US" dirty="0">
                <a:latin typeface="Consolas" panose="020B0609020204030204" pitchFamily="49" charset="0"/>
              </a:rPr>
              <a:t> –o OUTPUT cat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strace</a:t>
            </a:r>
            <a:r>
              <a:rPr lang="en-US" dirty="0">
                <a:latin typeface="Consolas" panose="020B0609020204030204" pitchFamily="49" charset="0"/>
              </a:rPr>
              <a:t> –o OUTPUT git status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344E8-D556-4B1D-A892-63147FF0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983C-2957-C84D-930B-1888BB3D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double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5D101-DACD-942B-4B28-6364D86E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582A31-E851-0B00-3EB7-36F18785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6441584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AE9F5E-81C2-DB78-C3F4-A9726432F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614773"/>
            <a:ext cx="4379494" cy="555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54B0D-A7D0-8969-C077-E994EDA49F61}"/>
              </a:ext>
            </a:extLst>
          </p:cNvPr>
          <p:cNvSpPr txBox="1"/>
          <p:nvPr/>
        </p:nvSpPr>
        <p:spPr>
          <a:xfrm>
            <a:off x="607595" y="6169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https://xkcd.com/2143/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9DF41-CE7B-29B7-489B-63C62632AFD7}"/>
              </a:ext>
            </a:extLst>
          </p:cNvPr>
          <p:cNvSpPr txBox="1"/>
          <p:nvPr/>
        </p:nvSpPr>
        <p:spPr>
          <a:xfrm>
            <a:off x="7200900" y="6216134"/>
            <a:ext cx="279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https://xkcd.com/2531/</a:t>
            </a:r>
          </a:p>
        </p:txBody>
      </p:sp>
    </p:spTree>
    <p:extLst>
      <p:ext uri="{BB962C8B-B14F-4D97-AF65-F5344CB8AC3E}">
        <p14:creationId xmlns:p14="http://schemas.microsoft.com/office/powerpoint/2010/main" val="274021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general concerns of filesystems.</a:t>
            </a:r>
          </a:p>
          <a:p>
            <a:endParaRPr lang="en-US" dirty="0"/>
          </a:p>
          <a:p>
            <a:r>
              <a:rPr lang="en-US" dirty="0"/>
              <a:t>Revisit application-level view of filesystems.</a:t>
            </a:r>
          </a:p>
          <a:p>
            <a:endParaRPr lang="en-US" dirty="0"/>
          </a:p>
          <a:p>
            <a:r>
              <a:rPr lang="en-US" dirty="0"/>
              <a:t>Explore tradeoffs in how filesystems track which blocks are available and which blocks are in use by which files.</a:t>
            </a:r>
          </a:p>
          <a:p>
            <a:endParaRPr lang="en-US" dirty="0"/>
          </a:p>
          <a:p>
            <a:r>
              <a:rPr lang="en-US" dirty="0"/>
              <a:t>Generally, understand the “design space” of filesystems.</a:t>
            </a:r>
          </a:p>
          <a:p>
            <a:pPr lvl="1"/>
            <a:r>
              <a:rPr lang="en-US" dirty="0"/>
              <a:t>Implementations will be selections of these.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b="1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5262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on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different than data structures in memory</a:t>
            </a:r>
          </a:p>
          <a:p>
            <a:pPr lvl="1"/>
            <a:endParaRPr lang="en-US" dirty="0"/>
          </a:p>
          <a:p>
            <a:r>
              <a:rPr lang="en-US" dirty="0"/>
              <a:t>Access must be in units of blocks at a time</a:t>
            </a:r>
          </a:p>
          <a:p>
            <a:pPr lvl="1"/>
            <a:r>
              <a:rPr lang="en-US" dirty="0"/>
              <a:t>Can’t efficiently read/write a single word</a:t>
            </a:r>
          </a:p>
          <a:p>
            <a:pPr lvl="1"/>
            <a:r>
              <a:rPr lang="en-US" dirty="0"/>
              <a:t>Instead must read/write entire block containing it</a:t>
            </a:r>
          </a:p>
          <a:p>
            <a:pPr lvl="1"/>
            <a:r>
              <a:rPr lang="en-US" dirty="0"/>
              <a:t>Ideally want sequential access patterns (sequential accesses are fast)</a:t>
            </a:r>
          </a:p>
          <a:p>
            <a:pPr lvl="1"/>
            <a:endParaRPr lang="en-US" dirty="0"/>
          </a:p>
          <a:p>
            <a:r>
              <a:rPr lang="en-US" dirty="0"/>
              <a:t>Durability</a:t>
            </a:r>
          </a:p>
          <a:p>
            <a:pPr lvl="1"/>
            <a:r>
              <a:rPr lang="en-US" dirty="0"/>
              <a:t>File system </a:t>
            </a:r>
            <a:r>
              <a:rPr lang="en-US" i="1" dirty="0"/>
              <a:t>hopefully</a:t>
            </a:r>
            <a:r>
              <a:rPr lang="en-US" dirty="0"/>
              <a:t> should be in a meaningful state upon shutdown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7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599" y="1143000"/>
            <a:ext cx="741479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computers have one physical disk,</a:t>
            </a:r>
          </a:p>
          <a:p>
            <a:pPr lvl="1"/>
            <a:r>
              <a:rPr lang="en-US" dirty="0"/>
              <a:t>But they may require multiple filesystems.</a:t>
            </a:r>
          </a:p>
          <a:p>
            <a:pPr lvl="1"/>
            <a:endParaRPr lang="en-US" dirty="0"/>
          </a:p>
          <a:p>
            <a:r>
              <a:rPr lang="en-US" dirty="0"/>
              <a:t>A disk partition is a contiguous chunk of the disk that can be formatted to store a filesystem.</a:t>
            </a:r>
          </a:p>
          <a:p>
            <a:r>
              <a:rPr lang="en-US" dirty="0"/>
              <a:t>At left, we have:</a:t>
            </a:r>
          </a:p>
          <a:p>
            <a:pPr lvl="1"/>
            <a:r>
              <a:rPr lang="en-US" dirty="0"/>
              <a:t>Three different Linux partitions: /boot, swap, /</a:t>
            </a:r>
          </a:p>
          <a:p>
            <a:pPr lvl="1"/>
            <a:r>
              <a:rPr lang="en-US" dirty="0"/>
              <a:t>A Windows partition.</a:t>
            </a:r>
          </a:p>
          <a:p>
            <a:pPr lvl="1"/>
            <a:r>
              <a:rPr lang="en-US" dirty="0"/>
              <a:t>Each of the partitions may be formatted differently.</a:t>
            </a:r>
          </a:p>
          <a:p>
            <a:pPr lvl="1"/>
            <a:endParaRPr lang="en-US" dirty="0"/>
          </a:p>
          <a:p>
            <a:r>
              <a:rPr lang="en-US" dirty="0"/>
              <a:t>At bootup, initial boot code will present user with a menu to choose Windows or Linux boot.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45C152-1A77-47B1-9D15-7715F0E5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7" y="1533840"/>
            <a:ext cx="3003549" cy="4603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C542F0-7D09-4B1C-BA4A-6675990BE691}"/>
              </a:ext>
            </a:extLst>
          </p:cNvPr>
          <p:cNvSpPr txBox="1"/>
          <p:nvPr/>
        </p:nvSpPr>
        <p:spPr>
          <a:xfrm>
            <a:off x="1396314" y="1040081"/>
            <a:ext cx="168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Disk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C970-64D8-4C70-BCE8-C5BAE1052A71}"/>
              </a:ext>
            </a:extLst>
          </p:cNvPr>
          <p:cNvSpPr txBox="1"/>
          <p:nvPr/>
        </p:nvSpPr>
        <p:spPr>
          <a:xfrm>
            <a:off x="821095" y="6262247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(not drawn to scale)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F4626-53DF-428D-90C0-4F9165BA6499}"/>
              </a:ext>
            </a:extLst>
          </p:cNvPr>
          <p:cNvSpPr/>
          <p:nvPr/>
        </p:nvSpPr>
        <p:spPr>
          <a:xfrm>
            <a:off x="716693" y="2767914"/>
            <a:ext cx="2575754" cy="2286000"/>
          </a:xfrm>
          <a:prstGeom prst="rect">
            <a:avLst/>
          </a:prstGeom>
          <a:solidFill>
            <a:srgbClr val="0CAB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9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04FE-243C-4925-B777-80C4FE9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filesystem need to track?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F020-1DD3-4CF8-B499-7D846040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free disk blocks (within partition)</a:t>
            </a:r>
          </a:p>
          <a:p>
            <a:pPr lvl="1"/>
            <a:r>
              <a:rPr lang="en-US" dirty="0"/>
              <a:t>Need to know which are available for new data</a:t>
            </a:r>
          </a:p>
          <a:p>
            <a:pPr lvl="1"/>
            <a:endParaRPr lang="en-US" dirty="0"/>
          </a:p>
          <a:p>
            <a:r>
              <a:rPr lang="en-US" dirty="0"/>
              <a:t>Track blocks containing data for files</a:t>
            </a:r>
          </a:p>
          <a:p>
            <a:pPr lvl="1"/>
            <a:r>
              <a:rPr lang="en-US" dirty="0"/>
              <a:t>Need to know where to read a file from</a:t>
            </a:r>
          </a:p>
          <a:p>
            <a:pPr lvl="1"/>
            <a:endParaRPr lang="en-US" dirty="0"/>
          </a:p>
          <a:p>
            <a:r>
              <a:rPr lang="en-US" dirty="0"/>
              <a:t>Track files in a directory</a:t>
            </a:r>
          </a:p>
          <a:p>
            <a:pPr lvl="1"/>
            <a:r>
              <a:rPr lang="en-US" dirty="0"/>
              <a:t>Need to be able to walk the directory hierarchy to find files</a:t>
            </a:r>
          </a:p>
          <a:p>
            <a:pPr lvl="1"/>
            <a:endParaRPr lang="en-US" dirty="0"/>
          </a:p>
          <a:p>
            <a:r>
              <a:rPr lang="en-US" dirty="0"/>
              <a:t>All this needs to be maintained in data structures on the disk itself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BE71-3AB1-4C63-9DBD-7A7893A9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6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within a partition?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Generic view of any filesystem</a:t>
            </a:r>
          </a:p>
          <a:p>
            <a:pPr lvl="1"/>
            <a:r>
              <a:rPr lang="en-US" dirty="0"/>
              <a:t>We’ll talk about specifics next lecture</a:t>
            </a:r>
          </a:p>
          <a:p>
            <a:endParaRPr lang="en-US" dirty="0"/>
          </a:p>
          <a:p>
            <a:r>
              <a:rPr lang="en-US" dirty="0"/>
              <a:t>Header (Superblock)</a:t>
            </a:r>
          </a:p>
          <a:p>
            <a:pPr lvl="1"/>
            <a:r>
              <a:rPr lang="en-US" dirty="0"/>
              <a:t>Details about which filesystem this is</a:t>
            </a:r>
          </a:p>
          <a:p>
            <a:pPr lvl="1"/>
            <a:r>
              <a:rPr lang="en-US" dirty="0"/>
              <a:t>Metadata about the filesystem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0A1F5-6CCA-4279-ABC4-9EC917AECFD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51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available blocks on a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Free Space Tracking</a:t>
            </a:r>
          </a:p>
          <a:p>
            <a:pPr lvl="1"/>
            <a:r>
              <a:rPr lang="en-US" dirty="0"/>
              <a:t>Track which blocks in “File Data” are in use</a:t>
            </a:r>
          </a:p>
          <a:p>
            <a:pPr lvl="1"/>
            <a:endParaRPr lang="en-US" dirty="0"/>
          </a:p>
          <a:p>
            <a:r>
              <a:rPr lang="en-US" dirty="0"/>
              <a:t>Could be a list of block addresses</a:t>
            </a:r>
          </a:p>
          <a:p>
            <a:pPr lvl="1"/>
            <a:r>
              <a:rPr lang="en-US" dirty="0"/>
              <a:t>Assume block address is 32-bits and 4 KB block</a:t>
            </a:r>
          </a:p>
          <a:p>
            <a:pPr lvl="1"/>
            <a:r>
              <a:rPr lang="en-US" dirty="0"/>
              <a:t>1 TB disk -&gt; 250,000,000 blocks</a:t>
            </a:r>
          </a:p>
          <a:p>
            <a:pPr lvl="1"/>
            <a:r>
              <a:rPr lang="en-US" dirty="0"/>
              <a:t>1 GB of block addresses</a:t>
            </a:r>
          </a:p>
          <a:p>
            <a:pPr lvl="1"/>
            <a:r>
              <a:rPr lang="en-US" dirty="0"/>
              <a:t>More complex but space-efficient data structures are possible</a:t>
            </a:r>
          </a:p>
          <a:p>
            <a:pPr lvl="2"/>
            <a:r>
              <a:rPr lang="en-US" dirty="0"/>
              <a:t>But we really want to limit reads to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EDA2B3-3E31-4EA3-886F-045E5636414C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886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6C05-2000-40DE-B544-5FCA21C9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Bitmaps are a more space efficient tracking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77B3-3E04-4DE1-B8E9-6EA237B4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7777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block on disk is represented by a single bit</a:t>
            </a:r>
          </a:p>
          <a:p>
            <a:pPr lvl="1"/>
            <a:r>
              <a:rPr lang="en-US" dirty="0"/>
              <a:t>1 means free and 0 means used (or vice versa)</a:t>
            </a:r>
          </a:p>
          <a:p>
            <a:pPr lvl="1"/>
            <a:r>
              <a:rPr lang="en-US" dirty="0"/>
              <a:t>Every block is listed in order</a:t>
            </a:r>
          </a:p>
          <a:p>
            <a:pPr lvl="1"/>
            <a:endParaRPr lang="en-US" dirty="0"/>
          </a:p>
          <a:p>
            <a:r>
              <a:rPr lang="en-US" dirty="0"/>
              <a:t>1 TB disk -&gt; 250,000,000 blocks -&gt; </a:t>
            </a:r>
            <a:br>
              <a:rPr lang="en-US" dirty="0"/>
            </a:br>
            <a:r>
              <a:rPr lang="en-US" dirty="0"/>
              <a:t>	250,000,000 bits -&gt; 30 MB</a:t>
            </a:r>
          </a:p>
          <a:p>
            <a:pPr lvl="1"/>
            <a:endParaRPr lang="en-US" dirty="0"/>
          </a:p>
          <a:p>
            <a:r>
              <a:rPr lang="en-US" dirty="0"/>
              <a:t>Bitmaps for tracking free blocks are a constant size for a disk</a:t>
            </a:r>
          </a:p>
          <a:p>
            <a:pPr lvl="1"/>
            <a:r>
              <a:rPr lang="en-US" dirty="0"/>
              <a:t>Upside: easy to work with</a:t>
            </a:r>
          </a:p>
          <a:p>
            <a:pPr lvl="1"/>
            <a:r>
              <a:rPr lang="en-US" dirty="0"/>
              <a:t>Downside: complex data structures could compress runs of free/used blocks</a:t>
            </a:r>
          </a:p>
          <a:p>
            <a:pPr lvl="2"/>
            <a:r>
              <a:rPr lang="en-US" dirty="0"/>
              <a:t>Depends whether disk is expected to be fragmented or not</a:t>
            </a:r>
          </a:p>
          <a:p>
            <a:pPr lvl="2"/>
            <a:endParaRPr lang="en-US" dirty="0"/>
          </a:p>
          <a:p>
            <a:r>
              <a:rPr lang="en-US" dirty="0"/>
              <a:t>Bitmaps are typically used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C234E-FF2C-49AC-B280-1EF2760F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63FE1-E7BF-41A7-A570-3E556B94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0" y="928892"/>
            <a:ext cx="2333727" cy="52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03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b="1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2255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available blocks on a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>
            <a:normAutofit/>
          </a:bodyPr>
          <a:lstStyle/>
          <a:p>
            <a:r>
              <a:rPr lang="en-US" dirty="0"/>
              <a:t>File Tracking</a:t>
            </a:r>
          </a:p>
          <a:p>
            <a:pPr lvl="1"/>
            <a:r>
              <a:rPr lang="en-US" dirty="0"/>
              <a:t>File attributes</a:t>
            </a:r>
          </a:p>
          <a:p>
            <a:pPr lvl="1"/>
            <a:r>
              <a:rPr lang="en-US" dirty="0"/>
              <a:t>Ordered blocks where the file data is located</a:t>
            </a:r>
          </a:p>
          <a:p>
            <a:pPr lvl="1"/>
            <a:endParaRPr lang="en-US" dirty="0"/>
          </a:p>
          <a:p>
            <a:r>
              <a:rPr lang="en-US" dirty="0"/>
              <a:t>Allocation Table</a:t>
            </a:r>
          </a:p>
          <a:p>
            <a:pPr lvl="1"/>
            <a:r>
              <a:rPr lang="en-US" dirty="0"/>
              <a:t>FAT32</a:t>
            </a:r>
          </a:p>
          <a:p>
            <a:r>
              <a:rPr lang="en-US" dirty="0"/>
              <a:t>Index Nodes (inodes)</a:t>
            </a:r>
          </a:p>
          <a:p>
            <a:pPr lvl="1"/>
            <a:r>
              <a:rPr lang="en-US" dirty="0"/>
              <a:t>Unix File System, Fast File System,</a:t>
            </a:r>
          </a:p>
          <a:p>
            <a:pPr lvl="1"/>
            <a:r>
              <a:rPr lang="en-US" dirty="0"/>
              <a:t>ext3/ext4, NTFS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3996FF-3C7A-4598-8444-963500203750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788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ADC5-7414-453A-B3E7-E972ADA8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Requiring contiguous blocks won’t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FB83-0E3B-42B8-87E0-15D269F9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ability to map random blocks to file</a:t>
            </a:r>
          </a:p>
          <a:p>
            <a:pPr lvl="1"/>
            <a:r>
              <a:rPr lang="en-US" dirty="0"/>
              <a:t>Files in contiguous blocks sounds nice</a:t>
            </a:r>
          </a:p>
          <a:p>
            <a:pPr lvl="2"/>
            <a:r>
              <a:rPr lang="en-US" dirty="0"/>
              <a:t>Sequential reads are fast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requiring</a:t>
            </a:r>
            <a:r>
              <a:rPr lang="en-US" dirty="0"/>
              <a:t> it leads to lots of fragmentation (unusable gaps in disk)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55732-A211-4E9E-8803-0C6B7BEC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0F54D-D809-4468-B1DE-C1E5318D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964" y="3081031"/>
            <a:ext cx="6332936" cy="33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0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84630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E65B-03C9-4165-A26D-4D3D6454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sequential access also won’t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6B93-99B2-4BDC-AA2F-4075C064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469" y="1143000"/>
            <a:ext cx="7683926" cy="5029200"/>
          </a:xfrm>
        </p:spPr>
        <p:txBody>
          <a:bodyPr/>
          <a:lstStyle/>
          <a:p>
            <a:r>
              <a:rPr lang="en-US" dirty="0"/>
              <a:t>Linked list in File Data is undesirable too</a:t>
            </a:r>
          </a:p>
          <a:p>
            <a:pPr lvl="1"/>
            <a:r>
              <a:rPr lang="en-US" dirty="0"/>
              <a:t>Must read each block in order to get next pointer</a:t>
            </a:r>
          </a:p>
          <a:p>
            <a:pPr lvl="1"/>
            <a:r>
              <a:rPr lang="en-US" dirty="0"/>
              <a:t>No random access to file</a:t>
            </a:r>
          </a:p>
          <a:p>
            <a:pPr lvl="2"/>
            <a:r>
              <a:rPr lang="en-US" dirty="0"/>
              <a:t>Appending requires reading through all of the file’s blocks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186DA-A8DD-409E-8CDE-B81C9D3D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BFA018-5371-4023-AA6F-26A7DF233743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F86EF2-48B8-4F97-A2CB-DE91339BF98B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959622-C5C3-4968-8C56-4823C6404C43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EF0843-7AEC-408B-B0BE-F476D95C3E2D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DE9039-F20C-4FA9-8F22-256B3C5535F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69677C-22CA-4F82-BC53-07D2F6D204A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5628845-F220-411F-805A-EEE61109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23" y="4120004"/>
            <a:ext cx="5664477" cy="19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9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D8D8-5DBE-41A1-B879-2F799E98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92017"/>
              </p:ext>
            </p:extLst>
          </p:nvPr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07160"/>
              </p:ext>
            </p:extLst>
          </p:nvPr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566"/>
              </p:ext>
            </p:extLst>
          </p:nvPr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43194"/>
              </p:ext>
            </p:extLst>
          </p:nvPr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</p:spTree>
    <p:extLst>
      <p:ext uri="{BB962C8B-B14F-4D97-AF65-F5344CB8AC3E}">
        <p14:creationId xmlns:p14="http://schemas.microsoft.com/office/powerpoint/2010/main" val="2460429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D8D8-5DBE-41A1-B879-2F799E98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97784"/>
              </p:ext>
            </p:extLst>
          </p:nvPr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/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</p:spTree>
    <p:extLst>
      <p:ext uri="{BB962C8B-B14F-4D97-AF65-F5344CB8AC3E}">
        <p14:creationId xmlns:p14="http://schemas.microsoft.com/office/powerpoint/2010/main" val="3988892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D8D8-5DBE-41A1-B879-2F799E98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27832"/>
              </p:ext>
            </p:extLst>
          </p:nvPr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64497"/>
              </p:ext>
            </p:extLst>
          </p:nvPr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</p:spTree>
    <p:extLst>
      <p:ext uri="{BB962C8B-B14F-4D97-AF65-F5344CB8AC3E}">
        <p14:creationId xmlns:p14="http://schemas.microsoft.com/office/powerpoint/2010/main" val="1553056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D8D8-5DBE-41A1-B879-2F799E98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56588"/>
              </p:ext>
            </p:extLst>
          </p:nvPr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</p:spTree>
    <p:extLst>
      <p:ext uri="{BB962C8B-B14F-4D97-AF65-F5344CB8AC3E}">
        <p14:creationId xmlns:p14="http://schemas.microsoft.com/office/powerpoint/2010/main" val="1706041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D8D8-5DBE-41A1-B879-2F799E98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/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52124"/>
              </p:ext>
            </p:extLst>
          </p:nvPr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B865E-4D3C-4AAB-9FD9-11BE5E55534C}"/>
              </a:ext>
            </a:extLst>
          </p:cNvPr>
          <p:cNvSpPr txBox="1"/>
          <p:nvPr/>
        </p:nvSpPr>
        <p:spPr>
          <a:xfrm>
            <a:off x="9475201" y="4671695"/>
            <a:ext cx="238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total blocks</a:t>
            </a:r>
            <a:br>
              <a:rPr lang="en-US" sz="2400" dirty="0"/>
            </a:br>
            <a:r>
              <a:rPr lang="en-US" sz="2400" dirty="0"/>
              <a:t>{4, 7, 2, 10, 12}</a:t>
            </a:r>
          </a:p>
        </p:txBody>
      </p:sp>
    </p:spTree>
    <p:extLst>
      <p:ext uri="{BB962C8B-B14F-4D97-AF65-F5344CB8AC3E}">
        <p14:creationId xmlns:p14="http://schemas.microsoft.com/office/powerpoint/2010/main" val="2118140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34F8-B808-48AB-84B4-4836A2BC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Allocation table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8FF3-E2FE-4D72-93C9-84B736EC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each block address is 32 bits, and blocks are 4 kB in size, how big is the Allocation Table for a 2 TB drive?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9811-C331-4331-A5D6-8503B3D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7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34F8-B808-48AB-84B4-4836A2BC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Allocation table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8FF3-E2FE-4D72-93C9-84B736EC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each block address is 32 bits, and blocks are 4 kB in size, how big is the Allocation Table for a 2 TB drive?</a:t>
            </a:r>
          </a:p>
          <a:p>
            <a:endParaRPr lang="en-US" dirty="0"/>
          </a:p>
          <a:p>
            <a:r>
              <a:rPr lang="en-US" dirty="0"/>
              <a:t>2 TB / 4 KB = 500,000,000 blocks * 4 bytes = 2 GB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9811-C331-4331-A5D6-8503B3D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1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BE66-0354-4C2C-AF1E-318E54A4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really want the allocation table to fit in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09F-E0C9-43D9-9DDC-11AF177F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allocation table on disk would slow us down</a:t>
            </a:r>
          </a:p>
          <a:p>
            <a:pPr lvl="1"/>
            <a:r>
              <a:rPr lang="en-US" dirty="0"/>
              <a:t>File blocks are not necessarily sequential</a:t>
            </a:r>
          </a:p>
          <a:p>
            <a:pPr lvl="1"/>
            <a:r>
              <a:rPr lang="en-US" dirty="0"/>
              <a:t>You might end up having to load in multiple blocks worth of File Tracking</a:t>
            </a:r>
          </a:p>
          <a:p>
            <a:endParaRPr lang="en-US" dirty="0"/>
          </a:p>
          <a:p>
            <a:r>
              <a:rPr lang="en-US" dirty="0"/>
              <a:t>Instead, at boot, load allocation table into RAM</a:t>
            </a:r>
          </a:p>
          <a:p>
            <a:pPr lvl="1"/>
            <a:r>
              <a:rPr lang="en-US" dirty="0"/>
              <a:t>File accesses will require scanning the linked list in RAM,</a:t>
            </a:r>
            <a:br>
              <a:rPr lang="en-US" dirty="0"/>
            </a:br>
            <a:r>
              <a:rPr lang="en-US" dirty="0"/>
              <a:t>but only a single disk access</a:t>
            </a:r>
          </a:p>
          <a:p>
            <a:pPr lvl="1"/>
            <a:r>
              <a:rPr lang="en-US" dirty="0"/>
              <a:t>Writes should be sent back to disk occasionally</a:t>
            </a:r>
          </a:p>
          <a:p>
            <a:pPr lvl="1"/>
            <a:endParaRPr lang="en-US" dirty="0"/>
          </a:p>
          <a:p>
            <a:r>
              <a:rPr lang="en-US" dirty="0"/>
              <a:t>But 2 GB is a bit big to leave in RAM all the time…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50C3-99DC-4D18-8C9A-FFDBB2B0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55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7AF5-F506-4337-A8B9-DAB918EE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attributes should be more 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D6FA-C94B-46F1-B8D7-0507AC4B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where attributes should go for a file with allocation table</a:t>
            </a:r>
          </a:p>
          <a:p>
            <a:pPr lvl="1"/>
            <a:r>
              <a:rPr lang="en-US" dirty="0"/>
              <a:t>Either in the first block of the file</a:t>
            </a:r>
          </a:p>
          <a:p>
            <a:pPr lvl="1"/>
            <a:r>
              <a:rPr lang="en-US" dirty="0"/>
              <a:t>Or in the directory data</a:t>
            </a:r>
          </a:p>
          <a:p>
            <a:pPr lvl="1"/>
            <a:endParaRPr lang="en-US" dirty="0"/>
          </a:p>
          <a:p>
            <a:r>
              <a:rPr lang="en-US" dirty="0"/>
              <a:t>Separation of attributes from block pointers is undesirable</a:t>
            </a:r>
          </a:p>
          <a:p>
            <a:pPr lvl="1"/>
            <a:r>
              <a:rPr lang="en-US" dirty="0"/>
              <a:t>Would be nice to have both of them in a single disk read</a:t>
            </a:r>
          </a:p>
          <a:p>
            <a:pPr lvl="1"/>
            <a:r>
              <a:rPr lang="en-US" dirty="0"/>
              <a:t>Or less than one read if they’re already in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27BC-552F-4956-8E18-11C518A2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F4E6D-8EF7-4C6A-B22D-87E3D60C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file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443DF-D29B-4BE5-9952-0DEB8311ED84}"/>
              </a:ext>
            </a:extLst>
          </p:cNvPr>
          <p:cNvSpPr txBox="1"/>
          <p:nvPr/>
        </p:nvSpPr>
        <p:spPr>
          <a:xfrm>
            <a:off x="1066801" y="1346079"/>
            <a:ext cx="2290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I/O API and</a:t>
            </a:r>
          </a:p>
          <a:p>
            <a:pPr algn="ctr"/>
            <a:r>
              <a:rPr lang="en-US" sz="2400" b="1" dirty="0" err="1"/>
              <a:t>syscalls</a:t>
            </a:r>
            <a:endParaRPr lang="en-US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BE52E4-8ED0-49EE-966E-1FA1F8C70A6A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1B61B4-60F3-4889-902B-28E4004167C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Variable-Size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89A67-3906-4C08-917E-AE25FE1BF2AC}"/>
              </a:ext>
            </a:extLst>
          </p:cNvPr>
          <p:cNvSpPr txBox="1"/>
          <p:nvPr/>
        </p:nvSpPr>
        <p:spPr>
          <a:xfrm>
            <a:off x="1335506" y="2491121"/>
            <a:ext cx="20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File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12B440-7119-4F68-AC22-F40325970A0D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720B2-A3D3-4CCC-AFC6-2EF018E9F335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44FD9-A646-43A7-86D2-CF5AE8F7366F}"/>
              </a:ext>
            </a:extLst>
          </p:cNvPr>
          <p:cNvSpPr txBox="1"/>
          <p:nvPr/>
        </p:nvSpPr>
        <p:spPr>
          <a:xfrm>
            <a:off x="6870032" y="2292685"/>
            <a:ext cx="2642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Logical Index,</a:t>
            </a:r>
            <a:br>
              <a:rPr lang="en-US" sz="2400" i="1" dirty="0"/>
            </a:br>
            <a:r>
              <a:rPr lang="en-US" sz="2400" i="1" dirty="0"/>
              <a:t>Typically 4 KB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5256F-BE7E-482D-9EF4-74C0AFC3553C}"/>
              </a:ext>
            </a:extLst>
          </p:cNvPr>
          <p:cNvSpPr txBox="1"/>
          <p:nvPr/>
        </p:nvSpPr>
        <p:spPr>
          <a:xfrm>
            <a:off x="1259305" y="3814097"/>
            <a:ext cx="20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Hardware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24061-5054-487D-A23E-9DABB086087C}"/>
              </a:ext>
            </a:extLst>
          </p:cNvPr>
          <p:cNvSpPr txBox="1"/>
          <p:nvPr/>
        </p:nvSpPr>
        <p:spPr>
          <a:xfrm>
            <a:off x="6693567" y="1442694"/>
            <a:ext cx="28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Memory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420F0B-4744-471F-BAEB-A88D323754AF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C8BBCB-A79B-4CAF-B00C-F7194FB145E3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HDD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907DA7-63BF-4EDD-9754-FAC9C9605450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Sector(s)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FAD89C-91C2-4B87-A5D5-AE3A90CBAFB3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3A366A-544E-457C-8B76-5851418EBEC1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/>
                <a:t>Physical Index,</a:t>
              </a:r>
            </a:p>
            <a:p>
              <a:pPr algn="ctr"/>
              <a:r>
                <a:rPr lang="en-US" sz="2000" b="0" dirty="0"/>
                <a:t>512B or 4KB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B34200-5573-4CD4-B8BC-04D36860BD08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8860BA-FCF7-452D-9C07-B55A9E20C6E0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SSD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9434BA-57E4-439E-AD2F-BB026E6EE9D8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8506A0-94B5-42B9-98D8-30A85646632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2D40B81-0D84-4088-A2D0-C7C724071C21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Flash Trans.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9E8A1F-C1BD-4C52-86D2-CA7F3F81891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1D4371-BA1F-4C56-84DF-EB446C7754A5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Phys. Block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CFCDE-0897-4344-BE77-2E986F824E01}"/>
              </a:ext>
            </a:extLst>
          </p:cNvPr>
          <p:cNvSpPr txBox="1"/>
          <p:nvPr/>
        </p:nvSpPr>
        <p:spPr>
          <a:xfrm>
            <a:off x="8206541" y="4466186"/>
            <a:ext cx="246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Phys Index., 4KB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A7740-DB6C-4C1E-A6CD-67C258692C70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F07DC-3911-4F11-87E6-1B3A8E1F072B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14583-7BBA-4352-916A-ABB23CD7848D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B617-05BD-4589-BD95-E451854542FD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67E0D3-DBC0-48C8-9560-B4E1135DA351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8CB930-D2C4-4A09-9776-894A0B1BE55A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 animBg="1"/>
      <p:bldP spid="12" grpId="0"/>
      <p:bldP spid="13" grpId="0"/>
      <p:bldP spid="14" grpId="0"/>
      <p:bldP spid="24" grpId="0" animBg="1"/>
      <p:bldP spid="26" grpId="0" animBg="1"/>
      <p:bldP spid="27" grpId="0"/>
      <p:bldP spid="31" grpId="0" animBg="1"/>
      <p:bldP spid="32" grpId="0" animBg="1"/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3EC5-F57D-4E6B-9C95-26D8AE62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node (inode)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519D-79EC-4AAB-BE68-F950E6E3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9488905" cy="5029200"/>
          </a:xfrm>
        </p:spPr>
        <p:txBody>
          <a:bodyPr>
            <a:normAutofit/>
          </a:bodyPr>
          <a:lstStyle/>
          <a:p>
            <a:r>
              <a:rPr lang="en-US" dirty="0"/>
              <a:t>Treat “File Tracking” as an array of inodes</a:t>
            </a:r>
          </a:p>
          <a:p>
            <a:pPr lvl="1"/>
            <a:r>
              <a:rPr lang="en-US" dirty="0"/>
              <a:t>Each inode corresponds to a single file</a:t>
            </a:r>
          </a:p>
          <a:p>
            <a:pPr lvl="1"/>
            <a:r>
              <a:rPr lang="en-US" dirty="0"/>
              <a:t>Size proportional to the number of files</a:t>
            </a:r>
          </a:p>
          <a:p>
            <a:pPr lvl="1"/>
            <a:endParaRPr lang="en-US" dirty="0"/>
          </a:p>
          <a:p>
            <a:r>
              <a:rPr lang="en-US" dirty="0"/>
              <a:t>inode contents</a:t>
            </a:r>
          </a:p>
          <a:p>
            <a:pPr lvl="1"/>
            <a:r>
              <a:rPr lang="en-US" dirty="0"/>
              <a:t>File attributes</a:t>
            </a:r>
          </a:p>
          <a:p>
            <a:pPr lvl="1"/>
            <a:r>
              <a:rPr lang="en-US" dirty="0"/>
              <a:t>Ordered list of pointers to data blocks for the file</a:t>
            </a:r>
          </a:p>
          <a:p>
            <a:pPr lvl="1"/>
            <a:endParaRPr lang="en-US" dirty="0"/>
          </a:p>
          <a:p>
            <a:r>
              <a:rPr lang="en-US" dirty="0"/>
              <a:t>Many improvements have sprung up</a:t>
            </a:r>
          </a:p>
          <a:p>
            <a:pPr lvl="1"/>
            <a:r>
              <a:rPr lang="en-US" dirty="0"/>
              <a:t>Optimization: coalesce contiguous blocks</a:t>
            </a:r>
          </a:p>
          <a:p>
            <a:pPr lvl="1"/>
            <a:r>
              <a:rPr lang="en-US" dirty="0"/>
              <a:t>Optimization: for very small files, put data right in the inode!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F0EEC-0469-478E-9720-93437173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CE7D8-F719-499C-A9A7-4499F710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26" y="1143000"/>
            <a:ext cx="297488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F896E-F6F1-4BB5-8483-5F082340B98F}"/>
              </a:ext>
            </a:extLst>
          </p:cNvPr>
          <p:cNvSpPr txBox="1"/>
          <p:nvPr/>
        </p:nvSpPr>
        <p:spPr>
          <a:xfrm>
            <a:off x="9004300" y="683567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inode</a:t>
            </a:r>
          </a:p>
        </p:txBody>
      </p:sp>
    </p:spTree>
    <p:extLst>
      <p:ext uri="{BB962C8B-B14F-4D97-AF65-F5344CB8AC3E}">
        <p14:creationId xmlns:p14="http://schemas.microsoft.com/office/powerpoint/2010/main" val="31104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F106-6F4C-40D5-A21E-881FBB4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inodes allow for larger file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1D8B7-B2CF-4AF4-B146-F7BECE0F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inode is ≤ one block in size</a:t>
            </a:r>
          </a:p>
          <a:p>
            <a:pPr lvl="1"/>
            <a:r>
              <a:rPr lang="en-US" dirty="0"/>
              <a:t>So there would be a limit to how many blocks a file can have</a:t>
            </a:r>
          </a:p>
          <a:p>
            <a:pPr lvl="1"/>
            <a:r>
              <a:rPr lang="en-US" dirty="0"/>
              <a:t>Apply tree structure to block pointers to solve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23C49-8578-425D-8F84-587D8268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D166D-D1CB-40C1-BB4F-48899589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648324"/>
            <a:ext cx="4241800" cy="3708026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8DA4E1CD-7AC6-4D0A-B199-545576DB8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83" y="2917825"/>
            <a:ext cx="4905311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19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2B90-156B-4B9C-AB9D-F2D03E72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access with inodes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5540-79AC-429A-8C79-36D9C798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syscall</a:t>
            </a:r>
            <a:r>
              <a:rPr lang="en-US" dirty="0"/>
              <a:t>: find inode and load it into memory</a:t>
            </a:r>
          </a:p>
          <a:p>
            <a:r>
              <a:rPr lang="en-US" dirty="0"/>
              <a:t>Read/write </a:t>
            </a:r>
            <a:r>
              <a:rPr lang="en-US" dirty="0" err="1"/>
              <a:t>syscalls</a:t>
            </a:r>
            <a:r>
              <a:rPr lang="en-US" dirty="0"/>
              <a:t>: reference inode by file descriptor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7504-C6D1-4BE6-88A2-A1C5B5EB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D75864-FF9C-4F53-ACB4-70DEFC6D322A}"/>
              </a:ext>
            </a:extLst>
          </p:cNvPr>
          <p:cNvGrpSpPr/>
          <p:nvPr/>
        </p:nvGrpSpPr>
        <p:grpSpPr>
          <a:xfrm>
            <a:off x="1864894" y="2943215"/>
            <a:ext cx="8458200" cy="2771785"/>
            <a:chOff x="1066800" y="1345405"/>
            <a:chExt cx="8458200" cy="27717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0940B28-0C21-41A2-9959-BDE12E380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 l="4407" t="55060" r="3938" b="4959"/>
            <a:stretch>
              <a:fillRect/>
            </a:stretch>
          </p:blipFill>
          <p:spPr bwMode="auto">
            <a:xfrm>
              <a:off x="1066800" y="1345405"/>
              <a:ext cx="8458200" cy="27717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1B122B-76FA-40D3-8DF9-812CF2D1008A}"/>
                </a:ext>
              </a:extLst>
            </p:cNvPr>
            <p:cNvSpPr txBox="1"/>
            <p:nvPr/>
          </p:nvSpPr>
          <p:spPr>
            <a:xfrm>
              <a:off x="1981201" y="2740611"/>
              <a:ext cx="768625" cy="369332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lIns="0" rtlCol="0">
              <a:spAutoFit/>
            </a:bodyPr>
            <a:lstStyle/>
            <a:p>
              <a:r>
                <a:rPr lang="en-US" dirty="0"/>
                <a:t>(fd)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3924B1-5B6D-46A0-9606-E78CE27053CA}"/>
                </a:ext>
              </a:extLst>
            </p:cNvPr>
            <p:cNvSpPr txBox="1"/>
            <p:nvPr/>
          </p:nvSpPr>
          <p:spPr>
            <a:xfrm>
              <a:off x="3200399" y="1345405"/>
              <a:ext cx="609601" cy="276999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dirty="0"/>
                <a:t>fd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EE67F5-D36E-4DFA-B4B4-129EC408FBAD}"/>
                </a:ext>
              </a:extLst>
            </p:cNvPr>
            <p:cNvSpPr txBox="1"/>
            <p:nvPr/>
          </p:nvSpPr>
          <p:spPr>
            <a:xfrm>
              <a:off x="7530547" y="3123195"/>
              <a:ext cx="1686340" cy="276999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dirty="0"/>
                <a:t>inode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3E25C0-1E01-4B3A-8F23-5ACF5247272E}"/>
                </a:ext>
              </a:extLst>
            </p:cNvPr>
            <p:cNvCxnSpPr/>
            <p:nvPr/>
          </p:nvCxnSpPr>
          <p:spPr>
            <a:xfrm>
              <a:off x="2392018" y="2928731"/>
              <a:ext cx="61622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8527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29E8-EE0A-FCF8-D2BC-B0622C9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 about real-world file systems?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25CA0-FA21-59C4-6328-2E0680E1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 descr="Screen Shot 2014-10-21 at 1.49.39 PM.png">
            <a:extLst>
              <a:ext uri="{FF2B5EF4-FFF2-40B4-BE49-F238E27FC236}">
                <a16:creationId xmlns:a16="http://schemas.microsoft.com/office/drawing/2014/main" id="{44DA61BA-D44A-E2DE-43B5-5FE31FC730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43000"/>
            <a:ext cx="6123710" cy="198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17D83-FE46-CAAF-B931-EF3BECFAF545}"/>
              </a:ext>
            </a:extLst>
          </p:cNvPr>
          <p:cNvSpPr txBox="1"/>
          <p:nvPr/>
        </p:nvSpPr>
        <p:spPr>
          <a:xfrm>
            <a:off x="582195" y="3082925"/>
            <a:ext cx="170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2149337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3C3F-FCDD-4E3D-8FF9-EF7E597E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Most files are small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88033-3B04-4D5E-BCDD-A130D956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7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82BEDDC-F898-4A09-85EA-29CE0166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41" y="1080054"/>
            <a:ext cx="8498305" cy="51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3C3F-FCDD-4E3D-8FF9-EF7E597E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Most bytes are spent on a few large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88033-3B04-4D5E-BCDD-A130D956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10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2FB6AFB-C4F8-CB16-A8DB-50C00E0C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97" y="1174707"/>
            <a:ext cx="8659394" cy="47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6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418147-AB56-AAEB-7F67-8DCC14EC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Broader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598EB-3160-585A-5432-A738D4D9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was on 60,000 Windows PC file systems in a large corporation from 2000-2004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Does this still apply today? Why or why not?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you think of systems where it especially might not apply?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B1CEE7-A703-5BF7-1343-4DE0A508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26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b="1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99463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file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CFB0-9743-4C56-BA00-A23468954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01" y="1143000"/>
            <a:ext cx="7452894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Normal files</a:t>
            </a:r>
          </a:p>
          <a:p>
            <a:pPr lvl="1"/>
            <a:r>
              <a:rPr lang="en-US" dirty="0"/>
              <a:t>Just the file’s data</a:t>
            </a:r>
          </a:p>
          <a:p>
            <a:pPr lvl="1"/>
            <a:r>
              <a:rPr lang="en-US" dirty="0"/>
              <a:t>Attributes already handled in inode</a:t>
            </a:r>
          </a:p>
          <a:p>
            <a:pPr lvl="1"/>
            <a:endParaRPr lang="en-US" dirty="0"/>
          </a:p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Structure listing files within this directory</a:t>
            </a:r>
          </a:p>
          <a:p>
            <a:pPr lvl="2"/>
            <a:r>
              <a:rPr lang="en-US" dirty="0"/>
              <a:t>File name, inode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Obvious route leads to a fixed maximum file name size</a:t>
            </a:r>
          </a:p>
          <a:p>
            <a:pPr lvl="2"/>
            <a:r>
              <a:rPr lang="en-US" dirty="0"/>
              <a:t>8 characters in MS-DOS plus 3 for extension</a:t>
            </a:r>
          </a:p>
          <a:p>
            <a:pPr lvl="2"/>
            <a:r>
              <a:rPr lang="en-US" dirty="0"/>
              <a:t>14 characters in Unix v7</a:t>
            </a:r>
          </a:p>
          <a:p>
            <a:pPr lvl="2"/>
            <a:r>
              <a:rPr lang="en-US" dirty="0"/>
              <a:t>This is the route of much evil abbreviation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34B94C-A8DA-4A76-A18F-EB5A6394885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C49EA7-EFAE-4D89-A055-20DA973A62D6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E3DBAA-5E91-4CA3-BF5D-4BCC9801E2E6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EFC6C-99D7-488D-BC60-5E35EDFD56AA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F91A3E-860D-47DA-BFCB-B0C442ADA8A4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9321E9-C0D7-4041-B225-4717595F42FB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9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251F-2749-4585-AC06-69B12190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E433-A2B4-4725-8B8C-75081960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14389" cy="5029200"/>
          </a:xfrm>
        </p:spPr>
        <p:txBody>
          <a:bodyPr/>
          <a:lstStyle/>
          <a:p>
            <a:r>
              <a:rPr lang="en-US" dirty="0"/>
              <a:t>(a) uses variable-length structures for each file</a:t>
            </a:r>
          </a:p>
          <a:p>
            <a:r>
              <a:rPr lang="en-US" dirty="0"/>
              <a:t>(b) contains an extra heap section for holding filenames</a:t>
            </a:r>
          </a:p>
          <a:p>
            <a:endParaRPr lang="en-US" dirty="0"/>
          </a:p>
          <a:p>
            <a:r>
              <a:rPr lang="en-US" dirty="0"/>
              <a:t>File attributes could also go here instead of in the inode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BC00D-AECB-485E-A6AA-9CD94616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BD51F-16C1-48D4-86FF-0E402D98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84" y="1143000"/>
            <a:ext cx="6958410" cy="48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A674-F377-438F-8610-42917400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OS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D464-F298-4488-9534-8D5F8A29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limited hardware interface (array of blocks) and provide a more convenient/useful interface with: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Naming: Find file by name, not block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Organization: Organize file names with directories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Translation: Map files to blocks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Protection: Enforce access restrictions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Reliability: Keep files intact despite crashes, hardware failures, etc.</a:t>
            </a:r>
          </a:p>
          <a:p>
            <a:endParaRPr lang="en-US" dirty="0"/>
          </a:p>
          <a:p>
            <a:r>
              <a:rPr lang="en-US" dirty="0"/>
              <a:t>We combine all of this to create a filesystem</a:t>
            </a:r>
          </a:p>
          <a:p>
            <a:pPr lvl="1"/>
            <a:r>
              <a:rPr lang="en-US" dirty="0"/>
              <a:t>Many different approaches and tradeoffs</a:t>
            </a:r>
          </a:p>
          <a:p>
            <a:pPr lvl="1"/>
            <a:r>
              <a:rPr lang="en-US" dirty="0"/>
              <a:t>FAT32, NTFS, ext4, ZFS,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D98F5-D562-476C-B48F-3004BCCA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8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b="1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72003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0C54-8503-4B13-8042-4F89A679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trace through 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98B7-849C-49CC-806D-2A25D668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enough knowledge to walk through an entire filesystem access</a:t>
            </a:r>
          </a:p>
          <a:p>
            <a:endParaRPr lang="en-US" dirty="0"/>
          </a:p>
          <a:p>
            <a:r>
              <a:rPr lang="en-US" dirty="0"/>
              <a:t>Here we assume</a:t>
            </a:r>
          </a:p>
          <a:p>
            <a:pPr lvl="1"/>
            <a:r>
              <a:rPr lang="en-US" dirty="0"/>
              <a:t>Bitmap for marking free data blocks</a:t>
            </a:r>
          </a:p>
          <a:p>
            <a:pPr lvl="1"/>
            <a:r>
              <a:rPr lang="en-US" dirty="0"/>
              <a:t>Bitmap for marking free inode blocks</a:t>
            </a:r>
          </a:p>
          <a:p>
            <a:pPr lvl="1"/>
            <a:r>
              <a:rPr lang="en-US" dirty="0"/>
              <a:t>Inode for each file/directory</a:t>
            </a:r>
          </a:p>
          <a:p>
            <a:pPr lvl="1"/>
            <a:r>
              <a:rPr lang="en-US" dirty="0"/>
              <a:t>One or more data blocks for each file/directory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E6C45-55CC-4C8E-8EB6-7D223C1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6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E1BAE-E5A6-5F8F-394B-561443BEBF7B}"/>
              </a:ext>
            </a:extLst>
          </p:cNvPr>
          <p:cNvSpPr/>
          <p:nvPr/>
        </p:nvSpPr>
        <p:spPr>
          <a:xfrm>
            <a:off x="1219202" y="1841500"/>
            <a:ext cx="9076558" cy="12446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BC515-3545-CBDA-6D92-C2901709A496}"/>
              </a:ext>
            </a:extLst>
          </p:cNvPr>
          <p:cNvSpPr txBox="1"/>
          <p:nvPr/>
        </p:nvSpPr>
        <p:spPr>
          <a:xfrm>
            <a:off x="949124" y="5923884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file </a:t>
            </a:r>
            <a:r>
              <a:rPr lang="en-US" dirty="0" err="1"/>
              <a:t>inode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99933B-D4AC-06F4-AF17-E742190ECB5B}"/>
              </a:ext>
            </a:extLst>
          </p:cNvPr>
          <p:cNvCxnSpPr>
            <a:cxnSpLocks/>
          </p:cNvCxnSpPr>
          <p:nvPr/>
        </p:nvCxnSpPr>
        <p:spPr>
          <a:xfrm flipV="1">
            <a:off x="1626162" y="2707173"/>
            <a:ext cx="140423" cy="3145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725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8B60E-19E0-4877-9FE9-C3510CCFB9C9}"/>
              </a:ext>
            </a:extLst>
          </p:cNvPr>
          <p:cNvSpPr txBox="1"/>
          <p:nvPr/>
        </p:nvSpPr>
        <p:spPr>
          <a:xfrm>
            <a:off x="7150100" y="5217807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attributes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67C6E-6C93-7373-1B38-48E5CEBC4A67}"/>
              </a:ext>
            </a:extLst>
          </p:cNvPr>
          <p:cNvSpPr/>
          <p:nvPr/>
        </p:nvSpPr>
        <p:spPr>
          <a:xfrm>
            <a:off x="1219202" y="3098800"/>
            <a:ext cx="9076558" cy="74898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2E637-CA31-4D88-8BC6-15751C93DFF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578600" y="3784600"/>
            <a:ext cx="1631950" cy="1433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91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8B60E-19E0-4877-9FE9-C3510CCFB9C9}"/>
              </a:ext>
            </a:extLst>
          </p:cNvPr>
          <p:cNvSpPr txBox="1"/>
          <p:nvPr/>
        </p:nvSpPr>
        <p:spPr>
          <a:xfrm>
            <a:off x="7150100" y="5217807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next file 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67C6E-6C93-7373-1B38-48E5CEBC4A67}"/>
              </a:ext>
            </a:extLst>
          </p:cNvPr>
          <p:cNvSpPr/>
          <p:nvPr/>
        </p:nvSpPr>
        <p:spPr>
          <a:xfrm>
            <a:off x="1219202" y="3848100"/>
            <a:ext cx="9076558" cy="74898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2E637-CA31-4D88-8BC6-15751C93DFF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210550" y="4419600"/>
            <a:ext cx="590550" cy="798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67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48360-75AE-4EEA-AEE4-250AD483BE9F}"/>
              </a:ext>
            </a:extLst>
          </p:cNvPr>
          <p:cNvSpPr/>
          <p:nvPr/>
        </p:nvSpPr>
        <p:spPr>
          <a:xfrm>
            <a:off x="5969000" y="3098800"/>
            <a:ext cx="723900" cy="228618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0B530-988A-40D1-A734-9A29D391037F}"/>
              </a:ext>
            </a:extLst>
          </p:cNvPr>
          <p:cNvSpPr txBox="1"/>
          <p:nvPr/>
        </p:nvSpPr>
        <p:spPr>
          <a:xfrm>
            <a:off x="4064000" y="5587139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inode reads/writes occur in memory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5BC182-9CF9-4390-BC02-FFA7D6A5366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24450" y="5016501"/>
            <a:ext cx="755650" cy="570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52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34272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&lt;“name”,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423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65557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&lt;“bar”,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Write: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remaining space in existing blocks first.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new data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data to new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 to it in inode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C2695-B3C3-4215-ABAF-13F4206AED9D}"/>
              </a:ext>
            </a:extLst>
          </p:cNvPr>
          <p:cNvSpPr txBox="1"/>
          <p:nvPr/>
        </p:nvSpPr>
        <p:spPr>
          <a:xfrm>
            <a:off x="4289833" y="4666649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96D42DC-0FE1-48CC-8F12-CF75AD1F5453}"/>
              </a:ext>
            </a:extLst>
          </p:cNvPr>
          <p:cNvSpPr/>
          <p:nvPr/>
        </p:nvSpPr>
        <p:spPr>
          <a:xfrm rot="10800000">
            <a:off x="1840204" y="48447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DD110-E099-4819-9686-CEA9E7C3FB71}"/>
              </a:ext>
            </a:extLst>
          </p:cNvPr>
          <p:cNvSpPr txBox="1"/>
          <p:nvPr/>
        </p:nvSpPr>
        <p:spPr>
          <a:xfrm>
            <a:off x="2024611" y="4927780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A816E-10A0-4729-A243-D74033ECA398}"/>
              </a:ext>
            </a:extLst>
          </p:cNvPr>
          <p:cNvSpPr txBox="1"/>
          <p:nvPr/>
        </p:nvSpPr>
        <p:spPr>
          <a:xfrm>
            <a:off x="6500187" y="5243665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1"/>
                </a:solidFill>
              </a:rPr>
              <a:t>3</a:t>
            </a:r>
            <a:endParaRPr lang="en-US" sz="1400" i="1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736E0-7F2A-4D76-A2E8-B3DE21FB4007}"/>
              </a:ext>
            </a:extLst>
          </p:cNvPr>
          <p:cNvSpPr txBox="1"/>
          <p:nvPr/>
        </p:nvSpPr>
        <p:spPr>
          <a:xfrm>
            <a:off x="4287131" y="5404033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1"/>
                </a:solidFill>
              </a:rPr>
              <a:t>4</a:t>
            </a:r>
            <a:endParaRPr lang="en-US" sz="1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2995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D659-E395-4595-9ED8-BC0F5AFD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E6B2-9858-47D0-9D11-FD5EF94C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 performance</a:t>
            </a:r>
          </a:p>
          <a:p>
            <a:pPr lvl="1"/>
            <a:r>
              <a:rPr lang="en-US" dirty="0"/>
              <a:t>Sequential access is fast; random access is slow (for HDDs)</a:t>
            </a:r>
          </a:p>
          <a:p>
            <a:pPr lvl="1"/>
            <a:endParaRPr lang="en-US" dirty="0"/>
          </a:p>
          <a:p>
            <a:r>
              <a:rPr lang="en-US" dirty="0"/>
              <a:t>Persistence of data</a:t>
            </a:r>
          </a:p>
          <a:p>
            <a:pPr lvl="1"/>
            <a:r>
              <a:rPr lang="en-US" dirty="0"/>
              <a:t>Needs to tolerate sudden power loss without corruption</a:t>
            </a:r>
          </a:p>
          <a:p>
            <a:pPr lvl="1"/>
            <a:endParaRPr lang="en-US" dirty="0"/>
          </a:p>
          <a:p>
            <a:r>
              <a:rPr lang="en-US" dirty="0"/>
              <a:t>Free space management</a:t>
            </a:r>
          </a:p>
          <a:p>
            <a:pPr lvl="1"/>
            <a:r>
              <a:rPr lang="en-US" dirty="0"/>
              <a:t>Files are created and deleted</a:t>
            </a:r>
          </a:p>
          <a:p>
            <a:pPr lvl="1"/>
            <a:r>
              <a:rPr lang="en-US" dirty="0"/>
              <a:t>Files grow and shrink in size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E88F4-5161-49C8-8557-BFE3DC44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9CF389-6A5C-45BC-BCFD-587A6088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drive disk (HDD) reminder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91F27-0D6D-4706-A9C5-4EE2FB7C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3" descr="disk-2.pdf">
            <a:extLst>
              <a:ext uri="{FF2B5EF4-FFF2-40B4-BE49-F238E27FC236}">
                <a16:creationId xmlns:a16="http://schemas.microsoft.com/office/drawing/2014/main" id="{92F99FC0-1257-4EE3-8D88-04114FD59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3218" r="-924"/>
          <a:stretch/>
        </p:blipFill>
        <p:spPr>
          <a:xfrm>
            <a:off x="3821914" y="337572"/>
            <a:ext cx="7758480" cy="58346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9EE82AD-AFBE-4F9D-9CD1-A7BECF87847E}"/>
              </a:ext>
            </a:extLst>
          </p:cNvPr>
          <p:cNvGrpSpPr>
            <a:grpSpLocks/>
          </p:cNvGrpSpPr>
          <p:nvPr/>
        </p:nvGrpSpPr>
        <p:grpSpPr bwMode="auto">
          <a:xfrm>
            <a:off x="930462" y="1356570"/>
            <a:ext cx="4941887" cy="4373460"/>
            <a:chOff x="192" y="336"/>
            <a:chExt cx="3396" cy="2939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39273882-A8BA-4E16-B4BB-B7347E7DD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"/>
              <a:ext cx="3396" cy="2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32CF00F-CC62-4F14-93E8-F5CD0EE04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" y="2842"/>
              <a:ext cx="2624" cy="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+mn-lt"/>
                  <a:cs typeface="Helvetica" charset="0"/>
                </a:rPr>
                <a:t>Western Digital Drive</a:t>
              </a:r>
            </a:p>
            <a:p>
              <a:pPr eaLnBrk="1" hangingPunct="1"/>
              <a:r>
                <a:rPr lang="en-US" sz="1800" b="0" dirty="0">
                  <a:latin typeface="+mn-lt"/>
                  <a:cs typeface="Helvetica" charset="0"/>
                </a:rPr>
                <a:t>http://www.storagereview.com/guide/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97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9265-8F17-485A-A7F8-66FC7C6E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state drive (SSD) reminder</a:t>
            </a:r>
          </a:p>
        </p:txBody>
      </p:sp>
      <p:sp>
        <p:nvSpPr>
          <p:cNvPr id="93" name="Content Placeholder 92">
            <a:extLst>
              <a:ext uri="{FF2B5EF4-FFF2-40B4-BE49-F238E27FC236}">
                <a16:creationId xmlns:a16="http://schemas.microsoft.com/office/drawing/2014/main" id="{8767D919-11BE-4DE2-A90D-71B7FDF1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262922"/>
            <a:ext cx="7763665" cy="3909278"/>
          </a:xfrm>
        </p:spPr>
        <p:txBody>
          <a:bodyPr>
            <a:normAutofit/>
          </a:bodyPr>
          <a:lstStyle/>
          <a:p>
            <a:r>
              <a:rPr lang="en-US" dirty="0"/>
              <a:t>Flash memory</a:t>
            </a:r>
          </a:p>
          <a:p>
            <a:pPr lvl="1"/>
            <a:endParaRPr lang="en-US" dirty="0"/>
          </a:p>
          <a:p>
            <a:r>
              <a:rPr lang="en-US" dirty="0"/>
              <a:t>No issues with</a:t>
            </a:r>
            <a:br>
              <a:rPr lang="en-US" dirty="0"/>
            </a:br>
            <a:r>
              <a:rPr lang="en-US" dirty="0"/>
              <a:t>random access speed</a:t>
            </a:r>
          </a:p>
          <a:p>
            <a:pPr lvl="1"/>
            <a:endParaRPr lang="en-US" dirty="0"/>
          </a:p>
          <a:p>
            <a:r>
              <a:rPr lang="en-US" dirty="0"/>
              <a:t>Writes are a concern though!</a:t>
            </a:r>
          </a:p>
          <a:p>
            <a:pPr lvl="1"/>
            <a:r>
              <a:rPr lang="en-US" dirty="0"/>
              <a:t>Writes 10x slower than reads</a:t>
            </a:r>
          </a:p>
          <a:p>
            <a:pPr lvl="1"/>
            <a:r>
              <a:rPr lang="en-US" dirty="0"/>
              <a:t>Limited write lifetime (~1-10k writes per page)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A7E39-3ADF-4D05-BB0A-A7731E37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AF089C-3DE7-4FD7-9B11-4D6E8C474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610" y="1237615"/>
            <a:ext cx="914400" cy="1371600"/>
          </a:xfrm>
          <a:prstGeom prst="roundRect">
            <a:avLst>
              <a:gd name="adj" fmla="val 16667"/>
            </a:avLst>
          </a:prstGeom>
          <a:solidFill>
            <a:srgbClr val="DFE9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 dirty="0">
                <a:ea typeface="Gill Sans" charset="0"/>
                <a:cs typeface="Gill Sans" charset="0"/>
              </a:rPr>
              <a:t>Host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0425F50A-041F-4C4C-AAF1-542C72AF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810" y="1237615"/>
            <a:ext cx="121920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>
                <a:cs typeface="Gill Sans Light"/>
              </a:rPr>
              <a:t>Buffer</a:t>
            </a:r>
          </a:p>
          <a:p>
            <a:pPr indent="-228600" algn="ctr"/>
            <a:r>
              <a:rPr lang="en-US" sz="2000" b="0">
                <a:cs typeface="Gill Sans Light"/>
              </a:rPr>
              <a:t>Manager</a:t>
            </a:r>
          </a:p>
          <a:p>
            <a:pPr indent="-228600" algn="ctr"/>
            <a:r>
              <a:rPr lang="en-US" sz="2000" b="0">
                <a:cs typeface="Gill Sans Light"/>
              </a:rPr>
              <a:t>(software</a:t>
            </a:r>
          </a:p>
          <a:p>
            <a:pPr indent="-228600" algn="ctr"/>
            <a:r>
              <a:rPr lang="en-US" sz="2000" b="0">
                <a:cs typeface="Gill Sans Light"/>
              </a:rPr>
              <a:t>Queue)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86945629-C228-476A-9170-139E03CE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981" y="1237616"/>
            <a:ext cx="129540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 dirty="0">
                <a:cs typeface="Gill Sans Light"/>
              </a:rPr>
              <a:t>Flash</a:t>
            </a:r>
          </a:p>
          <a:p>
            <a:pPr indent="-228600" algn="ctr"/>
            <a:r>
              <a:rPr lang="en-US" sz="2000" b="0" dirty="0">
                <a:cs typeface="Gill Sans Light"/>
              </a:rPr>
              <a:t>Memory</a:t>
            </a:r>
          </a:p>
          <a:p>
            <a:pPr indent="-228600" algn="ctr"/>
            <a:r>
              <a:rPr lang="en-US" sz="2000" b="0" dirty="0">
                <a:cs typeface="Gill Sans Light"/>
              </a:rPr>
              <a:t>Controller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14065641-6F06-40B1-927B-3EA465B9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110" y="3053716"/>
            <a:ext cx="990600" cy="685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>
                <a:cs typeface="Gill Sans Light"/>
              </a:rPr>
              <a:t>DRAM</a:t>
            </a:r>
          </a:p>
        </p:txBody>
      </p:sp>
      <p:cxnSp>
        <p:nvCxnSpPr>
          <p:cNvPr id="8" name="Straight Arrow Connector 84">
            <a:extLst>
              <a:ext uri="{FF2B5EF4-FFF2-40B4-BE49-F238E27FC236}">
                <a16:creationId xmlns:a16="http://schemas.microsoft.com/office/drawing/2014/main" id="{DF1CBC96-8D89-4111-8A54-79EB70F2D275}"/>
              </a:ext>
            </a:extLst>
          </p:cNvPr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4652010" y="1923415"/>
            <a:ext cx="685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6">
            <a:extLst>
              <a:ext uri="{FF2B5EF4-FFF2-40B4-BE49-F238E27FC236}">
                <a16:creationId xmlns:a16="http://schemas.microsoft.com/office/drawing/2014/main" id="{10493A2D-6BBC-4362-B4D0-65D0322A2B09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6557010" y="1923415"/>
            <a:ext cx="521971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89">
            <a:extLst>
              <a:ext uri="{FF2B5EF4-FFF2-40B4-BE49-F238E27FC236}">
                <a16:creationId xmlns:a16="http://schemas.microsoft.com/office/drawing/2014/main" id="{9F192ACE-BCC6-422D-BDB0-A7A397555347}"/>
              </a:ext>
            </a:extLst>
          </p:cNvPr>
          <p:cNvCxnSpPr>
            <a:cxnSpLocks noChangeShapeType="1"/>
            <a:stCxn id="7" idx="0"/>
            <a:endCxn id="5" idx="2"/>
          </p:cNvCxnSpPr>
          <p:nvPr/>
        </p:nvCxnSpPr>
        <p:spPr bwMode="auto">
          <a:xfrm flipV="1">
            <a:off x="5947410" y="2609215"/>
            <a:ext cx="0" cy="4445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95">
            <a:extLst>
              <a:ext uri="{FF2B5EF4-FFF2-40B4-BE49-F238E27FC236}">
                <a16:creationId xmlns:a16="http://schemas.microsoft.com/office/drawing/2014/main" id="{82BA4356-8BB8-4818-A14C-51BEBA9F00AB}"/>
              </a:ext>
            </a:extLst>
          </p:cNvPr>
          <p:cNvGrpSpPr>
            <a:grpSpLocks/>
          </p:cNvGrpSpPr>
          <p:nvPr/>
        </p:nvGrpSpPr>
        <p:grpSpPr bwMode="auto">
          <a:xfrm>
            <a:off x="9018963" y="384592"/>
            <a:ext cx="2590800" cy="3821430"/>
            <a:chOff x="5105400" y="990600"/>
            <a:chExt cx="3048000" cy="4495800"/>
          </a:xfrm>
          <a:solidFill>
            <a:srgbClr val="FFFF00"/>
          </a:solidFill>
        </p:grpSpPr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829D790D-110C-4152-A4A2-F75A0B8C4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0CF1E554-7B5D-4E28-8697-529E4642C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2D20FC3F-8B03-404D-915E-C0A0BD733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5692F682-D001-4DB5-B947-E1C71B6DB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394A3D36-A0C4-41A1-A15D-04A40253C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5C3252F8-6891-4571-A581-D912F2278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8" name="Rounded Rectangle 14">
              <a:extLst>
                <a:ext uri="{FF2B5EF4-FFF2-40B4-BE49-F238E27FC236}">
                  <a16:creationId xmlns:a16="http://schemas.microsoft.com/office/drawing/2014/main" id="{47C8F2B0-7B59-4B9D-B33B-820D230E1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A1887164-F824-42C6-9AB5-076D47343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cxnSp>
          <p:nvCxnSpPr>
            <p:cNvPr id="20" name="Straight Arrow Connector 17">
              <a:extLst>
                <a:ext uri="{FF2B5EF4-FFF2-40B4-BE49-F238E27FC236}">
                  <a16:creationId xmlns:a16="http://schemas.microsoft.com/office/drawing/2014/main" id="{387E34D4-D9BD-487D-A43A-29CEAE5715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30480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1" name="Straight Connector 19">
              <a:extLst>
                <a:ext uri="{FF2B5EF4-FFF2-40B4-BE49-F238E27FC236}">
                  <a16:creationId xmlns:a16="http://schemas.microsoft.com/office/drawing/2014/main" id="{2876CE55-C1AC-4690-AB5E-9E07BE134FD3}"/>
                </a:ext>
              </a:extLst>
            </p:cNvPr>
            <p:cNvCxnSpPr>
              <a:cxnSpLocks noChangeShapeType="1"/>
              <a:stCxn id="15" idx="2"/>
            </p:cNvCxnSpPr>
            <p:nvPr/>
          </p:nvCxnSpPr>
          <p:spPr bwMode="auto">
            <a:xfrm>
              <a:off x="57150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Straight Connector 20">
              <a:extLst>
                <a:ext uri="{FF2B5EF4-FFF2-40B4-BE49-F238E27FC236}">
                  <a16:creationId xmlns:a16="http://schemas.microsoft.com/office/drawing/2014/main" id="{7C69D677-EBDD-43F5-8516-F0EB1E229C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74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72E29B0C-3355-4D26-B3E1-233389926B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198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Straight Connector 22">
              <a:extLst>
                <a:ext uri="{FF2B5EF4-FFF2-40B4-BE49-F238E27FC236}">
                  <a16:creationId xmlns:a16="http://schemas.microsoft.com/office/drawing/2014/main" id="{4687DDAB-DC6B-4B59-8A6C-B728FC9043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72200" y="1676400"/>
              <a:ext cx="0" cy="381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Straight Connector 25">
              <a:extLst>
                <a:ext uri="{FF2B5EF4-FFF2-40B4-BE49-F238E27FC236}">
                  <a16:creationId xmlns:a16="http://schemas.microsoft.com/office/drawing/2014/main" id="{8B5002F7-8078-4452-AEFB-24E650F45E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Straight Connector 26">
              <a:extLst>
                <a:ext uri="{FF2B5EF4-FFF2-40B4-BE49-F238E27FC236}">
                  <a16:creationId xmlns:a16="http://schemas.microsoft.com/office/drawing/2014/main" id="{F2DD7B5B-C7F8-450D-9E93-2206BBCAC3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Straight Connector 27">
              <a:extLst>
                <a:ext uri="{FF2B5EF4-FFF2-40B4-BE49-F238E27FC236}">
                  <a16:creationId xmlns:a16="http://schemas.microsoft.com/office/drawing/2014/main" id="{4F6F9695-7E32-4243-9860-1AA319B977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152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Straight Connector 28">
              <a:extLst>
                <a:ext uri="{FF2B5EF4-FFF2-40B4-BE49-F238E27FC236}">
                  <a16:creationId xmlns:a16="http://schemas.microsoft.com/office/drawing/2014/main" id="{8D827BAA-C081-4CBE-8810-EA83D3DB36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67600" y="1676400"/>
              <a:ext cx="0" cy="381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9" name="Group 46">
              <a:extLst>
                <a:ext uri="{FF2B5EF4-FFF2-40B4-BE49-F238E27FC236}">
                  <a16:creationId xmlns:a16="http://schemas.microsoft.com/office/drawing/2014/main" id="{7371F369-0579-4D86-A8C9-C143BBBA5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2133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67" name="Rounded Rectangle 29">
                <a:extLst>
                  <a:ext uri="{FF2B5EF4-FFF2-40B4-BE49-F238E27FC236}">
                    <a16:creationId xmlns:a16="http://schemas.microsoft.com/office/drawing/2014/main" id="{078F0C18-270A-4C78-9D4B-9C963C339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68" name="Rounded Rectangle 30">
                <a:extLst>
                  <a:ext uri="{FF2B5EF4-FFF2-40B4-BE49-F238E27FC236}">
                    <a16:creationId xmlns:a16="http://schemas.microsoft.com/office/drawing/2014/main" id="{586F3C32-E9AC-49D1-AA29-D7C9EF0A9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69" name="Rounded Rectangle 31">
                <a:extLst>
                  <a:ext uri="{FF2B5EF4-FFF2-40B4-BE49-F238E27FC236}">
                    <a16:creationId xmlns:a16="http://schemas.microsoft.com/office/drawing/2014/main" id="{9B9C6D37-1D75-43E1-8A24-5528736ED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0" name="Rounded Rectangle 32">
                <a:extLst>
                  <a:ext uri="{FF2B5EF4-FFF2-40B4-BE49-F238E27FC236}">
                    <a16:creationId xmlns:a16="http://schemas.microsoft.com/office/drawing/2014/main" id="{F6167218-55CE-4848-8291-31A359E2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1" name="Rounded Rectangle 33">
                <a:extLst>
                  <a:ext uri="{FF2B5EF4-FFF2-40B4-BE49-F238E27FC236}">
                    <a16:creationId xmlns:a16="http://schemas.microsoft.com/office/drawing/2014/main" id="{73F4B6F0-D52D-4860-AD58-8DC06CA07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2" name="Rounded Rectangle 34">
                <a:extLst>
                  <a:ext uri="{FF2B5EF4-FFF2-40B4-BE49-F238E27FC236}">
                    <a16:creationId xmlns:a16="http://schemas.microsoft.com/office/drawing/2014/main" id="{D118B4EE-91D9-4F25-A4E6-88124A672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3" name="Rounded Rectangle 35">
                <a:extLst>
                  <a:ext uri="{FF2B5EF4-FFF2-40B4-BE49-F238E27FC236}">
                    <a16:creationId xmlns:a16="http://schemas.microsoft.com/office/drawing/2014/main" id="{A5573AAA-FAEC-4DB0-9B9C-6AD0998C0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4" name="Rounded Rectangle 36">
                <a:extLst>
                  <a:ext uri="{FF2B5EF4-FFF2-40B4-BE49-F238E27FC236}">
                    <a16:creationId xmlns:a16="http://schemas.microsoft.com/office/drawing/2014/main" id="{C6B0E792-5467-49B8-BA4E-1A2D0C8E0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cxnSp>
            <p:nvCxnSpPr>
              <p:cNvPr id="75" name="Straight Arrow Connector 37">
                <a:extLst>
                  <a:ext uri="{FF2B5EF4-FFF2-40B4-BE49-F238E27FC236}">
                    <a16:creationId xmlns:a16="http://schemas.microsoft.com/office/drawing/2014/main" id="{75D9400A-D2A6-4542-9E77-AB2E8E1750F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76" name="Straight Connector 38">
                <a:extLst>
                  <a:ext uri="{FF2B5EF4-FFF2-40B4-BE49-F238E27FC236}">
                    <a16:creationId xmlns:a16="http://schemas.microsoft.com/office/drawing/2014/main" id="{6ADB1AA9-96F2-4559-BF99-B4F7797EBF3A}"/>
                  </a:ext>
                </a:extLst>
              </p:cNvPr>
              <p:cNvCxnSpPr>
                <a:cxnSpLocks noChangeShapeType="1"/>
                <a:stCxn id="70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7" name="Straight Connector 39">
                <a:extLst>
                  <a:ext uri="{FF2B5EF4-FFF2-40B4-BE49-F238E27FC236}">
                    <a16:creationId xmlns:a16="http://schemas.microsoft.com/office/drawing/2014/main" id="{4B366AFB-D4AA-446F-B665-E25FFE1717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8" name="Straight Connector 40">
                <a:extLst>
                  <a:ext uri="{FF2B5EF4-FFF2-40B4-BE49-F238E27FC236}">
                    <a16:creationId xmlns:a16="http://schemas.microsoft.com/office/drawing/2014/main" id="{548E0A97-591C-4A99-8BCD-BE3C25E258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9" name="Straight Connector 41">
                <a:extLst>
                  <a:ext uri="{FF2B5EF4-FFF2-40B4-BE49-F238E27FC236}">
                    <a16:creationId xmlns:a16="http://schemas.microsoft.com/office/drawing/2014/main" id="{20AEAFD9-1F83-4135-9C43-B898357EDD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0" name="Straight Connector 42">
                <a:extLst>
                  <a:ext uri="{FF2B5EF4-FFF2-40B4-BE49-F238E27FC236}">
                    <a16:creationId xmlns:a16="http://schemas.microsoft.com/office/drawing/2014/main" id="{3DA1A2F0-2013-44B6-9157-0FD0A77F78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1" name="Straight Connector 43">
                <a:extLst>
                  <a:ext uri="{FF2B5EF4-FFF2-40B4-BE49-F238E27FC236}">
                    <a16:creationId xmlns:a16="http://schemas.microsoft.com/office/drawing/2014/main" id="{AA663D94-76AF-4650-95FC-5A7DF2EAEF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Straight Connector 44">
                <a:extLst>
                  <a:ext uri="{FF2B5EF4-FFF2-40B4-BE49-F238E27FC236}">
                    <a16:creationId xmlns:a16="http://schemas.microsoft.com/office/drawing/2014/main" id="{E7F9DC89-AA65-4BA4-8FE1-2384EEADCD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Straight Connector 45">
                <a:extLst>
                  <a:ext uri="{FF2B5EF4-FFF2-40B4-BE49-F238E27FC236}">
                    <a16:creationId xmlns:a16="http://schemas.microsoft.com/office/drawing/2014/main" id="{7FA7C76F-9971-45E4-9984-0C866ECBCC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0" name="Group 47">
              <a:extLst>
                <a:ext uri="{FF2B5EF4-FFF2-40B4-BE49-F238E27FC236}">
                  <a16:creationId xmlns:a16="http://schemas.microsoft.com/office/drawing/2014/main" id="{BA5B0EB9-C049-452B-93DE-3C1D88EA3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3276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50" name="Rounded Rectangle 48">
                <a:extLst>
                  <a:ext uri="{FF2B5EF4-FFF2-40B4-BE49-F238E27FC236}">
                    <a16:creationId xmlns:a16="http://schemas.microsoft.com/office/drawing/2014/main" id="{B132F674-7699-476B-BD4B-2327F9737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1" name="Rounded Rectangle 49">
                <a:extLst>
                  <a:ext uri="{FF2B5EF4-FFF2-40B4-BE49-F238E27FC236}">
                    <a16:creationId xmlns:a16="http://schemas.microsoft.com/office/drawing/2014/main" id="{AC8B39F6-3924-4C60-A07B-9EF1B04B6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2" name="Rounded Rectangle 50">
                <a:extLst>
                  <a:ext uri="{FF2B5EF4-FFF2-40B4-BE49-F238E27FC236}">
                    <a16:creationId xmlns:a16="http://schemas.microsoft.com/office/drawing/2014/main" id="{8AA6CA53-2343-4F57-AB25-D54DEE221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3" name="Rounded Rectangle 51">
                <a:extLst>
                  <a:ext uri="{FF2B5EF4-FFF2-40B4-BE49-F238E27FC236}">
                    <a16:creationId xmlns:a16="http://schemas.microsoft.com/office/drawing/2014/main" id="{A2B9A6FE-2DF9-4750-BF23-5F0D187C8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4" name="Rounded Rectangle 52">
                <a:extLst>
                  <a:ext uri="{FF2B5EF4-FFF2-40B4-BE49-F238E27FC236}">
                    <a16:creationId xmlns:a16="http://schemas.microsoft.com/office/drawing/2014/main" id="{716117A1-3703-4FB6-A94D-FC6591F10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5" name="Rounded Rectangle 53">
                <a:extLst>
                  <a:ext uri="{FF2B5EF4-FFF2-40B4-BE49-F238E27FC236}">
                    <a16:creationId xmlns:a16="http://schemas.microsoft.com/office/drawing/2014/main" id="{532DAFA7-1103-4DAF-BFCB-8F45C14C3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6" name="Rounded Rectangle 54">
                <a:extLst>
                  <a:ext uri="{FF2B5EF4-FFF2-40B4-BE49-F238E27FC236}">
                    <a16:creationId xmlns:a16="http://schemas.microsoft.com/office/drawing/2014/main" id="{F0B7D76D-835E-4A4B-B934-49A9B844B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Gill Sans Light"/>
                  </a:rPr>
                  <a:t>NAND</a:t>
                </a:r>
              </a:p>
            </p:txBody>
          </p:sp>
          <p:sp>
            <p:nvSpPr>
              <p:cNvPr id="57" name="Rounded Rectangle 55">
                <a:extLst>
                  <a:ext uri="{FF2B5EF4-FFF2-40B4-BE49-F238E27FC236}">
                    <a16:creationId xmlns:a16="http://schemas.microsoft.com/office/drawing/2014/main" id="{4357B03C-B684-428A-910B-8C4234C83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cxnSp>
            <p:nvCxnSpPr>
              <p:cNvPr id="58" name="Straight Arrow Connector 56">
                <a:extLst>
                  <a:ext uri="{FF2B5EF4-FFF2-40B4-BE49-F238E27FC236}">
                    <a16:creationId xmlns:a16="http://schemas.microsoft.com/office/drawing/2014/main" id="{AD0C4257-9C68-41E0-9C62-0FB08BC976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9" name="Straight Connector 57">
                <a:extLst>
                  <a:ext uri="{FF2B5EF4-FFF2-40B4-BE49-F238E27FC236}">
                    <a16:creationId xmlns:a16="http://schemas.microsoft.com/office/drawing/2014/main" id="{15E47064-8D2D-42B9-92FB-A1730D378BEE}"/>
                  </a:ext>
                </a:extLst>
              </p:cNvPr>
              <p:cNvCxnSpPr>
                <a:cxnSpLocks noChangeShapeType="1"/>
                <a:stCxn id="53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Straight Connector 58">
                <a:extLst>
                  <a:ext uri="{FF2B5EF4-FFF2-40B4-BE49-F238E27FC236}">
                    <a16:creationId xmlns:a16="http://schemas.microsoft.com/office/drawing/2014/main" id="{D8BA5A76-C00C-4C7D-8BCC-635D1896AC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" name="Straight Connector 59">
                <a:extLst>
                  <a:ext uri="{FF2B5EF4-FFF2-40B4-BE49-F238E27FC236}">
                    <a16:creationId xmlns:a16="http://schemas.microsoft.com/office/drawing/2014/main" id="{7CD5AC47-B24F-4109-A5FB-0C0D911961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Straight Connector 60">
                <a:extLst>
                  <a:ext uri="{FF2B5EF4-FFF2-40B4-BE49-F238E27FC236}">
                    <a16:creationId xmlns:a16="http://schemas.microsoft.com/office/drawing/2014/main" id="{A1083AFF-4CFE-43F1-9A59-BFB9022DA3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Straight Connector 61">
                <a:extLst>
                  <a:ext uri="{FF2B5EF4-FFF2-40B4-BE49-F238E27FC236}">
                    <a16:creationId xmlns:a16="http://schemas.microsoft.com/office/drawing/2014/main" id="{2EF5D07E-B312-4A98-AF7D-870A08D704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Straight Connector 62">
                <a:extLst>
                  <a:ext uri="{FF2B5EF4-FFF2-40B4-BE49-F238E27FC236}">
                    <a16:creationId xmlns:a16="http://schemas.microsoft.com/office/drawing/2014/main" id="{1795ECC8-EF65-4D40-961D-2CF91BC6B3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Straight Connector 63">
                <a:extLst>
                  <a:ext uri="{FF2B5EF4-FFF2-40B4-BE49-F238E27FC236}">
                    <a16:creationId xmlns:a16="http://schemas.microsoft.com/office/drawing/2014/main" id="{D6233927-E36C-4363-BCFA-665A7D5FD76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Straight Connector 64">
                <a:extLst>
                  <a:ext uri="{FF2B5EF4-FFF2-40B4-BE49-F238E27FC236}">
                    <a16:creationId xmlns:a16="http://schemas.microsoft.com/office/drawing/2014/main" id="{D9937859-9777-475C-97E6-1FA3E01C88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1" name="Group 65">
              <a:extLst>
                <a:ext uri="{FF2B5EF4-FFF2-40B4-BE49-F238E27FC236}">
                  <a16:creationId xmlns:a16="http://schemas.microsoft.com/office/drawing/2014/main" id="{B0D19B2E-95D5-4515-B633-F3AAC89BE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4419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33" name="Rounded Rectangle 66">
                <a:extLst>
                  <a:ext uri="{FF2B5EF4-FFF2-40B4-BE49-F238E27FC236}">
                    <a16:creationId xmlns:a16="http://schemas.microsoft.com/office/drawing/2014/main" id="{24921E5D-AF38-4B3A-A98B-C027EEB87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4" name="Rounded Rectangle 67">
                <a:extLst>
                  <a:ext uri="{FF2B5EF4-FFF2-40B4-BE49-F238E27FC236}">
                    <a16:creationId xmlns:a16="http://schemas.microsoft.com/office/drawing/2014/main" id="{D2A19CF3-CBEE-4F12-B633-8C69042CA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5" name="Rounded Rectangle 68">
                <a:extLst>
                  <a:ext uri="{FF2B5EF4-FFF2-40B4-BE49-F238E27FC236}">
                    <a16:creationId xmlns:a16="http://schemas.microsoft.com/office/drawing/2014/main" id="{A7A2C5C1-406E-400F-8B63-4A42D024F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6" name="Rounded Rectangle 69">
                <a:extLst>
                  <a:ext uri="{FF2B5EF4-FFF2-40B4-BE49-F238E27FC236}">
                    <a16:creationId xmlns:a16="http://schemas.microsoft.com/office/drawing/2014/main" id="{A45793CB-9B23-4A80-AA77-7D8D85B16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Gill Sans Light"/>
                  </a:rPr>
                  <a:t>NAND</a:t>
                </a:r>
              </a:p>
            </p:txBody>
          </p:sp>
          <p:sp>
            <p:nvSpPr>
              <p:cNvPr id="37" name="Rounded Rectangle 70">
                <a:extLst>
                  <a:ext uri="{FF2B5EF4-FFF2-40B4-BE49-F238E27FC236}">
                    <a16:creationId xmlns:a16="http://schemas.microsoft.com/office/drawing/2014/main" id="{D3B2B7D5-5B70-4252-8E81-BA8FA956F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8" name="Rounded Rectangle 71">
                <a:extLst>
                  <a:ext uri="{FF2B5EF4-FFF2-40B4-BE49-F238E27FC236}">
                    <a16:creationId xmlns:a16="http://schemas.microsoft.com/office/drawing/2014/main" id="{E177AC12-0A16-4A61-8DE5-5E9590040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9" name="Rounded Rectangle 72">
                <a:extLst>
                  <a:ext uri="{FF2B5EF4-FFF2-40B4-BE49-F238E27FC236}">
                    <a16:creationId xmlns:a16="http://schemas.microsoft.com/office/drawing/2014/main" id="{2AE748C3-10AB-4D86-990B-F7D413F07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40" name="Rounded Rectangle 73">
                <a:extLst>
                  <a:ext uri="{FF2B5EF4-FFF2-40B4-BE49-F238E27FC236}">
                    <a16:creationId xmlns:a16="http://schemas.microsoft.com/office/drawing/2014/main" id="{97A4FE12-DE1F-4B20-9A32-60F0EA53A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Gill Sans Light"/>
                  </a:rPr>
                  <a:t>NAND</a:t>
                </a:r>
              </a:p>
            </p:txBody>
          </p:sp>
          <p:cxnSp>
            <p:nvCxnSpPr>
              <p:cNvPr id="41" name="Straight Arrow Connector 74">
                <a:extLst>
                  <a:ext uri="{FF2B5EF4-FFF2-40B4-BE49-F238E27FC236}">
                    <a16:creationId xmlns:a16="http://schemas.microsoft.com/office/drawing/2014/main" id="{FB7C802B-67F2-4AD1-81B2-2DD94F178F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2" name="Straight Connector 75">
                <a:extLst>
                  <a:ext uri="{FF2B5EF4-FFF2-40B4-BE49-F238E27FC236}">
                    <a16:creationId xmlns:a16="http://schemas.microsoft.com/office/drawing/2014/main" id="{101A9551-5B3C-4E3D-9448-6BFF7059CC33}"/>
                  </a:ext>
                </a:extLst>
              </p:cNvPr>
              <p:cNvCxnSpPr>
                <a:cxnSpLocks noChangeShapeType="1"/>
                <a:stCxn id="36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" name="Straight Connector 76">
                <a:extLst>
                  <a:ext uri="{FF2B5EF4-FFF2-40B4-BE49-F238E27FC236}">
                    <a16:creationId xmlns:a16="http://schemas.microsoft.com/office/drawing/2014/main" id="{9B8FDF77-FD04-4CC8-9B6D-E2D7404AF2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77">
                <a:extLst>
                  <a:ext uri="{FF2B5EF4-FFF2-40B4-BE49-F238E27FC236}">
                    <a16:creationId xmlns:a16="http://schemas.microsoft.com/office/drawing/2014/main" id="{C96C3C50-7342-4570-920F-1E2DEEC8082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78">
                <a:extLst>
                  <a:ext uri="{FF2B5EF4-FFF2-40B4-BE49-F238E27FC236}">
                    <a16:creationId xmlns:a16="http://schemas.microsoft.com/office/drawing/2014/main" id="{32AB18B5-1281-4503-A20D-816335C1A0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79">
                <a:extLst>
                  <a:ext uri="{FF2B5EF4-FFF2-40B4-BE49-F238E27FC236}">
                    <a16:creationId xmlns:a16="http://schemas.microsoft.com/office/drawing/2014/main" id="{80CA8AEE-3D8B-41C0-8079-54926C70B7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80">
                <a:extLst>
                  <a:ext uri="{FF2B5EF4-FFF2-40B4-BE49-F238E27FC236}">
                    <a16:creationId xmlns:a16="http://schemas.microsoft.com/office/drawing/2014/main" id="{53AE8351-28CB-4539-BF95-5A3C3344F3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81">
                <a:extLst>
                  <a:ext uri="{FF2B5EF4-FFF2-40B4-BE49-F238E27FC236}">
                    <a16:creationId xmlns:a16="http://schemas.microsoft.com/office/drawing/2014/main" id="{3EDA5F67-949F-456F-BCE3-2E4FD973B8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Straight Connector 82">
                <a:extLst>
                  <a:ext uri="{FF2B5EF4-FFF2-40B4-BE49-F238E27FC236}">
                    <a16:creationId xmlns:a16="http://schemas.microsoft.com/office/drawing/2014/main" id="{91F3C0BD-8F4C-4790-862E-4B622DD7647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2" name="Straight Connector 93">
              <a:extLst>
                <a:ext uri="{FF2B5EF4-FFF2-40B4-BE49-F238E27FC236}">
                  <a16:creationId xmlns:a16="http://schemas.microsoft.com/office/drawing/2014/main" id="{8C7619C5-3B2D-48F8-B10E-BFE9F84850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0" cy="3429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84" name="Straight Arrow Connector 97">
            <a:extLst>
              <a:ext uri="{FF2B5EF4-FFF2-40B4-BE49-F238E27FC236}">
                <a16:creationId xmlns:a16="http://schemas.microsoft.com/office/drawing/2014/main" id="{8214D04C-D526-4FFA-B7B6-30D0B6085B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74381" y="1923415"/>
            <a:ext cx="683201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5" name="TextBox 99">
            <a:extLst>
              <a:ext uri="{FF2B5EF4-FFF2-40B4-BE49-F238E27FC236}">
                <a16:creationId xmlns:a16="http://schemas.microsoft.com/office/drawing/2014/main" id="{E9FD2169-BD34-44D1-92E1-47B61F07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748" y="1956753"/>
            <a:ext cx="5823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0">
                <a:latin typeface="+mn-lt"/>
                <a:cs typeface="Gill Sans Light"/>
              </a:rPr>
              <a:t>SATA</a:t>
            </a:r>
          </a:p>
        </p:txBody>
      </p:sp>
      <p:pic>
        <p:nvPicPr>
          <p:cNvPr id="92" name="Picture 3">
            <a:extLst>
              <a:ext uri="{FF2B5EF4-FFF2-40B4-BE49-F238E27FC236}">
                <a16:creationId xmlns:a16="http://schemas.microsoft.com/office/drawing/2014/main" id="{F23C1457-6AFD-4AE8-9758-D12971E1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679" y="4505543"/>
            <a:ext cx="266858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70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2E59-7167-49B2-B8E5-A0EBBDB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from user to system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C7D-D25A-4501-B3F4-4AE098CC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40000"/>
            <a:ext cx="10972800" cy="3632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3200" dirty="0">
                <a:ea typeface="굴림" panose="020B0600000101010101" pitchFamily="34" charset="-127"/>
              </a:rPr>
              <a:t>What happens if user says: “give me bytes 2 – 12?”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Fetch block corresponding to those bytes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Return just the correct portion of the block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3200" dirty="0">
                <a:ea typeface="굴림" panose="020B0600000101010101" pitchFamily="34" charset="-127"/>
              </a:rPr>
              <a:t>What about writing bytes 2 – 12?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Fetch block, modify relevant portion, write out block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3200" dirty="0">
                <a:ea typeface="굴림" panose="020B0600000101010101" pitchFamily="34" charset="-127"/>
              </a:rPr>
              <a:t>Everything inside file system is in terms of whole-size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Actual disk I/O happens in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read</a:t>
            </a:r>
            <a:r>
              <a:rPr lang="en-US" altLang="ko-KR" sz="2800" dirty="0">
                <a:ea typeface="굴림" panose="020B0600000101010101" pitchFamily="34" charset="-127"/>
              </a:rPr>
              <a:t>/</a:t>
            </a:r>
            <a:r>
              <a:rPr lang="en-US" altLang="ko-KR" sz="2800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write</a:t>
            </a:r>
            <a:r>
              <a:rPr lang="en-US" altLang="ko-KR" sz="2800" dirty="0">
                <a:ea typeface="굴림" panose="020B0600000101010101" pitchFamily="34" charset="-127"/>
              </a:rPr>
              <a:t> smaller than block size needs to translate and buffer</a:t>
            </a:r>
            <a:endParaRPr lang="ko-KR" altLang="en-US" sz="2800" dirty="0">
              <a:ea typeface="굴림" panose="020B0600000101010101" pitchFamily="34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E7DAF-E16E-4BD7-920B-FF50A0A8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C1191F-D23A-40F6-BFD9-C0FDDCAC1F07}"/>
              </a:ext>
            </a:extLst>
          </p:cNvPr>
          <p:cNvGrpSpPr/>
          <p:nvPr/>
        </p:nvGrpSpPr>
        <p:grpSpPr>
          <a:xfrm>
            <a:off x="1943100" y="914400"/>
            <a:ext cx="8305801" cy="1427163"/>
            <a:chOff x="1964364" y="914400"/>
            <a:chExt cx="8305801" cy="1427163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7028C8F-E0A3-4F38-8B9A-2A8CE840F7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0165" y="1066800"/>
              <a:ext cx="1270000" cy="939800"/>
              <a:chOff x="4496" y="800"/>
              <a:chExt cx="800" cy="592"/>
            </a:xfrm>
          </p:grpSpPr>
          <p:sp useBgFill="1">
            <p:nvSpPr>
              <p:cNvPr id="6" name="Oval 6">
                <a:extLst>
                  <a:ext uri="{FF2B5EF4-FFF2-40B4-BE49-F238E27FC236}">
                    <a16:creationId xmlns:a16="http://schemas.microsoft.com/office/drawing/2014/main" id="{5502C61C-258A-4EE4-9B6B-779AFDB51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7" name="Oval 7">
                <a:extLst>
                  <a:ext uri="{FF2B5EF4-FFF2-40B4-BE49-F238E27FC236}">
                    <a16:creationId xmlns:a16="http://schemas.microsoft.com/office/drawing/2014/main" id="{A4D093D7-A41B-4F7C-A630-52364643A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8" name="Oval 8">
                <a:extLst>
                  <a:ext uri="{FF2B5EF4-FFF2-40B4-BE49-F238E27FC236}">
                    <a16:creationId xmlns:a16="http://schemas.microsoft.com/office/drawing/2014/main" id="{00B8D192-8B6A-434E-B509-14BD3147A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896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9" name="Oval 9">
                <a:extLst>
                  <a:ext uri="{FF2B5EF4-FFF2-40B4-BE49-F238E27FC236}">
                    <a16:creationId xmlns:a16="http://schemas.microsoft.com/office/drawing/2014/main" id="{1EB16850-36C4-4375-AE11-AC6E284D8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800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EEF8642D-10B6-4BEA-A584-858815BD3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908"/>
                <a:ext cx="152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id="{762AD465-A70C-4AD1-B384-59899DD3E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892"/>
                <a:ext cx="376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grpSp>
            <p:nvGrpSpPr>
              <p:cNvPr id="12" name="Group 12">
                <a:extLst>
                  <a:ext uri="{FF2B5EF4-FFF2-40B4-BE49-F238E27FC236}">
                    <a16:creationId xmlns:a16="http://schemas.microsoft.com/office/drawing/2014/main" id="{A548AC85-BB07-444C-B937-5FAC7F3F73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2" y="856"/>
                <a:ext cx="520" cy="456"/>
                <a:chOff x="4272" y="632"/>
                <a:chExt cx="520" cy="456"/>
              </a:xfrm>
            </p:grpSpPr>
            <p:sp>
              <p:nvSpPr>
                <p:cNvPr id="13" name="Oval 13">
                  <a:extLst>
                    <a:ext uri="{FF2B5EF4-FFF2-40B4-BE49-F238E27FC236}">
                      <a16:creationId xmlns:a16="http://schemas.microsoft.com/office/drawing/2014/main" id="{F638CBC7-51E3-48B9-9C91-FB1EF81E6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+mn-lt"/>
                  </a:endParaRPr>
                </a:p>
              </p:txBody>
            </p:sp>
            <p:sp>
              <p:nvSpPr>
                <p:cNvPr id="14" name="Oval 14">
                  <a:extLst>
                    <a:ext uri="{FF2B5EF4-FFF2-40B4-BE49-F238E27FC236}">
                      <a16:creationId xmlns:a16="http://schemas.microsoft.com/office/drawing/2014/main" id="{BA619983-B9B9-447D-8455-708C2EBE8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+mn-lt"/>
                  </a:endParaRPr>
                </a:p>
              </p:txBody>
            </p:sp>
            <p:sp>
              <p:nvSpPr>
                <p:cNvPr id="15" name="Line 15">
                  <a:extLst>
                    <a:ext uri="{FF2B5EF4-FFF2-40B4-BE49-F238E27FC236}">
                      <a16:creationId xmlns:a16="http://schemas.microsoft.com/office/drawing/2014/main" id="{D6A66601-AEB1-49AC-BB0A-FC7FA2313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6" name="Line 16">
                  <a:extLst>
                    <a:ext uri="{FF2B5EF4-FFF2-40B4-BE49-F238E27FC236}">
                      <a16:creationId xmlns:a16="http://schemas.microsoft.com/office/drawing/2014/main" id="{B068C192-1262-40C8-82E4-03E68FD771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3E684405-A18D-4296-A87B-0570BF799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965" y="914400"/>
              <a:ext cx="1371600" cy="1295400"/>
            </a:xfrm>
            <a:prstGeom prst="ellipse">
              <a:avLst/>
            </a:prstGeom>
            <a:solidFill>
              <a:srgbClr val="4472C4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solidFill>
                    <a:schemeClr val="bg1"/>
                  </a:solidFill>
                  <a:latin typeface="+mn-lt"/>
                  <a:ea typeface="Gill Sans" charset="0"/>
                  <a:cs typeface="Gill Sans" charset="0"/>
                </a:rPr>
                <a:t>File</a:t>
              </a:r>
            </a:p>
            <a:p>
              <a:pPr algn="ctr"/>
              <a:r>
                <a:rPr lang="en-US" altLang="ko-KR" sz="2400" b="0" dirty="0">
                  <a:solidFill>
                    <a:schemeClr val="bg1"/>
                  </a:solidFill>
                  <a:latin typeface="+mn-lt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6906CC5A-9FE4-4602-8856-9FF9F867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5765" y="1371600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3207B9D7-AE4B-4875-9BA1-A5800134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565" y="1371600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18CFB3-D3DC-4079-9860-2B01AC64E494}"/>
                </a:ext>
              </a:extLst>
            </p:cNvPr>
            <p:cNvSpPr/>
            <p:nvPr/>
          </p:nvSpPr>
          <p:spPr>
            <a:xfrm>
              <a:off x="4272421" y="958516"/>
              <a:ext cx="1388980" cy="1251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File</a:t>
              </a:r>
              <a:br>
                <a:rPr lang="en-US" sz="2400" b="1" dirty="0"/>
              </a:br>
              <a:r>
                <a:rPr lang="en-US" sz="2400" b="1" dirty="0"/>
                <a:t>(Bytes)</a:t>
              </a:r>
            </a:p>
          </p:txBody>
        </p:sp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73A57EC0-4641-42C3-AD2C-92ABBE6E8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4364" y="969963"/>
              <a:ext cx="1371600" cy="1371600"/>
            </a:xfrm>
            <a:prstGeom prst="rect">
              <a:avLst/>
            </a:prstGeom>
          </p:spPr>
        </p:pic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A1D19694-F559-4C7E-A79C-321E8E150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771" y="1360903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795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439</TotalTime>
  <Words>3100</Words>
  <Application>Microsoft Office PowerPoint</Application>
  <PresentationFormat>Widescreen</PresentationFormat>
  <Paragraphs>759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Courier New</vt:lpstr>
      <vt:lpstr>Times New Roman</vt:lpstr>
      <vt:lpstr>Consolas</vt:lpstr>
      <vt:lpstr>Arial</vt:lpstr>
      <vt:lpstr>Tahoma</vt:lpstr>
      <vt:lpstr>Calibri</vt:lpstr>
      <vt:lpstr>Class Slides</vt:lpstr>
      <vt:lpstr>Lecture 17: Filesystem Principles</vt:lpstr>
      <vt:lpstr>Today’s Goals</vt:lpstr>
      <vt:lpstr>Outline</vt:lpstr>
      <vt:lpstr>Introducing file systems</vt:lpstr>
      <vt:lpstr>Classic OS situation</vt:lpstr>
      <vt:lpstr>Filesystem challenges</vt:lpstr>
      <vt:lpstr>Hard drive disk (HDD) reminder</vt:lpstr>
      <vt:lpstr>Solid state drive (SSD) reminder</vt:lpstr>
      <vt:lpstr>Translation from user to system view</vt:lpstr>
      <vt:lpstr>Outline</vt:lpstr>
      <vt:lpstr>Application view of file system</vt:lpstr>
      <vt:lpstr>Binary file examples</vt:lpstr>
      <vt:lpstr>File command</vt:lpstr>
      <vt:lpstr>Syscalls to interact with files</vt:lpstr>
      <vt:lpstr>Additional file syscalls</vt:lpstr>
      <vt:lpstr>File/directory metadata</vt:lpstr>
      <vt:lpstr>Filesystem links</vt:lpstr>
      <vt:lpstr>Syscall tracing</vt:lpstr>
      <vt:lpstr>Break + double xkcd</vt:lpstr>
      <vt:lpstr>Outline</vt:lpstr>
      <vt:lpstr>Data structures on disk</vt:lpstr>
      <vt:lpstr>Disk partitions</vt:lpstr>
      <vt:lpstr>What does the filesystem need to track?</vt:lpstr>
      <vt:lpstr>What goes within a partition?</vt:lpstr>
      <vt:lpstr>Tracking available blocks on a disk</vt:lpstr>
      <vt:lpstr>Bitmaps are a more space efficient tracking option</vt:lpstr>
      <vt:lpstr>Outline</vt:lpstr>
      <vt:lpstr>Tracking available blocks on a disk</vt:lpstr>
      <vt:lpstr>Requiring contiguous blocks won’t work</vt:lpstr>
      <vt:lpstr>Forcing sequential access also won’t work</vt:lpstr>
      <vt:lpstr>Allocation table</vt:lpstr>
      <vt:lpstr>Allocation table</vt:lpstr>
      <vt:lpstr>Allocation table</vt:lpstr>
      <vt:lpstr>Allocation table</vt:lpstr>
      <vt:lpstr>Allocation table</vt:lpstr>
      <vt:lpstr>Break + Check your understanding – Allocation table size</vt:lpstr>
      <vt:lpstr>Break + Check your understanding – Allocation table size</vt:lpstr>
      <vt:lpstr>We really want the allocation table to fit in RAM</vt:lpstr>
      <vt:lpstr>File attributes should be more accessible</vt:lpstr>
      <vt:lpstr>Index node (inode)</vt:lpstr>
      <vt:lpstr>Hierarchical inodes allow for larger file sizes</vt:lpstr>
      <vt:lpstr>File system access with inodes</vt:lpstr>
      <vt:lpstr>What can we observe about real-world file systems?</vt:lpstr>
      <vt:lpstr>1. Most files are small</vt:lpstr>
      <vt:lpstr>2. Most bytes are spent on a few large files</vt:lpstr>
      <vt:lpstr>Break + Broader Thinking</vt:lpstr>
      <vt:lpstr>Outline</vt:lpstr>
      <vt:lpstr>What goes in the file data?</vt:lpstr>
      <vt:lpstr>Directory data structures</vt:lpstr>
      <vt:lpstr>Outline</vt:lpstr>
      <vt:lpstr>A trace through the filesystem</vt:lpstr>
      <vt:lpstr>Open and read example</vt:lpstr>
      <vt:lpstr>Open and read example</vt:lpstr>
      <vt:lpstr>Open and read example</vt:lpstr>
      <vt:lpstr>Open and read example</vt:lpstr>
      <vt:lpstr>Create and write a file</vt:lpstr>
      <vt:lpstr>Create and write a file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Filesystem Principles</dc:title>
  <dc:creator>Branden Ghena</dc:creator>
  <cp:lastModifiedBy>Branden Ghena</cp:lastModifiedBy>
  <cp:revision>88</cp:revision>
  <dcterms:created xsi:type="dcterms:W3CDTF">2020-11-10T01:29:34Z</dcterms:created>
  <dcterms:modified xsi:type="dcterms:W3CDTF">2022-05-24T14:14:41Z</dcterms:modified>
</cp:coreProperties>
</file>