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0" r:id="rId1"/>
  </p:sldMasterIdLst>
  <p:notesMasterIdLst>
    <p:notesMasterId r:id="rId64"/>
  </p:notesMasterIdLst>
  <p:sldIdLst>
    <p:sldId id="256" r:id="rId2"/>
    <p:sldId id="264" r:id="rId3"/>
    <p:sldId id="488" r:id="rId4"/>
    <p:sldId id="408" r:id="rId5"/>
    <p:sldId id="489" r:id="rId6"/>
    <p:sldId id="433" r:id="rId7"/>
    <p:sldId id="348" r:id="rId8"/>
    <p:sldId id="434" r:id="rId9"/>
    <p:sldId id="437" r:id="rId10"/>
    <p:sldId id="436" r:id="rId11"/>
    <p:sldId id="439" r:id="rId12"/>
    <p:sldId id="440" r:id="rId13"/>
    <p:sldId id="490" r:id="rId14"/>
    <p:sldId id="491" r:id="rId15"/>
    <p:sldId id="438" r:id="rId16"/>
    <p:sldId id="383" r:id="rId17"/>
    <p:sldId id="478" r:id="rId18"/>
    <p:sldId id="389" r:id="rId19"/>
    <p:sldId id="387" r:id="rId20"/>
    <p:sldId id="442" r:id="rId21"/>
    <p:sldId id="443" r:id="rId22"/>
    <p:sldId id="444" r:id="rId23"/>
    <p:sldId id="445" r:id="rId24"/>
    <p:sldId id="446" r:id="rId25"/>
    <p:sldId id="479" r:id="rId26"/>
    <p:sldId id="441" r:id="rId27"/>
    <p:sldId id="449" r:id="rId28"/>
    <p:sldId id="450" r:id="rId29"/>
    <p:sldId id="447" r:id="rId30"/>
    <p:sldId id="451" r:id="rId31"/>
    <p:sldId id="452" r:id="rId32"/>
    <p:sldId id="453" r:id="rId33"/>
    <p:sldId id="456" r:id="rId34"/>
    <p:sldId id="458" r:id="rId35"/>
    <p:sldId id="459" r:id="rId36"/>
    <p:sldId id="457" r:id="rId37"/>
    <p:sldId id="460" r:id="rId38"/>
    <p:sldId id="454" r:id="rId39"/>
    <p:sldId id="461" r:id="rId40"/>
    <p:sldId id="462" r:id="rId41"/>
    <p:sldId id="463" r:id="rId42"/>
    <p:sldId id="464" r:id="rId43"/>
    <p:sldId id="455" r:id="rId44"/>
    <p:sldId id="480" r:id="rId45"/>
    <p:sldId id="466" r:id="rId46"/>
    <p:sldId id="391" r:id="rId47"/>
    <p:sldId id="465" r:id="rId48"/>
    <p:sldId id="467" r:id="rId49"/>
    <p:sldId id="468" r:id="rId50"/>
    <p:sldId id="470" r:id="rId51"/>
    <p:sldId id="473" r:id="rId52"/>
    <p:sldId id="471" r:id="rId53"/>
    <p:sldId id="484" r:id="rId54"/>
    <p:sldId id="492" r:id="rId55"/>
    <p:sldId id="481" r:id="rId56"/>
    <p:sldId id="385" r:id="rId57"/>
    <p:sldId id="485" r:id="rId58"/>
    <p:sldId id="476" r:id="rId59"/>
    <p:sldId id="474" r:id="rId60"/>
    <p:sldId id="475" r:id="rId61"/>
    <p:sldId id="477" r:id="rId62"/>
    <p:sldId id="482" r:id="rId6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44C0DD7-F1CF-4368-81C8-E87A97418579}">
          <p14:sldIdLst>
            <p14:sldId id="256"/>
          </p14:sldIdLst>
        </p14:section>
        <p14:section name="Goals" id="{1DC203D8-8C04-4F3B-815B-A15E3261C9A4}">
          <p14:sldIdLst>
            <p14:sldId id="264"/>
            <p14:sldId id="488"/>
            <p14:sldId id="408"/>
            <p14:sldId id="489"/>
            <p14:sldId id="433"/>
          </p14:sldIdLst>
        </p14:section>
        <p14:section name="Disk Caching" id="{B55B8E8C-5EAB-4A1E-A4E9-AE5E896E46FA}">
          <p14:sldIdLst>
            <p14:sldId id="348"/>
            <p14:sldId id="434"/>
            <p14:sldId id="437"/>
            <p14:sldId id="436"/>
            <p14:sldId id="439"/>
            <p14:sldId id="440"/>
            <p14:sldId id="490"/>
            <p14:sldId id="491"/>
            <p14:sldId id="438"/>
            <p14:sldId id="383"/>
          </p14:sldIdLst>
        </p14:section>
        <p14:section name="Classical Filesystems" id="{20D25BD2-1113-4FCA-80CC-20AA6AAB2630}">
          <p14:sldIdLst>
            <p14:sldId id="478"/>
            <p14:sldId id="389"/>
            <p14:sldId id="387"/>
            <p14:sldId id="442"/>
            <p14:sldId id="443"/>
            <p14:sldId id="444"/>
            <p14:sldId id="445"/>
            <p14:sldId id="446"/>
          </p14:sldIdLst>
        </p14:section>
        <p14:section name="Improving Reliability" id="{0BA0DE66-9D13-43FC-8B8A-BE6A9C8D3A5B}">
          <p14:sldIdLst>
            <p14:sldId id="479"/>
            <p14:sldId id="441"/>
            <p14:sldId id="449"/>
            <p14:sldId id="450"/>
            <p14:sldId id="447"/>
            <p14:sldId id="451"/>
            <p14:sldId id="452"/>
            <p14:sldId id="453"/>
            <p14:sldId id="456"/>
            <p14:sldId id="458"/>
            <p14:sldId id="459"/>
            <p14:sldId id="457"/>
            <p14:sldId id="460"/>
            <p14:sldId id="454"/>
            <p14:sldId id="461"/>
            <p14:sldId id="462"/>
            <p14:sldId id="463"/>
            <p14:sldId id="464"/>
            <p14:sldId id="455"/>
          </p14:sldIdLst>
        </p14:section>
        <p14:section name="Journaling Filesystems" id="{2DE6B970-74E4-4C0E-95F0-F50E1BA85506}">
          <p14:sldIdLst>
            <p14:sldId id="480"/>
            <p14:sldId id="466"/>
            <p14:sldId id="391"/>
            <p14:sldId id="465"/>
            <p14:sldId id="467"/>
            <p14:sldId id="468"/>
            <p14:sldId id="470"/>
            <p14:sldId id="473"/>
            <p14:sldId id="471"/>
            <p14:sldId id="484"/>
            <p14:sldId id="492"/>
          </p14:sldIdLst>
        </p14:section>
        <p14:section name="Copy-On-Write" id="{F48D3F73-0378-4A77-ACCB-74BB59A8EE66}">
          <p14:sldIdLst>
            <p14:sldId id="481"/>
            <p14:sldId id="385"/>
            <p14:sldId id="485"/>
            <p14:sldId id="476"/>
            <p14:sldId id="474"/>
            <p14:sldId id="475"/>
            <p14:sldId id="477"/>
          </p14:sldIdLst>
        </p14:section>
        <p14:section name="Wrapup" id="{29A7F866-9DA9-446B-8359-CE426CB89C7A}">
          <p14:sldIdLst>
            <p14:sldId id="48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2A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9" autoAdjust="0"/>
    <p:restoredTop sz="97440" autoAdjust="0"/>
  </p:normalViewPr>
  <p:slideViewPr>
    <p:cSldViewPr snapToGrid="0">
      <p:cViewPr varScale="1">
        <p:scale>
          <a:sx n="111" d="100"/>
          <a:sy n="111" d="100"/>
        </p:scale>
        <p:origin x="80" y="83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BBF250-3188-4B97-91A0-4CBD75F11794}" type="datetimeFigureOut">
              <a:rPr lang="en-US" smtClean="0"/>
              <a:t>5/26/2022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DC289-C093-4A03-96E3-7FA6F6D9C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410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0F8AEA4-90DD-470A-A00C-52C76871BE7D}"/>
              </a:ext>
            </a:extLst>
          </p:cNvPr>
          <p:cNvSpPr/>
          <p:nvPr userDrawn="1"/>
        </p:nvSpPr>
        <p:spPr>
          <a:xfrm>
            <a:off x="607595" y="684106"/>
            <a:ext cx="10972799" cy="5485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NWU PPT Wide Opt 2_Master.jpg">
            <a:extLst>
              <a:ext uri="{FF2B5EF4-FFF2-40B4-BE49-F238E27FC236}">
                <a16:creationId xmlns:a16="http://schemas.microsoft.com/office/drawing/2014/main" id="{D5195E2D-71BD-4DAB-A8EA-C60068318A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641"/>
          <a:stretch/>
        </p:blipFill>
        <p:spPr>
          <a:xfrm>
            <a:off x="0" y="6353298"/>
            <a:ext cx="12192000" cy="5047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A78A89-7B53-4AF2-9B97-0D7A0E3C41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7595" y="684106"/>
            <a:ext cx="10972799" cy="2286000"/>
          </a:xfrm>
          <a:prstGeom prst="rect">
            <a:avLst/>
          </a:prstGeo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3757E7-8A62-4C6A-A11F-B44CFFC7E2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7595" y="3887894"/>
            <a:ext cx="10972799" cy="1369905"/>
          </a:xfrm>
        </p:spPr>
        <p:txBody>
          <a:bodyPr>
            <a:normAutofit/>
          </a:bodyPr>
          <a:lstStyle>
            <a:lvl1pPr marL="0" indent="0" algn="ctr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52B33-DB5B-406B-8EF8-7F27B15C3E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7595" y="5804324"/>
            <a:ext cx="916405" cy="365125"/>
          </a:xfrm>
        </p:spPr>
        <p:txBody>
          <a:bodyPr/>
          <a:lstStyle/>
          <a:p>
            <a:fld id="{6DA34142-4057-4E41-8FAB-93DD5A2F5272}" type="datetime1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18BC2-7D03-48DD-8ED3-F2F43C400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1807" y="5806652"/>
            <a:ext cx="3664373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91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4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2682-8512-4993-8477-88A6B81ECC95}" type="datetime1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17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2682-8512-4993-8477-88A6B81ECC95}" type="datetime1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D6171B2-CD8A-4537-A0B5-CFA0882ED8C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6608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57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6EE6D-0807-49F6-8402-F877AEC3A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2EDB09-5A47-4685-A1EE-A5B4DA190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C82BC-EFE8-41E4-A86B-07FC0B1457C3}" type="datetime1">
              <a:rPr lang="en-US" smtClean="0"/>
              <a:t>5/26/2022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553B9-1067-4918-A0C0-3170E1AA2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5B2D71-8C87-4458-AC29-EA2047202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310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D77160-3215-44CF-B830-0B88FB365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1D5B-B5C1-4AF0-9BCF-12885203BE3F}" type="datetime1">
              <a:rPr lang="en-US" smtClean="0"/>
              <a:t>5/26/2022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931AD3-C3A1-4F17-AE8A-223019F62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71321F-FC35-406D-934E-9286AA485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841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lin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6553EE-3FBA-43B0-83E3-DED9FBF89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00F0348-2F1A-4EE8-8A85-4721B86DEA66}" type="datetime1">
              <a:rPr lang="en-US" smtClean="0"/>
              <a:t>5/26/2022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6DF780-B863-4D17-AD07-08D991518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C2309-BC50-471A-9507-CB2945B5B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11DEA04-1277-494F-991B-E62F01E892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7596" y="694143"/>
            <a:ext cx="10972798" cy="5486400"/>
          </a:xfrm>
          <a:solidFill>
            <a:schemeClr val="bg1"/>
          </a:solidFill>
        </p:spPr>
        <p:txBody>
          <a:bodyPr lIns="182880" tIns="182880" rIns="182880" bIns="182880"/>
          <a:lstStyle>
            <a:lvl1pPr>
              <a:spcBef>
                <a:spcPts val="20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84967AA-4B26-426D-8185-065158151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8343"/>
            <a:ext cx="10972798" cy="6858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430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CFB29-59D2-4823-BEFA-2A2FDF148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7595" y="1143000"/>
            <a:ext cx="109728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448D8-B1FE-4537-8A5B-AEAA01D153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7595" y="6356350"/>
            <a:ext cx="916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27AB6CE-1AFC-4A94-BDA7-A76098728A1D}" type="datetime1">
              <a:rPr lang="en-US" smtClean="0"/>
              <a:t>5/26/2022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C4873-1315-4883-97DC-8A47AFCAED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67200" y="6356350"/>
            <a:ext cx="3664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DC0E4-58B6-42DF-8BD2-2BB7A3B6E3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68000" y="6356350"/>
            <a:ext cx="9123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9">
            <a:extLst>
              <a:ext uri="{FF2B5EF4-FFF2-40B4-BE49-F238E27FC236}">
                <a16:creationId xmlns:a16="http://schemas.microsoft.com/office/drawing/2014/main" id="{BCB9CD12-280E-4818-853C-F36BB6D68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799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700" r:id="rId3"/>
    <p:sldLayoutId id="2147483696" r:id="rId4"/>
    <p:sldLayoutId id="2147483697" r:id="rId5"/>
    <p:sldLayoutId id="2147483698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linuxatemyram.com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B4EB4-B710-4B4C-9E9E-B9B5D5E06A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Lecture 16:</a:t>
            </a:r>
            <a:br>
              <a:rPr lang="en-US" dirty="0"/>
            </a:br>
            <a:r>
              <a:rPr lang="en-US" dirty="0"/>
              <a:t>Filesystem Implementations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C2EFA9-08FA-449E-880F-86912EE7E7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CS343 – Operating Systems</a:t>
            </a:r>
          </a:p>
          <a:p>
            <a:r>
              <a:rPr lang="en-US" dirty="0"/>
              <a:t>Branden Ghena – Spring 2022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149D6F-FCEF-424A-AB8F-0345C4ED880B}"/>
              </a:ext>
            </a:extLst>
          </p:cNvPr>
          <p:cNvSpPr txBox="1"/>
          <p:nvPr/>
        </p:nvSpPr>
        <p:spPr>
          <a:xfrm>
            <a:off x="607595" y="5527563"/>
            <a:ext cx="109727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Some slides borrowed from:</a:t>
            </a:r>
            <a:br>
              <a:rPr lang="en-US" dirty="0"/>
            </a:br>
            <a:r>
              <a:rPr lang="en-US" sz="1400" dirty="0"/>
              <a:t>Stephen </a:t>
            </a:r>
            <a:r>
              <a:rPr lang="en-US" sz="1400" dirty="0" err="1"/>
              <a:t>Tarzia</a:t>
            </a:r>
            <a:r>
              <a:rPr lang="en-US" sz="1400" dirty="0"/>
              <a:t> (Northwestern), Shivaram Venkataraman (Wisconsin), Ed </a:t>
            </a:r>
            <a:r>
              <a:rPr lang="en-US" sz="1400" dirty="0" err="1"/>
              <a:t>Lazowska</a:t>
            </a:r>
            <a:r>
              <a:rPr lang="en-US" sz="1400" dirty="0"/>
              <a:t> (Washington), and UC Berkeley CS162</a:t>
            </a:r>
          </a:p>
        </p:txBody>
      </p:sp>
    </p:spTree>
    <p:extLst>
      <p:ext uri="{BB962C8B-B14F-4D97-AF65-F5344CB8AC3E}">
        <p14:creationId xmlns:p14="http://schemas.microsoft.com/office/powerpoint/2010/main" val="3802196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8EE1E-6841-483B-B5D0-900149126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for filesystem caching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03F37-A9DD-42F5-9A88-162D1AA197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Cache popular blocks so the disk can be accessed less frequently.</a:t>
            </a:r>
          </a:p>
          <a:p>
            <a:pPr lvl="1"/>
            <a:r>
              <a:rPr lang="en-US" dirty="0"/>
              <a:t>Recall that disk has 10,000× greater delay than RAM.</a:t>
            </a:r>
          </a:p>
          <a:p>
            <a:pPr lvl="1"/>
            <a:r>
              <a:rPr lang="en-US" b="1" i="1" dirty="0"/>
              <a:t>Reads</a:t>
            </a:r>
            <a:r>
              <a:rPr lang="en-US" dirty="0"/>
              <a:t> are faster if the disk block is already in memory from a recent access.</a:t>
            </a:r>
          </a:p>
          <a:p>
            <a:pPr lvl="1"/>
            <a:r>
              <a:rPr lang="en-US" b="1" i="1" dirty="0"/>
              <a:t>Writes</a:t>
            </a:r>
            <a:r>
              <a:rPr lang="en-US" dirty="0"/>
              <a:t> can be aggregated.</a:t>
            </a:r>
          </a:p>
          <a:p>
            <a:pPr lvl="2"/>
            <a:r>
              <a:rPr lang="en-US" dirty="0"/>
              <a:t>If a thread writes three times briefly to the same file, these can likely be reduced to one write to disk if the writes are delayed.</a:t>
            </a:r>
          </a:p>
          <a:p>
            <a:pPr lvl="2"/>
            <a:r>
              <a:rPr lang="en-US" dirty="0"/>
              <a:t>If a thread creates a new file and quickly deletes it, these writes can be skipped altogether.</a:t>
            </a:r>
          </a:p>
          <a:p>
            <a:pPr lvl="1"/>
            <a:r>
              <a:rPr lang="en-US" dirty="0"/>
              <a:t>Eventually, changes must be flushed to disk, but there is no rush.</a:t>
            </a:r>
          </a:p>
          <a:p>
            <a:pPr lvl="1"/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Must be careful to prevent two threads from accessing different unsynchronized copies of the disk block.</a:t>
            </a:r>
          </a:p>
          <a:p>
            <a:pPr lvl="1"/>
            <a:r>
              <a:rPr lang="en-US" dirty="0"/>
              <a:t>i.e., make the cache </a:t>
            </a:r>
            <a:r>
              <a:rPr lang="en-US" b="1" dirty="0"/>
              <a:t>coherent</a:t>
            </a:r>
            <a:r>
              <a:rPr lang="en-US" dirty="0"/>
              <a:t> and avoid race conditions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AA0E1D-E224-44C6-9914-34E98F48A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725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1FD42-C3B3-474A-B57C-9354A623B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Unified Page Cache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E3AE61-1F19-4050-B3F2-BFC7AFE6AB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Page replacement policy can simultaneously consider both pages from Virtual Memory and pages cached from disk</a:t>
            </a:r>
          </a:p>
          <a:p>
            <a:pPr lvl="1"/>
            <a:r>
              <a:rPr lang="en-US" dirty="0"/>
              <a:t>May choose to evict either if needed</a:t>
            </a:r>
          </a:p>
          <a:p>
            <a:pPr lvl="1"/>
            <a:endParaRPr lang="en-US" dirty="0"/>
          </a:p>
          <a:p>
            <a:r>
              <a:rPr lang="en-US" dirty="0"/>
              <a:t>Priority: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Unwritten disk files or unmodified memory pages</a:t>
            </a:r>
          </a:p>
          <a:p>
            <a:pPr lvl="2"/>
            <a:r>
              <a:rPr lang="en-US" dirty="0"/>
              <a:t>Situational which is more important, but neither requires writeback</a:t>
            </a:r>
            <a:br>
              <a:rPr lang="en-US" dirty="0"/>
            </a:b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Written disk files</a:t>
            </a:r>
          </a:p>
          <a:p>
            <a:pPr lvl="2"/>
            <a:r>
              <a:rPr lang="en-US" dirty="0"/>
              <a:t>Going to have to be written to disk eventually anyways</a:t>
            </a:r>
            <a:br>
              <a:rPr lang="en-US" dirty="0"/>
            </a:b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Modified memory pages</a:t>
            </a:r>
          </a:p>
          <a:p>
            <a:pPr lvl="2"/>
            <a:r>
              <a:rPr lang="en-US" dirty="0"/>
              <a:t>Must go to swap space to be later read again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A806DE-B2BF-45BF-896E-E7ED9C6DA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2953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DB8ED-FB6D-4CE8-8BFF-EA2FC1647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Prefetching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432C3-33C3-43F7-BD91-D68AB7FE8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 cache can “prefetch”, loading memory </a:t>
            </a:r>
            <a:r>
              <a:rPr lang="en-US" i="1" dirty="0"/>
              <a:t>before</a:t>
            </a:r>
            <a:r>
              <a:rPr lang="en-US" dirty="0"/>
              <a:t> it’s needed</a:t>
            </a:r>
          </a:p>
          <a:p>
            <a:endParaRPr lang="en-US" dirty="0"/>
          </a:p>
          <a:p>
            <a:r>
              <a:rPr lang="en-US" dirty="0"/>
              <a:t>Base idea: read multiple blocks from disk sequentially from each access</a:t>
            </a:r>
          </a:p>
          <a:p>
            <a:r>
              <a:rPr lang="en-US" dirty="0"/>
              <a:t>Advanced: load specific files based on usage patterns</a:t>
            </a:r>
          </a:p>
          <a:p>
            <a:endParaRPr lang="en-US" dirty="0"/>
          </a:p>
          <a:p>
            <a:r>
              <a:rPr lang="en-US" dirty="0"/>
              <a:t>Need to balance prefetching requests with other disk access</a:t>
            </a:r>
          </a:p>
          <a:p>
            <a:pPr lvl="1"/>
            <a:r>
              <a:rPr lang="en-US" dirty="0"/>
              <a:t>Don’t want to slow down real accesses with possibly needed prefetching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7AA995-7EF0-4B85-B78B-3248A1571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5875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3BD57-99B9-9F2F-048A-32DF02802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 break +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3A523E-EC7E-CF17-A7BE-AE0B728EE2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percentage of memory should an OS fill with disk pages?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129944-83F0-F0F8-EC35-3D2EB5F98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9573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3BD57-99B9-9F2F-048A-32DF02802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 break +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3A523E-EC7E-CF17-A7BE-AE0B728EE2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percentage of memory should an OS fill with disk pages?</a:t>
            </a:r>
          </a:p>
          <a:p>
            <a:endParaRPr lang="en-US" dirty="0"/>
          </a:p>
          <a:p>
            <a:pPr lvl="1"/>
            <a:r>
              <a:rPr lang="en-US" dirty="0"/>
              <a:t>As long as it can do it in the background, as much as possible!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There’s no particular downside:</a:t>
            </a:r>
          </a:p>
          <a:p>
            <a:pPr lvl="2"/>
            <a:r>
              <a:rPr lang="en-US" dirty="0"/>
              <a:t>As long as the page wasn’t written to,</a:t>
            </a:r>
            <a:br>
              <a:rPr lang="en-US" dirty="0"/>
            </a:br>
            <a:r>
              <a:rPr lang="en-US" dirty="0"/>
              <a:t>the RAM can be repurposed later if needed</a:t>
            </a:r>
            <a:br>
              <a:rPr lang="en-US" dirty="0"/>
            </a:br>
            <a:r>
              <a:rPr lang="en-US" dirty="0"/>
              <a:t>without requiring additional writes to disk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(Maybe energy use is a downside?)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129944-83F0-F0F8-EC35-3D2EB5F98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9993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OSes aggressively cache disk in unused RAM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15</a:t>
            </a:fld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86ED704-E92B-4429-B788-660705F4A8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9691" y="1082420"/>
            <a:ext cx="6288606" cy="515036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22CDEBC-86F3-4BA6-B3FE-E16700FA49BD}"/>
              </a:ext>
            </a:extLst>
          </p:cNvPr>
          <p:cNvSpPr txBox="1"/>
          <p:nvPr/>
        </p:nvSpPr>
        <p:spPr>
          <a:xfrm>
            <a:off x="8572500" y="5775580"/>
            <a:ext cx="276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 action="ppaction://hlinkfile"/>
              </a:rPr>
              <a:t>linuxatemyram.com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1659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OSes aggressively cache disk in unused 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49441" y="1143000"/>
            <a:ext cx="4630954" cy="5029200"/>
          </a:xfrm>
        </p:spPr>
        <p:txBody>
          <a:bodyPr>
            <a:normAutofit lnSpcReduction="10000"/>
          </a:bodyPr>
          <a:lstStyle/>
          <a:p>
            <a:r>
              <a:rPr lang="en-US" i="1" dirty="0"/>
              <a:t>buffers</a:t>
            </a:r>
            <a:r>
              <a:rPr lang="en-US" dirty="0"/>
              <a:t> and </a:t>
            </a:r>
            <a:r>
              <a:rPr lang="en-US" i="1" dirty="0"/>
              <a:t>cached</a:t>
            </a:r>
            <a:r>
              <a:rPr lang="en-US" dirty="0"/>
              <a:t> both represent file data that is being stored in memory for improved performance</a:t>
            </a:r>
          </a:p>
          <a:p>
            <a:pPr lvl="1"/>
            <a:r>
              <a:rPr lang="en-US" dirty="0"/>
              <a:t>Still available for programs</a:t>
            </a:r>
          </a:p>
          <a:p>
            <a:pPr lvl="1"/>
            <a:r>
              <a:rPr lang="en-US" dirty="0"/>
              <a:t>Just being made useful for now by caching disk</a:t>
            </a:r>
          </a:p>
          <a:p>
            <a:endParaRPr lang="en-US" dirty="0"/>
          </a:p>
          <a:p>
            <a:r>
              <a:rPr lang="en-US" dirty="0"/>
              <a:t>Might be a lot of RAM’s use for big systems</a:t>
            </a:r>
          </a:p>
          <a:p>
            <a:pPr lvl="1"/>
            <a:r>
              <a:rPr lang="en-US" dirty="0"/>
              <a:t>Total RAM: 128 GB</a:t>
            </a:r>
          </a:p>
          <a:p>
            <a:pPr lvl="1"/>
            <a:r>
              <a:rPr lang="en-US" dirty="0"/>
              <a:t>Disk cache: 83 GB</a:t>
            </a:r>
          </a:p>
          <a:p>
            <a:pPr lvl="1"/>
            <a:endParaRPr lang="en-US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16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1B33A3A-60C4-429D-A8A9-E3965944A9C0}"/>
              </a:ext>
            </a:extLst>
          </p:cNvPr>
          <p:cNvGrpSpPr/>
          <p:nvPr/>
        </p:nvGrpSpPr>
        <p:grpSpPr>
          <a:xfrm>
            <a:off x="56257" y="1070210"/>
            <a:ext cx="6893183" cy="5787790"/>
            <a:chOff x="56257" y="1070210"/>
            <a:chExt cx="6893183" cy="5787790"/>
          </a:xfrm>
        </p:grpSpPr>
        <p:pic>
          <p:nvPicPr>
            <p:cNvPr id="6" name="Content Placeholder 3">
              <a:extLst>
                <a:ext uri="{FF2B5EF4-FFF2-40B4-BE49-F238E27FC236}">
                  <a16:creationId xmlns:a16="http://schemas.microsoft.com/office/drawing/2014/main" id="{2ABD228F-4994-4AA8-ADD7-F090AEC4586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257" y="1070210"/>
              <a:ext cx="6893183" cy="5787790"/>
            </a:xfrm>
            <a:prstGeom prst="rect">
              <a:avLst/>
            </a:prstGeom>
          </p:spPr>
        </p:pic>
        <p:sp>
          <p:nvSpPr>
            <p:cNvPr id="7" name="Rounded Rectangle 7">
              <a:extLst>
                <a:ext uri="{FF2B5EF4-FFF2-40B4-BE49-F238E27FC236}">
                  <a16:creationId xmlns:a16="http://schemas.microsoft.com/office/drawing/2014/main" id="{3A08F389-4B05-4895-8F83-34A593594750}"/>
                </a:ext>
              </a:extLst>
            </p:cNvPr>
            <p:cNvSpPr/>
            <p:nvPr/>
          </p:nvSpPr>
          <p:spPr>
            <a:xfrm flipH="1" flipV="1">
              <a:off x="4855756" y="1675267"/>
              <a:ext cx="1731264" cy="420754"/>
            </a:xfrm>
            <a:prstGeom prst="roundRect">
              <a:avLst>
                <a:gd name="adj" fmla="val 4727"/>
              </a:avLst>
            </a:prstGeom>
            <a:solidFill>
              <a:srgbClr val="FFFC00">
                <a:alpha val="24706"/>
              </a:srgbClr>
            </a:solidFill>
            <a:ln w="38100">
              <a:solidFill>
                <a:schemeClr val="accent4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n-US" sz="2000"/>
            </a:p>
          </p:txBody>
        </p:sp>
      </p:grpSp>
    </p:spTree>
    <p:extLst>
      <p:ext uri="{BB962C8B-B14F-4D97-AF65-F5344CB8AC3E}">
        <p14:creationId xmlns:p14="http://schemas.microsoft.com/office/powerpoint/2010/main" val="6689281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Disk Caching</a:t>
            </a:r>
          </a:p>
          <a:p>
            <a:r>
              <a:rPr lang="en-US" b="1" dirty="0"/>
              <a:t>Classical Filesystems</a:t>
            </a:r>
          </a:p>
          <a:p>
            <a:pPr lvl="1"/>
            <a:r>
              <a:rPr lang="en-US" b="1" dirty="0"/>
              <a:t>FAT</a:t>
            </a:r>
          </a:p>
          <a:p>
            <a:pPr lvl="1"/>
            <a:r>
              <a:rPr lang="en-US" b="1" dirty="0"/>
              <a:t>FFS</a:t>
            </a:r>
          </a:p>
          <a:p>
            <a:r>
              <a:rPr lang="en-US" dirty="0"/>
              <a:t>Improving Reliability</a:t>
            </a:r>
          </a:p>
          <a:p>
            <a:pPr lvl="1"/>
            <a:r>
              <a:rPr lang="en-US" dirty="0"/>
              <a:t>FSCK</a:t>
            </a:r>
          </a:p>
          <a:p>
            <a:pPr lvl="1"/>
            <a:r>
              <a:rPr lang="en-US" dirty="0"/>
              <a:t>Journaling</a:t>
            </a:r>
          </a:p>
          <a:p>
            <a:r>
              <a:rPr lang="en-US" dirty="0"/>
              <a:t>Journaling Filesystems</a:t>
            </a:r>
          </a:p>
          <a:p>
            <a:pPr lvl="1"/>
            <a:r>
              <a:rPr lang="en-US" dirty="0"/>
              <a:t>ext3/ext4</a:t>
            </a:r>
          </a:p>
          <a:p>
            <a:pPr lvl="1"/>
            <a:r>
              <a:rPr lang="en-US" dirty="0"/>
              <a:t>NTFS</a:t>
            </a:r>
          </a:p>
          <a:p>
            <a:r>
              <a:rPr lang="en-US" dirty="0"/>
              <a:t>Copy-On-Write</a:t>
            </a:r>
          </a:p>
          <a:p>
            <a:pPr lvl="1"/>
            <a:r>
              <a:rPr lang="en-US" dirty="0"/>
              <a:t>ZFS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7191329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FAT (FAT/FAT12/FAT16/FAT32)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File Allocation Table</a:t>
            </a:r>
          </a:p>
          <a:p>
            <a:pPr lvl="1"/>
            <a:endParaRPr lang="en-US" dirty="0"/>
          </a:p>
          <a:p>
            <a:r>
              <a:rPr lang="en-US" dirty="0"/>
              <a:t>FAT: Microsoft system from </a:t>
            </a:r>
            <a:r>
              <a:rPr lang="en-US" i="1" dirty="0"/>
              <a:t>before</a:t>
            </a:r>
            <a:r>
              <a:rPr lang="en-US" dirty="0"/>
              <a:t> MS-DOS (1977)</a:t>
            </a:r>
          </a:p>
          <a:p>
            <a:pPr lvl="1"/>
            <a:r>
              <a:rPr lang="en-US" dirty="0"/>
              <a:t>8 MB max file size</a:t>
            </a:r>
          </a:p>
          <a:p>
            <a:pPr lvl="1"/>
            <a:r>
              <a:rPr lang="en-US" dirty="0"/>
              <a:t>9 character file names</a:t>
            </a:r>
          </a:p>
          <a:p>
            <a:pPr lvl="1"/>
            <a:r>
              <a:rPr lang="en-US" dirty="0"/>
              <a:t>No subdirectories</a:t>
            </a:r>
          </a:p>
          <a:p>
            <a:pPr lvl="1"/>
            <a:endParaRPr lang="en-US" dirty="0"/>
          </a:p>
          <a:p>
            <a:r>
              <a:rPr lang="en-US" dirty="0"/>
              <a:t>FAT32: Windows 2000 (introduced 1996)</a:t>
            </a:r>
          </a:p>
          <a:p>
            <a:pPr lvl="1"/>
            <a:r>
              <a:rPr lang="en-US" dirty="0"/>
              <a:t>2 GB max file size</a:t>
            </a:r>
          </a:p>
          <a:p>
            <a:pPr lvl="1"/>
            <a:r>
              <a:rPr lang="en-US" dirty="0"/>
              <a:t>255 character file names</a:t>
            </a:r>
          </a:p>
          <a:p>
            <a:pPr lvl="1"/>
            <a:r>
              <a:rPr lang="en-US" dirty="0"/>
              <a:t>Supports up to 16 TB partitions</a:t>
            </a:r>
          </a:p>
          <a:p>
            <a:pPr lvl="1"/>
            <a:r>
              <a:rPr lang="en-US" dirty="0"/>
              <a:t>16 byte granularity for files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1232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FAT design choices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Allocation table for tracking data blocks</a:t>
            </a:r>
          </a:p>
          <a:p>
            <a:pPr lvl="1"/>
            <a:r>
              <a:rPr lang="en-US" dirty="0"/>
              <a:t>Requires four bytes per block in the disk</a:t>
            </a:r>
          </a:p>
          <a:p>
            <a:pPr lvl="1"/>
            <a:r>
              <a:rPr lang="en-US" dirty="0"/>
              <a:t>File attributes need to be kept in the directory data block</a:t>
            </a:r>
          </a:p>
          <a:p>
            <a:pPr lvl="1"/>
            <a:endParaRPr lang="en-US" dirty="0"/>
          </a:p>
          <a:p>
            <a:r>
              <a:rPr lang="en-US" dirty="0"/>
              <a:t>Still in use for embedded systems</a:t>
            </a:r>
          </a:p>
          <a:p>
            <a:pPr lvl="1"/>
            <a:r>
              <a:rPr lang="en-US" dirty="0"/>
              <a:t>Simple to implement</a:t>
            </a:r>
          </a:p>
          <a:p>
            <a:pPr lvl="1"/>
            <a:r>
              <a:rPr lang="en-US" dirty="0"/>
              <a:t>Still compatible with modern general-purpose OSes</a:t>
            </a:r>
          </a:p>
          <a:p>
            <a:pPr lvl="1"/>
            <a:r>
              <a:rPr lang="en-US" dirty="0"/>
              <a:t>Works for small and relatively large files and disks</a:t>
            </a:r>
          </a:p>
          <a:p>
            <a:pPr lvl="2"/>
            <a:r>
              <a:rPr lang="en-US" dirty="0"/>
              <a:t>Think SD cards</a:t>
            </a:r>
          </a:p>
          <a:p>
            <a:pPr lvl="1"/>
            <a:r>
              <a:rPr lang="en-US" dirty="0"/>
              <a:t>Implements aggressive block caching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183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EF959-C62E-4F8A-8D4C-BEF087A77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DBE37-7B8E-47BF-A4AD-CD288F60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 about additional filesystem features</a:t>
            </a:r>
          </a:p>
          <a:p>
            <a:pPr lvl="1"/>
            <a:r>
              <a:rPr lang="en-US" dirty="0"/>
              <a:t>Performance: disk caching</a:t>
            </a:r>
          </a:p>
          <a:p>
            <a:pPr lvl="1"/>
            <a:r>
              <a:rPr lang="en-US" dirty="0"/>
              <a:t>Reliability: checking, journaling, and copy-on-write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Explore real-world filesystem designs</a:t>
            </a:r>
          </a:p>
          <a:p>
            <a:pPr lvl="1"/>
            <a:r>
              <a:rPr lang="en-US" dirty="0"/>
              <a:t>FAT, FFS, ext3/ext4, NTFS, ZFS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366CAC-B34E-4A3F-AB6B-24F84A057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7195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88309-C4FE-4DC0-8B14-4494B596E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Fast File System (FFS)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0740B-981E-4062-8D45-D686E914E1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Unix </a:t>
            </a:r>
            <a:r>
              <a:rPr lang="en-US" dirty="0" err="1"/>
              <a:t>FileSystem</a:t>
            </a:r>
            <a:r>
              <a:rPr lang="en-US" dirty="0"/>
              <a:t> (FS) from 1970</a:t>
            </a:r>
          </a:p>
          <a:p>
            <a:pPr lvl="1"/>
            <a:r>
              <a:rPr lang="en-US" dirty="0" err="1"/>
              <a:t>inode</a:t>
            </a:r>
            <a:r>
              <a:rPr lang="en-US" dirty="0"/>
              <a:t>-based design (combination of all the basic stuff covered last time)</a:t>
            </a:r>
          </a:p>
          <a:p>
            <a:pPr lvl="1"/>
            <a:r>
              <a:rPr lang="en-US" dirty="0"/>
              <a:t>Simple and slow</a:t>
            </a:r>
          </a:p>
          <a:p>
            <a:pPr lvl="2"/>
            <a:r>
              <a:rPr lang="en-US" dirty="0" err="1"/>
              <a:t>inodes</a:t>
            </a:r>
            <a:r>
              <a:rPr lang="en-US" dirty="0"/>
              <a:t> are far from data blocks</a:t>
            </a:r>
          </a:p>
          <a:p>
            <a:pPr lvl="2"/>
            <a:r>
              <a:rPr lang="en-US" dirty="0"/>
              <a:t>data blocks become fragmented over time</a:t>
            </a:r>
          </a:p>
          <a:p>
            <a:pPr lvl="1"/>
            <a:endParaRPr lang="en-US" dirty="0"/>
          </a:p>
          <a:p>
            <a:r>
              <a:rPr lang="en-US" dirty="0"/>
              <a:t>BSD Fast File System (mid-1980s)</a:t>
            </a:r>
          </a:p>
          <a:p>
            <a:pPr lvl="1"/>
            <a:r>
              <a:rPr lang="en-US" dirty="0"/>
              <a:t>First “Disk aware file system”</a:t>
            </a:r>
          </a:p>
          <a:p>
            <a:pPr lvl="2"/>
            <a:r>
              <a:rPr lang="en-US" dirty="0"/>
              <a:t>Understands disk seek patterns and sequential access benefits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9EE989-5C26-40A4-B58D-15D1350E9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3551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CBA5B-2AA1-4E74-AAE3-0CD42D1D7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FFS groups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342461-01C6-4615-A8C3-1B7CB66E29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3265714"/>
            <a:ext cx="10972800" cy="2906485"/>
          </a:xfrm>
        </p:spPr>
        <p:txBody>
          <a:bodyPr/>
          <a:lstStyle/>
          <a:p>
            <a:r>
              <a:rPr lang="en-US" dirty="0"/>
              <a:t>Split disk space into a set of “cylinder groups”</a:t>
            </a:r>
          </a:p>
          <a:p>
            <a:pPr lvl="1"/>
            <a:r>
              <a:rPr lang="en-US" dirty="0"/>
              <a:t>Each group has its own bitmaps, </a:t>
            </a:r>
            <a:r>
              <a:rPr lang="en-US" dirty="0" err="1"/>
              <a:t>inodes</a:t>
            </a:r>
            <a:r>
              <a:rPr lang="en-US" dirty="0"/>
              <a:t>, and data</a:t>
            </a:r>
          </a:p>
          <a:p>
            <a:pPr lvl="1"/>
            <a:r>
              <a:rPr lang="en-US" dirty="0"/>
              <a:t>Keeps data and </a:t>
            </a:r>
            <a:r>
              <a:rPr lang="en-US" dirty="0" err="1"/>
              <a:t>inodes</a:t>
            </a:r>
            <a:r>
              <a:rPr lang="en-US" dirty="0"/>
              <a:t> closer together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BAB5C7-8CD3-4C4E-9EEA-30F29C116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43D8F3D-7A38-4262-BEC0-EEA1FA9C13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8252" y="860048"/>
            <a:ext cx="7411484" cy="220058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651D042-36E2-4F45-A9E6-BAF6804EB5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3330" y="4753573"/>
            <a:ext cx="8621328" cy="1171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7155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2ADEC-3350-43B7-B41B-ABE53F05E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FFS file placement 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79EFF-5E14-4C98-82FA-F7EF4B2F66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General theme: put related pieces of data near each other</a:t>
            </a:r>
          </a:p>
          <a:p>
            <a:r>
              <a:rPr lang="en-US" dirty="0"/>
              <a:t>Rules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Put directory data near directory </a:t>
            </a:r>
            <a:r>
              <a:rPr lang="en-US" dirty="0" err="1"/>
              <a:t>inodes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Put file </a:t>
            </a:r>
            <a:r>
              <a:rPr lang="en-US" dirty="0" err="1"/>
              <a:t>inodes</a:t>
            </a:r>
            <a:r>
              <a:rPr lang="en-US" dirty="0"/>
              <a:t> near directory data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Put data blocks near file </a:t>
            </a:r>
            <a:r>
              <a:rPr lang="en-US" dirty="0" err="1"/>
              <a:t>inodes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r>
              <a:rPr lang="en-US" dirty="0"/>
              <a:t>Example</a:t>
            </a:r>
          </a:p>
          <a:p>
            <a:pPr lvl="1"/>
            <a:r>
              <a:rPr lang="en-US" dirty="0"/>
              <a:t>Each directory gets put in an empty group</a:t>
            </a:r>
          </a:p>
          <a:p>
            <a:pPr lvl="1"/>
            <a:r>
              <a:rPr lang="en-US" dirty="0"/>
              <a:t>Keep all files within a directory in that single group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9B3C8C-9D01-4390-A2DC-C04E3E916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679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D52FA-E89E-47B4-AE69-7F34B9C69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FFS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939D7-BFE0-4158-A387-E33E0573C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Directories: </a:t>
            </a:r>
            <a:r>
              <a:rPr lang="en-US" b="1" dirty="0"/>
              <a:t>/</a:t>
            </a:r>
            <a:r>
              <a:rPr lang="en-US" dirty="0"/>
              <a:t>, </a:t>
            </a:r>
            <a:r>
              <a:rPr lang="en-US" b="1" dirty="0"/>
              <a:t>/a/</a:t>
            </a:r>
            <a:r>
              <a:rPr lang="en-US" dirty="0"/>
              <a:t>, and </a:t>
            </a:r>
            <a:r>
              <a:rPr lang="en-US" b="1" dirty="0"/>
              <a:t>/b/</a:t>
            </a:r>
            <a:endParaRPr lang="en-US" dirty="0"/>
          </a:p>
          <a:p>
            <a:pPr lvl="2"/>
            <a:r>
              <a:rPr lang="en-US" dirty="0"/>
              <a:t>/a/ files: </a:t>
            </a:r>
            <a:r>
              <a:rPr lang="en-US" b="1" dirty="0"/>
              <a:t>c</a:t>
            </a:r>
            <a:r>
              <a:rPr lang="en-US" dirty="0"/>
              <a:t>, </a:t>
            </a:r>
            <a:r>
              <a:rPr lang="en-US" b="1" dirty="0"/>
              <a:t>d</a:t>
            </a:r>
            <a:r>
              <a:rPr lang="en-US" dirty="0"/>
              <a:t>,</a:t>
            </a:r>
            <a:r>
              <a:rPr lang="en-US" b="1" dirty="0"/>
              <a:t> e</a:t>
            </a:r>
          </a:p>
          <a:p>
            <a:pPr lvl="2"/>
            <a:r>
              <a:rPr lang="en-US" dirty="0"/>
              <a:t>/b/ files: </a:t>
            </a:r>
            <a:r>
              <a:rPr lang="en-US" b="1" dirty="0"/>
              <a:t>f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8E7104-04DF-4F88-80C9-063CC2312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CCD4D4-9359-434A-B6E7-719FB12E05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2432" y="3031810"/>
            <a:ext cx="4823124" cy="3140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7301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46111-D5C2-43F2-B685-4D2EFD434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FFS large file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BD79C8-CBF4-44DB-B399-1FF9FAB2E8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single large file can fill nearly all of a group</a:t>
            </a:r>
          </a:p>
          <a:p>
            <a:pPr lvl="1"/>
            <a:r>
              <a:rPr lang="en-US" dirty="0"/>
              <a:t>So remaining files would have to be placed in other groups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Instead, limit </a:t>
            </a:r>
            <a:r>
              <a:rPr lang="en-US" dirty="0" err="1"/>
              <a:t>filesize</a:t>
            </a:r>
            <a:r>
              <a:rPr lang="en-US" dirty="0"/>
              <a:t> per group and place remaining blocks in other groups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DB7D77-17C1-482B-BF3E-0699FD5BA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3200FA-E5ED-4DEF-9B7B-D1A4CE019D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1870" y="2153180"/>
            <a:ext cx="6191129" cy="96756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81B3F0B-051E-4742-94CD-43B2AB0126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6972" y="4269634"/>
            <a:ext cx="6620923" cy="185450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982B2E8-480C-45D4-9D57-FFACA1BD347A}"/>
              </a:ext>
            </a:extLst>
          </p:cNvPr>
          <p:cNvSpPr txBox="1"/>
          <p:nvPr/>
        </p:nvSpPr>
        <p:spPr>
          <a:xfrm>
            <a:off x="7707895" y="3868341"/>
            <a:ext cx="387249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Most files are small so prioritize them</a:t>
            </a:r>
            <a:br>
              <a:rPr lang="en-US" sz="2400" dirty="0"/>
            </a:br>
            <a:r>
              <a:rPr lang="en-US" sz="1200" dirty="0"/>
              <a:t> 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Rare, large files will have worse performance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9502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Disk Caching</a:t>
            </a:r>
          </a:p>
          <a:p>
            <a:r>
              <a:rPr lang="en-US" dirty="0"/>
              <a:t>Classical Filesystems</a:t>
            </a:r>
          </a:p>
          <a:p>
            <a:pPr lvl="1"/>
            <a:r>
              <a:rPr lang="en-US" dirty="0"/>
              <a:t>FAT</a:t>
            </a:r>
          </a:p>
          <a:p>
            <a:pPr lvl="1"/>
            <a:r>
              <a:rPr lang="en-US" dirty="0"/>
              <a:t>FFS</a:t>
            </a:r>
          </a:p>
          <a:p>
            <a:r>
              <a:rPr lang="en-US" b="1" dirty="0"/>
              <a:t>Improving Reliability</a:t>
            </a:r>
          </a:p>
          <a:p>
            <a:pPr lvl="1"/>
            <a:r>
              <a:rPr lang="en-US" b="1" dirty="0"/>
              <a:t>FSCK</a:t>
            </a:r>
          </a:p>
          <a:p>
            <a:pPr lvl="1"/>
            <a:r>
              <a:rPr lang="en-US" b="1" dirty="0"/>
              <a:t>Journaling</a:t>
            </a:r>
          </a:p>
          <a:p>
            <a:r>
              <a:rPr lang="en-US" dirty="0"/>
              <a:t>Journaling Filesystems</a:t>
            </a:r>
          </a:p>
          <a:p>
            <a:pPr lvl="1"/>
            <a:r>
              <a:rPr lang="en-US" dirty="0"/>
              <a:t>ext3/ext4</a:t>
            </a:r>
          </a:p>
          <a:p>
            <a:pPr lvl="1"/>
            <a:r>
              <a:rPr lang="en-US" dirty="0"/>
              <a:t>NTFS</a:t>
            </a:r>
          </a:p>
          <a:p>
            <a:r>
              <a:rPr lang="en-US" dirty="0"/>
              <a:t>Copy-On-Write</a:t>
            </a:r>
          </a:p>
          <a:p>
            <a:pPr lvl="1"/>
            <a:r>
              <a:rPr lang="en-US" dirty="0"/>
              <a:t>ZFS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3108955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B19A6-E89C-479C-BB05-F040F1009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Crash tolerance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0F624-A158-4290-AEC3-93D54456EA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Filesystems are persistent and store important data</a:t>
            </a:r>
          </a:p>
          <a:p>
            <a:r>
              <a:rPr lang="en-US" dirty="0"/>
              <a:t>They </a:t>
            </a:r>
            <a:r>
              <a:rPr lang="en-US" i="1" dirty="0"/>
              <a:t>cannot</a:t>
            </a:r>
            <a:r>
              <a:rPr lang="en-US" dirty="0"/>
              <a:t> rely on a graceful shutdown</a:t>
            </a:r>
          </a:p>
          <a:p>
            <a:pPr lvl="1"/>
            <a:r>
              <a:rPr lang="en-US" dirty="0"/>
              <a:t>Power outages happen</a:t>
            </a:r>
          </a:p>
          <a:p>
            <a:pPr lvl="1"/>
            <a:r>
              <a:rPr lang="en-US" dirty="0"/>
              <a:t>Kernel might panic</a:t>
            </a:r>
          </a:p>
          <a:p>
            <a:pPr lvl="1"/>
            <a:r>
              <a:rPr lang="en-US" dirty="0"/>
              <a:t>USB plug might be yanked out</a:t>
            </a:r>
          </a:p>
          <a:p>
            <a:pPr lvl="1"/>
            <a:endParaRPr lang="en-US" dirty="0"/>
          </a:p>
          <a:p>
            <a:r>
              <a:rPr lang="en-US" dirty="0"/>
              <a:t>File system structure updates are </a:t>
            </a:r>
            <a:r>
              <a:rPr lang="en-US" i="1" dirty="0"/>
              <a:t>critical sections</a:t>
            </a:r>
            <a:endParaRPr lang="en-US" dirty="0"/>
          </a:p>
          <a:p>
            <a:pPr lvl="1"/>
            <a:r>
              <a:rPr lang="en-US" dirty="0"/>
              <a:t>Not concerned about race conditions, but rather partial updates</a:t>
            </a:r>
          </a:p>
          <a:p>
            <a:pPr lvl="1"/>
            <a:r>
              <a:rPr lang="en-US" dirty="0"/>
              <a:t>Transactions should be performed atomically, “all or none”</a:t>
            </a:r>
          </a:p>
          <a:p>
            <a:r>
              <a:rPr lang="en-US" dirty="0"/>
              <a:t>All reads and writes aren’t necessarily guaranteed</a:t>
            </a:r>
          </a:p>
          <a:p>
            <a:pPr lvl="1"/>
            <a:r>
              <a:rPr lang="en-US" dirty="0"/>
              <a:t>But system needs to stay </a:t>
            </a:r>
            <a:r>
              <a:rPr lang="en-US" b="1" dirty="0"/>
              <a:t>consistent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5127F7-C2F4-4330-82E5-1E3E9AC6A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066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C9B73-1617-43D3-A82C-C2202CC54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Crash example (writing to /foo/bar)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DC1F1B-3755-4227-813D-C6A16F899E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3511516"/>
            <a:ext cx="10972800" cy="266068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Crash before write to file’s </a:t>
            </a:r>
            <a:r>
              <a:rPr lang="en-US" dirty="0" err="1"/>
              <a:t>inode</a:t>
            </a:r>
            <a:r>
              <a:rPr lang="en-US" dirty="0"/>
              <a:t> could leak a data block</a:t>
            </a:r>
          </a:p>
          <a:p>
            <a:pPr lvl="1"/>
            <a:r>
              <a:rPr lang="en-US" dirty="0"/>
              <a:t>Data bitmap was updated to reserve data block and data was written</a:t>
            </a:r>
          </a:p>
          <a:p>
            <a:pPr lvl="1"/>
            <a:r>
              <a:rPr lang="en-US" dirty="0"/>
              <a:t>But the data block is not pointed to by any </a:t>
            </a:r>
            <a:r>
              <a:rPr lang="en-US" dirty="0" err="1"/>
              <a:t>inode</a:t>
            </a:r>
            <a:endParaRPr lang="en-US" dirty="0"/>
          </a:p>
          <a:p>
            <a:pPr lvl="1"/>
            <a:r>
              <a:rPr lang="en-US" dirty="0"/>
              <a:t>Block ends up wasted</a:t>
            </a:r>
          </a:p>
          <a:p>
            <a:pPr lvl="1"/>
            <a:endParaRPr lang="en-US" dirty="0"/>
          </a:p>
          <a:p>
            <a:r>
              <a:rPr lang="en-US" dirty="0"/>
              <a:t>Other write order could be worse</a:t>
            </a:r>
          </a:p>
          <a:p>
            <a:pPr lvl="1"/>
            <a:r>
              <a:rPr lang="en-US" dirty="0" err="1"/>
              <a:t>Inode</a:t>
            </a:r>
            <a:r>
              <a:rPr lang="en-US" dirty="0"/>
              <a:t> points to a block that hasn’t been written and has garbage data</a:t>
            </a:r>
          </a:p>
          <a:p>
            <a:pPr lvl="1"/>
            <a:r>
              <a:rPr lang="en-US" dirty="0"/>
              <a:t>Or block is still marked as free in the bitmap, and another file will overwrite it!!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817F37-B792-4643-8F78-0944477CF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3B0C6A-ACB5-4428-B3AC-6CEDE7ACD3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9313" y="1143861"/>
            <a:ext cx="8407400" cy="215900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1A31E9E-633C-4D7B-AE5F-F2CC531BB5A0}"/>
              </a:ext>
            </a:extLst>
          </p:cNvPr>
          <p:cNvCxnSpPr/>
          <p:nvPr/>
        </p:nvCxnSpPr>
        <p:spPr>
          <a:xfrm>
            <a:off x="1031058" y="2088517"/>
            <a:ext cx="0" cy="972508"/>
          </a:xfrm>
          <a:prstGeom prst="straightConnector1">
            <a:avLst/>
          </a:prstGeom>
          <a:ln w="19050">
            <a:solidFill>
              <a:schemeClr val="accent4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375F7A4-F3F0-4337-A642-6F98E8442828}"/>
              </a:ext>
            </a:extLst>
          </p:cNvPr>
          <p:cNvSpPr txBox="1"/>
          <p:nvPr/>
        </p:nvSpPr>
        <p:spPr>
          <a:xfrm rot="16200000">
            <a:off x="462467" y="2287776"/>
            <a:ext cx="767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time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214D6F4-2240-4D4E-A8FE-43EE8EE777C0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2905247" y="2998167"/>
            <a:ext cx="7069076" cy="17228"/>
          </a:xfrm>
          <a:prstGeom prst="line">
            <a:avLst/>
          </a:prstGeom>
          <a:ln w="28575">
            <a:solidFill>
              <a:schemeClr val="accent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D1A1A84-916E-4334-8AF1-D4006BFAB186}"/>
              </a:ext>
            </a:extLst>
          </p:cNvPr>
          <p:cNvSpPr txBox="1"/>
          <p:nvPr/>
        </p:nvSpPr>
        <p:spPr>
          <a:xfrm>
            <a:off x="9974323" y="2784562"/>
            <a:ext cx="18620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solidFill>
                  <a:schemeClr val="accent4"/>
                </a:solidFill>
              </a:rPr>
              <a:t>Crash here!</a:t>
            </a:r>
          </a:p>
        </p:txBody>
      </p:sp>
    </p:spTree>
    <p:extLst>
      <p:ext uri="{BB962C8B-B14F-4D97-AF65-F5344CB8AC3E}">
        <p14:creationId xmlns:p14="http://schemas.microsoft.com/office/powerpoint/2010/main" val="28154639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1F85F-23E8-4CDE-A9F0-4C9CBAA94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system checker (FSCK)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92C8A0-8666-4ED3-8C5D-95EF336D67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After a crash, scan entire disk for contradictions and “fix”</a:t>
            </a:r>
          </a:p>
          <a:p>
            <a:pPr lvl="1"/>
            <a:r>
              <a:rPr lang="en-US" dirty="0"/>
              <a:t>System pauses boot until FSCK completes</a:t>
            </a:r>
          </a:p>
          <a:p>
            <a:pPr lvl="1"/>
            <a:endParaRPr lang="en-US" dirty="0"/>
          </a:p>
          <a:p>
            <a:r>
              <a:rPr lang="en-US" dirty="0"/>
              <a:t>Example: check data bitmap consistency</a:t>
            </a:r>
          </a:p>
          <a:p>
            <a:pPr lvl="1"/>
            <a:r>
              <a:rPr lang="en-US" dirty="0"/>
              <a:t>Read every valid </a:t>
            </a:r>
            <a:r>
              <a:rPr lang="en-US" dirty="0" err="1"/>
              <a:t>inode</a:t>
            </a:r>
            <a:endParaRPr lang="en-US" dirty="0"/>
          </a:p>
          <a:p>
            <a:pPr lvl="1"/>
            <a:r>
              <a:rPr lang="en-US" dirty="0"/>
              <a:t>Any referenced data block should be marked as used</a:t>
            </a:r>
          </a:p>
          <a:p>
            <a:pPr lvl="1"/>
            <a:r>
              <a:rPr lang="en-US" dirty="0"/>
              <a:t>Any used blocks that are not referenced can be marked free</a:t>
            </a:r>
          </a:p>
          <a:p>
            <a:pPr lvl="1"/>
            <a:endParaRPr lang="en-US" dirty="0"/>
          </a:p>
          <a:p>
            <a:r>
              <a:rPr lang="en-US" dirty="0"/>
              <a:t>Also check</a:t>
            </a:r>
          </a:p>
          <a:p>
            <a:pPr lvl="1"/>
            <a:r>
              <a:rPr lang="en-US" dirty="0"/>
              <a:t>Each </a:t>
            </a:r>
            <a:r>
              <a:rPr lang="en-US" dirty="0" err="1"/>
              <a:t>inode</a:t>
            </a:r>
            <a:r>
              <a:rPr lang="en-US" dirty="0"/>
              <a:t> should only be listed under one directory (without hard links)</a:t>
            </a:r>
          </a:p>
          <a:p>
            <a:pPr lvl="1"/>
            <a:r>
              <a:rPr lang="en-US" dirty="0"/>
              <a:t>Two </a:t>
            </a:r>
            <a:r>
              <a:rPr lang="en-US" dirty="0" err="1"/>
              <a:t>inodes</a:t>
            </a:r>
            <a:r>
              <a:rPr lang="en-US" dirty="0"/>
              <a:t> should not share a data block</a:t>
            </a:r>
          </a:p>
          <a:p>
            <a:pPr lvl="1"/>
            <a:r>
              <a:rPr lang="en-US" dirty="0"/>
              <a:t>All block addresses should be valid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DBAE8C-0EA4-4263-9F4E-8EB7F60C1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9067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0BB93-D3A7-4B19-AFBE-E2D52DA93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FSCK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E858A6-361B-4E92-AC22-0639843232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FSCK makes disks </a:t>
            </a:r>
            <a:r>
              <a:rPr lang="en-US" i="1" dirty="0"/>
              <a:t>consistent</a:t>
            </a:r>
            <a:r>
              <a:rPr lang="en-US" dirty="0"/>
              <a:t>, not </a:t>
            </a:r>
            <a:r>
              <a:rPr lang="en-US" i="1" dirty="0"/>
              <a:t>correct</a:t>
            </a:r>
          </a:p>
          <a:p>
            <a:pPr lvl="1"/>
            <a:r>
              <a:rPr lang="en-US" dirty="0"/>
              <a:t>Not always obvious how best to fix file system image</a:t>
            </a:r>
          </a:p>
          <a:p>
            <a:pPr lvl="1"/>
            <a:r>
              <a:rPr lang="en-US" dirty="0"/>
              <a:t>Trivial way to get consistency: reformat disk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FSCK is very slow</a:t>
            </a:r>
          </a:p>
          <a:p>
            <a:pPr lvl="1"/>
            <a:r>
              <a:rPr lang="en-US" dirty="0"/>
              <a:t>Reading from disk is slow</a:t>
            </a:r>
          </a:p>
          <a:p>
            <a:pPr lvl="1"/>
            <a:r>
              <a:rPr lang="en-US" dirty="0"/>
              <a:t>Reading ALL of disk takes a</a:t>
            </a:r>
            <a:br>
              <a:rPr lang="en-US" dirty="0"/>
            </a:br>
            <a:r>
              <a:rPr lang="en-US" dirty="0"/>
              <a:t>long time, especially as disks</a:t>
            </a:r>
            <a:br>
              <a:rPr lang="en-US" dirty="0"/>
            </a:br>
            <a:r>
              <a:rPr lang="en-US" dirty="0"/>
              <a:t>increase in size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3AE9FD-2629-4903-9351-1D0C08A3E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7CC725-442F-4E90-977A-C1AA12768C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4400" y="2575656"/>
            <a:ext cx="5484395" cy="3688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133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A9F4E6D-8EF7-4C6A-B22D-87E3D60C1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systems abstractions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3443DF-D29B-4BE5-9952-0DEB8311ED84}"/>
              </a:ext>
            </a:extLst>
          </p:cNvPr>
          <p:cNvSpPr txBox="1"/>
          <p:nvPr/>
        </p:nvSpPr>
        <p:spPr>
          <a:xfrm>
            <a:off x="1066801" y="1346079"/>
            <a:ext cx="22900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I/O API and</a:t>
            </a:r>
          </a:p>
          <a:p>
            <a:pPr algn="ctr"/>
            <a:r>
              <a:rPr lang="en-US" sz="2400" b="1" dirty="0" err="1"/>
              <a:t>syscalls</a:t>
            </a:r>
            <a:endParaRPr lang="en-US" sz="2400" b="1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2BE52E4-8ED0-49EE-966E-1FA1F8C70A6A}"/>
              </a:ext>
            </a:extLst>
          </p:cNvPr>
          <p:cNvCxnSpPr/>
          <p:nvPr/>
        </p:nvCxnSpPr>
        <p:spPr>
          <a:xfrm>
            <a:off x="1335507" y="2177076"/>
            <a:ext cx="8470231" cy="0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8B1B61B4-60F3-4889-902B-28E4004167C0}"/>
              </a:ext>
            </a:extLst>
          </p:cNvPr>
          <p:cNvSpPr/>
          <p:nvPr/>
        </p:nvSpPr>
        <p:spPr>
          <a:xfrm>
            <a:off x="3581401" y="1415040"/>
            <a:ext cx="2679031" cy="5454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Variable-Size Buffer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A89A67-3906-4C08-917E-AE25FE1BF2AC}"/>
              </a:ext>
            </a:extLst>
          </p:cNvPr>
          <p:cNvSpPr txBox="1"/>
          <p:nvPr/>
        </p:nvSpPr>
        <p:spPr>
          <a:xfrm>
            <a:off x="1335506" y="2491121"/>
            <a:ext cx="20213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File System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312B440-7119-4F68-AC22-F40325970A0D}"/>
              </a:ext>
            </a:extLst>
          </p:cNvPr>
          <p:cNvCxnSpPr/>
          <p:nvPr/>
        </p:nvCxnSpPr>
        <p:spPr>
          <a:xfrm>
            <a:off x="1335506" y="3197504"/>
            <a:ext cx="8470231" cy="0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540720B2-A3D3-4CCC-AFC6-2EF018E9F335}"/>
              </a:ext>
            </a:extLst>
          </p:cNvPr>
          <p:cNvSpPr/>
          <p:nvPr/>
        </p:nvSpPr>
        <p:spPr>
          <a:xfrm>
            <a:off x="3581400" y="2435468"/>
            <a:ext cx="3064043" cy="54543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Block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1344FD9-A646-43A7-86D2-CF5AE8F7366F}"/>
              </a:ext>
            </a:extLst>
          </p:cNvPr>
          <p:cNvSpPr txBox="1"/>
          <p:nvPr/>
        </p:nvSpPr>
        <p:spPr>
          <a:xfrm>
            <a:off x="6870032" y="2292685"/>
            <a:ext cx="26429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/>
              <a:t>Logical Index,</a:t>
            </a:r>
            <a:br>
              <a:rPr lang="en-US" sz="2400" i="1" dirty="0"/>
            </a:br>
            <a:r>
              <a:rPr lang="en-US" sz="2400" i="1" dirty="0"/>
              <a:t>Typically 4 KB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795256F-BE7E-482D-9EF4-74C0AFC3553C}"/>
              </a:ext>
            </a:extLst>
          </p:cNvPr>
          <p:cNvSpPr txBox="1"/>
          <p:nvPr/>
        </p:nvSpPr>
        <p:spPr>
          <a:xfrm>
            <a:off x="1259305" y="3814097"/>
            <a:ext cx="20213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Hardware Devices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A24061-5054-487D-A23E-9DABB086087C}"/>
              </a:ext>
            </a:extLst>
          </p:cNvPr>
          <p:cNvSpPr txBox="1"/>
          <p:nvPr/>
        </p:nvSpPr>
        <p:spPr>
          <a:xfrm>
            <a:off x="6693567" y="1442694"/>
            <a:ext cx="2844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/>
              <a:t>Memory Address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2420F0B-4744-471F-BAEB-A88D323754AF}"/>
              </a:ext>
            </a:extLst>
          </p:cNvPr>
          <p:cNvGrpSpPr/>
          <p:nvPr/>
        </p:nvGrpSpPr>
        <p:grpSpPr>
          <a:xfrm>
            <a:off x="3100138" y="3492527"/>
            <a:ext cx="2326105" cy="2601120"/>
            <a:chOff x="1973179" y="4299284"/>
            <a:chExt cx="2326105" cy="260112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BC8BBCB-A79B-4CAF-B00C-F7194FB145E3}"/>
                </a:ext>
              </a:extLst>
            </p:cNvPr>
            <p:cNvSpPr txBox="1"/>
            <p:nvPr/>
          </p:nvSpPr>
          <p:spPr>
            <a:xfrm>
              <a:off x="2229851" y="6500294"/>
              <a:ext cx="171650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HDD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3907DA7-63BF-4EDD-9754-FAC9C9605450}"/>
                </a:ext>
              </a:extLst>
            </p:cNvPr>
            <p:cNvSpPr/>
            <p:nvPr/>
          </p:nvSpPr>
          <p:spPr>
            <a:xfrm>
              <a:off x="2229851" y="4833768"/>
              <a:ext cx="1716507" cy="545432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Sector(s)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9FAD89C-91C2-4B87-A5D5-AE3A90CBAFB3}"/>
                </a:ext>
              </a:extLst>
            </p:cNvPr>
            <p:cNvSpPr/>
            <p:nvPr/>
          </p:nvSpPr>
          <p:spPr>
            <a:xfrm>
              <a:off x="1973179" y="4299284"/>
              <a:ext cx="2326105" cy="220101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53A366A-544E-457C-8B76-5851418EBEC1}"/>
                </a:ext>
              </a:extLst>
            </p:cNvPr>
            <p:cNvSpPr txBox="1"/>
            <p:nvPr/>
          </p:nvSpPr>
          <p:spPr>
            <a:xfrm>
              <a:off x="2103522" y="5712355"/>
              <a:ext cx="201629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0" dirty="0"/>
                <a:t>Physical Index,</a:t>
              </a:r>
            </a:p>
            <a:p>
              <a:pPr algn="ctr"/>
              <a:r>
                <a:rPr lang="en-US" sz="2000" b="0" dirty="0"/>
                <a:t>512B or 4KB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2B34200-5573-4CD4-B8BC-04D36860BD08}"/>
              </a:ext>
            </a:extLst>
          </p:cNvPr>
          <p:cNvGrpSpPr/>
          <p:nvPr/>
        </p:nvGrpSpPr>
        <p:grpSpPr>
          <a:xfrm>
            <a:off x="5841332" y="3492527"/>
            <a:ext cx="2326105" cy="2601120"/>
            <a:chOff x="1973179" y="4299284"/>
            <a:chExt cx="2326105" cy="2601120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C8860BA-FCF7-452D-9C07-B55A9E20C6E0}"/>
                </a:ext>
              </a:extLst>
            </p:cNvPr>
            <p:cNvSpPr txBox="1"/>
            <p:nvPr/>
          </p:nvSpPr>
          <p:spPr>
            <a:xfrm>
              <a:off x="2229851" y="6500294"/>
              <a:ext cx="171650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SSD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A9434BA-57E4-439E-AD2F-BB026E6EE9D8}"/>
                </a:ext>
              </a:extLst>
            </p:cNvPr>
            <p:cNvSpPr/>
            <p:nvPr/>
          </p:nvSpPr>
          <p:spPr>
            <a:xfrm>
              <a:off x="1973179" y="4299284"/>
              <a:ext cx="2326105" cy="220101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28506A0-94B5-42B9-98D8-30A856466328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4203031" y="3008074"/>
            <a:ext cx="0" cy="101893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22D40B81-0D84-4088-A2D0-C7C724071C21}"/>
              </a:ext>
            </a:extLst>
          </p:cNvPr>
          <p:cNvSpPr/>
          <p:nvPr/>
        </p:nvSpPr>
        <p:spPr>
          <a:xfrm>
            <a:off x="5880435" y="3611222"/>
            <a:ext cx="2247898" cy="3901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Flash Trans. Layer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A9E8A1F-C1BD-4C52-86D2-CA7F3F81891F}"/>
              </a:ext>
            </a:extLst>
          </p:cNvPr>
          <p:cNvCxnSpPr>
            <a:cxnSpLocks/>
          </p:cNvCxnSpPr>
          <p:nvPr/>
        </p:nvCxnSpPr>
        <p:spPr>
          <a:xfrm>
            <a:off x="6280483" y="3009830"/>
            <a:ext cx="0" cy="60139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DA1D4371-BA1F-4C56-84DF-EB446C7754A5}"/>
              </a:ext>
            </a:extLst>
          </p:cNvPr>
          <p:cNvSpPr/>
          <p:nvPr/>
        </p:nvSpPr>
        <p:spPr>
          <a:xfrm>
            <a:off x="5880435" y="4344164"/>
            <a:ext cx="2247898" cy="54543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Phys. Block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DCCFCDE-0897-4344-BE77-2E986F824E01}"/>
              </a:ext>
            </a:extLst>
          </p:cNvPr>
          <p:cNvSpPr txBox="1"/>
          <p:nvPr/>
        </p:nvSpPr>
        <p:spPr>
          <a:xfrm>
            <a:off x="8206541" y="4466186"/>
            <a:ext cx="24614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/>
              <a:t>Phys Index., 4KB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5CA7740-DB6C-4C1E-A6CD-67C258692C70}"/>
              </a:ext>
            </a:extLst>
          </p:cNvPr>
          <p:cNvCxnSpPr>
            <a:cxnSpLocks/>
          </p:cNvCxnSpPr>
          <p:nvPr/>
        </p:nvCxnSpPr>
        <p:spPr>
          <a:xfrm flipH="1">
            <a:off x="6098004" y="4015488"/>
            <a:ext cx="210550" cy="35690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EBF07DC-3911-4F11-87E6-1B3A8E1F072B}"/>
              </a:ext>
            </a:extLst>
          </p:cNvPr>
          <p:cNvCxnSpPr>
            <a:cxnSpLocks/>
          </p:cNvCxnSpPr>
          <p:nvPr/>
        </p:nvCxnSpPr>
        <p:spPr>
          <a:xfrm>
            <a:off x="7190876" y="4007883"/>
            <a:ext cx="401051" cy="36450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D714583-7BBA-4352-916A-ABB23CD7848D}"/>
              </a:ext>
            </a:extLst>
          </p:cNvPr>
          <p:cNvCxnSpPr>
            <a:cxnSpLocks/>
          </p:cNvCxnSpPr>
          <p:nvPr/>
        </p:nvCxnSpPr>
        <p:spPr>
          <a:xfrm flipH="1">
            <a:off x="6775787" y="4014439"/>
            <a:ext cx="28071" cy="37575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9BA1B617-05BD-4589-BD95-E451854542FD}"/>
              </a:ext>
            </a:extLst>
          </p:cNvPr>
          <p:cNvSpPr/>
          <p:nvPr/>
        </p:nvSpPr>
        <p:spPr>
          <a:xfrm>
            <a:off x="3477126" y="4131285"/>
            <a:ext cx="1716507" cy="54543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Sector(s)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067E0D3-DBC0-48C8-9560-B4E1135DA351}"/>
              </a:ext>
            </a:extLst>
          </p:cNvPr>
          <p:cNvSpPr/>
          <p:nvPr/>
        </p:nvSpPr>
        <p:spPr>
          <a:xfrm>
            <a:off x="3629526" y="4283685"/>
            <a:ext cx="1716507" cy="54543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Sector(s)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48CB930-D2C4-4A09-9776-894A0B1BE55A}"/>
              </a:ext>
            </a:extLst>
          </p:cNvPr>
          <p:cNvSpPr/>
          <p:nvPr/>
        </p:nvSpPr>
        <p:spPr>
          <a:xfrm>
            <a:off x="5880435" y="5013598"/>
            <a:ext cx="2202782" cy="545432"/>
          </a:xfrm>
          <a:prstGeom prst="rect">
            <a:avLst/>
          </a:prstGeom>
          <a:solidFill>
            <a:srgbClr val="00AE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Erasure Page</a:t>
            </a:r>
          </a:p>
        </p:txBody>
      </p:sp>
    </p:spTree>
    <p:extLst>
      <p:ext uri="{BB962C8B-B14F-4D97-AF65-F5344CB8AC3E}">
        <p14:creationId xmlns:p14="http://schemas.microsoft.com/office/powerpoint/2010/main" val="9918099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DE482-0A13-48F3-9E8C-04949A1AB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Filesystem transactions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9F6B8-1512-4726-92A9-07F25ED83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  <a:p>
            <a:pPr lvl="1"/>
            <a:r>
              <a:rPr lang="en-US" dirty="0"/>
              <a:t>Move reliability mechanism to continuous operations during runtime</a:t>
            </a:r>
          </a:p>
          <a:p>
            <a:pPr lvl="2"/>
            <a:r>
              <a:rPr lang="en-US" dirty="0"/>
              <a:t>Some recovery after crash is fine, but not entire disk</a:t>
            </a:r>
          </a:p>
          <a:p>
            <a:pPr lvl="1"/>
            <a:r>
              <a:rPr lang="en-US" dirty="0"/>
              <a:t>Don’t just make file system consistent</a:t>
            </a:r>
          </a:p>
          <a:p>
            <a:pPr lvl="2"/>
            <a:r>
              <a:rPr lang="en-US" dirty="0"/>
              <a:t>Guarantee correctness</a:t>
            </a:r>
          </a:p>
          <a:p>
            <a:pPr lvl="2"/>
            <a:endParaRPr lang="en-US" dirty="0"/>
          </a:p>
          <a:p>
            <a:r>
              <a:rPr lang="en-US" dirty="0"/>
              <a:t>Solution: enforce atomic transactions</a:t>
            </a:r>
          </a:p>
          <a:p>
            <a:pPr lvl="1"/>
            <a:r>
              <a:rPr lang="en-US" dirty="0"/>
              <a:t>Each transaction must be performed in its entirety or not at all</a:t>
            </a:r>
          </a:p>
          <a:p>
            <a:pPr lvl="2"/>
            <a:r>
              <a:rPr lang="en-US" dirty="0"/>
              <a:t>Either all new data is visible</a:t>
            </a:r>
          </a:p>
          <a:p>
            <a:pPr lvl="2"/>
            <a:r>
              <a:rPr lang="en-US" dirty="0"/>
              <a:t>Or all old data is visible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BDA922-49E6-4107-8E85-28C0A96F4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1031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9CCA7-9FF0-454E-ABC8-2C379763F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Journaling Filesystems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30B086-3FC9-4A87-ABD9-E4ECB29411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Write all transactions to </a:t>
            </a:r>
            <a:r>
              <a:rPr lang="en-US" i="1" dirty="0"/>
              <a:t>journal</a:t>
            </a:r>
            <a:r>
              <a:rPr lang="en-US" dirty="0"/>
              <a:t> instead of actual locations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Write the blocks to the log, a reserved part of the disk.</a:t>
            </a:r>
          </a:p>
          <a:p>
            <a:pPr lvl="1"/>
            <a:r>
              <a:rPr lang="en-US" dirty="0"/>
              <a:t>This makes a durable record of the transaction you plan to commit.</a:t>
            </a:r>
          </a:p>
          <a:p>
            <a:pPr lvl="1"/>
            <a:r>
              <a:rPr lang="en-US" dirty="0"/>
              <a:t>Continue putting all writes to the log, until </a:t>
            </a:r>
            <a:r>
              <a:rPr lang="en-US" b="1" i="1" dirty="0"/>
              <a:t>commit</a:t>
            </a:r>
            <a:r>
              <a:rPr lang="en-US" dirty="0"/>
              <a:t> is called.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On commit, write a commit message to the log, then start writing all of the logged writes where they belong on disk.</a:t>
            </a:r>
          </a:p>
          <a:p>
            <a:pPr lvl="1"/>
            <a:r>
              <a:rPr lang="en-US" dirty="0"/>
              <a:t>Clear the log after everything is written again.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00AD95-8CE6-47A3-A72F-826D7B59D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0F2543-2F6D-4CE3-918E-41909F91AC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6310" y="2869664"/>
            <a:ext cx="6813371" cy="900666"/>
          </a:xfrm>
          <a:prstGeom prst="rect">
            <a:avLst/>
          </a:prstGeom>
        </p:spPr>
      </p:pic>
      <p:sp>
        <p:nvSpPr>
          <p:cNvPr id="8" name="Left Brace 7">
            <a:extLst>
              <a:ext uri="{FF2B5EF4-FFF2-40B4-BE49-F238E27FC236}">
                <a16:creationId xmlns:a16="http://schemas.microsoft.com/office/drawing/2014/main" id="{A37BF27C-8EBB-481C-B318-E97AC606C187}"/>
              </a:ext>
            </a:extLst>
          </p:cNvPr>
          <p:cNvSpPr/>
          <p:nvPr/>
        </p:nvSpPr>
        <p:spPr>
          <a:xfrm rot="5400000">
            <a:off x="4264057" y="2245370"/>
            <a:ext cx="207029" cy="938628"/>
          </a:xfrm>
          <a:prstGeom prst="leftBrace">
            <a:avLst>
              <a:gd name="adj1" fmla="val 40333"/>
              <a:gd name="adj2" fmla="val 50236"/>
            </a:avLst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34249E64-7C0E-43EE-91BF-FC22051B3279}"/>
              </a:ext>
            </a:extLst>
          </p:cNvPr>
          <p:cNvSpPr/>
          <p:nvPr/>
        </p:nvSpPr>
        <p:spPr>
          <a:xfrm rot="5400000">
            <a:off x="7133928" y="359170"/>
            <a:ext cx="207029" cy="4711025"/>
          </a:xfrm>
          <a:prstGeom prst="leftBrace">
            <a:avLst>
              <a:gd name="adj1" fmla="val 40333"/>
              <a:gd name="adj2" fmla="val 50236"/>
            </a:avLst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D78DBF3-948F-4090-B3BA-CACE250410B2}"/>
              </a:ext>
            </a:extLst>
          </p:cNvPr>
          <p:cNvSpPr txBox="1"/>
          <p:nvPr/>
        </p:nvSpPr>
        <p:spPr>
          <a:xfrm>
            <a:off x="3034653" y="1626461"/>
            <a:ext cx="24538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1"/>
                </a:solidFill>
              </a:rPr>
              <a:t>First, stage changes in log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4CFB8A6-D2A0-4C10-817D-D90A13C41D8E}"/>
              </a:ext>
            </a:extLst>
          </p:cNvPr>
          <p:cNvSpPr txBox="1"/>
          <p:nvPr/>
        </p:nvSpPr>
        <p:spPr>
          <a:xfrm>
            <a:off x="5401598" y="1637151"/>
            <a:ext cx="3671687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4">
                    <a:lumMod val="75000"/>
                  </a:schemeClr>
                </a:solidFill>
              </a:rPr>
              <a:t>Later, make changes permanent</a:t>
            </a:r>
          </a:p>
        </p:txBody>
      </p:sp>
    </p:spTree>
    <p:extLst>
      <p:ext uri="{BB962C8B-B14F-4D97-AF65-F5344CB8AC3E}">
        <p14:creationId xmlns:p14="http://schemas.microsoft.com/office/powerpoint/2010/main" val="18445806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829DE-0AA6-4C24-AB6F-28A0828ED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Journaling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7EB19-F404-4265-A929-B5B3090E06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Journal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4F8F08-08A1-4555-829E-104E89C85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32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E1B867C-B382-4A73-8757-104AB8D3D3DF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40400" y="3124200"/>
            <a:ext cx="5844008" cy="3048000"/>
          </a:xfrm>
        </p:spPr>
        <p:txBody>
          <a:bodyPr>
            <a:normAutofit/>
          </a:bodyPr>
          <a:lstStyle/>
          <a:p>
            <a:r>
              <a:rPr lang="en-US" dirty="0"/>
              <a:t>Current contents of 8 blocks of disk and the journal</a:t>
            </a:r>
          </a:p>
          <a:p>
            <a:pPr lvl="1"/>
            <a:r>
              <a:rPr lang="en-US" dirty="0"/>
              <a:t>Note that the journal is also on disk</a:t>
            </a:r>
          </a:p>
          <a:p>
            <a:endParaRPr lang="en-US" dirty="0"/>
          </a:p>
          <a:p>
            <a:r>
              <a:rPr lang="en-US" dirty="0"/>
              <a:t>Keeping this abstract</a:t>
            </a:r>
          </a:p>
          <a:p>
            <a:pPr lvl="1"/>
            <a:r>
              <a:rPr lang="en-US" dirty="0"/>
              <a:t>Blocks could be bitmaps, </a:t>
            </a:r>
            <a:r>
              <a:rPr lang="en-US" dirty="0" err="1"/>
              <a:t>inodes</a:t>
            </a:r>
            <a:r>
              <a:rPr lang="en-US" dirty="0"/>
              <a:t>, data, or anything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F6253F8-E618-4100-BB05-D3C4F2D7B5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5936799"/>
              </p:ext>
            </p:extLst>
          </p:nvPr>
        </p:nvGraphicFramePr>
        <p:xfrm>
          <a:off x="6093994" y="1092776"/>
          <a:ext cx="5562600" cy="15805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5325">
                  <a:extLst>
                    <a:ext uri="{9D8B030D-6E8A-4147-A177-3AD203B41FA5}">
                      <a16:colId xmlns:a16="http://schemas.microsoft.com/office/drawing/2014/main" val="4261449654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791541674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1435765645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1501986862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2489487523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1396291561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2451998007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2786114019"/>
                    </a:ext>
                  </a:extLst>
                </a:gridCol>
              </a:tblGrid>
              <a:tr h="10922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9897534"/>
                  </a:ext>
                </a:extLst>
              </a:tr>
              <a:tr h="488373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5104786"/>
                  </a:ext>
                </a:extLst>
              </a:tr>
            </a:tbl>
          </a:graphicData>
        </a:graphic>
      </p:graphicFrame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193CCFA3-9630-417E-836E-4B92D442AA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5632820"/>
              </p:ext>
            </p:extLst>
          </p:nvPr>
        </p:nvGraphicFramePr>
        <p:xfrm>
          <a:off x="1039394" y="1692562"/>
          <a:ext cx="3685006" cy="4314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85006">
                  <a:extLst>
                    <a:ext uri="{9D8B030D-6E8A-4147-A177-3AD203B41FA5}">
                      <a16:colId xmlns:a16="http://schemas.microsoft.com/office/drawing/2014/main" val="1595618285"/>
                    </a:ext>
                  </a:extLst>
                </a:gridCol>
              </a:tblGrid>
              <a:tr h="71909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8469669"/>
                  </a:ext>
                </a:extLst>
              </a:tr>
              <a:tr h="71909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7660947"/>
                  </a:ext>
                </a:extLst>
              </a:tr>
              <a:tr h="71909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6751606"/>
                  </a:ext>
                </a:extLst>
              </a:tr>
              <a:tr h="71909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3600458"/>
                  </a:ext>
                </a:extLst>
              </a:tr>
              <a:tr h="71909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3913481"/>
                  </a:ext>
                </a:extLst>
              </a:tr>
              <a:tr h="71909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6585976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66AD13D-FB3A-4B8A-96A4-58B70B47423A}"/>
              </a:ext>
            </a:extLst>
          </p:cNvPr>
          <p:cNvCxnSpPr/>
          <p:nvPr/>
        </p:nvCxnSpPr>
        <p:spPr>
          <a:xfrm>
            <a:off x="711200" y="1828800"/>
            <a:ext cx="0" cy="9906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22446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829DE-0AA6-4C24-AB6F-28A0828ED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Journaling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7EB19-F404-4265-A929-B5B3090E06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Journal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4F8F08-08A1-4555-829E-104E89C85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33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E1B867C-B382-4A73-8757-104AB8D3D3DF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40400" y="3124200"/>
            <a:ext cx="5844008" cy="3048000"/>
          </a:xfrm>
        </p:spPr>
        <p:txBody>
          <a:bodyPr>
            <a:normAutofit/>
          </a:bodyPr>
          <a:lstStyle/>
          <a:p>
            <a:r>
              <a:rPr lang="en-US" dirty="0"/>
              <a:t>Write transaction start to journal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F6253F8-E618-4100-BB05-D3C4F2D7B557}"/>
              </a:ext>
            </a:extLst>
          </p:cNvPr>
          <p:cNvGraphicFramePr>
            <a:graphicFrameLocks noGrp="1"/>
          </p:cNvGraphicFramePr>
          <p:nvPr/>
        </p:nvGraphicFramePr>
        <p:xfrm>
          <a:off x="6093994" y="1092776"/>
          <a:ext cx="5562600" cy="15805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5325">
                  <a:extLst>
                    <a:ext uri="{9D8B030D-6E8A-4147-A177-3AD203B41FA5}">
                      <a16:colId xmlns:a16="http://schemas.microsoft.com/office/drawing/2014/main" val="4261449654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791541674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1435765645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1501986862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2489487523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1396291561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2451998007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2786114019"/>
                    </a:ext>
                  </a:extLst>
                </a:gridCol>
              </a:tblGrid>
              <a:tr h="10922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9897534"/>
                  </a:ext>
                </a:extLst>
              </a:tr>
              <a:tr h="488373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5104786"/>
                  </a:ext>
                </a:extLst>
              </a:tr>
            </a:tbl>
          </a:graphicData>
        </a:graphic>
      </p:graphicFrame>
      <p:graphicFrame>
        <p:nvGraphicFramePr>
          <p:cNvPr id="6" name="Table 8">
            <a:extLst>
              <a:ext uri="{FF2B5EF4-FFF2-40B4-BE49-F238E27FC236}">
                <a16:creationId xmlns:a16="http://schemas.microsoft.com/office/drawing/2014/main" id="{0A255DF3-0A10-437F-B19E-B3478AF77F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8480444"/>
              </p:ext>
            </p:extLst>
          </p:nvPr>
        </p:nvGraphicFramePr>
        <p:xfrm>
          <a:off x="1039394" y="1692562"/>
          <a:ext cx="3685006" cy="4314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85006">
                  <a:extLst>
                    <a:ext uri="{9D8B030D-6E8A-4147-A177-3AD203B41FA5}">
                      <a16:colId xmlns:a16="http://schemas.microsoft.com/office/drawing/2014/main" val="1595618285"/>
                    </a:ext>
                  </a:extLst>
                </a:gridCol>
              </a:tblGrid>
              <a:tr h="71909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Transaction Begin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8469669"/>
                  </a:ext>
                </a:extLst>
              </a:tr>
              <a:tr h="71909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7660947"/>
                  </a:ext>
                </a:extLst>
              </a:tr>
              <a:tr h="71909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6751606"/>
                  </a:ext>
                </a:extLst>
              </a:tr>
              <a:tr h="71909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3600458"/>
                  </a:ext>
                </a:extLst>
              </a:tr>
              <a:tr h="71909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3913481"/>
                  </a:ext>
                </a:extLst>
              </a:tr>
              <a:tr h="71909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6585976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E49AAC7-8325-4F80-A495-F22226DFA291}"/>
              </a:ext>
            </a:extLst>
          </p:cNvPr>
          <p:cNvCxnSpPr/>
          <p:nvPr/>
        </p:nvCxnSpPr>
        <p:spPr>
          <a:xfrm>
            <a:off x="711200" y="1828800"/>
            <a:ext cx="0" cy="9906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0884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829DE-0AA6-4C24-AB6F-28A0828ED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Journaling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7EB19-F404-4265-A929-B5B3090E06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Journal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4F8F08-08A1-4555-829E-104E89C85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34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E1B867C-B382-4A73-8757-104AB8D3D3DF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40400" y="3124200"/>
            <a:ext cx="5844008" cy="3048000"/>
          </a:xfrm>
        </p:spPr>
        <p:txBody>
          <a:bodyPr>
            <a:normAutofit/>
          </a:bodyPr>
          <a:lstStyle/>
          <a:p>
            <a:r>
              <a:rPr lang="en-US" dirty="0"/>
              <a:t>Write transaction start to journal</a:t>
            </a:r>
          </a:p>
          <a:p>
            <a:r>
              <a:rPr lang="en-US" dirty="0"/>
              <a:t>Then actions for that transaction</a:t>
            </a:r>
          </a:p>
          <a:p>
            <a:pPr lvl="1"/>
            <a:r>
              <a:rPr lang="en-US" dirty="0"/>
              <a:t>Along with the data</a:t>
            </a:r>
          </a:p>
          <a:p>
            <a:pPr lvl="1"/>
            <a:r>
              <a:rPr lang="en-US" dirty="0"/>
              <a:t>Journal must be multiple blocks in size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F6253F8-E618-4100-BB05-D3C4F2D7B557}"/>
              </a:ext>
            </a:extLst>
          </p:cNvPr>
          <p:cNvGraphicFramePr>
            <a:graphicFrameLocks noGrp="1"/>
          </p:cNvGraphicFramePr>
          <p:nvPr/>
        </p:nvGraphicFramePr>
        <p:xfrm>
          <a:off x="6093994" y="1092776"/>
          <a:ext cx="5562600" cy="15805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5325">
                  <a:extLst>
                    <a:ext uri="{9D8B030D-6E8A-4147-A177-3AD203B41FA5}">
                      <a16:colId xmlns:a16="http://schemas.microsoft.com/office/drawing/2014/main" val="4261449654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791541674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1435765645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1501986862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2489487523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1396291561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2451998007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2786114019"/>
                    </a:ext>
                  </a:extLst>
                </a:gridCol>
              </a:tblGrid>
              <a:tr h="10922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9897534"/>
                  </a:ext>
                </a:extLst>
              </a:tr>
              <a:tr h="488373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5104786"/>
                  </a:ext>
                </a:extLst>
              </a:tr>
            </a:tbl>
          </a:graphicData>
        </a:graphic>
      </p:graphicFrame>
      <p:graphicFrame>
        <p:nvGraphicFramePr>
          <p:cNvPr id="6" name="Table 8">
            <a:extLst>
              <a:ext uri="{FF2B5EF4-FFF2-40B4-BE49-F238E27FC236}">
                <a16:creationId xmlns:a16="http://schemas.microsoft.com/office/drawing/2014/main" id="{0A255DF3-0A10-437F-B19E-B3478AF77F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0925506"/>
              </p:ext>
            </p:extLst>
          </p:nvPr>
        </p:nvGraphicFramePr>
        <p:xfrm>
          <a:off x="1039394" y="1692562"/>
          <a:ext cx="3685006" cy="4314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85006">
                  <a:extLst>
                    <a:ext uri="{9D8B030D-6E8A-4147-A177-3AD203B41FA5}">
                      <a16:colId xmlns:a16="http://schemas.microsoft.com/office/drawing/2014/main" val="1595618285"/>
                    </a:ext>
                  </a:extLst>
                </a:gridCol>
              </a:tblGrid>
              <a:tr h="71909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Transaction Begin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8469669"/>
                  </a:ext>
                </a:extLst>
              </a:tr>
              <a:tr h="71909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Write Block 6, Data: 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7660947"/>
                  </a:ext>
                </a:extLst>
              </a:tr>
              <a:tr h="71909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Write Block 7, Data: Z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6751606"/>
                  </a:ext>
                </a:extLst>
              </a:tr>
              <a:tr h="71909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3600458"/>
                  </a:ext>
                </a:extLst>
              </a:tr>
              <a:tr h="71909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3913481"/>
                  </a:ext>
                </a:extLst>
              </a:tr>
              <a:tr h="71909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6585976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E67A3E6-7166-4064-A7D5-9DBE3D6D9570}"/>
              </a:ext>
            </a:extLst>
          </p:cNvPr>
          <p:cNvCxnSpPr/>
          <p:nvPr/>
        </p:nvCxnSpPr>
        <p:spPr>
          <a:xfrm>
            <a:off x="711200" y="1828800"/>
            <a:ext cx="0" cy="9906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33974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829DE-0AA6-4C24-AB6F-28A0828ED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Journaling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7EB19-F404-4265-A929-B5B3090E06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Journal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4F8F08-08A1-4555-829E-104E89C85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35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E1B867C-B382-4A73-8757-104AB8D3D3DF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40400" y="3124200"/>
            <a:ext cx="5844008" cy="3048000"/>
          </a:xfrm>
        </p:spPr>
        <p:txBody>
          <a:bodyPr>
            <a:normAutofit/>
          </a:bodyPr>
          <a:lstStyle/>
          <a:p>
            <a:r>
              <a:rPr lang="en-US" dirty="0"/>
              <a:t>Write transaction start to journal</a:t>
            </a:r>
          </a:p>
          <a:p>
            <a:r>
              <a:rPr lang="en-US" dirty="0"/>
              <a:t>Then actions for that transaction</a:t>
            </a:r>
          </a:p>
          <a:p>
            <a:pPr lvl="1"/>
            <a:r>
              <a:rPr lang="en-US" dirty="0"/>
              <a:t>Along with the data</a:t>
            </a:r>
          </a:p>
          <a:p>
            <a:pPr lvl="1"/>
            <a:r>
              <a:rPr lang="en-US" dirty="0"/>
              <a:t>Journal must be multiple blocks in size</a:t>
            </a:r>
          </a:p>
          <a:p>
            <a:r>
              <a:rPr lang="en-US" dirty="0"/>
              <a:t>“Commit” by writing transaction end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F6253F8-E618-4100-BB05-D3C4F2D7B557}"/>
              </a:ext>
            </a:extLst>
          </p:cNvPr>
          <p:cNvGraphicFramePr>
            <a:graphicFrameLocks noGrp="1"/>
          </p:cNvGraphicFramePr>
          <p:nvPr/>
        </p:nvGraphicFramePr>
        <p:xfrm>
          <a:off x="6093994" y="1092776"/>
          <a:ext cx="5562600" cy="15805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5325">
                  <a:extLst>
                    <a:ext uri="{9D8B030D-6E8A-4147-A177-3AD203B41FA5}">
                      <a16:colId xmlns:a16="http://schemas.microsoft.com/office/drawing/2014/main" val="4261449654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791541674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1435765645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1501986862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2489487523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1396291561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2451998007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2786114019"/>
                    </a:ext>
                  </a:extLst>
                </a:gridCol>
              </a:tblGrid>
              <a:tr h="10922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9897534"/>
                  </a:ext>
                </a:extLst>
              </a:tr>
              <a:tr h="488373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5104786"/>
                  </a:ext>
                </a:extLst>
              </a:tr>
            </a:tbl>
          </a:graphicData>
        </a:graphic>
      </p:graphicFrame>
      <p:graphicFrame>
        <p:nvGraphicFramePr>
          <p:cNvPr id="6" name="Table 8">
            <a:extLst>
              <a:ext uri="{FF2B5EF4-FFF2-40B4-BE49-F238E27FC236}">
                <a16:creationId xmlns:a16="http://schemas.microsoft.com/office/drawing/2014/main" id="{0A255DF3-0A10-437F-B19E-B3478AF77F6B}"/>
              </a:ext>
            </a:extLst>
          </p:cNvPr>
          <p:cNvGraphicFramePr>
            <a:graphicFrameLocks noGrp="1"/>
          </p:cNvGraphicFramePr>
          <p:nvPr/>
        </p:nvGraphicFramePr>
        <p:xfrm>
          <a:off x="1039394" y="1692562"/>
          <a:ext cx="3685006" cy="4314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85006">
                  <a:extLst>
                    <a:ext uri="{9D8B030D-6E8A-4147-A177-3AD203B41FA5}">
                      <a16:colId xmlns:a16="http://schemas.microsoft.com/office/drawing/2014/main" val="1595618285"/>
                    </a:ext>
                  </a:extLst>
                </a:gridCol>
              </a:tblGrid>
              <a:tr h="71909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Transaction Begin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8469669"/>
                  </a:ext>
                </a:extLst>
              </a:tr>
              <a:tr h="71909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Write Block 6, Data: 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7660947"/>
                  </a:ext>
                </a:extLst>
              </a:tr>
              <a:tr h="71909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Write Block 7, Data: Z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6751606"/>
                  </a:ext>
                </a:extLst>
              </a:tr>
              <a:tr h="71909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Transaction End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3600458"/>
                  </a:ext>
                </a:extLst>
              </a:tr>
              <a:tr h="71909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3913481"/>
                  </a:ext>
                </a:extLst>
              </a:tr>
              <a:tr h="71909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6585976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CD1F351-EA77-43E2-96F6-1D24F50006DD}"/>
              </a:ext>
            </a:extLst>
          </p:cNvPr>
          <p:cNvCxnSpPr/>
          <p:nvPr/>
        </p:nvCxnSpPr>
        <p:spPr>
          <a:xfrm>
            <a:off x="711200" y="1828800"/>
            <a:ext cx="0" cy="9906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50310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829DE-0AA6-4C24-AB6F-28A0828ED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Journaling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7EB19-F404-4265-A929-B5B3090E06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Journal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4F8F08-08A1-4555-829E-104E89C85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36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E1B867C-B382-4A73-8757-104AB8D3D3DF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40400" y="3124200"/>
            <a:ext cx="5844008" cy="3048000"/>
          </a:xfrm>
        </p:spPr>
        <p:txBody>
          <a:bodyPr>
            <a:normAutofit/>
          </a:bodyPr>
          <a:lstStyle/>
          <a:p>
            <a:r>
              <a:rPr lang="en-US" dirty="0"/>
              <a:t>Sometime after transaction is written, data can actually be recorded to disk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F6253F8-E618-4100-BB05-D3C4F2D7B5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044075"/>
              </p:ext>
            </p:extLst>
          </p:nvPr>
        </p:nvGraphicFramePr>
        <p:xfrm>
          <a:off x="6093994" y="1092776"/>
          <a:ext cx="5562600" cy="15805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5325">
                  <a:extLst>
                    <a:ext uri="{9D8B030D-6E8A-4147-A177-3AD203B41FA5}">
                      <a16:colId xmlns:a16="http://schemas.microsoft.com/office/drawing/2014/main" val="4261449654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791541674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1435765645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1501986862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2489487523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1396291561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2451998007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2786114019"/>
                    </a:ext>
                  </a:extLst>
                </a:gridCol>
              </a:tblGrid>
              <a:tr h="10922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9897534"/>
                  </a:ext>
                </a:extLst>
              </a:tr>
              <a:tr h="488373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5104786"/>
                  </a:ext>
                </a:extLst>
              </a:tr>
            </a:tbl>
          </a:graphicData>
        </a:graphic>
      </p:graphicFrame>
      <p:graphicFrame>
        <p:nvGraphicFramePr>
          <p:cNvPr id="6" name="Table 8">
            <a:extLst>
              <a:ext uri="{FF2B5EF4-FFF2-40B4-BE49-F238E27FC236}">
                <a16:creationId xmlns:a16="http://schemas.microsoft.com/office/drawing/2014/main" id="{0A255DF3-0A10-437F-B19E-B3478AF77F6B}"/>
              </a:ext>
            </a:extLst>
          </p:cNvPr>
          <p:cNvGraphicFramePr>
            <a:graphicFrameLocks noGrp="1"/>
          </p:cNvGraphicFramePr>
          <p:nvPr/>
        </p:nvGraphicFramePr>
        <p:xfrm>
          <a:off x="1039394" y="1692562"/>
          <a:ext cx="3685006" cy="4314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85006">
                  <a:extLst>
                    <a:ext uri="{9D8B030D-6E8A-4147-A177-3AD203B41FA5}">
                      <a16:colId xmlns:a16="http://schemas.microsoft.com/office/drawing/2014/main" val="1595618285"/>
                    </a:ext>
                  </a:extLst>
                </a:gridCol>
              </a:tblGrid>
              <a:tr h="71909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Transaction Begin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8469669"/>
                  </a:ext>
                </a:extLst>
              </a:tr>
              <a:tr h="71909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Write Block 6, Data: 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7660947"/>
                  </a:ext>
                </a:extLst>
              </a:tr>
              <a:tr h="71909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Write Block 7, Data: Z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6751606"/>
                  </a:ext>
                </a:extLst>
              </a:tr>
              <a:tr h="71909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Transaction End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3600458"/>
                  </a:ext>
                </a:extLst>
              </a:tr>
              <a:tr h="71909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3913481"/>
                  </a:ext>
                </a:extLst>
              </a:tr>
              <a:tr h="71909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6585976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4754BF9-C97B-4981-988F-12F56F6A50CF}"/>
              </a:ext>
            </a:extLst>
          </p:cNvPr>
          <p:cNvCxnSpPr/>
          <p:nvPr/>
        </p:nvCxnSpPr>
        <p:spPr>
          <a:xfrm>
            <a:off x="711200" y="1828800"/>
            <a:ext cx="0" cy="9906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23860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829DE-0AA6-4C24-AB6F-28A0828ED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Journaling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7EB19-F404-4265-A929-B5B3090E06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Journal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4F8F08-08A1-4555-829E-104E89C85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37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E1B867C-B382-4A73-8757-104AB8D3D3DF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40400" y="3124200"/>
            <a:ext cx="5844008" cy="3048000"/>
          </a:xfrm>
        </p:spPr>
        <p:txBody>
          <a:bodyPr>
            <a:normAutofit/>
          </a:bodyPr>
          <a:lstStyle/>
          <a:p>
            <a:r>
              <a:rPr lang="en-US" dirty="0"/>
              <a:t>Sometime after transaction is written, data can actually be recorded to disk</a:t>
            </a:r>
          </a:p>
          <a:p>
            <a:r>
              <a:rPr lang="en-US" dirty="0"/>
              <a:t>And then journal can be cleared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F6253F8-E618-4100-BB05-D3C4F2D7B557}"/>
              </a:ext>
            </a:extLst>
          </p:cNvPr>
          <p:cNvGraphicFramePr>
            <a:graphicFrameLocks noGrp="1"/>
          </p:cNvGraphicFramePr>
          <p:nvPr/>
        </p:nvGraphicFramePr>
        <p:xfrm>
          <a:off x="6093994" y="1092776"/>
          <a:ext cx="5562600" cy="15805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5325">
                  <a:extLst>
                    <a:ext uri="{9D8B030D-6E8A-4147-A177-3AD203B41FA5}">
                      <a16:colId xmlns:a16="http://schemas.microsoft.com/office/drawing/2014/main" val="4261449654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791541674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1435765645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1501986862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2489487523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1396291561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2451998007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2786114019"/>
                    </a:ext>
                  </a:extLst>
                </a:gridCol>
              </a:tblGrid>
              <a:tr h="10922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9897534"/>
                  </a:ext>
                </a:extLst>
              </a:tr>
              <a:tr h="488373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5104786"/>
                  </a:ext>
                </a:extLst>
              </a:tr>
            </a:tbl>
          </a:graphicData>
        </a:graphic>
      </p:graphicFrame>
      <p:graphicFrame>
        <p:nvGraphicFramePr>
          <p:cNvPr id="6" name="Table 8">
            <a:extLst>
              <a:ext uri="{FF2B5EF4-FFF2-40B4-BE49-F238E27FC236}">
                <a16:creationId xmlns:a16="http://schemas.microsoft.com/office/drawing/2014/main" id="{0A255DF3-0A10-437F-B19E-B3478AF77F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9328292"/>
              </p:ext>
            </p:extLst>
          </p:nvPr>
        </p:nvGraphicFramePr>
        <p:xfrm>
          <a:off x="1039394" y="1692562"/>
          <a:ext cx="3685006" cy="4314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85006">
                  <a:extLst>
                    <a:ext uri="{9D8B030D-6E8A-4147-A177-3AD203B41FA5}">
                      <a16:colId xmlns:a16="http://schemas.microsoft.com/office/drawing/2014/main" val="1595618285"/>
                    </a:ext>
                  </a:extLst>
                </a:gridCol>
              </a:tblGrid>
              <a:tr h="71909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8469669"/>
                  </a:ext>
                </a:extLst>
              </a:tr>
              <a:tr h="71909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7660947"/>
                  </a:ext>
                </a:extLst>
              </a:tr>
              <a:tr h="71909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6751606"/>
                  </a:ext>
                </a:extLst>
              </a:tr>
              <a:tr h="71909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3600458"/>
                  </a:ext>
                </a:extLst>
              </a:tr>
              <a:tr h="71909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3913481"/>
                  </a:ext>
                </a:extLst>
              </a:tr>
              <a:tr h="71909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6585976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1A0C07D-DC18-415A-BB04-EFCDB328144F}"/>
              </a:ext>
            </a:extLst>
          </p:cNvPr>
          <p:cNvCxnSpPr/>
          <p:nvPr/>
        </p:nvCxnSpPr>
        <p:spPr>
          <a:xfrm>
            <a:off x="711200" y="1828800"/>
            <a:ext cx="0" cy="9906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829866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CBC5B-5A5D-4E7C-8D48-2AC0083CD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Resolving crashes with journaling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9C26F-9BCF-4495-9EDA-0584581495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The next time the computer boots, OS resolves filesystem: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No transactions happening when crash occurred</a:t>
            </a:r>
          </a:p>
          <a:p>
            <a:pPr lvl="1"/>
            <a:r>
              <a:rPr lang="en-US" dirty="0"/>
              <a:t>Journal is empty. Do nothing because there were no outstanding transactions.</a:t>
            </a:r>
          </a:p>
          <a:p>
            <a:pPr lvl="1"/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Crash occurred </a:t>
            </a:r>
            <a:r>
              <a:rPr lang="en-US" i="1" dirty="0"/>
              <a:t>before commit </a:t>
            </a:r>
            <a:r>
              <a:rPr lang="en-US" dirty="0"/>
              <a:t>(before Transaction End):</a:t>
            </a:r>
          </a:p>
          <a:p>
            <a:pPr lvl="1"/>
            <a:r>
              <a:rPr lang="en-US" dirty="0"/>
              <a:t>There is data in the journal, but no commit message.</a:t>
            </a:r>
          </a:p>
          <a:p>
            <a:pPr lvl="1"/>
            <a:r>
              <a:rPr lang="en-US" dirty="0"/>
              <a:t>Just clear the log to </a:t>
            </a:r>
            <a:r>
              <a:rPr lang="en-US" b="1" i="1" dirty="0"/>
              <a:t>roll back</a:t>
            </a:r>
            <a:r>
              <a:rPr lang="en-US" i="1" dirty="0"/>
              <a:t> </a:t>
            </a:r>
            <a:r>
              <a:rPr lang="en-US" dirty="0"/>
              <a:t>the transaction.</a:t>
            </a:r>
          </a:p>
          <a:p>
            <a:pPr lvl="1"/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Crash occurred </a:t>
            </a:r>
            <a:r>
              <a:rPr lang="en-US" i="1" dirty="0"/>
              <a:t>after commit</a:t>
            </a:r>
            <a:r>
              <a:rPr lang="en-US" dirty="0"/>
              <a:t>, while writing data to main part of disk.</a:t>
            </a:r>
          </a:p>
          <a:p>
            <a:pPr lvl="1"/>
            <a:r>
              <a:rPr lang="en-US" dirty="0"/>
              <a:t>We don’t know how much of the transaction was finished.</a:t>
            </a:r>
          </a:p>
          <a:p>
            <a:pPr lvl="1"/>
            <a:r>
              <a:rPr lang="en-US" dirty="0"/>
              <a:t>However, the journal tells us exactly what must be done!</a:t>
            </a:r>
          </a:p>
          <a:p>
            <a:pPr lvl="1"/>
            <a:r>
              <a:rPr lang="en-US" b="1" i="1" dirty="0"/>
              <a:t>Replay</a:t>
            </a:r>
            <a:r>
              <a:rPr lang="en-US" dirty="0"/>
              <a:t> the transaction (from the beginning), then clear the journal.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07F204-1C59-47ED-AF4E-55E39580B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813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829DE-0AA6-4C24-AB6F-28A0828ED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Check your understanding – resolve after crash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7EB19-F404-4265-A929-B5B3090E06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Journal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4F8F08-08A1-4555-829E-104E89C85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39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E1B867C-B382-4A73-8757-104AB8D3D3DF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40400" y="3124200"/>
            <a:ext cx="5844008" cy="3048000"/>
          </a:xfrm>
        </p:spPr>
        <p:txBody>
          <a:bodyPr>
            <a:normAutofit/>
          </a:bodyPr>
          <a:lstStyle/>
          <a:p>
            <a:r>
              <a:rPr lang="en-US" dirty="0"/>
              <a:t>When did this crash occur?</a:t>
            </a:r>
          </a:p>
          <a:p>
            <a:endParaRPr lang="en-US" dirty="0"/>
          </a:p>
          <a:p>
            <a:r>
              <a:rPr lang="en-US" dirty="0"/>
              <a:t>What steps should be taken?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F6253F8-E618-4100-BB05-D3C4F2D7B5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7261108"/>
              </p:ext>
            </p:extLst>
          </p:nvPr>
        </p:nvGraphicFramePr>
        <p:xfrm>
          <a:off x="6093994" y="1092776"/>
          <a:ext cx="5562600" cy="15805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5325">
                  <a:extLst>
                    <a:ext uri="{9D8B030D-6E8A-4147-A177-3AD203B41FA5}">
                      <a16:colId xmlns:a16="http://schemas.microsoft.com/office/drawing/2014/main" val="4261449654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791541674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1435765645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1501986862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2489487523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1396291561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2451998007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2786114019"/>
                    </a:ext>
                  </a:extLst>
                </a:gridCol>
              </a:tblGrid>
              <a:tr h="10922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9897534"/>
                  </a:ext>
                </a:extLst>
              </a:tr>
              <a:tr h="488373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5104786"/>
                  </a:ext>
                </a:extLst>
              </a:tr>
            </a:tbl>
          </a:graphicData>
        </a:graphic>
      </p:graphicFrame>
      <p:graphicFrame>
        <p:nvGraphicFramePr>
          <p:cNvPr id="6" name="Table 8">
            <a:extLst>
              <a:ext uri="{FF2B5EF4-FFF2-40B4-BE49-F238E27FC236}">
                <a16:creationId xmlns:a16="http://schemas.microsoft.com/office/drawing/2014/main" id="{0A255DF3-0A10-437F-B19E-B3478AF77F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6177446"/>
              </p:ext>
            </p:extLst>
          </p:nvPr>
        </p:nvGraphicFramePr>
        <p:xfrm>
          <a:off x="1039394" y="1692562"/>
          <a:ext cx="3685006" cy="4314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85006">
                  <a:extLst>
                    <a:ext uri="{9D8B030D-6E8A-4147-A177-3AD203B41FA5}">
                      <a16:colId xmlns:a16="http://schemas.microsoft.com/office/drawing/2014/main" val="1595618285"/>
                    </a:ext>
                  </a:extLst>
                </a:gridCol>
              </a:tblGrid>
              <a:tr h="71909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Transaction Begin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8469669"/>
                  </a:ext>
                </a:extLst>
              </a:tr>
              <a:tr h="71909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Write Block 0, Data: Q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7660947"/>
                  </a:ext>
                </a:extLst>
              </a:tr>
              <a:tr h="71909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Write Block 1, Data: 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6751606"/>
                  </a:ext>
                </a:extLst>
              </a:tr>
              <a:tr h="71909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Write Block 2, Data: 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3600458"/>
                  </a:ext>
                </a:extLst>
              </a:tr>
              <a:tr h="71909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Transaction End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3913481"/>
                  </a:ext>
                </a:extLst>
              </a:tr>
              <a:tr h="71909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6585976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1A0C07D-DC18-415A-BB04-EFCDB328144F}"/>
              </a:ext>
            </a:extLst>
          </p:cNvPr>
          <p:cNvCxnSpPr/>
          <p:nvPr/>
        </p:nvCxnSpPr>
        <p:spPr>
          <a:xfrm>
            <a:off x="711200" y="1828800"/>
            <a:ext cx="0" cy="9906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0856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2F3F4-2DF4-4EF1-B211-9C0EF145E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goes within a partition?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AB204-2B2E-4F6B-92A6-0D91E66E15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799" y="1143000"/>
            <a:ext cx="7465595" cy="5029200"/>
          </a:xfrm>
        </p:spPr>
        <p:txBody>
          <a:bodyPr/>
          <a:lstStyle/>
          <a:p>
            <a:r>
              <a:rPr lang="en-US" dirty="0"/>
              <a:t>Header (Superblock)</a:t>
            </a:r>
          </a:p>
          <a:p>
            <a:pPr lvl="1"/>
            <a:r>
              <a:rPr lang="en-US" dirty="0"/>
              <a:t>Details about which filesystem this is</a:t>
            </a:r>
          </a:p>
          <a:p>
            <a:pPr lvl="1"/>
            <a:r>
              <a:rPr lang="en-US" dirty="0"/>
              <a:t>Metadata about the filesystem</a:t>
            </a:r>
          </a:p>
          <a:p>
            <a:pPr lvl="1"/>
            <a:endParaRPr lang="en-US" dirty="0"/>
          </a:p>
          <a:p>
            <a:r>
              <a:rPr lang="en-US" dirty="0"/>
              <a:t>Free Space Tracking</a:t>
            </a:r>
          </a:p>
          <a:p>
            <a:pPr lvl="1"/>
            <a:r>
              <a:rPr lang="en-US" dirty="0"/>
              <a:t>Likely a bitmap of whether blocks are used/free</a:t>
            </a:r>
          </a:p>
          <a:p>
            <a:pPr lvl="1"/>
            <a:endParaRPr lang="en-US" dirty="0"/>
          </a:p>
          <a:p>
            <a:r>
              <a:rPr lang="en-US" dirty="0"/>
              <a:t>File Tracking</a:t>
            </a:r>
          </a:p>
          <a:p>
            <a:pPr lvl="1"/>
            <a:r>
              <a:rPr lang="en-US" dirty="0"/>
              <a:t>Either allocation table or </a:t>
            </a:r>
            <a:r>
              <a:rPr lang="en-US" dirty="0" err="1"/>
              <a:t>inodes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File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B89C89-CE38-4D38-90D4-E40384FB1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</a:t>
            </a:fld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B30A1F5-6CCA-4279-ABC4-9EC917AECFD8}"/>
              </a:ext>
            </a:extLst>
          </p:cNvPr>
          <p:cNvGrpSpPr/>
          <p:nvPr/>
        </p:nvGrpSpPr>
        <p:grpSpPr>
          <a:xfrm>
            <a:off x="607595" y="1143000"/>
            <a:ext cx="3100805" cy="5029200"/>
            <a:chOff x="607595" y="1143000"/>
            <a:chExt cx="3100805" cy="50292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829C2E8-50C0-4E6C-9C26-96AA7F7C6959}"/>
                </a:ext>
              </a:extLst>
            </p:cNvPr>
            <p:cNvSpPr/>
            <p:nvPr/>
          </p:nvSpPr>
          <p:spPr>
            <a:xfrm>
              <a:off x="607595" y="1143000"/>
              <a:ext cx="3100805" cy="5029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/>
                <a:t>Partition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371B342-6163-4008-A808-BC4C08999B9D}"/>
                </a:ext>
              </a:extLst>
            </p:cNvPr>
            <p:cNvSpPr/>
            <p:nvPr/>
          </p:nvSpPr>
          <p:spPr>
            <a:xfrm>
              <a:off x="795664" y="1569309"/>
              <a:ext cx="2724665" cy="654908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Header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B5495B7-C2AE-4DD1-97E3-9B32CC7EE69B}"/>
                </a:ext>
              </a:extLst>
            </p:cNvPr>
            <p:cNvSpPr/>
            <p:nvPr/>
          </p:nvSpPr>
          <p:spPr>
            <a:xfrm>
              <a:off x="795664" y="2332338"/>
              <a:ext cx="2724665" cy="654908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Free Space Tracking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9B17FC7-DD0A-49B4-A53F-BE2727686BA7}"/>
                </a:ext>
              </a:extLst>
            </p:cNvPr>
            <p:cNvSpPr/>
            <p:nvPr/>
          </p:nvSpPr>
          <p:spPr>
            <a:xfrm>
              <a:off x="795664" y="3095367"/>
              <a:ext cx="2724665" cy="654908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File Tracking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3474A76-2E6A-4159-9905-3EEEDD0C5615}"/>
                </a:ext>
              </a:extLst>
            </p:cNvPr>
            <p:cNvSpPr/>
            <p:nvPr/>
          </p:nvSpPr>
          <p:spPr>
            <a:xfrm>
              <a:off x="795664" y="3858396"/>
              <a:ext cx="2724665" cy="220877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File Data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7675137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829DE-0AA6-4C24-AB6F-28A0828ED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Check your understanding – resolve after crash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7EB19-F404-4265-A929-B5B3090E06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Journal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4F8F08-08A1-4555-829E-104E89C85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40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E1B867C-B382-4A73-8757-104AB8D3D3DF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40400" y="3124200"/>
            <a:ext cx="5844008" cy="30480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When did this crash occur?</a:t>
            </a:r>
          </a:p>
          <a:p>
            <a:pPr lvl="1"/>
            <a:r>
              <a:rPr lang="en-US" dirty="0"/>
              <a:t>After commit</a:t>
            </a:r>
          </a:p>
          <a:p>
            <a:pPr lvl="1"/>
            <a:r>
              <a:rPr lang="en-US" dirty="0"/>
              <a:t>Some data may have even been written (impossible to know)</a:t>
            </a:r>
          </a:p>
          <a:p>
            <a:endParaRPr lang="en-US" dirty="0"/>
          </a:p>
          <a:p>
            <a:r>
              <a:rPr lang="en-US" dirty="0"/>
              <a:t>What steps should be taken?</a:t>
            </a:r>
          </a:p>
          <a:p>
            <a:pPr lvl="1"/>
            <a:r>
              <a:rPr lang="en-US" dirty="0"/>
              <a:t>Replay transaction and perform the writes</a:t>
            </a:r>
          </a:p>
          <a:p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F6253F8-E618-4100-BB05-D3C4F2D7B5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0351877"/>
              </p:ext>
            </p:extLst>
          </p:nvPr>
        </p:nvGraphicFramePr>
        <p:xfrm>
          <a:off x="6093994" y="1092776"/>
          <a:ext cx="5562600" cy="15805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5325">
                  <a:extLst>
                    <a:ext uri="{9D8B030D-6E8A-4147-A177-3AD203B41FA5}">
                      <a16:colId xmlns:a16="http://schemas.microsoft.com/office/drawing/2014/main" val="4261449654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791541674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1435765645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1501986862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2489487523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1396291561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2451998007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2786114019"/>
                    </a:ext>
                  </a:extLst>
                </a:gridCol>
              </a:tblGrid>
              <a:tr h="10922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Q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9897534"/>
                  </a:ext>
                </a:extLst>
              </a:tr>
              <a:tr h="488373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5104786"/>
                  </a:ext>
                </a:extLst>
              </a:tr>
            </a:tbl>
          </a:graphicData>
        </a:graphic>
      </p:graphicFrame>
      <p:graphicFrame>
        <p:nvGraphicFramePr>
          <p:cNvPr id="6" name="Table 8">
            <a:extLst>
              <a:ext uri="{FF2B5EF4-FFF2-40B4-BE49-F238E27FC236}">
                <a16:creationId xmlns:a16="http://schemas.microsoft.com/office/drawing/2014/main" id="{0A255DF3-0A10-437F-B19E-B3478AF77F6B}"/>
              </a:ext>
            </a:extLst>
          </p:cNvPr>
          <p:cNvGraphicFramePr>
            <a:graphicFrameLocks noGrp="1"/>
          </p:cNvGraphicFramePr>
          <p:nvPr/>
        </p:nvGraphicFramePr>
        <p:xfrm>
          <a:off x="1039394" y="1692562"/>
          <a:ext cx="3685006" cy="4314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85006">
                  <a:extLst>
                    <a:ext uri="{9D8B030D-6E8A-4147-A177-3AD203B41FA5}">
                      <a16:colId xmlns:a16="http://schemas.microsoft.com/office/drawing/2014/main" val="1595618285"/>
                    </a:ext>
                  </a:extLst>
                </a:gridCol>
              </a:tblGrid>
              <a:tr h="71909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Transaction Begin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8469669"/>
                  </a:ext>
                </a:extLst>
              </a:tr>
              <a:tr h="71909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Write Block 0, Data: Q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7660947"/>
                  </a:ext>
                </a:extLst>
              </a:tr>
              <a:tr h="71909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Write Block 1, Data: 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6751606"/>
                  </a:ext>
                </a:extLst>
              </a:tr>
              <a:tr h="71909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Write Block 2, Data: 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3600458"/>
                  </a:ext>
                </a:extLst>
              </a:tr>
              <a:tr h="71909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Transaction End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3913481"/>
                  </a:ext>
                </a:extLst>
              </a:tr>
              <a:tr h="71909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6585976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1A0C07D-DC18-415A-BB04-EFCDB328144F}"/>
              </a:ext>
            </a:extLst>
          </p:cNvPr>
          <p:cNvCxnSpPr/>
          <p:nvPr/>
        </p:nvCxnSpPr>
        <p:spPr>
          <a:xfrm>
            <a:off x="711200" y="1828800"/>
            <a:ext cx="0" cy="9906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251716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829DE-0AA6-4C24-AB6F-28A0828ED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Break + Check your understanding – resolve after crash again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7EB19-F404-4265-A929-B5B3090E06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Journal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4F8F08-08A1-4555-829E-104E89C85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41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E1B867C-B382-4A73-8757-104AB8D3D3DF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40400" y="3124200"/>
            <a:ext cx="5844008" cy="3048000"/>
          </a:xfrm>
        </p:spPr>
        <p:txBody>
          <a:bodyPr>
            <a:normAutofit/>
          </a:bodyPr>
          <a:lstStyle/>
          <a:p>
            <a:r>
              <a:rPr lang="en-US" dirty="0"/>
              <a:t>When did this crash occur?</a:t>
            </a:r>
          </a:p>
          <a:p>
            <a:endParaRPr lang="en-US" dirty="0"/>
          </a:p>
          <a:p>
            <a:r>
              <a:rPr lang="en-US" dirty="0"/>
              <a:t>What steps should be taken?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F6253F8-E618-4100-BB05-D3C4F2D7B557}"/>
              </a:ext>
            </a:extLst>
          </p:cNvPr>
          <p:cNvGraphicFramePr>
            <a:graphicFrameLocks noGrp="1"/>
          </p:cNvGraphicFramePr>
          <p:nvPr/>
        </p:nvGraphicFramePr>
        <p:xfrm>
          <a:off x="6093994" y="1092776"/>
          <a:ext cx="5562600" cy="15805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5325">
                  <a:extLst>
                    <a:ext uri="{9D8B030D-6E8A-4147-A177-3AD203B41FA5}">
                      <a16:colId xmlns:a16="http://schemas.microsoft.com/office/drawing/2014/main" val="4261449654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791541674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1435765645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1501986862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2489487523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1396291561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2451998007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2786114019"/>
                    </a:ext>
                  </a:extLst>
                </a:gridCol>
              </a:tblGrid>
              <a:tr h="10922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9897534"/>
                  </a:ext>
                </a:extLst>
              </a:tr>
              <a:tr h="488373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5104786"/>
                  </a:ext>
                </a:extLst>
              </a:tr>
            </a:tbl>
          </a:graphicData>
        </a:graphic>
      </p:graphicFrame>
      <p:graphicFrame>
        <p:nvGraphicFramePr>
          <p:cNvPr id="6" name="Table 8">
            <a:extLst>
              <a:ext uri="{FF2B5EF4-FFF2-40B4-BE49-F238E27FC236}">
                <a16:creationId xmlns:a16="http://schemas.microsoft.com/office/drawing/2014/main" id="{0A255DF3-0A10-437F-B19E-B3478AF77F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4970915"/>
              </p:ext>
            </p:extLst>
          </p:nvPr>
        </p:nvGraphicFramePr>
        <p:xfrm>
          <a:off x="1039394" y="1692562"/>
          <a:ext cx="3685006" cy="4314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85006">
                  <a:extLst>
                    <a:ext uri="{9D8B030D-6E8A-4147-A177-3AD203B41FA5}">
                      <a16:colId xmlns:a16="http://schemas.microsoft.com/office/drawing/2014/main" val="1595618285"/>
                    </a:ext>
                  </a:extLst>
                </a:gridCol>
              </a:tblGrid>
              <a:tr h="71909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Transaction Begin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8469669"/>
                  </a:ext>
                </a:extLst>
              </a:tr>
              <a:tr h="71909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Write Block 3, Data: 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7660947"/>
                  </a:ext>
                </a:extLst>
              </a:tr>
              <a:tr h="71909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Write Block 4, Data: 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6751606"/>
                  </a:ext>
                </a:extLst>
              </a:tr>
              <a:tr h="71909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3600458"/>
                  </a:ext>
                </a:extLst>
              </a:tr>
              <a:tr h="71909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3913481"/>
                  </a:ext>
                </a:extLst>
              </a:tr>
              <a:tr h="71909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6585976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1A0C07D-DC18-415A-BB04-EFCDB328144F}"/>
              </a:ext>
            </a:extLst>
          </p:cNvPr>
          <p:cNvCxnSpPr/>
          <p:nvPr/>
        </p:nvCxnSpPr>
        <p:spPr>
          <a:xfrm>
            <a:off x="711200" y="1828800"/>
            <a:ext cx="0" cy="9906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213745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829DE-0AA6-4C24-AB6F-28A0828ED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Break + Check your understanding – resolve after crash again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7EB19-F404-4265-A929-B5B3090E06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Journal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4F8F08-08A1-4555-829E-104E89C85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42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E1B867C-B382-4A73-8757-104AB8D3D3DF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40400" y="3124200"/>
            <a:ext cx="5844008" cy="3048000"/>
          </a:xfrm>
        </p:spPr>
        <p:txBody>
          <a:bodyPr>
            <a:normAutofit/>
          </a:bodyPr>
          <a:lstStyle/>
          <a:p>
            <a:r>
              <a:rPr lang="en-US" dirty="0"/>
              <a:t>When did this crash occur?</a:t>
            </a:r>
          </a:p>
          <a:p>
            <a:pPr lvl="1"/>
            <a:r>
              <a:rPr lang="en-US" dirty="0"/>
              <a:t>Before transaction committed</a:t>
            </a:r>
          </a:p>
          <a:p>
            <a:endParaRPr lang="en-US" dirty="0"/>
          </a:p>
          <a:p>
            <a:r>
              <a:rPr lang="en-US" dirty="0"/>
              <a:t>What steps should be taken?</a:t>
            </a:r>
          </a:p>
          <a:p>
            <a:pPr lvl="1"/>
            <a:r>
              <a:rPr lang="en-US" dirty="0"/>
              <a:t>Delete partial transaction from journal</a:t>
            </a:r>
          </a:p>
          <a:p>
            <a:pPr lvl="1"/>
            <a:r>
              <a:rPr lang="en-US" dirty="0"/>
              <a:t>No need to edit disk blocks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F6253F8-E618-4100-BB05-D3C4F2D7B557}"/>
              </a:ext>
            </a:extLst>
          </p:cNvPr>
          <p:cNvGraphicFramePr>
            <a:graphicFrameLocks noGrp="1"/>
          </p:cNvGraphicFramePr>
          <p:nvPr/>
        </p:nvGraphicFramePr>
        <p:xfrm>
          <a:off x="6093994" y="1092776"/>
          <a:ext cx="5562600" cy="15805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5325">
                  <a:extLst>
                    <a:ext uri="{9D8B030D-6E8A-4147-A177-3AD203B41FA5}">
                      <a16:colId xmlns:a16="http://schemas.microsoft.com/office/drawing/2014/main" val="4261449654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791541674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1435765645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1501986862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2489487523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1396291561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2451998007"/>
                    </a:ext>
                  </a:extLst>
                </a:gridCol>
                <a:gridCol w="695325">
                  <a:extLst>
                    <a:ext uri="{9D8B030D-6E8A-4147-A177-3AD203B41FA5}">
                      <a16:colId xmlns:a16="http://schemas.microsoft.com/office/drawing/2014/main" val="2786114019"/>
                    </a:ext>
                  </a:extLst>
                </a:gridCol>
              </a:tblGrid>
              <a:tr h="10922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Q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9897534"/>
                  </a:ext>
                </a:extLst>
              </a:tr>
              <a:tr h="488373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5104786"/>
                  </a:ext>
                </a:extLst>
              </a:tr>
            </a:tbl>
          </a:graphicData>
        </a:graphic>
      </p:graphicFrame>
      <p:graphicFrame>
        <p:nvGraphicFramePr>
          <p:cNvPr id="6" name="Table 8">
            <a:extLst>
              <a:ext uri="{FF2B5EF4-FFF2-40B4-BE49-F238E27FC236}">
                <a16:creationId xmlns:a16="http://schemas.microsoft.com/office/drawing/2014/main" id="{0A255DF3-0A10-437F-B19E-B3478AF77F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9092470"/>
              </p:ext>
            </p:extLst>
          </p:nvPr>
        </p:nvGraphicFramePr>
        <p:xfrm>
          <a:off x="1039394" y="1692562"/>
          <a:ext cx="3685006" cy="4314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85006">
                  <a:extLst>
                    <a:ext uri="{9D8B030D-6E8A-4147-A177-3AD203B41FA5}">
                      <a16:colId xmlns:a16="http://schemas.microsoft.com/office/drawing/2014/main" val="1595618285"/>
                    </a:ext>
                  </a:extLst>
                </a:gridCol>
              </a:tblGrid>
              <a:tr h="71909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8469669"/>
                  </a:ext>
                </a:extLst>
              </a:tr>
              <a:tr h="71909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7660947"/>
                  </a:ext>
                </a:extLst>
              </a:tr>
              <a:tr h="71909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6751606"/>
                  </a:ext>
                </a:extLst>
              </a:tr>
              <a:tr h="71909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3600458"/>
                  </a:ext>
                </a:extLst>
              </a:tr>
              <a:tr h="71909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3913481"/>
                  </a:ext>
                </a:extLst>
              </a:tr>
              <a:tr h="71909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6585976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1A0C07D-DC18-415A-BB04-EFCDB328144F}"/>
              </a:ext>
            </a:extLst>
          </p:cNvPr>
          <p:cNvCxnSpPr/>
          <p:nvPr/>
        </p:nvCxnSpPr>
        <p:spPr>
          <a:xfrm>
            <a:off x="711200" y="1828800"/>
            <a:ext cx="0" cy="9906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057876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34F3C-E2B5-4587-B26B-3AFDFC5DA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Journaling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A36D3-650E-4F87-85D8-6BCE8696E0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Transactions only need to be written to the journal for writes</a:t>
            </a:r>
          </a:p>
          <a:p>
            <a:pPr lvl="1"/>
            <a:endParaRPr lang="en-US" dirty="0"/>
          </a:p>
          <a:p>
            <a:r>
              <a:rPr lang="en-US" dirty="0"/>
              <a:t>Interactions with disk can still be cached as before</a:t>
            </a:r>
          </a:p>
          <a:p>
            <a:pPr lvl="1"/>
            <a:r>
              <a:rPr lang="en-US" dirty="0"/>
              <a:t>Would be lost in a crash, but no consistency problems</a:t>
            </a:r>
          </a:p>
          <a:p>
            <a:pPr lvl="1"/>
            <a:r>
              <a:rPr lang="en-US" dirty="0"/>
              <a:t>Several writes can be combined into one transaction</a:t>
            </a:r>
          </a:p>
          <a:p>
            <a:pPr lvl="1"/>
            <a:endParaRPr lang="en-US" dirty="0"/>
          </a:p>
          <a:p>
            <a:r>
              <a:rPr lang="en-US" dirty="0"/>
              <a:t>Can avoid writing all disk blocks twice by only tracking metadata</a:t>
            </a:r>
          </a:p>
          <a:p>
            <a:pPr lvl="1"/>
            <a:r>
              <a:rPr lang="en-US" dirty="0"/>
              <a:t>Writes to bitmaps, </a:t>
            </a:r>
            <a:r>
              <a:rPr lang="en-US" dirty="0" err="1"/>
              <a:t>inodes</a:t>
            </a:r>
            <a:r>
              <a:rPr lang="en-US" dirty="0"/>
              <a:t>, and directories are journaled</a:t>
            </a:r>
          </a:p>
          <a:p>
            <a:pPr lvl="1"/>
            <a:r>
              <a:rPr lang="en-US" dirty="0"/>
              <a:t>Writes to file data blocks just happen whenever</a:t>
            </a:r>
          </a:p>
          <a:p>
            <a:pPr lvl="2"/>
            <a:r>
              <a:rPr lang="en-US" dirty="0"/>
              <a:t>File could still be corrupted! But the filesystem is safe</a:t>
            </a:r>
          </a:p>
          <a:p>
            <a:pPr lvl="2"/>
            <a:r>
              <a:rPr lang="en-US" dirty="0"/>
              <a:t>Likely only corrupted in units of whole blocks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3BFDAE-1EF3-4EC6-A060-8CB8204F7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21412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Disk Caching</a:t>
            </a:r>
          </a:p>
          <a:p>
            <a:r>
              <a:rPr lang="en-US" dirty="0"/>
              <a:t>Classical Filesystems</a:t>
            </a:r>
          </a:p>
          <a:p>
            <a:pPr lvl="1"/>
            <a:r>
              <a:rPr lang="en-US" dirty="0"/>
              <a:t>FFS</a:t>
            </a:r>
          </a:p>
          <a:p>
            <a:pPr lvl="1"/>
            <a:r>
              <a:rPr lang="en-US" dirty="0"/>
              <a:t>FAT</a:t>
            </a:r>
          </a:p>
          <a:p>
            <a:r>
              <a:rPr lang="en-US" dirty="0"/>
              <a:t>Improving Reliability</a:t>
            </a:r>
          </a:p>
          <a:p>
            <a:pPr lvl="1"/>
            <a:r>
              <a:rPr lang="en-US" dirty="0"/>
              <a:t>FSCK</a:t>
            </a:r>
          </a:p>
          <a:p>
            <a:pPr lvl="1"/>
            <a:r>
              <a:rPr lang="en-US" dirty="0"/>
              <a:t>Journaling</a:t>
            </a:r>
          </a:p>
          <a:p>
            <a:r>
              <a:rPr lang="en-US" b="1" dirty="0"/>
              <a:t>Journaling Filesystems</a:t>
            </a:r>
          </a:p>
          <a:p>
            <a:pPr lvl="1"/>
            <a:r>
              <a:rPr lang="en-US" b="1" dirty="0"/>
              <a:t>ext3/ext4</a:t>
            </a:r>
          </a:p>
          <a:p>
            <a:pPr lvl="1"/>
            <a:r>
              <a:rPr lang="en-US" b="1" dirty="0"/>
              <a:t>NTFS</a:t>
            </a:r>
          </a:p>
          <a:p>
            <a:r>
              <a:rPr lang="en-US" dirty="0"/>
              <a:t>Copy-On-Write</a:t>
            </a:r>
          </a:p>
          <a:p>
            <a:pPr lvl="1"/>
            <a:r>
              <a:rPr lang="en-US" dirty="0"/>
              <a:t>ZFS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13734877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87367-BBAE-441B-9B99-11BF2A368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ext2/ext3/ext4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13FD8-6DD2-4C7F-B9E6-C9F662DA90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extended filesystem – default for Linux</a:t>
            </a:r>
          </a:p>
          <a:p>
            <a:endParaRPr lang="en-US" dirty="0"/>
          </a:p>
          <a:p>
            <a:r>
              <a:rPr lang="en-US" dirty="0"/>
              <a:t>ext2 (1993)</a:t>
            </a:r>
          </a:p>
          <a:p>
            <a:pPr lvl="1"/>
            <a:r>
              <a:rPr lang="en-US" dirty="0"/>
              <a:t>“Block groups” rather than cylinder groups, of arbitrary size</a:t>
            </a:r>
          </a:p>
          <a:p>
            <a:pPr lvl="1"/>
            <a:endParaRPr lang="en-US" dirty="0"/>
          </a:p>
          <a:p>
            <a:r>
              <a:rPr lang="en-US" dirty="0"/>
              <a:t>ext3 (2001)</a:t>
            </a:r>
          </a:p>
          <a:p>
            <a:pPr lvl="1"/>
            <a:r>
              <a:rPr lang="en-US" dirty="0"/>
              <a:t>Adds journaling</a:t>
            </a:r>
          </a:p>
          <a:p>
            <a:pPr lvl="1"/>
            <a:r>
              <a:rPr lang="en-US" dirty="0"/>
              <a:t>Configuration options choose to journal either everything or metadata-only</a:t>
            </a:r>
          </a:p>
          <a:p>
            <a:pPr lvl="1"/>
            <a:endParaRPr lang="en-US" dirty="0"/>
          </a:p>
          <a:p>
            <a:r>
              <a:rPr lang="en-US" dirty="0"/>
              <a:t>ext4 (2006)</a:t>
            </a:r>
          </a:p>
          <a:p>
            <a:pPr lvl="1"/>
            <a:r>
              <a:rPr lang="en-US" dirty="0"/>
              <a:t>Extents, encryption</a:t>
            </a:r>
          </a:p>
          <a:p>
            <a:pPr lvl="1"/>
            <a:r>
              <a:rPr lang="en-US" dirty="0"/>
              <a:t>Used on modern-day </a:t>
            </a:r>
            <a:r>
              <a:rPr lang="en-US" dirty="0" err="1"/>
              <a:t>linux</a:t>
            </a:r>
            <a:r>
              <a:rPr lang="en-US" dirty="0"/>
              <a:t> systems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D242F8-01D3-4509-A021-727205D01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16494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Extents reduce number of pointers to data blocks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Extents</a:t>
            </a:r>
          </a:p>
          <a:p>
            <a:pPr lvl="1"/>
            <a:r>
              <a:rPr lang="en-US" dirty="0"/>
              <a:t>Instead of raw block addresses</a:t>
            </a:r>
          </a:p>
          <a:p>
            <a:pPr lvl="1"/>
            <a:r>
              <a:rPr lang="en-US" dirty="0"/>
              <a:t>Store starting block address and length</a:t>
            </a:r>
          </a:p>
          <a:p>
            <a:pPr lvl="1"/>
            <a:r>
              <a:rPr lang="en-US" dirty="0"/>
              <a:t>Greatly compacts sequentially stored data pointers in </a:t>
            </a:r>
            <a:r>
              <a:rPr lang="en-US" dirty="0" err="1"/>
              <a:t>inodes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ext4 uses extents</a:t>
            </a:r>
          </a:p>
          <a:p>
            <a:pPr lvl="1"/>
            <a:r>
              <a:rPr lang="en-US" dirty="0"/>
              <a:t>4 extents per file</a:t>
            </a:r>
          </a:p>
          <a:p>
            <a:pPr lvl="1"/>
            <a:r>
              <a:rPr lang="en-US" dirty="0"/>
              <a:t>Large, fragmented files use hierarchical system like original </a:t>
            </a:r>
            <a:r>
              <a:rPr lang="en-US" dirty="0" err="1"/>
              <a:t>inodes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10795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D3305-B817-4251-A530-988CBA18D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ext4 advances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A912E-8A46-4D96-9597-17F29DB990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Encryption</a:t>
            </a:r>
          </a:p>
          <a:p>
            <a:pPr lvl="1"/>
            <a:r>
              <a:rPr lang="en-US" dirty="0"/>
              <a:t>Encrypts a directory and all of its contents</a:t>
            </a:r>
          </a:p>
          <a:p>
            <a:pPr lvl="1"/>
            <a:r>
              <a:rPr lang="en-US" dirty="0"/>
              <a:t>File names and file data</a:t>
            </a:r>
          </a:p>
          <a:p>
            <a:pPr lvl="1"/>
            <a:r>
              <a:rPr lang="en-US" dirty="0"/>
              <a:t>AES encrypt/decrypt is performed on data blocks during read/write</a:t>
            </a:r>
          </a:p>
          <a:p>
            <a:pPr lvl="1"/>
            <a:endParaRPr lang="en-US" dirty="0"/>
          </a:p>
          <a:p>
            <a:r>
              <a:rPr lang="en-US" dirty="0"/>
              <a:t>Directory data structure</a:t>
            </a:r>
          </a:p>
          <a:p>
            <a:pPr lvl="1"/>
            <a:r>
              <a:rPr lang="en-US" dirty="0" err="1"/>
              <a:t>Htree</a:t>
            </a:r>
            <a:r>
              <a:rPr lang="en-US" dirty="0"/>
              <a:t> (specialized B-tree)</a:t>
            </a:r>
          </a:p>
          <a:p>
            <a:pPr lvl="1"/>
            <a:r>
              <a:rPr lang="en-US" dirty="0"/>
              <a:t>Enables large subdirectory chains and many files with good seek time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5B4163-9F69-4857-82C3-B10345CF8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56931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2C240-E8DE-4847-8013-AD418055D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NTFS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8BE530-1D6E-4200-AB37-61B62C0F9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NT File System – modern Windows filesystem (1993)</a:t>
            </a:r>
          </a:p>
          <a:p>
            <a:pPr lvl="1"/>
            <a:r>
              <a:rPr lang="en-US" dirty="0"/>
              <a:t>Designed for Windows NT (Windows 2000 and up)</a:t>
            </a:r>
          </a:p>
          <a:p>
            <a:pPr lvl="1"/>
            <a:r>
              <a:rPr lang="en-US" dirty="0"/>
              <a:t>Uses Master File Table rather than Allocation Table</a:t>
            </a:r>
          </a:p>
          <a:p>
            <a:pPr lvl="1"/>
            <a:endParaRPr lang="en-US" dirty="0"/>
          </a:p>
          <a:p>
            <a:r>
              <a:rPr lang="en-US" dirty="0"/>
              <a:t>Has grown to include many features we’ve seen</a:t>
            </a:r>
          </a:p>
          <a:p>
            <a:pPr lvl="1"/>
            <a:r>
              <a:rPr lang="en-US" dirty="0"/>
              <a:t>Journaling</a:t>
            </a:r>
          </a:p>
          <a:p>
            <a:pPr lvl="1"/>
            <a:r>
              <a:rPr lang="en-US" dirty="0"/>
              <a:t>Extents</a:t>
            </a:r>
          </a:p>
          <a:p>
            <a:pPr lvl="1"/>
            <a:r>
              <a:rPr lang="en-US" dirty="0"/>
              <a:t>Encryption</a:t>
            </a:r>
          </a:p>
          <a:p>
            <a:pPr lvl="1"/>
            <a:r>
              <a:rPr lang="en-US" dirty="0"/>
              <a:t>Directories using B-Trees</a:t>
            </a:r>
          </a:p>
          <a:p>
            <a:pPr lvl="1"/>
            <a:endParaRPr lang="en-US" dirty="0"/>
          </a:p>
          <a:p>
            <a:r>
              <a:rPr lang="en-US" dirty="0"/>
              <a:t>Adds compression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6DE4A6-F13A-4341-80E3-74CB6C0F5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57096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8BB8A-C8A8-4C44-A2B4-09EAAEED2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NTFS Master File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76883C-7AAD-426A-98D4-453E535B2A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Master File Table</a:t>
            </a:r>
          </a:p>
          <a:p>
            <a:pPr lvl="1"/>
            <a:r>
              <a:rPr lang="en-US" dirty="0"/>
              <a:t>Similar in practice to an array of </a:t>
            </a:r>
            <a:r>
              <a:rPr lang="en-US" dirty="0" err="1"/>
              <a:t>inodes</a:t>
            </a:r>
            <a:endParaRPr lang="en-US" dirty="0"/>
          </a:p>
          <a:p>
            <a:pPr lvl="1"/>
            <a:r>
              <a:rPr lang="en-US" dirty="0"/>
              <a:t>Except that a single file can claim multiple MFT records</a:t>
            </a:r>
          </a:p>
          <a:p>
            <a:pPr lvl="2"/>
            <a:r>
              <a:rPr lang="en-US" dirty="0"/>
              <a:t>Additional records are </a:t>
            </a:r>
            <a:r>
              <a:rPr lang="en-US" dirty="0" err="1"/>
              <a:t>indirected</a:t>
            </a:r>
            <a:r>
              <a:rPr lang="en-US" dirty="0"/>
              <a:t> additional data block pointers</a:t>
            </a:r>
          </a:p>
          <a:p>
            <a:pPr lvl="2"/>
            <a:endParaRPr lang="en-US" dirty="0"/>
          </a:p>
          <a:p>
            <a:r>
              <a:rPr lang="en-US" dirty="0"/>
              <a:t>Each MFT Record contains</a:t>
            </a:r>
          </a:p>
          <a:p>
            <a:pPr lvl="1"/>
            <a:r>
              <a:rPr lang="en-US" dirty="0"/>
              <a:t>Standard attributes</a:t>
            </a:r>
          </a:p>
          <a:p>
            <a:pPr lvl="1"/>
            <a:r>
              <a:rPr lang="en-US" dirty="0"/>
              <a:t>Name and pointer to parent directory</a:t>
            </a:r>
          </a:p>
          <a:p>
            <a:pPr lvl="1"/>
            <a:r>
              <a:rPr lang="en-US" dirty="0"/>
              <a:t>Storage space</a:t>
            </a:r>
          </a:p>
          <a:p>
            <a:pPr lvl="2"/>
            <a:r>
              <a:rPr lang="en-US" dirty="0"/>
              <a:t>Can hold extents to point to series of data blocks</a:t>
            </a:r>
          </a:p>
          <a:p>
            <a:pPr lvl="2"/>
            <a:r>
              <a:rPr lang="en-US" dirty="0"/>
              <a:t>Can hold pointers to additional MFT records (for more data blocks)</a:t>
            </a:r>
          </a:p>
          <a:p>
            <a:pPr lvl="2"/>
            <a:r>
              <a:rPr lang="en-US" dirty="0"/>
              <a:t>Can hold file data itself!! (if small enough)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C8CE31-7876-40C2-92BB-846931109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480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892BE-492E-420C-8F45-C02A11206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and write a file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8BFCB2-366F-4700-8268-01DD75D80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</a:t>
            </a:fld>
            <a:endParaRPr lang="en-US"/>
          </a:p>
        </p:txBody>
      </p:sp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F866248C-9D3D-42BF-955A-873577D434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471" y="1115877"/>
            <a:ext cx="7008511" cy="5594886"/>
          </a:xfrm>
          <a:prstGeom prst="rect">
            <a:avLst/>
          </a:prstGeom>
          <a:ln>
            <a:noFill/>
          </a:ln>
        </p:spPr>
      </p:pic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7F2C6EDF-771B-417F-993D-EE12839283EA}"/>
              </a:ext>
            </a:extLst>
          </p:cNvPr>
          <p:cNvSpPr txBox="1">
            <a:spLocks/>
          </p:cNvSpPr>
          <p:nvPr/>
        </p:nvSpPr>
        <p:spPr>
          <a:xfrm>
            <a:off x="7491662" y="154984"/>
            <a:ext cx="4555959" cy="3427219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accent4"/>
                </a:solidFill>
              </a:rPr>
              <a:t>Create: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First, read the parent directory to ensure that name is not already used.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Find &amp; claim a free inode.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Add &lt;“name”, inode#&gt; to parent directory.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Fill-in file metadata.</a:t>
            </a:r>
          </a:p>
          <a:p>
            <a:endParaRPr lang="en-US" dirty="0"/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AAE82C6A-37E1-4609-8CD0-2D76586B66B9}"/>
              </a:ext>
            </a:extLst>
          </p:cNvPr>
          <p:cNvSpPr/>
          <p:nvPr/>
        </p:nvSpPr>
        <p:spPr>
          <a:xfrm rot="10800000">
            <a:off x="5256120" y="1611967"/>
            <a:ext cx="154978" cy="715353"/>
          </a:xfrm>
          <a:prstGeom prst="leftBrace">
            <a:avLst>
              <a:gd name="adj1" fmla="val 40333"/>
              <a:gd name="adj2" fmla="val 63387"/>
            </a:avLst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B1C38A72-2566-42ED-B9AD-A8453058F650}"/>
              </a:ext>
            </a:extLst>
          </p:cNvPr>
          <p:cNvSpPr/>
          <p:nvPr/>
        </p:nvSpPr>
        <p:spPr>
          <a:xfrm rot="10800000">
            <a:off x="2617194" y="2406316"/>
            <a:ext cx="158090" cy="368968"/>
          </a:xfrm>
          <a:prstGeom prst="leftBrace">
            <a:avLst>
              <a:gd name="adj1" fmla="val 40333"/>
              <a:gd name="adj2" fmla="val 50236"/>
            </a:avLst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B14F5D70-1C5A-486D-9FA5-6DB6874A73A7}"/>
              </a:ext>
            </a:extLst>
          </p:cNvPr>
          <p:cNvSpPr/>
          <p:nvPr/>
        </p:nvSpPr>
        <p:spPr>
          <a:xfrm rot="10800000">
            <a:off x="4304823" y="3213234"/>
            <a:ext cx="158090" cy="368968"/>
          </a:xfrm>
          <a:prstGeom prst="leftBrace">
            <a:avLst>
              <a:gd name="adj1" fmla="val 40333"/>
              <a:gd name="adj2" fmla="val 50236"/>
            </a:avLst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B22DBB9-6BD5-4A16-80B9-E64AFEC9FE09}"/>
              </a:ext>
            </a:extLst>
          </p:cNvPr>
          <p:cNvSpPr txBox="1"/>
          <p:nvPr/>
        </p:nvSpPr>
        <p:spPr>
          <a:xfrm>
            <a:off x="5444296" y="1771049"/>
            <a:ext cx="173255" cy="215444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i="1" dirty="0">
                <a:solidFill>
                  <a:schemeClr val="accent4"/>
                </a:solidFill>
              </a:rPr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C7C560-AA28-492D-974E-8053959CFF38}"/>
              </a:ext>
            </a:extLst>
          </p:cNvPr>
          <p:cNvSpPr txBox="1"/>
          <p:nvPr/>
        </p:nvSpPr>
        <p:spPr>
          <a:xfrm>
            <a:off x="5305970" y="2775285"/>
            <a:ext cx="173255" cy="215444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i="1">
                <a:solidFill>
                  <a:schemeClr val="accent4"/>
                </a:solidFill>
              </a:rPr>
              <a:t>3</a:t>
            </a:r>
            <a:endParaRPr lang="en-US" sz="1400" i="1" dirty="0">
              <a:solidFill>
                <a:schemeClr val="accent4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D078B2-00F0-4793-B79A-4CE945752147}"/>
              </a:ext>
            </a:extLst>
          </p:cNvPr>
          <p:cNvSpPr txBox="1"/>
          <p:nvPr/>
        </p:nvSpPr>
        <p:spPr>
          <a:xfrm>
            <a:off x="4499415" y="3287922"/>
            <a:ext cx="173255" cy="215444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i="1" dirty="0">
                <a:solidFill>
                  <a:schemeClr val="accent4"/>
                </a:solidFill>
              </a:rPr>
              <a:t>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7BB8C6D-D6DA-4615-AAC6-8AA3BF3EE80D}"/>
              </a:ext>
            </a:extLst>
          </p:cNvPr>
          <p:cNvSpPr txBox="1"/>
          <p:nvPr/>
        </p:nvSpPr>
        <p:spPr>
          <a:xfrm>
            <a:off x="2801601" y="2489380"/>
            <a:ext cx="173255" cy="215444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i="1">
                <a:solidFill>
                  <a:schemeClr val="accent4"/>
                </a:solidFill>
              </a:rPr>
              <a:t>2</a:t>
            </a:r>
            <a:endParaRPr lang="en-US" sz="1400" i="1" dirty="0">
              <a:solidFill>
                <a:schemeClr val="accent4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67B5E22-42CB-B2A5-8B45-39F808FBEB3F}"/>
              </a:ext>
            </a:extLst>
          </p:cNvPr>
          <p:cNvSpPr/>
          <p:nvPr/>
        </p:nvSpPr>
        <p:spPr>
          <a:xfrm>
            <a:off x="3733800" y="2943967"/>
            <a:ext cx="455454" cy="2154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142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  <p:bldP spid="12" grpId="0" animBg="1"/>
      <p:bldP spid="13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DCB95-70C9-4DA9-B858-DCD9F0E7D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</p:spPr>
        <p:txBody>
          <a:bodyPr anchor="ctr">
            <a:normAutofit/>
          </a:bodyPr>
          <a:lstStyle/>
          <a:p>
            <a:r>
              <a:rPr lang="en-US" dirty="0"/>
              <a:t>NTFS with medium-sized, mostly non-fragmented file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62138B-59D4-4762-AF03-A9B67F26A1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1699" y="1143000"/>
            <a:ext cx="8244592" cy="5029200"/>
          </a:xfrm>
          <a:prstGeom prst="rect">
            <a:avLst/>
          </a:prstGeom>
          <a:noFill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420CFA-6911-4168-B93D-489B4AB56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0778C724-3839-4D76-A707-B4C23905D055}" type="slidenum">
              <a:rPr lang="en-US" smtClean="0"/>
              <a:pPr>
                <a:spcAft>
                  <a:spcPts val="600"/>
                </a:spcAft>
              </a:pPr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50066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DCB95-70C9-4DA9-B858-DCD9F0E7D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</p:spPr>
        <p:txBody>
          <a:bodyPr anchor="ctr">
            <a:normAutofit/>
          </a:bodyPr>
          <a:lstStyle/>
          <a:p>
            <a:r>
              <a:rPr lang="en-US" dirty="0"/>
              <a:t>NTFS with a small file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420CFA-6911-4168-B93D-489B4AB56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0778C724-3839-4D76-A707-B4C23905D055}" type="slidenum">
              <a:rPr lang="en-US" smtClean="0"/>
              <a:pPr>
                <a:spcAft>
                  <a:spcPts val="600"/>
                </a:spcAft>
              </a:pPr>
              <a:t>51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CC66DC-654D-4AA0-9853-2783AFFE50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8769" y="1228593"/>
            <a:ext cx="8010450" cy="4813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93748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276B0-A2DA-4B10-8CFF-0985C71CE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NTFS can automatically compress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1640C-11CE-46B5-ADB9-A5CEA72247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11266905" cy="5029200"/>
          </a:xfrm>
        </p:spPr>
        <p:txBody>
          <a:bodyPr/>
          <a:lstStyle/>
          <a:p>
            <a:r>
              <a:rPr lang="en-US" dirty="0"/>
              <a:t>Before write to disk, compress file data blocks</a:t>
            </a:r>
          </a:p>
          <a:p>
            <a:pPr lvl="1"/>
            <a:r>
              <a:rPr lang="en-US" dirty="0"/>
              <a:t>Only write smaller compressed data</a:t>
            </a:r>
          </a:p>
          <a:p>
            <a:r>
              <a:rPr lang="en-US" dirty="0"/>
              <a:t>After read from disk, decompress file data blocks</a:t>
            </a:r>
          </a:p>
          <a:p>
            <a:endParaRPr lang="en-US" dirty="0"/>
          </a:p>
          <a:p>
            <a:r>
              <a:rPr lang="en-US" dirty="0"/>
              <a:t>Interesting tradeoff</a:t>
            </a:r>
          </a:p>
          <a:p>
            <a:pPr lvl="1"/>
            <a:r>
              <a:rPr lang="en-US" dirty="0"/>
              <a:t>Read less total blocks from disk</a:t>
            </a:r>
          </a:p>
          <a:p>
            <a:pPr lvl="1"/>
            <a:r>
              <a:rPr lang="en-US" dirty="0"/>
              <a:t>Spend more CPU time manipulating blocks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ECE93E-4CFB-42B3-BE70-FB6A62537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48338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81D6A-2ACE-1C1F-70F7-FB1E3F99B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Extend Thinking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59AE6C-BD15-EBDD-03EE-93C514972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Windows 10, a service compresses infrequently used files</a:t>
            </a:r>
          </a:p>
          <a:p>
            <a:pPr lvl="1"/>
            <a:r>
              <a:rPr lang="en-US" dirty="0"/>
              <a:t>What files will this work on and what won’t this help with?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C46F41-83DD-C165-5C4A-D778D8795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6274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81D6A-2ACE-1C1F-70F7-FB1E3F99B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Extend Thinking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59AE6C-BD15-EBDD-03EE-93C514972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Windows 10, a service compresses infrequently used files</a:t>
            </a:r>
          </a:p>
          <a:p>
            <a:pPr lvl="1"/>
            <a:r>
              <a:rPr lang="en-US" dirty="0"/>
              <a:t>What files will this work on and what won’t this help with?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Text files are super compressible!!</a:t>
            </a:r>
          </a:p>
          <a:p>
            <a:pPr lvl="1"/>
            <a:r>
              <a:rPr lang="en-US" dirty="0"/>
              <a:t>Code binaries are maybe compressible.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Unfortunately, can’t compress already compressed files</a:t>
            </a:r>
          </a:p>
          <a:p>
            <a:pPr lvl="2"/>
            <a:r>
              <a:rPr lang="en-US" dirty="0"/>
              <a:t>Particularly: videos and music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C46F41-83DD-C165-5C4A-D778D8795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17000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Disk Caching</a:t>
            </a:r>
          </a:p>
          <a:p>
            <a:r>
              <a:rPr lang="en-US" dirty="0"/>
              <a:t>Classical Filesystems</a:t>
            </a:r>
          </a:p>
          <a:p>
            <a:pPr lvl="1"/>
            <a:r>
              <a:rPr lang="en-US" dirty="0"/>
              <a:t>FFS</a:t>
            </a:r>
          </a:p>
          <a:p>
            <a:pPr lvl="1"/>
            <a:r>
              <a:rPr lang="en-US" dirty="0"/>
              <a:t>FAT</a:t>
            </a:r>
          </a:p>
          <a:p>
            <a:r>
              <a:rPr lang="en-US" dirty="0"/>
              <a:t>Improving Reliability</a:t>
            </a:r>
          </a:p>
          <a:p>
            <a:pPr lvl="1"/>
            <a:r>
              <a:rPr lang="en-US" dirty="0"/>
              <a:t>FSCK</a:t>
            </a:r>
          </a:p>
          <a:p>
            <a:pPr lvl="1"/>
            <a:r>
              <a:rPr lang="en-US" dirty="0"/>
              <a:t>Journaling</a:t>
            </a:r>
          </a:p>
          <a:p>
            <a:r>
              <a:rPr lang="en-US" dirty="0"/>
              <a:t>Journaling Filesystems</a:t>
            </a:r>
          </a:p>
          <a:p>
            <a:pPr lvl="1"/>
            <a:r>
              <a:rPr lang="en-US" dirty="0"/>
              <a:t>ext3/ext4</a:t>
            </a:r>
          </a:p>
          <a:p>
            <a:pPr lvl="1"/>
            <a:r>
              <a:rPr lang="en-US" dirty="0"/>
              <a:t>NTFS</a:t>
            </a:r>
          </a:p>
          <a:p>
            <a:r>
              <a:rPr lang="en-US" b="1" dirty="0"/>
              <a:t>Copy-On-Write</a:t>
            </a:r>
          </a:p>
          <a:p>
            <a:pPr lvl="1"/>
            <a:r>
              <a:rPr lang="en-US" b="1" dirty="0"/>
              <a:t>ZFS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417769614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file versioning through copy-on-write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Correctness could also come with a bonus: ability to version files</a:t>
            </a:r>
          </a:p>
          <a:p>
            <a:pPr lvl="1"/>
            <a:r>
              <a:rPr lang="en-US" dirty="0"/>
              <a:t>File could be rolled back to an older version from a prior point in time</a:t>
            </a:r>
          </a:p>
          <a:p>
            <a:pPr lvl="1"/>
            <a:endParaRPr lang="en-US" dirty="0"/>
          </a:p>
          <a:p>
            <a:r>
              <a:rPr lang="en-US" dirty="0"/>
              <a:t>Method: instead of over-writing existing data block</a:t>
            </a:r>
          </a:p>
          <a:p>
            <a:pPr lvl="1"/>
            <a:r>
              <a:rPr lang="en-US" dirty="0"/>
              <a:t>Write update to a brand new data block</a:t>
            </a:r>
          </a:p>
          <a:p>
            <a:pPr lvl="1"/>
            <a:r>
              <a:rPr lang="en-US" dirty="0"/>
              <a:t>Create a new </a:t>
            </a:r>
            <a:r>
              <a:rPr lang="en-US" dirty="0" err="1"/>
              <a:t>inode</a:t>
            </a:r>
            <a:r>
              <a:rPr lang="en-US" dirty="0"/>
              <a:t> for the file that points to the new data block</a:t>
            </a:r>
          </a:p>
          <a:p>
            <a:pPr lvl="2"/>
            <a:r>
              <a:rPr lang="en-US" dirty="0"/>
              <a:t>And still points to original data for the other unmodified blocks</a:t>
            </a:r>
          </a:p>
          <a:p>
            <a:pPr lvl="1"/>
            <a:r>
              <a:rPr lang="en-US" dirty="0"/>
              <a:t>New </a:t>
            </a:r>
            <a:r>
              <a:rPr lang="en-US" dirty="0" err="1"/>
              <a:t>inode</a:t>
            </a:r>
            <a:r>
              <a:rPr lang="en-US" dirty="0"/>
              <a:t> points to new version of file</a:t>
            </a:r>
          </a:p>
          <a:p>
            <a:pPr lvl="1"/>
            <a:r>
              <a:rPr lang="en-US" dirty="0"/>
              <a:t>Old </a:t>
            </a:r>
            <a:r>
              <a:rPr lang="en-US" dirty="0" err="1"/>
              <a:t>inode</a:t>
            </a:r>
            <a:r>
              <a:rPr lang="en-US" dirty="0"/>
              <a:t> points to old version of file</a:t>
            </a:r>
          </a:p>
          <a:p>
            <a:pPr lvl="1"/>
            <a:endParaRPr lang="en-US" dirty="0"/>
          </a:p>
          <a:p>
            <a:r>
              <a:rPr lang="en-US" dirty="0"/>
              <a:t>No longer needs journal for correctness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90108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F1284-0F6F-E2FA-C3FA-37DB8B5E9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Reminder: hierarchical </a:t>
            </a:r>
            <a:r>
              <a:rPr lang="en-US" dirty="0" err="1"/>
              <a:t>inodes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13B59-A0DC-B1D9-814C-AF57273E79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4434668" cy="5029200"/>
          </a:xfrm>
        </p:spPr>
        <p:txBody>
          <a:bodyPr/>
          <a:lstStyle/>
          <a:p>
            <a:r>
              <a:rPr lang="en-US" dirty="0"/>
              <a:t>Likely some bit in each entry specifies whether it points at: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 data block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 block with additional data pointers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r>
              <a:rPr lang="en-US" dirty="0"/>
              <a:t>This system can recurse multiple layers deep</a:t>
            </a:r>
          </a:p>
          <a:p>
            <a:pPr lvl="1"/>
            <a:r>
              <a:rPr lang="en-US" dirty="0"/>
              <a:t>Allows for really large files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631324-6D00-CA52-94DA-30D900001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57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F113017-181C-5225-2698-0D72E313DA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6328" y="1143000"/>
            <a:ext cx="6404066" cy="4763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527063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34CA186-3079-4058-A647-07BE34DB5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Copy-on-write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3AE1C1-7B2E-4AA0-B4D2-6B1FF4469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58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CA96D3-1986-427D-B37E-5751BDB55726}"/>
              </a:ext>
            </a:extLst>
          </p:cNvPr>
          <p:cNvSpPr/>
          <p:nvPr/>
        </p:nvSpPr>
        <p:spPr>
          <a:xfrm>
            <a:off x="2269375" y="4930236"/>
            <a:ext cx="909053" cy="37431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ea typeface="Gill Sans" charset="0"/>
              <a:cs typeface="Gill Sans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8D4BF90-EADF-4F5E-B4DF-55109A24B721}"/>
              </a:ext>
            </a:extLst>
          </p:cNvPr>
          <p:cNvSpPr/>
          <p:nvPr/>
        </p:nvSpPr>
        <p:spPr>
          <a:xfrm>
            <a:off x="3330828" y="4930236"/>
            <a:ext cx="909053" cy="37431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ea typeface="Gill Sans" charset="0"/>
              <a:cs typeface="Gill Sans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E050890-3EC0-42C6-808D-660CB5C36F5C}"/>
              </a:ext>
            </a:extLst>
          </p:cNvPr>
          <p:cNvSpPr/>
          <p:nvPr/>
        </p:nvSpPr>
        <p:spPr>
          <a:xfrm>
            <a:off x="4392281" y="4930236"/>
            <a:ext cx="909053" cy="37431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ea typeface="Gill Sans" charset="0"/>
              <a:cs typeface="Gill Sans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44E0E82-F6EE-4A3F-9CF1-B64EE242B499}"/>
              </a:ext>
            </a:extLst>
          </p:cNvPr>
          <p:cNvSpPr/>
          <p:nvPr/>
        </p:nvSpPr>
        <p:spPr>
          <a:xfrm>
            <a:off x="5453734" y="4930236"/>
            <a:ext cx="909053" cy="37431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ea typeface="Gill Sans" charset="0"/>
              <a:cs typeface="Gill Sans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B0DBBC5-4CA8-4EE8-ACBB-4AACAEA56662}"/>
              </a:ext>
            </a:extLst>
          </p:cNvPr>
          <p:cNvGrpSpPr/>
          <p:nvPr/>
        </p:nvGrpSpPr>
        <p:grpSpPr>
          <a:xfrm>
            <a:off x="5924296" y="2560014"/>
            <a:ext cx="286084" cy="374315"/>
            <a:chOff x="3550649" y="1236578"/>
            <a:chExt cx="286084" cy="37431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138C561-707A-4910-9ED8-2C9CC8213794}"/>
                </a:ext>
              </a:extLst>
            </p:cNvPr>
            <p:cNvSpPr/>
            <p:nvPr/>
          </p:nvSpPr>
          <p:spPr>
            <a:xfrm>
              <a:off x="3550649" y="1236578"/>
              <a:ext cx="286084" cy="37431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ea typeface="Gill Sans" charset="0"/>
                <a:cs typeface="Gill Sans" charset="0"/>
              </a:endParaRP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3586FEE-DA5D-4D93-A171-F75AD45F56CA}"/>
                </a:ext>
              </a:extLst>
            </p:cNvPr>
            <p:cNvCxnSpPr/>
            <p:nvPr/>
          </p:nvCxnSpPr>
          <p:spPr>
            <a:xfrm>
              <a:off x="3703048" y="1236578"/>
              <a:ext cx="0" cy="374315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86120E4F-942B-4B5C-AE2D-754D999BC9A5}"/>
              </a:ext>
            </a:extLst>
          </p:cNvPr>
          <p:cNvSpPr/>
          <p:nvPr/>
        </p:nvSpPr>
        <p:spPr>
          <a:xfrm>
            <a:off x="6515187" y="4930236"/>
            <a:ext cx="909053" cy="37431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ea typeface="Gill Sans" charset="0"/>
              <a:cs typeface="Gill Sans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D12312E-F653-4E65-98DF-DA6003441A85}"/>
              </a:ext>
            </a:extLst>
          </p:cNvPr>
          <p:cNvSpPr/>
          <p:nvPr/>
        </p:nvSpPr>
        <p:spPr>
          <a:xfrm>
            <a:off x="7576640" y="4930236"/>
            <a:ext cx="909053" cy="37431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ea typeface="Gill Sans" charset="0"/>
              <a:cs typeface="Gill Sans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AC63264-1761-474A-9571-7280B466774A}"/>
              </a:ext>
            </a:extLst>
          </p:cNvPr>
          <p:cNvSpPr/>
          <p:nvPr/>
        </p:nvSpPr>
        <p:spPr>
          <a:xfrm>
            <a:off x="8031167" y="4924884"/>
            <a:ext cx="454526" cy="3796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b="0">
              <a:ea typeface="Gill Sans" charset="0"/>
              <a:cs typeface="Gill Sans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3CAD794-DBE2-4EA8-BC0A-784D56A27240}"/>
              </a:ext>
            </a:extLst>
          </p:cNvPr>
          <p:cNvGrpSpPr/>
          <p:nvPr/>
        </p:nvGrpSpPr>
        <p:grpSpPr>
          <a:xfrm>
            <a:off x="7218816" y="5414174"/>
            <a:ext cx="1049662" cy="565515"/>
            <a:chOff x="5780954" y="4090737"/>
            <a:chExt cx="1049662" cy="565515"/>
          </a:xfrm>
        </p:grpSpPr>
        <p:sp>
          <p:nvSpPr>
            <p:cNvPr id="17" name="Up Arrow 40">
              <a:extLst>
                <a:ext uri="{FF2B5EF4-FFF2-40B4-BE49-F238E27FC236}">
                  <a16:creationId xmlns:a16="http://schemas.microsoft.com/office/drawing/2014/main" id="{6A86D566-420C-4A0A-9D58-D4306B2D769B}"/>
                </a:ext>
              </a:extLst>
            </p:cNvPr>
            <p:cNvSpPr/>
            <p:nvPr/>
          </p:nvSpPr>
          <p:spPr>
            <a:xfrm>
              <a:off x="6553201" y="4090737"/>
              <a:ext cx="277415" cy="454526"/>
            </a:xfrm>
            <a:prstGeom prst="upArrow">
              <a:avLst/>
            </a:prstGeom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 b="0">
                <a:ea typeface="Gill Sans" charset="0"/>
                <a:cs typeface="Gill Sans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B7DE158-1A88-4C82-A39B-57C4A2007585}"/>
                </a:ext>
              </a:extLst>
            </p:cNvPr>
            <p:cNvSpPr txBox="1"/>
            <p:nvPr/>
          </p:nvSpPr>
          <p:spPr>
            <a:xfrm>
              <a:off x="5780954" y="4256142"/>
              <a:ext cx="82362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>
                  <a:ea typeface="Gill Sans" charset="0"/>
                  <a:cs typeface="Gill Sans" charset="0"/>
                </a:rPr>
                <a:t>Write 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964A466-023B-454D-9678-EEC17B1B7863}"/>
              </a:ext>
            </a:extLst>
          </p:cNvPr>
          <p:cNvGrpSpPr/>
          <p:nvPr/>
        </p:nvGrpSpPr>
        <p:grpSpPr>
          <a:xfrm>
            <a:off x="8958935" y="4924179"/>
            <a:ext cx="909053" cy="374315"/>
            <a:chOff x="6761747" y="3130881"/>
            <a:chExt cx="909053" cy="374315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6D673DA-7D63-45AA-AEBC-579B0771806E}"/>
                </a:ext>
              </a:extLst>
            </p:cNvPr>
            <p:cNvSpPr/>
            <p:nvPr/>
          </p:nvSpPr>
          <p:spPr>
            <a:xfrm>
              <a:off x="6761747" y="3130881"/>
              <a:ext cx="909053" cy="37431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ea typeface="Gill Sans" charset="0"/>
                <a:cs typeface="Gill Sans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37597ED-90BF-4AE6-AB6B-B3E259A70E4A}"/>
                </a:ext>
              </a:extLst>
            </p:cNvPr>
            <p:cNvSpPr/>
            <p:nvPr/>
          </p:nvSpPr>
          <p:spPr>
            <a:xfrm>
              <a:off x="7216274" y="3136233"/>
              <a:ext cx="454526" cy="3689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00" b="0">
                <a:ea typeface="Gill Sans" charset="0"/>
                <a:cs typeface="Gill Sans" charset="0"/>
              </a:endParaRP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9080036D-09E2-476B-A0C3-0C66D88A6783}"/>
              </a:ext>
            </a:extLst>
          </p:cNvPr>
          <p:cNvSpPr/>
          <p:nvPr/>
        </p:nvSpPr>
        <p:spPr>
          <a:xfrm>
            <a:off x="9413462" y="4924179"/>
            <a:ext cx="178487" cy="37431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000" b="0">
              <a:ea typeface="Gill Sans" charset="0"/>
              <a:cs typeface="Gill Sans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7C2FDBC-9B3C-451F-9816-46847C84E3F7}"/>
              </a:ext>
            </a:extLst>
          </p:cNvPr>
          <p:cNvSpPr/>
          <p:nvPr/>
        </p:nvSpPr>
        <p:spPr>
          <a:xfrm>
            <a:off x="4409663" y="3273889"/>
            <a:ext cx="286084" cy="37431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ea typeface="Gill Sans" charset="0"/>
              <a:cs typeface="Gill Sans" charset="0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78DA240-0DAD-4A42-AF65-E4D5FA41C321}"/>
              </a:ext>
            </a:extLst>
          </p:cNvPr>
          <p:cNvCxnSpPr/>
          <p:nvPr/>
        </p:nvCxnSpPr>
        <p:spPr>
          <a:xfrm>
            <a:off x="4562062" y="3273889"/>
            <a:ext cx="0" cy="37431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2A811EF-3635-4825-9D33-080F5AA03644}"/>
              </a:ext>
            </a:extLst>
          </p:cNvPr>
          <p:cNvGrpSpPr/>
          <p:nvPr/>
        </p:nvGrpSpPr>
        <p:grpSpPr>
          <a:xfrm>
            <a:off x="7791422" y="3273889"/>
            <a:ext cx="286084" cy="374315"/>
            <a:chOff x="4260517" y="1950452"/>
            <a:chExt cx="286084" cy="374315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B6DC5BC-1523-445D-8CDF-57347374ED41}"/>
                </a:ext>
              </a:extLst>
            </p:cNvPr>
            <p:cNvSpPr/>
            <p:nvPr/>
          </p:nvSpPr>
          <p:spPr>
            <a:xfrm>
              <a:off x="4260517" y="1950452"/>
              <a:ext cx="286084" cy="37431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ea typeface="Gill Sans" charset="0"/>
                <a:cs typeface="Gill Sans" charset="0"/>
              </a:endParaRPr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B1C8725-6693-4263-96BF-23F9A33F78BD}"/>
                </a:ext>
              </a:extLst>
            </p:cNvPr>
            <p:cNvCxnSpPr/>
            <p:nvPr/>
          </p:nvCxnSpPr>
          <p:spPr>
            <a:xfrm>
              <a:off x="4412916" y="1950452"/>
              <a:ext cx="0" cy="374315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32951D0-FEA0-4341-98DC-7AE8F0DDE84C}"/>
              </a:ext>
            </a:extLst>
          </p:cNvPr>
          <p:cNvGrpSpPr/>
          <p:nvPr/>
        </p:nvGrpSpPr>
        <p:grpSpPr>
          <a:xfrm>
            <a:off x="3178428" y="4108080"/>
            <a:ext cx="286084" cy="374315"/>
            <a:chOff x="2482514" y="2624220"/>
            <a:chExt cx="286084" cy="374315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9833D03E-8763-483A-BEF0-6E7EF1AA6836}"/>
                </a:ext>
              </a:extLst>
            </p:cNvPr>
            <p:cNvSpPr/>
            <p:nvPr/>
          </p:nvSpPr>
          <p:spPr>
            <a:xfrm>
              <a:off x="2482514" y="2624220"/>
              <a:ext cx="286084" cy="37431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ea typeface="Gill Sans" charset="0"/>
                <a:cs typeface="Gill Sans" charset="0"/>
              </a:endParaRP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06232B94-A3DC-4931-8B39-2C066079B9C9}"/>
                </a:ext>
              </a:extLst>
            </p:cNvPr>
            <p:cNvCxnSpPr/>
            <p:nvPr/>
          </p:nvCxnSpPr>
          <p:spPr>
            <a:xfrm>
              <a:off x="2634913" y="2624220"/>
              <a:ext cx="0" cy="374315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4EF49D3-FAC6-4F9F-A3A1-27A6B3180C48}"/>
              </a:ext>
            </a:extLst>
          </p:cNvPr>
          <p:cNvGrpSpPr/>
          <p:nvPr/>
        </p:nvGrpSpPr>
        <p:grpSpPr>
          <a:xfrm>
            <a:off x="5189781" y="4108080"/>
            <a:ext cx="286084" cy="374315"/>
            <a:chOff x="2482514" y="2624220"/>
            <a:chExt cx="286084" cy="374315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C4613F58-183E-426D-B261-78B2FE383A3C}"/>
                </a:ext>
              </a:extLst>
            </p:cNvPr>
            <p:cNvSpPr/>
            <p:nvPr/>
          </p:nvSpPr>
          <p:spPr>
            <a:xfrm>
              <a:off x="2482514" y="2624220"/>
              <a:ext cx="286084" cy="37431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ea typeface="Gill Sans" charset="0"/>
                <a:cs typeface="Gill Sans" charset="0"/>
              </a:endParaRP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C4B366B-48E8-4194-B375-3C7633058480}"/>
                </a:ext>
              </a:extLst>
            </p:cNvPr>
            <p:cNvCxnSpPr/>
            <p:nvPr/>
          </p:nvCxnSpPr>
          <p:spPr>
            <a:xfrm>
              <a:off x="2634913" y="2624220"/>
              <a:ext cx="0" cy="374315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3C35D30B-58F4-43A1-8E60-6E84EC2C221B}"/>
              </a:ext>
            </a:extLst>
          </p:cNvPr>
          <p:cNvSpPr/>
          <p:nvPr/>
        </p:nvSpPr>
        <p:spPr>
          <a:xfrm>
            <a:off x="7271841" y="4108080"/>
            <a:ext cx="286084" cy="37431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ea typeface="Gill Sans" charset="0"/>
              <a:cs typeface="Gill Sans" charset="0"/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9918B95-DDB8-4829-9948-DA9769606E8A}"/>
              </a:ext>
            </a:extLst>
          </p:cNvPr>
          <p:cNvCxnSpPr/>
          <p:nvPr/>
        </p:nvCxnSpPr>
        <p:spPr>
          <a:xfrm>
            <a:off x="7424240" y="4108080"/>
            <a:ext cx="0" cy="37431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3C0D6CD-F592-4C00-926C-A2466A0A6465}"/>
              </a:ext>
            </a:extLst>
          </p:cNvPr>
          <p:cNvCxnSpPr/>
          <p:nvPr/>
        </p:nvCxnSpPr>
        <p:spPr>
          <a:xfrm flipH="1">
            <a:off x="4606177" y="2747172"/>
            <a:ext cx="1371591" cy="526717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D58D06C-CE79-4364-A7AB-F48C13F1B7A8}"/>
              </a:ext>
            </a:extLst>
          </p:cNvPr>
          <p:cNvCxnSpPr/>
          <p:nvPr/>
        </p:nvCxnSpPr>
        <p:spPr>
          <a:xfrm flipH="1">
            <a:off x="3254630" y="3426289"/>
            <a:ext cx="1228550" cy="681791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00D7CFD-32E9-4FAA-8D6D-2FBD7DAC73D0}"/>
              </a:ext>
            </a:extLst>
          </p:cNvPr>
          <p:cNvCxnSpPr>
            <a:endCxn id="32" idx="0"/>
          </p:cNvCxnSpPr>
          <p:nvPr/>
        </p:nvCxnSpPr>
        <p:spPr>
          <a:xfrm>
            <a:off x="4635580" y="3426289"/>
            <a:ext cx="697243" cy="681791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1987E08-3BC2-41CB-AFE2-5B26690D2FD3}"/>
              </a:ext>
            </a:extLst>
          </p:cNvPr>
          <p:cNvCxnSpPr>
            <a:endCxn id="26" idx="0"/>
          </p:cNvCxnSpPr>
          <p:nvPr/>
        </p:nvCxnSpPr>
        <p:spPr>
          <a:xfrm>
            <a:off x="6166565" y="2744498"/>
            <a:ext cx="1767899" cy="529391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772C6C3-500C-4E4D-9CF7-091F800CE9CA}"/>
              </a:ext>
            </a:extLst>
          </p:cNvPr>
          <p:cNvCxnSpPr>
            <a:endCxn id="34" idx="0"/>
          </p:cNvCxnSpPr>
          <p:nvPr/>
        </p:nvCxnSpPr>
        <p:spPr>
          <a:xfrm flipH="1">
            <a:off x="7414883" y="3426289"/>
            <a:ext cx="418208" cy="681791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17CC469-5FBC-4619-9D38-A06A9371AD3A}"/>
              </a:ext>
            </a:extLst>
          </p:cNvPr>
          <p:cNvCxnSpPr/>
          <p:nvPr/>
        </p:nvCxnSpPr>
        <p:spPr>
          <a:xfrm flipH="1">
            <a:off x="2269375" y="4260480"/>
            <a:ext cx="985256" cy="669756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13F9750-20EA-4D8E-9850-981B2D076A8F}"/>
              </a:ext>
            </a:extLst>
          </p:cNvPr>
          <p:cNvCxnSpPr/>
          <p:nvPr/>
        </p:nvCxnSpPr>
        <p:spPr>
          <a:xfrm flipH="1">
            <a:off x="3330828" y="4260480"/>
            <a:ext cx="76202" cy="681791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D7B9ACD-B615-41F7-B38C-829EA4C104A1}"/>
              </a:ext>
            </a:extLst>
          </p:cNvPr>
          <p:cNvCxnSpPr/>
          <p:nvPr/>
        </p:nvCxnSpPr>
        <p:spPr>
          <a:xfrm flipH="1">
            <a:off x="4409663" y="4316623"/>
            <a:ext cx="846963" cy="613613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59B3671-FCE5-4DD1-BAC7-EE2BC27C6493}"/>
              </a:ext>
            </a:extLst>
          </p:cNvPr>
          <p:cNvCxnSpPr/>
          <p:nvPr/>
        </p:nvCxnSpPr>
        <p:spPr>
          <a:xfrm>
            <a:off x="5409025" y="4316623"/>
            <a:ext cx="44709" cy="613613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7528FDA-8A61-40B5-9D1C-D585B924D3BE}"/>
              </a:ext>
            </a:extLst>
          </p:cNvPr>
          <p:cNvCxnSpPr/>
          <p:nvPr/>
        </p:nvCxnSpPr>
        <p:spPr>
          <a:xfrm flipH="1">
            <a:off x="6513854" y="4328658"/>
            <a:ext cx="846963" cy="613613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C50E780-9B72-4C16-A376-52A203D92C30}"/>
              </a:ext>
            </a:extLst>
          </p:cNvPr>
          <p:cNvCxnSpPr/>
          <p:nvPr/>
        </p:nvCxnSpPr>
        <p:spPr>
          <a:xfrm>
            <a:off x="7513216" y="4328658"/>
            <a:ext cx="44709" cy="613613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7" name="Group 46">
            <a:extLst>
              <a:ext uri="{FF2B5EF4-FFF2-40B4-BE49-F238E27FC236}">
                <a16:creationId xmlns:a16="http://schemas.microsoft.com/office/drawing/2014/main" id="{08E3B13C-0DBD-4C4C-8B2F-8814F8AB8FC1}"/>
              </a:ext>
            </a:extLst>
          </p:cNvPr>
          <p:cNvGrpSpPr/>
          <p:nvPr/>
        </p:nvGrpSpPr>
        <p:grpSpPr>
          <a:xfrm>
            <a:off x="8662448" y="3273889"/>
            <a:ext cx="286084" cy="374315"/>
            <a:chOff x="4260517" y="1950452"/>
            <a:chExt cx="286084" cy="374315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8B9C7725-BF43-45B1-B144-060735BDB89B}"/>
                </a:ext>
              </a:extLst>
            </p:cNvPr>
            <p:cNvSpPr/>
            <p:nvPr/>
          </p:nvSpPr>
          <p:spPr>
            <a:xfrm>
              <a:off x="4260517" y="1950452"/>
              <a:ext cx="286084" cy="37431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ea typeface="Gill Sans" charset="0"/>
                <a:cs typeface="Gill Sans" charset="0"/>
              </a:endParaRPr>
            </a:p>
          </p:txBody>
        </p: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5981BADF-CC68-4C62-999C-DAB868C5239E}"/>
                </a:ext>
              </a:extLst>
            </p:cNvPr>
            <p:cNvCxnSpPr/>
            <p:nvPr/>
          </p:nvCxnSpPr>
          <p:spPr>
            <a:xfrm>
              <a:off x="4412916" y="1950452"/>
              <a:ext cx="0" cy="374315"/>
            </a:xfrm>
            <a:prstGeom prst="line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Rectangle 49">
            <a:extLst>
              <a:ext uri="{FF2B5EF4-FFF2-40B4-BE49-F238E27FC236}">
                <a16:creationId xmlns:a16="http://schemas.microsoft.com/office/drawing/2014/main" id="{70F1EBBC-46EF-496E-87CC-439A6A110478}"/>
              </a:ext>
            </a:extLst>
          </p:cNvPr>
          <p:cNvSpPr/>
          <p:nvPr/>
        </p:nvSpPr>
        <p:spPr>
          <a:xfrm>
            <a:off x="8142867" y="4108080"/>
            <a:ext cx="286084" cy="37431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ea typeface="Gill Sans" charset="0"/>
              <a:cs typeface="Gill Sans" charset="0"/>
            </a:endParaRP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1466FEF-AF72-4758-BE9E-798D5116D005}"/>
              </a:ext>
            </a:extLst>
          </p:cNvPr>
          <p:cNvCxnSpPr>
            <a:endCxn id="50" idx="0"/>
          </p:cNvCxnSpPr>
          <p:nvPr/>
        </p:nvCxnSpPr>
        <p:spPr>
          <a:xfrm flipH="1">
            <a:off x="8285909" y="3426289"/>
            <a:ext cx="418208" cy="681791"/>
          </a:xfrm>
          <a:prstGeom prst="straightConnector1">
            <a:avLst/>
          </a:prstGeom>
          <a:ln>
            <a:solidFill>
              <a:srgbClr val="4F6228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DA3242DA-E80D-4A95-B1C6-BFB8EF16632A}"/>
              </a:ext>
            </a:extLst>
          </p:cNvPr>
          <p:cNvCxnSpPr/>
          <p:nvPr/>
        </p:nvCxnSpPr>
        <p:spPr>
          <a:xfrm flipH="1">
            <a:off x="6691651" y="4328658"/>
            <a:ext cx="1540193" cy="601578"/>
          </a:xfrm>
          <a:prstGeom prst="straightConnector1">
            <a:avLst/>
          </a:prstGeom>
          <a:ln>
            <a:solidFill>
              <a:srgbClr val="4F6228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1DA1625F-C00C-4764-AC72-FF6F2E03032C}"/>
              </a:ext>
            </a:extLst>
          </p:cNvPr>
          <p:cNvCxnSpPr>
            <a:cxnSpLocks/>
          </p:cNvCxnSpPr>
          <p:nvPr/>
        </p:nvCxnSpPr>
        <p:spPr>
          <a:xfrm>
            <a:off x="8384242" y="4328658"/>
            <a:ext cx="555978" cy="590874"/>
          </a:xfrm>
          <a:prstGeom prst="straightConnector1">
            <a:avLst/>
          </a:prstGeom>
          <a:ln>
            <a:solidFill>
              <a:srgbClr val="4F6228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EE5E61B4-A90A-4EEA-B012-01CF5E2F5910}"/>
              </a:ext>
            </a:extLst>
          </p:cNvPr>
          <p:cNvGrpSpPr/>
          <p:nvPr/>
        </p:nvGrpSpPr>
        <p:grpSpPr>
          <a:xfrm>
            <a:off x="7370174" y="2539959"/>
            <a:ext cx="286084" cy="374315"/>
            <a:chOff x="3550649" y="1236578"/>
            <a:chExt cx="286084" cy="374315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DA748D72-5526-477E-8452-B5758018B179}"/>
                </a:ext>
              </a:extLst>
            </p:cNvPr>
            <p:cNvSpPr/>
            <p:nvPr/>
          </p:nvSpPr>
          <p:spPr>
            <a:xfrm>
              <a:off x="3550649" y="1236578"/>
              <a:ext cx="286084" cy="37431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rgbClr val="4F6228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0">
                <a:ea typeface="Gill Sans" charset="0"/>
                <a:cs typeface="Gill Sans" charset="0"/>
              </a:endParaRPr>
            </a:p>
          </p:txBody>
        </p: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50873FEA-4B1D-45B2-B5B7-341A792A7CF5}"/>
                </a:ext>
              </a:extLst>
            </p:cNvPr>
            <p:cNvCxnSpPr/>
            <p:nvPr/>
          </p:nvCxnSpPr>
          <p:spPr>
            <a:xfrm>
              <a:off x="3703048" y="1236578"/>
              <a:ext cx="0" cy="374315"/>
            </a:xfrm>
            <a:prstGeom prst="line">
              <a:avLst/>
            </a:prstGeom>
            <a:ln>
              <a:solidFill>
                <a:srgbClr val="4F6228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E6F8A87A-3236-42F7-8811-094B3C9194B9}"/>
              </a:ext>
            </a:extLst>
          </p:cNvPr>
          <p:cNvCxnSpPr/>
          <p:nvPr/>
        </p:nvCxnSpPr>
        <p:spPr>
          <a:xfrm flipH="1">
            <a:off x="4820073" y="2747172"/>
            <a:ext cx="2604168" cy="526717"/>
          </a:xfrm>
          <a:prstGeom prst="straightConnector1">
            <a:avLst/>
          </a:prstGeom>
          <a:ln>
            <a:solidFill>
              <a:srgbClr val="4F6228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988ACC7-8DB8-4327-ADA9-F1505FD1FEC8}"/>
              </a:ext>
            </a:extLst>
          </p:cNvPr>
          <p:cNvCxnSpPr/>
          <p:nvPr/>
        </p:nvCxnSpPr>
        <p:spPr>
          <a:xfrm>
            <a:off x="7578577" y="2744498"/>
            <a:ext cx="1083871" cy="529391"/>
          </a:xfrm>
          <a:prstGeom prst="straightConnector1">
            <a:avLst/>
          </a:prstGeom>
          <a:ln>
            <a:solidFill>
              <a:srgbClr val="4F6228"/>
            </a:solidFill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62B2935-49F5-4C64-8F17-0B760F8EB400}"/>
              </a:ext>
            </a:extLst>
          </p:cNvPr>
          <p:cNvCxnSpPr/>
          <p:nvPr/>
        </p:nvCxnSpPr>
        <p:spPr>
          <a:xfrm>
            <a:off x="8298512" y="4113432"/>
            <a:ext cx="0" cy="374315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5F7AED65-2E65-46B4-AD4B-2380DDDF4CA5}"/>
              </a:ext>
            </a:extLst>
          </p:cNvPr>
          <p:cNvSpPr txBox="1"/>
          <p:nvPr/>
        </p:nvSpPr>
        <p:spPr>
          <a:xfrm>
            <a:off x="5017925" y="1690688"/>
            <a:ext cx="13401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ea typeface="Gill Sans" charset="0"/>
                <a:cs typeface="Gill Sans" charset="0"/>
              </a:rPr>
              <a:t>old version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4D444477-EF6B-40B8-ABA0-2CFA370341FB}"/>
              </a:ext>
            </a:extLst>
          </p:cNvPr>
          <p:cNvCxnSpPr/>
          <p:nvPr/>
        </p:nvCxnSpPr>
        <p:spPr>
          <a:xfrm>
            <a:off x="5805103" y="2060020"/>
            <a:ext cx="140591" cy="503808"/>
          </a:xfrm>
          <a:prstGeom prst="straightConnector1">
            <a:avLst/>
          </a:prstGeom>
          <a:ln>
            <a:headEnd type="oval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2" name="Group 61">
            <a:extLst>
              <a:ext uri="{FF2B5EF4-FFF2-40B4-BE49-F238E27FC236}">
                <a16:creationId xmlns:a16="http://schemas.microsoft.com/office/drawing/2014/main" id="{3049EF8C-B2A3-42F3-A0B1-1F925B316CD8}"/>
              </a:ext>
            </a:extLst>
          </p:cNvPr>
          <p:cNvGrpSpPr/>
          <p:nvPr/>
        </p:nvGrpSpPr>
        <p:grpSpPr>
          <a:xfrm>
            <a:off x="6467585" y="1693542"/>
            <a:ext cx="1443665" cy="873140"/>
            <a:chOff x="5029723" y="811249"/>
            <a:chExt cx="1443665" cy="873140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EF8948EB-8E20-4B9D-ADFA-226587A9C4B3}"/>
                </a:ext>
              </a:extLst>
            </p:cNvPr>
            <p:cNvSpPr txBox="1"/>
            <p:nvPr/>
          </p:nvSpPr>
          <p:spPr>
            <a:xfrm>
              <a:off x="5029723" y="811249"/>
              <a:ext cx="144366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0" dirty="0">
                  <a:ea typeface="Gill Sans" charset="0"/>
                  <a:cs typeface="Gill Sans" charset="0"/>
                </a:rPr>
                <a:t>new version</a:t>
              </a:r>
            </a:p>
          </p:txBody>
        </p: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5CAA233D-977C-451E-9C34-58001DB5D53D}"/>
                </a:ext>
              </a:extLst>
            </p:cNvPr>
            <p:cNvCxnSpPr/>
            <p:nvPr/>
          </p:nvCxnSpPr>
          <p:spPr>
            <a:xfrm>
              <a:off x="5816901" y="1180581"/>
              <a:ext cx="140591" cy="503808"/>
            </a:xfrm>
            <a:prstGeom prst="straightConnector1">
              <a:avLst/>
            </a:prstGeom>
            <a:ln>
              <a:headEnd type="oval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Left Brace 64">
            <a:extLst>
              <a:ext uri="{FF2B5EF4-FFF2-40B4-BE49-F238E27FC236}">
                <a16:creationId xmlns:a16="http://schemas.microsoft.com/office/drawing/2014/main" id="{44A9D62C-5920-4087-836D-4EC11EA1F1F1}"/>
              </a:ext>
            </a:extLst>
          </p:cNvPr>
          <p:cNvSpPr/>
          <p:nvPr/>
        </p:nvSpPr>
        <p:spPr>
          <a:xfrm>
            <a:off x="2170233" y="2299230"/>
            <a:ext cx="763468" cy="823476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Left Brace 66">
            <a:extLst>
              <a:ext uri="{FF2B5EF4-FFF2-40B4-BE49-F238E27FC236}">
                <a16:creationId xmlns:a16="http://schemas.microsoft.com/office/drawing/2014/main" id="{18F623D3-B2E6-4C84-8B45-8C8787EACF5E}"/>
              </a:ext>
            </a:extLst>
          </p:cNvPr>
          <p:cNvSpPr/>
          <p:nvPr/>
        </p:nvSpPr>
        <p:spPr>
          <a:xfrm>
            <a:off x="2198691" y="3122706"/>
            <a:ext cx="763468" cy="1439898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Left Brace 70">
            <a:extLst>
              <a:ext uri="{FF2B5EF4-FFF2-40B4-BE49-F238E27FC236}">
                <a16:creationId xmlns:a16="http://schemas.microsoft.com/office/drawing/2014/main" id="{7F65998D-132D-4DA5-A24A-C8271C3FEED7}"/>
              </a:ext>
            </a:extLst>
          </p:cNvPr>
          <p:cNvSpPr/>
          <p:nvPr/>
        </p:nvSpPr>
        <p:spPr>
          <a:xfrm>
            <a:off x="1925445" y="4918166"/>
            <a:ext cx="178487" cy="454526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ECC8147-F71F-4B4C-AECB-7DB75A025CA2}"/>
              </a:ext>
            </a:extLst>
          </p:cNvPr>
          <p:cNvSpPr txBox="1"/>
          <p:nvPr/>
        </p:nvSpPr>
        <p:spPr>
          <a:xfrm>
            <a:off x="1259689" y="2515089"/>
            <a:ext cx="776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Inode</a:t>
            </a:r>
            <a:endParaRPr lang="en-US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B7ADE9E-7FD2-4802-B159-641C011CA970}"/>
              </a:ext>
            </a:extLst>
          </p:cNvPr>
          <p:cNvSpPr txBox="1"/>
          <p:nvPr/>
        </p:nvSpPr>
        <p:spPr>
          <a:xfrm>
            <a:off x="816508" y="3490338"/>
            <a:ext cx="16177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Indirect Block Pointers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AEC43AC-1B25-4F36-B306-E7CF8B9E9B62}"/>
              </a:ext>
            </a:extLst>
          </p:cNvPr>
          <p:cNvSpPr txBox="1"/>
          <p:nvPr/>
        </p:nvSpPr>
        <p:spPr>
          <a:xfrm>
            <a:off x="423426" y="4918166"/>
            <a:ext cx="1457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Blocks</a:t>
            </a:r>
          </a:p>
        </p:txBody>
      </p:sp>
    </p:spTree>
    <p:extLst>
      <p:ext uri="{BB962C8B-B14F-4D97-AF65-F5344CB8AC3E}">
        <p14:creationId xmlns:p14="http://schemas.microsoft.com/office/powerpoint/2010/main" val="2321594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50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FBF50-C4EF-41FC-AB93-261416FA8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A9822C-A791-4CDC-A291-8B93351331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Developed by Sun Microsystems, now Oracle (2006)</a:t>
            </a:r>
          </a:p>
          <a:p>
            <a:endParaRPr lang="en-US" dirty="0"/>
          </a:p>
          <a:p>
            <a:r>
              <a:rPr lang="en-US" dirty="0"/>
              <a:t>Uses Copy-on-Write transactions</a:t>
            </a:r>
          </a:p>
          <a:p>
            <a:endParaRPr lang="en-US" dirty="0"/>
          </a:p>
          <a:p>
            <a:r>
              <a:rPr lang="en-US" dirty="0"/>
              <a:t>Snapshots</a:t>
            </a:r>
          </a:p>
          <a:p>
            <a:pPr lvl="1"/>
            <a:r>
              <a:rPr lang="en-US" dirty="0"/>
              <a:t>Enabled by copy-on-write</a:t>
            </a:r>
          </a:p>
          <a:p>
            <a:pPr lvl="1"/>
            <a:r>
              <a:rPr lang="en-US" dirty="0"/>
              <a:t>Points in time for the filesystem can be “snapshot”</a:t>
            </a:r>
          </a:p>
          <a:p>
            <a:pPr lvl="1"/>
            <a:r>
              <a:rPr lang="en-US" dirty="0"/>
              <a:t>Files can be returned to prior versions from the snapshot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337A92-C945-403C-89BF-4D9332E7C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404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892BE-492E-420C-8F45-C02A11206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and write a file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8BFCB2-366F-4700-8268-01DD75D80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</a:t>
            </a:fld>
            <a:endParaRPr lang="en-US"/>
          </a:p>
        </p:txBody>
      </p:sp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F866248C-9D3D-42BF-955A-873577D434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471" y="1115877"/>
            <a:ext cx="7008511" cy="5594886"/>
          </a:xfrm>
          <a:prstGeom prst="rect">
            <a:avLst/>
          </a:prstGeom>
          <a:ln>
            <a:noFill/>
          </a:ln>
        </p:spPr>
      </p:pic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7F2C6EDF-771B-417F-993D-EE12839283EA}"/>
              </a:ext>
            </a:extLst>
          </p:cNvPr>
          <p:cNvSpPr txBox="1">
            <a:spLocks/>
          </p:cNvSpPr>
          <p:nvPr/>
        </p:nvSpPr>
        <p:spPr>
          <a:xfrm>
            <a:off x="7491662" y="154984"/>
            <a:ext cx="4555959" cy="6555782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accent4"/>
                </a:solidFill>
              </a:rPr>
              <a:t>Create: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First, read the parent directory to ensure that name is not already used.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Find &amp; claim a free inode.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Add &lt;“bar”, inode#&gt; to parent directory.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Fill-in file metadata.</a:t>
            </a:r>
          </a:p>
          <a:p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accent1"/>
                </a:solidFill>
              </a:rPr>
              <a:t>Write: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Look for remaining space in existing blocks first.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Find &amp; claim a new data block.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Write data to new block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Point to it in inode</a:t>
            </a: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AAE82C6A-37E1-4609-8CD0-2D76586B66B9}"/>
              </a:ext>
            </a:extLst>
          </p:cNvPr>
          <p:cNvSpPr/>
          <p:nvPr/>
        </p:nvSpPr>
        <p:spPr>
          <a:xfrm rot="10800000">
            <a:off x="5256120" y="1611967"/>
            <a:ext cx="154978" cy="715353"/>
          </a:xfrm>
          <a:prstGeom prst="leftBrace">
            <a:avLst>
              <a:gd name="adj1" fmla="val 40333"/>
              <a:gd name="adj2" fmla="val 63387"/>
            </a:avLst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B1C38A72-2566-42ED-B9AD-A8453058F650}"/>
              </a:ext>
            </a:extLst>
          </p:cNvPr>
          <p:cNvSpPr/>
          <p:nvPr/>
        </p:nvSpPr>
        <p:spPr>
          <a:xfrm rot="10800000">
            <a:off x="2617194" y="2406316"/>
            <a:ext cx="158090" cy="368968"/>
          </a:xfrm>
          <a:prstGeom prst="leftBrace">
            <a:avLst>
              <a:gd name="adj1" fmla="val 40333"/>
              <a:gd name="adj2" fmla="val 50236"/>
            </a:avLst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B14F5D70-1C5A-486D-9FA5-6DB6874A73A7}"/>
              </a:ext>
            </a:extLst>
          </p:cNvPr>
          <p:cNvSpPr/>
          <p:nvPr/>
        </p:nvSpPr>
        <p:spPr>
          <a:xfrm rot="10800000">
            <a:off x="4304823" y="3213234"/>
            <a:ext cx="158090" cy="368968"/>
          </a:xfrm>
          <a:prstGeom prst="leftBrace">
            <a:avLst>
              <a:gd name="adj1" fmla="val 40333"/>
              <a:gd name="adj2" fmla="val 50236"/>
            </a:avLst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B22DBB9-6BD5-4A16-80B9-E64AFEC9FE09}"/>
              </a:ext>
            </a:extLst>
          </p:cNvPr>
          <p:cNvSpPr txBox="1"/>
          <p:nvPr/>
        </p:nvSpPr>
        <p:spPr>
          <a:xfrm>
            <a:off x="5444296" y="1771049"/>
            <a:ext cx="173255" cy="215444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i="1" dirty="0">
                <a:solidFill>
                  <a:schemeClr val="accent4"/>
                </a:solidFill>
              </a:rPr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C7C560-AA28-492D-974E-8053959CFF38}"/>
              </a:ext>
            </a:extLst>
          </p:cNvPr>
          <p:cNvSpPr txBox="1"/>
          <p:nvPr/>
        </p:nvSpPr>
        <p:spPr>
          <a:xfrm>
            <a:off x="5305970" y="2775285"/>
            <a:ext cx="173255" cy="215444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i="1">
                <a:solidFill>
                  <a:schemeClr val="accent4"/>
                </a:solidFill>
              </a:rPr>
              <a:t>3</a:t>
            </a:r>
            <a:endParaRPr lang="en-US" sz="1400" i="1" dirty="0">
              <a:solidFill>
                <a:schemeClr val="accent4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D078B2-00F0-4793-B79A-4CE945752147}"/>
              </a:ext>
            </a:extLst>
          </p:cNvPr>
          <p:cNvSpPr txBox="1"/>
          <p:nvPr/>
        </p:nvSpPr>
        <p:spPr>
          <a:xfrm>
            <a:off x="4499415" y="3287922"/>
            <a:ext cx="173255" cy="215444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i="1" dirty="0">
                <a:solidFill>
                  <a:schemeClr val="accent4"/>
                </a:solidFill>
              </a:rPr>
              <a:t>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7BB8C6D-D6DA-4615-AAC6-8AA3BF3EE80D}"/>
              </a:ext>
            </a:extLst>
          </p:cNvPr>
          <p:cNvSpPr txBox="1"/>
          <p:nvPr/>
        </p:nvSpPr>
        <p:spPr>
          <a:xfrm>
            <a:off x="2801601" y="2489380"/>
            <a:ext cx="173255" cy="215444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i="1">
                <a:solidFill>
                  <a:schemeClr val="accent4"/>
                </a:solidFill>
              </a:rPr>
              <a:t>2</a:t>
            </a:r>
            <a:endParaRPr lang="en-US" sz="1400" i="1" dirty="0">
              <a:solidFill>
                <a:schemeClr val="accent4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64C2695-B3C3-4215-ABAF-13F4206AED9D}"/>
              </a:ext>
            </a:extLst>
          </p:cNvPr>
          <p:cNvSpPr txBox="1"/>
          <p:nvPr/>
        </p:nvSpPr>
        <p:spPr>
          <a:xfrm>
            <a:off x="4289833" y="4666649"/>
            <a:ext cx="173255" cy="21544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i="1" dirty="0">
                <a:solidFill>
                  <a:schemeClr val="accent1"/>
                </a:solidFill>
              </a:rPr>
              <a:t>1</a:t>
            </a:r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996D42DC-0FE1-48CC-8F12-CF75AD1F5453}"/>
              </a:ext>
            </a:extLst>
          </p:cNvPr>
          <p:cNvSpPr/>
          <p:nvPr/>
        </p:nvSpPr>
        <p:spPr>
          <a:xfrm rot="10800000">
            <a:off x="1840204" y="4844716"/>
            <a:ext cx="158090" cy="368968"/>
          </a:xfrm>
          <a:prstGeom prst="leftBrace">
            <a:avLst>
              <a:gd name="adj1" fmla="val 40333"/>
              <a:gd name="adj2" fmla="val 50236"/>
            </a:avLst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BFDD110-E099-4819-9686-CEA9E7C3FB71}"/>
              </a:ext>
            </a:extLst>
          </p:cNvPr>
          <p:cNvSpPr txBox="1"/>
          <p:nvPr/>
        </p:nvSpPr>
        <p:spPr>
          <a:xfrm>
            <a:off x="2024611" y="4927780"/>
            <a:ext cx="173255" cy="21544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i="1" dirty="0">
                <a:solidFill>
                  <a:schemeClr val="accent1"/>
                </a:solidFill>
              </a:rPr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47A816E-10A0-4729-A243-D74033ECA398}"/>
              </a:ext>
            </a:extLst>
          </p:cNvPr>
          <p:cNvSpPr txBox="1"/>
          <p:nvPr/>
        </p:nvSpPr>
        <p:spPr>
          <a:xfrm>
            <a:off x="6500187" y="5243665"/>
            <a:ext cx="173255" cy="21544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i="1" dirty="0">
                <a:solidFill>
                  <a:schemeClr val="accent1"/>
                </a:solidFill>
              </a:rPr>
              <a:t>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2B736E0-7F2A-4D76-A2E8-B3DE21FB4007}"/>
              </a:ext>
            </a:extLst>
          </p:cNvPr>
          <p:cNvSpPr txBox="1"/>
          <p:nvPr/>
        </p:nvSpPr>
        <p:spPr>
          <a:xfrm>
            <a:off x="4287131" y="5404033"/>
            <a:ext cx="173255" cy="21544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i="1" dirty="0">
                <a:solidFill>
                  <a:schemeClr val="accent1"/>
                </a:solidFill>
              </a:rPr>
              <a:t>4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EC6936D-1B2D-BF21-8D12-672B464FDCAD}"/>
              </a:ext>
            </a:extLst>
          </p:cNvPr>
          <p:cNvSpPr/>
          <p:nvPr/>
        </p:nvSpPr>
        <p:spPr>
          <a:xfrm>
            <a:off x="3733800" y="2943967"/>
            <a:ext cx="455454" cy="2154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5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97F4C-9CBC-49CB-8284-8C09C4AC6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Pooled file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F91C5-B013-4D3D-89E5-A862CCD541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ZFS (and other filesystems) use a concept of pools of storage</a:t>
            </a:r>
          </a:p>
          <a:p>
            <a:pPr lvl="1"/>
            <a:r>
              <a:rPr lang="en-US" dirty="0"/>
              <a:t>Flips around disk-filesystem relationship</a:t>
            </a:r>
          </a:p>
          <a:p>
            <a:pPr lvl="1"/>
            <a:r>
              <a:rPr lang="en-US" dirty="0"/>
              <a:t>Instead of one filesystem per partition and multiple partitions per disk</a:t>
            </a:r>
          </a:p>
          <a:p>
            <a:pPr lvl="1"/>
            <a:r>
              <a:rPr lang="en-US" dirty="0"/>
              <a:t>One filesystem manages multiple disks</a:t>
            </a:r>
          </a:p>
          <a:p>
            <a:pPr lvl="1"/>
            <a:endParaRPr lang="en-US" dirty="0"/>
          </a:p>
          <a:p>
            <a:r>
              <a:rPr lang="en-US" dirty="0"/>
              <a:t>Replaces need for RAID by allowing filesystem to make choices</a:t>
            </a:r>
          </a:p>
          <a:p>
            <a:endParaRPr lang="en-US" dirty="0"/>
          </a:p>
          <a:p>
            <a:r>
              <a:rPr lang="en-US" dirty="0"/>
              <a:t>Common design pattern in computer systems</a:t>
            </a:r>
          </a:p>
          <a:p>
            <a:pPr lvl="1"/>
            <a:r>
              <a:rPr lang="en-US" dirty="0"/>
              <a:t>Abstractions make systems easy to use</a:t>
            </a:r>
          </a:p>
          <a:p>
            <a:pPr lvl="1"/>
            <a:r>
              <a:rPr lang="en-US" dirty="0"/>
              <a:t>Breaking abstractions allows for improved performance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70B28B-7771-4B2E-A85D-88AB60EEE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9399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9469517-3C35-426C-96F3-2AAC85D9D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Log-Structured File Systems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25DD037-ACDD-4605-A0FE-1749B14AF6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go further along copy-on-write path</a:t>
            </a:r>
          </a:p>
          <a:p>
            <a:pPr lvl="1"/>
            <a:r>
              <a:rPr lang="en-US" dirty="0"/>
              <a:t>Entire disk is just a log of updates to files and </a:t>
            </a:r>
            <a:r>
              <a:rPr lang="en-US" dirty="0" err="1"/>
              <a:t>inodes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No longer doing small writes all over disk</a:t>
            </a:r>
          </a:p>
          <a:p>
            <a:pPr lvl="1"/>
            <a:r>
              <a:rPr lang="en-US" dirty="0"/>
              <a:t>Jumping between </a:t>
            </a:r>
            <a:r>
              <a:rPr lang="en-US" dirty="0" err="1"/>
              <a:t>inodes</a:t>
            </a:r>
            <a:r>
              <a:rPr lang="en-US" dirty="0"/>
              <a:t> and data blocks</a:t>
            </a:r>
          </a:p>
          <a:p>
            <a:pPr lvl="1"/>
            <a:r>
              <a:rPr lang="en-US" dirty="0"/>
              <a:t>Small, random writes are bad for HDD seek</a:t>
            </a:r>
          </a:p>
          <a:p>
            <a:pPr lvl="1"/>
            <a:endParaRPr lang="en-US" dirty="0"/>
          </a:p>
          <a:p>
            <a:r>
              <a:rPr lang="en-US" dirty="0"/>
              <a:t>Instead, treat disk as a circular buffer that updates are written to</a:t>
            </a:r>
          </a:p>
          <a:p>
            <a:pPr lvl="1"/>
            <a:r>
              <a:rPr lang="en-US" dirty="0"/>
              <a:t>Write new data, then new </a:t>
            </a:r>
            <a:r>
              <a:rPr lang="en-US" dirty="0" err="1"/>
              <a:t>inode</a:t>
            </a:r>
            <a:r>
              <a:rPr lang="en-US" dirty="0"/>
              <a:t> after it, then next new data</a:t>
            </a:r>
          </a:p>
          <a:p>
            <a:pPr lvl="1"/>
            <a:r>
              <a:rPr lang="en-US" dirty="0"/>
              <a:t>All writes end up occurring sequentially</a:t>
            </a:r>
          </a:p>
          <a:p>
            <a:pPr lvl="1"/>
            <a:r>
              <a:rPr lang="en-US" dirty="0"/>
              <a:t>Garbage collect old file versions eventually when space gets low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3D91D0E-CEC8-48BB-B34D-A934ABB5C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78182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62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Disk Caching</a:t>
            </a:r>
          </a:p>
          <a:p>
            <a:r>
              <a:rPr lang="en-US" dirty="0"/>
              <a:t>Classical Filesystems</a:t>
            </a:r>
          </a:p>
          <a:p>
            <a:pPr lvl="1"/>
            <a:r>
              <a:rPr lang="en-US" dirty="0"/>
              <a:t>FFS</a:t>
            </a:r>
          </a:p>
          <a:p>
            <a:pPr lvl="1"/>
            <a:r>
              <a:rPr lang="en-US" dirty="0"/>
              <a:t>FAT</a:t>
            </a:r>
          </a:p>
          <a:p>
            <a:r>
              <a:rPr lang="en-US" dirty="0"/>
              <a:t>Improving Reliability</a:t>
            </a:r>
          </a:p>
          <a:p>
            <a:pPr lvl="1"/>
            <a:r>
              <a:rPr lang="en-US" dirty="0"/>
              <a:t>FSCK</a:t>
            </a:r>
          </a:p>
          <a:p>
            <a:pPr lvl="1"/>
            <a:r>
              <a:rPr lang="en-US" dirty="0"/>
              <a:t>Journaling</a:t>
            </a:r>
          </a:p>
          <a:p>
            <a:r>
              <a:rPr lang="en-US" dirty="0"/>
              <a:t>Journaling Filesystems</a:t>
            </a:r>
          </a:p>
          <a:p>
            <a:pPr lvl="1"/>
            <a:r>
              <a:rPr lang="en-US" dirty="0"/>
              <a:t>ext3/ext4</a:t>
            </a:r>
          </a:p>
          <a:p>
            <a:pPr lvl="1"/>
            <a:r>
              <a:rPr lang="en-US" dirty="0"/>
              <a:t>NTFS</a:t>
            </a:r>
          </a:p>
          <a:p>
            <a:r>
              <a:rPr lang="en-US" dirty="0"/>
              <a:t>Copy-On-Write</a:t>
            </a:r>
          </a:p>
          <a:p>
            <a:pPr lvl="1"/>
            <a:r>
              <a:rPr lang="en-US" dirty="0"/>
              <a:t>ZFS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160054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Disk Caching</a:t>
            </a:r>
          </a:p>
          <a:p>
            <a:r>
              <a:rPr lang="en-US" dirty="0"/>
              <a:t>Classical Filesystems</a:t>
            </a:r>
          </a:p>
          <a:p>
            <a:pPr lvl="1"/>
            <a:r>
              <a:rPr lang="en-US" dirty="0"/>
              <a:t>FAT</a:t>
            </a:r>
          </a:p>
          <a:p>
            <a:pPr lvl="1"/>
            <a:r>
              <a:rPr lang="en-US" dirty="0"/>
              <a:t>FFS</a:t>
            </a:r>
          </a:p>
          <a:p>
            <a:r>
              <a:rPr lang="en-US" dirty="0"/>
              <a:t>Improving Reliability</a:t>
            </a:r>
          </a:p>
          <a:p>
            <a:pPr lvl="1"/>
            <a:r>
              <a:rPr lang="en-US" dirty="0"/>
              <a:t>FSCK</a:t>
            </a:r>
          </a:p>
          <a:p>
            <a:pPr lvl="1"/>
            <a:r>
              <a:rPr lang="en-US" dirty="0"/>
              <a:t>Journaling</a:t>
            </a:r>
          </a:p>
          <a:p>
            <a:r>
              <a:rPr lang="en-US" dirty="0"/>
              <a:t>Journaling Filesystems</a:t>
            </a:r>
          </a:p>
          <a:p>
            <a:pPr lvl="1"/>
            <a:r>
              <a:rPr lang="en-US" dirty="0"/>
              <a:t>ext3/ext4</a:t>
            </a:r>
          </a:p>
          <a:p>
            <a:pPr lvl="1"/>
            <a:r>
              <a:rPr lang="en-US" dirty="0"/>
              <a:t>NTFS</a:t>
            </a:r>
          </a:p>
          <a:p>
            <a:r>
              <a:rPr lang="en-US" dirty="0"/>
              <a:t>Copy-On-Write</a:t>
            </a:r>
          </a:p>
          <a:p>
            <a:pPr lvl="1"/>
            <a:r>
              <a:rPr lang="en-US" dirty="0"/>
              <a:t>ZFS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776497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28C5C-6AE2-44EC-B55F-9B8724F2E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 disk interactions should be hitting memory instead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94A36D-D132-46C8-BB88-18881A468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9DBBB7-4AC0-4820-91D7-F55DC61976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6240" y="1270861"/>
            <a:ext cx="8373686" cy="41141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DCD8658-DAD7-43F7-B224-724C1E001CF4}"/>
              </a:ext>
            </a:extLst>
          </p:cNvPr>
          <p:cNvSpPr txBox="1"/>
          <p:nvPr/>
        </p:nvSpPr>
        <p:spPr>
          <a:xfrm>
            <a:off x="949124" y="2250199"/>
            <a:ext cx="198658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open("/foo/bar")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9B87A86-918E-404C-ABF2-34C2F3F84FDD}"/>
              </a:ext>
            </a:extLst>
          </p:cNvPr>
          <p:cNvCxnSpPr/>
          <p:nvPr/>
        </p:nvCxnSpPr>
        <p:spPr>
          <a:xfrm>
            <a:off x="949124" y="2875274"/>
            <a:ext cx="0" cy="972508"/>
          </a:xfrm>
          <a:prstGeom prst="straightConnector1">
            <a:avLst/>
          </a:prstGeom>
          <a:ln w="19050">
            <a:solidFill>
              <a:schemeClr val="accent4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C579514-FBB4-4F35-B7EA-3A2500117D62}"/>
              </a:ext>
            </a:extLst>
          </p:cNvPr>
          <p:cNvSpPr txBox="1"/>
          <p:nvPr/>
        </p:nvSpPr>
        <p:spPr>
          <a:xfrm rot="16200000">
            <a:off x="380533" y="3074533"/>
            <a:ext cx="767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time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7948360-75AE-4EEA-AEE4-250AD483BE9F}"/>
              </a:ext>
            </a:extLst>
          </p:cNvPr>
          <p:cNvSpPr/>
          <p:nvPr/>
        </p:nvSpPr>
        <p:spPr>
          <a:xfrm>
            <a:off x="5969000" y="3098800"/>
            <a:ext cx="723900" cy="2286180"/>
          </a:xfrm>
          <a:prstGeom prst="rect">
            <a:avLst/>
          </a:prstGeom>
          <a:solidFill>
            <a:schemeClr val="accent2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E0B530-988A-40D1-A734-9A29D391037F}"/>
              </a:ext>
            </a:extLst>
          </p:cNvPr>
          <p:cNvSpPr txBox="1"/>
          <p:nvPr/>
        </p:nvSpPr>
        <p:spPr>
          <a:xfrm>
            <a:off x="4064000" y="5587139"/>
            <a:ext cx="2120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inode reads/writes occur in memory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55BC182-9CF9-4390-BC02-FFA7D6A53661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5124450" y="5016501"/>
            <a:ext cx="755650" cy="57063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8452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3A5E8-46D0-49BD-8D97-AD5BB5E06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Filesystem caching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85C852-D1D8-47B2-BE83-BE48FA41B4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File I/O can be a significant bottleneck</a:t>
            </a:r>
          </a:p>
          <a:p>
            <a:r>
              <a:rPr lang="en-US" dirty="0"/>
              <a:t>So keep useful parts of disk in RAM!</a:t>
            </a:r>
          </a:p>
          <a:p>
            <a:pPr lvl="1"/>
            <a:r>
              <a:rPr lang="en-US" dirty="0"/>
              <a:t>Improves performance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OS kernel does this automatically</a:t>
            </a:r>
          </a:p>
          <a:p>
            <a:pPr lvl="1"/>
            <a:r>
              <a:rPr lang="en-US" dirty="0"/>
              <a:t>Using unused RAM to hold disk blocks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E344FB-07DB-46A1-A85A-F47622DC7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9</a:t>
            </a:fld>
            <a:endParaRPr lang="en-US"/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A36811F5-06A5-4360-A45F-4459D84DF6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6489" y="1143000"/>
            <a:ext cx="3043905" cy="338922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867B3BA-964E-4B40-A238-F58AC8A53A8F}"/>
              </a:ext>
            </a:extLst>
          </p:cNvPr>
          <p:cNvSpPr/>
          <p:nvPr/>
        </p:nvSpPr>
        <p:spPr>
          <a:xfrm>
            <a:off x="8483600" y="3479800"/>
            <a:ext cx="3149600" cy="59690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600605"/>
      </p:ext>
    </p:extLst>
  </p:cSld>
  <p:clrMapOvr>
    <a:masterClrMapping/>
  </p:clrMapOvr>
</p:sld>
</file>

<file path=ppt/theme/theme1.xml><?xml version="1.0" encoding="utf-8"?>
<a:theme xmlns:a="http://schemas.openxmlformats.org/drawingml/2006/main" name="Class Slides">
  <a:themeElements>
    <a:clrScheme name="Custom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472C4"/>
      </a:accent1>
      <a:accent2>
        <a:srgbClr val="ED7D31"/>
      </a:accent2>
      <a:accent3>
        <a:srgbClr val="FFC000"/>
      </a:accent3>
      <a:accent4>
        <a:srgbClr val="70AD47"/>
      </a:accent4>
      <a:accent5>
        <a:srgbClr val="954F72"/>
      </a:accent5>
      <a:accent6>
        <a:srgbClr val="A5A5A5"/>
      </a:accent6>
      <a:hlink>
        <a:srgbClr val="0563C1"/>
      </a:hlink>
      <a:folHlink>
        <a:srgbClr val="0563C1"/>
      </a:folHlink>
    </a:clrScheme>
    <a:fontScheme name="Custom Tahoma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B59C7661-1A23-46AD-9A1C-969826AB4919}" vid="{8313A47A-0E3D-42A5-B506-581C2F87242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1093</TotalTime>
  <Words>3285</Words>
  <Application>Microsoft Office PowerPoint</Application>
  <PresentationFormat>Widescreen</PresentationFormat>
  <Paragraphs>850</Paragraphs>
  <Slides>62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7" baseType="lpstr">
      <vt:lpstr>Arial</vt:lpstr>
      <vt:lpstr>Calibri</vt:lpstr>
      <vt:lpstr>Tahoma</vt:lpstr>
      <vt:lpstr>Times New Roman</vt:lpstr>
      <vt:lpstr>Class Slides</vt:lpstr>
      <vt:lpstr>Lecture 16: Filesystem Implementations</vt:lpstr>
      <vt:lpstr>Today’s Goals</vt:lpstr>
      <vt:lpstr>File systems abstractions</vt:lpstr>
      <vt:lpstr>What goes within a partition?</vt:lpstr>
      <vt:lpstr>Create and write a file</vt:lpstr>
      <vt:lpstr>Create and write a file</vt:lpstr>
      <vt:lpstr>Outline</vt:lpstr>
      <vt:lpstr>Many disk interactions should be hitting memory instead</vt:lpstr>
      <vt:lpstr>Filesystem caching</vt:lpstr>
      <vt:lpstr>Goals for filesystem caching</vt:lpstr>
      <vt:lpstr>Unified Page Cache</vt:lpstr>
      <vt:lpstr>Prefetching</vt:lpstr>
      <vt:lpstr>Short break + Question</vt:lpstr>
      <vt:lpstr>Short break + Question</vt:lpstr>
      <vt:lpstr>Real OSes aggressively cache disk in unused RAM</vt:lpstr>
      <vt:lpstr>Real OSes aggressively cache disk in unused RAM</vt:lpstr>
      <vt:lpstr>Outline</vt:lpstr>
      <vt:lpstr>FAT (FAT/FAT12/FAT16/FAT32)</vt:lpstr>
      <vt:lpstr>FAT design choices</vt:lpstr>
      <vt:lpstr>Fast File System (FFS)</vt:lpstr>
      <vt:lpstr>FFS groups</vt:lpstr>
      <vt:lpstr>FFS file placement strategy</vt:lpstr>
      <vt:lpstr>FFS example</vt:lpstr>
      <vt:lpstr>FFS large file problem</vt:lpstr>
      <vt:lpstr>Outline</vt:lpstr>
      <vt:lpstr>Crash tolerance</vt:lpstr>
      <vt:lpstr>Crash example (writing to /foo/bar)</vt:lpstr>
      <vt:lpstr>File system checker (FSCK)</vt:lpstr>
      <vt:lpstr>Problems with FSCK</vt:lpstr>
      <vt:lpstr>Filesystem transactions</vt:lpstr>
      <vt:lpstr>Journaling Filesystems</vt:lpstr>
      <vt:lpstr>Journaling example</vt:lpstr>
      <vt:lpstr>Journaling example</vt:lpstr>
      <vt:lpstr>Journaling example</vt:lpstr>
      <vt:lpstr>Journaling example</vt:lpstr>
      <vt:lpstr>Journaling example</vt:lpstr>
      <vt:lpstr>Journaling example</vt:lpstr>
      <vt:lpstr>Resolving crashes with journaling</vt:lpstr>
      <vt:lpstr>Break + Check your understanding – resolve after crash</vt:lpstr>
      <vt:lpstr>Break + Check your understanding – resolve after crash</vt:lpstr>
      <vt:lpstr>Break + Check your understanding – resolve after crash again</vt:lpstr>
      <vt:lpstr>Break + Check your understanding – resolve after crash again</vt:lpstr>
      <vt:lpstr>Journaling performance</vt:lpstr>
      <vt:lpstr>Outline</vt:lpstr>
      <vt:lpstr>ext2/ext3/ext4</vt:lpstr>
      <vt:lpstr>Extents reduce number of pointers to data blocks</vt:lpstr>
      <vt:lpstr>Other ext4 advances</vt:lpstr>
      <vt:lpstr>NTFS</vt:lpstr>
      <vt:lpstr>NTFS Master File Table</vt:lpstr>
      <vt:lpstr>NTFS with medium-sized, mostly non-fragmented file</vt:lpstr>
      <vt:lpstr>NTFS with a small file</vt:lpstr>
      <vt:lpstr>NTFS can automatically compress files</vt:lpstr>
      <vt:lpstr>Break + Extend Thinking</vt:lpstr>
      <vt:lpstr>Break + Extend Thinking</vt:lpstr>
      <vt:lpstr>Outline</vt:lpstr>
      <vt:lpstr>Adding file versioning through copy-on-write</vt:lpstr>
      <vt:lpstr>Reminder: hierarchical inodes</vt:lpstr>
      <vt:lpstr>Copy-on-write example</vt:lpstr>
      <vt:lpstr>ZFS</vt:lpstr>
      <vt:lpstr>Pooled file system</vt:lpstr>
      <vt:lpstr>Log-Structured File Systems</vt:lpstr>
      <vt:lpstr>Outline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18: Filesystem Implementations</dc:title>
  <dc:creator>Branden Ghena</dc:creator>
  <cp:lastModifiedBy>Branden Ghena</cp:lastModifiedBy>
  <cp:revision>37</cp:revision>
  <dcterms:created xsi:type="dcterms:W3CDTF">2020-11-15T07:45:41Z</dcterms:created>
  <dcterms:modified xsi:type="dcterms:W3CDTF">2022-05-26T14:26:10Z</dcterms:modified>
</cp:coreProperties>
</file>