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8"/>
  </p:notesMasterIdLst>
  <p:sldIdLst>
    <p:sldId id="256" r:id="rId2"/>
    <p:sldId id="264" r:id="rId3"/>
    <p:sldId id="348" r:id="rId4"/>
    <p:sldId id="383" r:id="rId5"/>
    <p:sldId id="392" r:id="rId6"/>
    <p:sldId id="385" r:id="rId7"/>
    <p:sldId id="389" r:id="rId8"/>
    <p:sldId id="390" r:id="rId9"/>
    <p:sldId id="395" r:id="rId10"/>
    <p:sldId id="393" r:id="rId11"/>
    <p:sldId id="1974" r:id="rId12"/>
    <p:sldId id="396" r:id="rId13"/>
    <p:sldId id="388" r:id="rId14"/>
    <p:sldId id="427" r:id="rId15"/>
    <p:sldId id="397" r:id="rId16"/>
    <p:sldId id="394" r:id="rId17"/>
    <p:sldId id="419" r:id="rId18"/>
    <p:sldId id="1980" r:id="rId19"/>
    <p:sldId id="420" r:id="rId20"/>
    <p:sldId id="421" r:id="rId21"/>
    <p:sldId id="423" r:id="rId22"/>
    <p:sldId id="424" r:id="rId23"/>
    <p:sldId id="422" r:id="rId24"/>
    <p:sldId id="1981" r:id="rId25"/>
    <p:sldId id="1984" r:id="rId26"/>
    <p:sldId id="1975" r:id="rId27"/>
    <p:sldId id="387" r:id="rId28"/>
    <p:sldId id="399" r:id="rId29"/>
    <p:sldId id="425" r:id="rId30"/>
    <p:sldId id="426" r:id="rId31"/>
    <p:sldId id="428" r:id="rId32"/>
    <p:sldId id="444" r:id="rId33"/>
    <p:sldId id="445" r:id="rId34"/>
    <p:sldId id="446" r:id="rId35"/>
    <p:sldId id="1976" r:id="rId36"/>
    <p:sldId id="429" r:id="rId37"/>
    <p:sldId id="432" r:id="rId38"/>
    <p:sldId id="441" r:id="rId39"/>
    <p:sldId id="440" r:id="rId40"/>
    <p:sldId id="454" r:id="rId41"/>
    <p:sldId id="447" r:id="rId42"/>
    <p:sldId id="448" r:id="rId43"/>
    <p:sldId id="1982" r:id="rId44"/>
    <p:sldId id="451" r:id="rId45"/>
    <p:sldId id="450" r:id="rId46"/>
    <p:sldId id="455" r:id="rId47"/>
    <p:sldId id="430" r:id="rId48"/>
    <p:sldId id="1985" r:id="rId49"/>
    <p:sldId id="1983" r:id="rId50"/>
    <p:sldId id="1977" r:id="rId51"/>
    <p:sldId id="435" r:id="rId52"/>
    <p:sldId id="442" r:id="rId53"/>
    <p:sldId id="439" r:id="rId54"/>
    <p:sldId id="458" r:id="rId55"/>
    <p:sldId id="456" r:id="rId56"/>
    <p:sldId id="459" r:id="rId57"/>
    <p:sldId id="457" r:id="rId58"/>
    <p:sldId id="462" r:id="rId59"/>
    <p:sldId id="463" r:id="rId60"/>
    <p:sldId id="464" r:id="rId61"/>
    <p:sldId id="465" r:id="rId62"/>
    <p:sldId id="466" r:id="rId63"/>
    <p:sldId id="467" r:id="rId64"/>
    <p:sldId id="1964" r:id="rId65"/>
    <p:sldId id="1965" r:id="rId66"/>
    <p:sldId id="1966" r:id="rId67"/>
    <p:sldId id="1967" r:id="rId68"/>
    <p:sldId id="1971" r:id="rId69"/>
    <p:sldId id="1968" r:id="rId70"/>
    <p:sldId id="1969" r:id="rId71"/>
    <p:sldId id="1970" r:id="rId72"/>
    <p:sldId id="461" r:id="rId73"/>
    <p:sldId id="1972" r:id="rId74"/>
    <p:sldId id="460" r:id="rId75"/>
    <p:sldId id="1979" r:id="rId76"/>
    <p:sldId id="1978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Embedded Systems" id="{B55B8E8C-5EAB-4A1E-A4E9-AE5E896E46FA}">
          <p14:sldIdLst>
            <p14:sldId id="348"/>
            <p14:sldId id="383"/>
            <p14:sldId id="392"/>
            <p14:sldId id="385"/>
            <p14:sldId id="389"/>
            <p14:sldId id="390"/>
            <p14:sldId id="395"/>
            <p14:sldId id="393"/>
          </p14:sldIdLst>
        </p14:section>
        <p14:section name="Embedded OS" id="{3A77B953-4FE3-47AD-8994-4719CAEA5B03}">
          <p14:sldIdLst>
            <p14:sldId id="1974"/>
            <p14:sldId id="396"/>
            <p14:sldId id="388"/>
            <p14:sldId id="427"/>
            <p14:sldId id="397"/>
            <p14:sldId id="394"/>
            <p14:sldId id="419"/>
            <p14:sldId id="1980"/>
            <p14:sldId id="420"/>
            <p14:sldId id="421"/>
            <p14:sldId id="423"/>
            <p14:sldId id="424"/>
            <p14:sldId id="422"/>
            <p14:sldId id="1981"/>
            <p14:sldId id="1984"/>
          </p14:sldIdLst>
        </p14:section>
        <p14:section name="Tock" id="{850FB837-ECAA-4FE3-9612-AE35B0BB45B7}">
          <p14:sldIdLst>
            <p14:sldId id="1975"/>
            <p14:sldId id="387"/>
            <p14:sldId id="399"/>
            <p14:sldId id="425"/>
            <p14:sldId id="426"/>
            <p14:sldId id="428"/>
            <p14:sldId id="444"/>
            <p14:sldId id="445"/>
            <p14:sldId id="446"/>
          </p14:sldIdLst>
        </p14:section>
        <p14:section name="Secure Kernel" id="{63A9FE1B-8C26-492B-9263-96C62E9C4545}">
          <p14:sldIdLst>
            <p14:sldId id="1976"/>
            <p14:sldId id="429"/>
            <p14:sldId id="432"/>
            <p14:sldId id="441"/>
            <p14:sldId id="440"/>
            <p14:sldId id="454"/>
            <p14:sldId id="447"/>
            <p14:sldId id="448"/>
            <p14:sldId id="1982"/>
            <p14:sldId id="451"/>
            <p14:sldId id="450"/>
            <p14:sldId id="455"/>
            <p14:sldId id="430"/>
            <p14:sldId id="1985"/>
            <p14:sldId id="1983"/>
          </p14:sldIdLst>
        </p14:section>
        <p14:section name="Secure Applications" id="{CE7D40F8-4A64-4723-90C9-52DF57CDA84F}">
          <p14:sldIdLst>
            <p14:sldId id="1977"/>
            <p14:sldId id="435"/>
            <p14:sldId id="442"/>
            <p14:sldId id="439"/>
            <p14:sldId id="458"/>
            <p14:sldId id="456"/>
            <p14:sldId id="459"/>
            <p14:sldId id="457"/>
            <p14:sldId id="462"/>
            <p14:sldId id="463"/>
            <p14:sldId id="464"/>
            <p14:sldId id="465"/>
            <p14:sldId id="466"/>
            <p14:sldId id="467"/>
            <p14:sldId id="1964"/>
            <p14:sldId id="1965"/>
            <p14:sldId id="1966"/>
            <p14:sldId id="1967"/>
            <p14:sldId id="1971"/>
            <p14:sldId id="1968"/>
            <p14:sldId id="1969"/>
            <p14:sldId id="1970"/>
            <p14:sldId id="461"/>
            <p14:sldId id="1972"/>
            <p14:sldId id="460"/>
          </p14:sldIdLst>
        </p14:section>
        <p14:section name="Wrapup" id="{29A7F866-9DA9-446B-8359-CE426CB89C7A}">
          <p14:sldIdLst>
            <p14:sldId id="1979"/>
            <p14:sldId id="19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19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1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6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40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92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44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6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ck/tock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microsoft.com/office/2007/relationships/hdphoto" Target="../media/hdphoto4.wdp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erokell.io/blog/learn-rust" TargetMode="External"/><Relationship Id="rId2" Type="http://schemas.openxmlformats.org/officeDocument/2006/relationships/hyperlink" Target="https://www.rust-lang.org/learn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brandenghena.com/projects/tock/levy17multiprogramming.pdf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18:</a:t>
            </a:r>
            <a:br>
              <a:rPr lang="en-US" dirty="0"/>
            </a:br>
            <a:r>
              <a:rPr lang="en-US" dirty="0"/>
              <a:t>Embedded 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Spring 2022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this is only one class of embedded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Robotics: ROS (Robot OS) on top of</a:t>
            </a:r>
            <a:br>
              <a:rPr lang="en-US" dirty="0"/>
            </a:br>
            <a:r>
              <a:rPr lang="en-US" dirty="0"/>
              <a:t>normal Linux</a:t>
            </a:r>
          </a:p>
          <a:p>
            <a:endParaRPr lang="en-US" dirty="0"/>
          </a:p>
          <a:p>
            <a:r>
              <a:rPr lang="en-US" dirty="0"/>
              <a:t>Industrial and smart home IoT</a:t>
            </a:r>
          </a:p>
          <a:p>
            <a:pPr lvl="1"/>
            <a:r>
              <a:rPr lang="en-US" dirty="0"/>
              <a:t>QNX (Unix-like RTOS)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Azure IoT (platform for secure, updatable devices)</a:t>
            </a:r>
          </a:p>
          <a:p>
            <a:pPr lvl="2"/>
            <a:r>
              <a:rPr lang="en-US" dirty="0"/>
              <a:t>Hardware/Software design with multiple microcontrollers</a:t>
            </a:r>
          </a:p>
          <a:p>
            <a:pPr lvl="2"/>
            <a:r>
              <a:rPr lang="en-US" dirty="0"/>
              <a:t>One just for security and managing resources</a:t>
            </a:r>
          </a:p>
          <a:p>
            <a:pPr lvl="2"/>
            <a:r>
              <a:rPr lang="en-US" dirty="0"/>
              <a:t>One just for managing over-the-air updates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5122" name="Picture 2" descr="upload.wikimedia.org/wikipedia/commons/thumb/b/...">
            <a:extLst>
              <a:ext uri="{FF2B5EF4-FFF2-40B4-BE49-F238E27FC236}">
                <a16:creationId xmlns:a16="http://schemas.microsoft.com/office/drawing/2014/main" id="{79564FD5-137C-4782-B199-D72A62B86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944" y="1098550"/>
            <a:ext cx="3727450" cy="99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321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Embedded Systems</a:t>
            </a:r>
          </a:p>
          <a:p>
            <a:r>
              <a:rPr lang="en-US" b="1" dirty="0"/>
              <a:t>Embedded Operating Systems</a:t>
            </a:r>
          </a:p>
          <a:p>
            <a:endParaRPr lang="en-US" dirty="0"/>
          </a:p>
          <a:p>
            <a:r>
              <a:rPr lang="en-US" dirty="0"/>
              <a:t>Tock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Designing a secure kernel</a:t>
            </a:r>
          </a:p>
          <a:p>
            <a:pPr lvl="1"/>
            <a:r>
              <a:rPr lang="en-US" dirty="0"/>
              <a:t>Designing secure applications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25623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C4-8FBC-4E56-B73D-40C85E709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needs its own 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5CC94-6874-4938-97D7-2E9BF2DC8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use normal Linux!</a:t>
            </a:r>
          </a:p>
          <a:p>
            <a:pPr lvl="1"/>
            <a:r>
              <a:rPr lang="en-US" dirty="0"/>
              <a:t>Too little memory and processing</a:t>
            </a:r>
          </a:p>
          <a:p>
            <a:pPr lvl="1"/>
            <a:r>
              <a:rPr lang="en-US" dirty="0"/>
              <a:t>Too much concern about power</a:t>
            </a:r>
          </a:p>
          <a:p>
            <a:pPr lvl="1"/>
            <a:r>
              <a:rPr lang="en-US" dirty="0"/>
              <a:t>Microcontrollers don’t have the necessary hardware features</a:t>
            </a:r>
            <a:br>
              <a:rPr lang="en-US" dirty="0"/>
            </a:br>
            <a:r>
              <a:rPr lang="en-US" dirty="0"/>
              <a:t>(virtual memory)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Important: Linux is </a:t>
            </a:r>
            <a:r>
              <a:rPr lang="en-US" i="1" dirty="0"/>
              <a:t>never</a:t>
            </a:r>
            <a:r>
              <a:rPr lang="en-US" dirty="0"/>
              <a:t> going to be the solution</a:t>
            </a:r>
          </a:p>
          <a:p>
            <a:pPr lvl="1"/>
            <a:r>
              <a:rPr lang="en-US" dirty="0"/>
              <a:t>Capabilities of general computers are orders of magnitude better</a:t>
            </a:r>
          </a:p>
          <a:p>
            <a:pPr lvl="1"/>
            <a:r>
              <a:rPr lang="en-US" dirty="0"/>
              <a:t>Embedded systems are gaining more capabilities</a:t>
            </a:r>
          </a:p>
          <a:p>
            <a:pPr lvl="1"/>
            <a:r>
              <a:rPr lang="en-US" dirty="0"/>
              <a:t>But new lower-power, lower-cost systems keep emerging too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2C542-681C-4532-BEFF-8A2A6DF8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3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embedded OS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Assumption: embedded device has one single purpose</a:t>
            </a:r>
          </a:p>
          <a:p>
            <a:pPr lvl="1"/>
            <a:endParaRPr lang="en-US" dirty="0"/>
          </a:p>
          <a:p>
            <a:r>
              <a:rPr lang="en-US" dirty="0"/>
              <a:t>One application and one kernel combined into a single program</a:t>
            </a:r>
          </a:p>
          <a:p>
            <a:pPr lvl="1"/>
            <a:r>
              <a:rPr lang="en-US" dirty="0"/>
              <a:t>Application might be multiple cooperative tasks</a:t>
            </a:r>
          </a:p>
          <a:p>
            <a:pPr lvl="1"/>
            <a:r>
              <a:rPr lang="en-US" dirty="0"/>
              <a:t>Kernel is mostly drivers, with maybe a scheduler</a:t>
            </a:r>
          </a:p>
          <a:p>
            <a:pPr lvl="1"/>
            <a:r>
              <a:rPr lang="en-US" dirty="0"/>
              <a:t>No protection, and usually minimal resource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DEEE705-BFEA-4634-8D74-6996FF4F8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83" y="4700256"/>
            <a:ext cx="2874962" cy="109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go">
            <a:extLst>
              <a:ext uri="{FF2B5EF4-FFF2-40B4-BE49-F238E27FC236}">
                <a16:creationId xmlns:a16="http://schemas.microsoft.com/office/drawing/2014/main" id="{5D3D42AB-0A5A-4889-B9E2-687FDBF98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449" y="4266410"/>
            <a:ext cx="1737302" cy="144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7A30C7-3FC5-465C-8C38-D0854E019340}"/>
              </a:ext>
            </a:extLst>
          </p:cNvPr>
          <p:cNvSpPr txBox="1"/>
          <p:nvPr/>
        </p:nvSpPr>
        <p:spPr>
          <a:xfrm>
            <a:off x="3568449" y="5718122"/>
            <a:ext cx="1877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Contiki-NG</a:t>
            </a:r>
          </a:p>
        </p:txBody>
      </p:sp>
      <p:pic>
        <p:nvPicPr>
          <p:cNvPr id="4102" name="Picture 6" descr="RIOT - The friendly Operating System for the Internet of Things">
            <a:extLst>
              <a:ext uri="{FF2B5EF4-FFF2-40B4-BE49-F238E27FC236}">
                <a16:creationId xmlns:a16="http://schemas.microsoft.com/office/drawing/2014/main" id="{8704D2F8-3406-42EF-AB1A-8C151BCC2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881" y="4509349"/>
            <a:ext cx="2683191" cy="120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1FB4F28E-DA1A-42D1-963A-5E130A30F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464" y="4700256"/>
            <a:ext cx="2598538" cy="98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848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E952-CA43-470D-97CC-B765CF17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needs not met by traditional embedded 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990BD-A56A-4FB8-9A57-E1A0D260E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Security</a:t>
            </a:r>
          </a:p>
          <a:p>
            <a:pPr lvl="1"/>
            <a:r>
              <a:rPr lang="en-US" dirty="0"/>
              <a:t>Protect the core platform from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Multiprogramming</a:t>
            </a:r>
          </a:p>
          <a:p>
            <a:pPr lvl="1"/>
            <a:r>
              <a:rPr lang="en-US" dirty="0"/>
              <a:t>Run multiple, unrelated applications (securely)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C992F-ABEA-4A5E-AEF9-AE44944B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31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015D-2D50-41D9-9033-3727320A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for secure embedded: no virtual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59A8-F7E9-4CD4-9B77-88161EA58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hardware support for virtual memory</a:t>
            </a:r>
          </a:p>
          <a:p>
            <a:pPr lvl="1"/>
            <a:r>
              <a:rPr lang="en-US" dirty="0"/>
              <a:t>So all addresses on the system are real physical addresses</a:t>
            </a:r>
          </a:p>
          <a:p>
            <a:pPr lvl="1"/>
            <a:endParaRPr lang="en-US" dirty="0"/>
          </a:p>
          <a:p>
            <a:r>
              <a:rPr lang="en-US" dirty="0"/>
              <a:t>Nothing prevents applications from</a:t>
            </a:r>
          </a:p>
          <a:p>
            <a:pPr lvl="1"/>
            <a:r>
              <a:rPr lang="en-US" dirty="0"/>
              <a:t>Manipulating kernel data structures</a:t>
            </a:r>
          </a:p>
          <a:p>
            <a:pPr lvl="1"/>
            <a:r>
              <a:rPr lang="en-US" dirty="0"/>
              <a:t>Directly accessing hardware</a:t>
            </a:r>
          </a:p>
          <a:p>
            <a:pPr lvl="1"/>
            <a:endParaRPr lang="en-US" dirty="0"/>
          </a:p>
          <a:p>
            <a:r>
              <a:rPr lang="en-US" dirty="0"/>
              <a:t>All applications on the system must be trusted</a:t>
            </a:r>
          </a:p>
          <a:p>
            <a:pPr lvl="1"/>
            <a:r>
              <a:rPr lang="en-US" dirty="0"/>
              <a:t>Devices do have one single purpose</a:t>
            </a:r>
          </a:p>
          <a:p>
            <a:pPr lvl="1"/>
            <a:r>
              <a:rPr lang="en-US" dirty="0"/>
              <a:t>But any weak link leaves the whole system broken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20090-5A7E-4484-93F2-7194857F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17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devices are a weak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Custom, application-specific code written in C</a:t>
            </a:r>
          </a:p>
          <a:p>
            <a:pPr lvl="1"/>
            <a:r>
              <a:rPr lang="en-US" dirty="0"/>
              <a:t>Limited code-reuse</a:t>
            </a:r>
          </a:p>
          <a:p>
            <a:pPr lvl="1"/>
            <a:r>
              <a:rPr lang="en-US" dirty="0"/>
              <a:t>Low testing coverage</a:t>
            </a:r>
          </a:p>
          <a:p>
            <a:pPr lvl="1"/>
            <a:endParaRPr lang="en-US" dirty="0"/>
          </a:p>
          <a:p>
            <a:r>
              <a:rPr lang="en-US" dirty="0"/>
              <a:t>All code on the system is trusted</a:t>
            </a:r>
          </a:p>
          <a:p>
            <a:pPr lvl="1"/>
            <a:r>
              <a:rPr lang="en-US" dirty="0"/>
              <a:t>No isolation: any code can directly access hardware registers</a:t>
            </a:r>
          </a:p>
          <a:p>
            <a:pPr lvl="1"/>
            <a:r>
              <a:rPr lang="en-US" dirty="0"/>
              <a:t>Little distinction between “kernel” and “application”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64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24A0-93B5-40E8-9349-E57653AA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</a:t>
            </a:r>
            <a:r>
              <a:rPr lang="en-US" dirty="0" err="1"/>
              <a:t>Mirai</a:t>
            </a:r>
            <a:r>
              <a:rPr lang="en-US" dirty="0"/>
              <a:t> botnet (2016)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977A4-8A9F-43F4-917F-2D0A2F3CF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229528"/>
            <a:ext cx="10972800" cy="1942672"/>
          </a:xfrm>
        </p:spPr>
        <p:txBody>
          <a:bodyPr/>
          <a:lstStyle/>
          <a:p>
            <a:r>
              <a:rPr lang="en-US" dirty="0"/>
              <a:t>Takes control of up to 600,000 insecure connected devices</a:t>
            </a:r>
          </a:p>
          <a:p>
            <a:pPr lvl="1"/>
            <a:r>
              <a:rPr lang="en-US" dirty="0"/>
              <a:t>IP-attached cameras, DVRs, routers, printers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4A274-AB26-4EF1-A651-7287DD6F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67EE6B-343A-4530-B103-13BA9C6D7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205134"/>
            <a:ext cx="10972799" cy="302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27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FDFE-A17F-A23C-3F32-000C34D8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devices provide network entry points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C7760-9D66-8973-87D6-0F949437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 devices can be used as a network entry point</a:t>
            </a:r>
          </a:p>
          <a:p>
            <a:pPr lvl="1"/>
            <a:r>
              <a:rPr lang="en-US" dirty="0"/>
              <a:t>Step one: hack the device</a:t>
            </a:r>
          </a:p>
          <a:p>
            <a:pPr lvl="1"/>
            <a:r>
              <a:rPr lang="en-US" dirty="0"/>
              <a:t>Step two: use the device to access information on the private network</a:t>
            </a:r>
          </a:p>
          <a:p>
            <a:pPr lvl="1"/>
            <a:endParaRPr lang="en-US" dirty="0"/>
          </a:p>
          <a:p>
            <a:r>
              <a:rPr lang="en-US" dirty="0"/>
              <a:t>Example: casino high-rollers database obtained through an</a:t>
            </a:r>
            <a:br>
              <a:rPr lang="en-US" dirty="0"/>
            </a:br>
            <a:r>
              <a:rPr lang="en-US" dirty="0"/>
              <a:t>IoT fish tank thermostat</a:t>
            </a:r>
          </a:p>
          <a:p>
            <a:pPr lvl="1"/>
            <a:r>
              <a:rPr lang="en-US" dirty="0"/>
              <a:t>https://interestingengineering.com/a-casinos-database-was-hacked-through-a-smart-fish-tank-thermometer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08F5C-F1A5-3FFF-7982-9886884B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64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CF56-973F-4468-9EBC-A4B170A9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Modern systems increasingly need support for multiprogramming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4504D-1B19-46DD-80EE-04DB49131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USB authentication key</a:t>
            </a:r>
          </a:p>
          <a:p>
            <a:pPr lvl="1"/>
            <a:r>
              <a:rPr lang="en-US" dirty="0"/>
              <a:t>Universal Second Factor (U2F)</a:t>
            </a:r>
          </a:p>
          <a:p>
            <a:pPr lvl="1"/>
            <a:r>
              <a:rPr lang="en-US" dirty="0"/>
              <a:t>HMAC One-time Password (HOTP)</a:t>
            </a:r>
          </a:p>
          <a:p>
            <a:pPr lvl="1"/>
            <a:r>
              <a:rPr lang="en-US" dirty="0"/>
              <a:t>GPG Key (GNU Privacy Guard)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C78B2-62CD-4BD2-A6DB-8A08B302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7BE29-75F8-4233-9296-ED757AADA6F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088913" y="2844577"/>
            <a:ext cx="8010162" cy="3694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964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embedded OS concerns and how they are different from general-purpose computing.</a:t>
            </a:r>
          </a:p>
          <a:p>
            <a:endParaRPr lang="en-US" dirty="0"/>
          </a:p>
          <a:p>
            <a:r>
              <a:rPr lang="en-US" dirty="0"/>
              <a:t>Provide insight into an alternative OS approach from Unix.</a:t>
            </a:r>
          </a:p>
          <a:p>
            <a:endParaRPr lang="en-US" dirty="0"/>
          </a:p>
          <a:p>
            <a:r>
              <a:rPr lang="en-US" dirty="0"/>
              <a:t>Explore what OS research looks like.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6651-5016-449C-B097-062966B4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layering is desirable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8A413-4005-4AFC-8909-3C9943A8A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domains with different expectations</a:t>
            </a:r>
          </a:p>
          <a:p>
            <a:pPr lvl="1"/>
            <a:r>
              <a:rPr lang="en-US" dirty="0"/>
              <a:t>Applications, services, and platform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D5E0E-3990-47AD-914D-380DD827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02CE2-0964-4D36-B491-E2EEE9C5162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088913" y="2844251"/>
            <a:ext cx="8010162" cy="36946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6050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0647-198E-4AF1-9FA3-3264B63C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CAE5-493F-413D-AE62-E9B915A3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kernel plus microcontroller-specific code</a:t>
            </a:r>
          </a:p>
          <a:p>
            <a:pPr lvl="1"/>
            <a:r>
              <a:rPr lang="en-US" dirty="0"/>
              <a:t>~10 developers</a:t>
            </a:r>
          </a:p>
          <a:p>
            <a:pPr lvl="1"/>
            <a:r>
              <a:rPr lang="en-US" dirty="0"/>
              <a:t>Trusted compute 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A7AF4-658C-411E-9EDE-7677739D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1DFFCA2-8047-4D90-97C6-EBD0685CB414}"/>
              </a:ext>
            </a:extLst>
          </p:cNvPr>
          <p:cNvSpPr/>
          <p:nvPr/>
        </p:nvSpPr>
        <p:spPr>
          <a:xfrm>
            <a:off x="2767484" y="4228789"/>
            <a:ext cx="164951" cy="3232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81646" tIns="40823" rIns="81646" bIns="40823" anchor="ctr" anchorCtr="0" compatLnSpc="0">
            <a:spAutoFit/>
          </a:bodyPr>
          <a:lstStyle/>
          <a:p>
            <a:pPr hangingPunct="0"/>
            <a:endParaRPr lang="en-US" sz="1633"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CE86FE-5F5B-48D7-AA1C-F2446944AC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887155" y="2593729"/>
            <a:ext cx="8829720" cy="40726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reeform 9">
            <a:extLst>
              <a:ext uri="{FF2B5EF4-FFF2-40B4-BE49-F238E27FC236}">
                <a16:creationId xmlns:a16="http://schemas.microsoft.com/office/drawing/2014/main" id="{04FA0582-E83D-4CE9-91F7-ED87C2F5F92A}"/>
              </a:ext>
            </a:extLst>
          </p:cNvPr>
          <p:cNvSpPr/>
          <p:nvPr/>
        </p:nvSpPr>
        <p:spPr>
          <a:xfrm>
            <a:off x="3144208" y="2772314"/>
            <a:ext cx="7955280" cy="2482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90000" tIns="45000" rIns="90000" bIns="4500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BEBA2F6-4488-4F07-9525-C24D871B3C2E}"/>
              </a:ext>
            </a:extLst>
          </p:cNvPr>
          <p:cNvSpPr/>
          <p:nvPr/>
        </p:nvSpPr>
        <p:spPr>
          <a:xfrm>
            <a:off x="1733945" y="2920963"/>
            <a:ext cx="8084520" cy="30171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458" h="8382">
                <a:moveTo>
                  <a:pt x="0" y="8382"/>
                </a:moveTo>
                <a:lnTo>
                  <a:pt x="0" y="0"/>
                </a:lnTo>
                <a:lnTo>
                  <a:pt x="3810" y="0"/>
                </a:lnTo>
                <a:lnTo>
                  <a:pt x="3803" y="6674"/>
                </a:lnTo>
                <a:lnTo>
                  <a:pt x="3809" y="6672"/>
                </a:lnTo>
                <a:lnTo>
                  <a:pt x="22458" y="6672"/>
                </a:lnTo>
                <a:lnTo>
                  <a:pt x="22458" y="8382"/>
                </a:lnTo>
                <a:close/>
              </a:path>
            </a:pathLst>
          </a:custGeom>
          <a:noFill/>
          <a:ln w="38160" cap="rnd">
            <a:solidFill>
              <a:srgbClr val="212121"/>
            </a:solidFill>
            <a:prstDash val="solid"/>
          </a:ln>
        </p:spPr>
        <p:txBody>
          <a:bodyPr wrap="none" lIns="108720" tIns="63720" rIns="108720" bIns="637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953A97-A9F6-47BF-A77F-1A40D372C754}"/>
              </a:ext>
            </a:extLst>
          </p:cNvPr>
          <p:cNvSpPr txBox="1"/>
          <p:nvPr/>
        </p:nvSpPr>
        <p:spPr>
          <a:xfrm>
            <a:off x="2897915" y="6127692"/>
            <a:ext cx="6571962" cy="510509"/>
          </a:xfrm>
          <a:prstGeom prst="rect">
            <a:avLst/>
          </a:prstGeom>
          <a:noFill/>
          <a:ln cap="rnd"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algn="ctr" hangingPunct="0"/>
            <a:r>
              <a:rPr lang="en-US" sz="2903" b="1" dirty="0">
                <a:latin typeface="Liberation Sans" pitchFamily="18"/>
                <a:ea typeface="Tahoma" pitchFamily="2"/>
                <a:cs typeface="Droid Sans Devanagari" pitchFamily="2"/>
              </a:rPr>
              <a:t>Goal:</a:t>
            </a:r>
            <a:r>
              <a:rPr lang="en-US" sz="2903" dirty="0">
                <a:latin typeface="Liberation Sans" pitchFamily="18"/>
                <a:ea typeface="Tahoma" pitchFamily="2"/>
                <a:cs typeface="Droid Sans Devanagari" pitchFamily="2"/>
              </a:rPr>
              <a:t> possible to correctly extend TCB</a:t>
            </a:r>
          </a:p>
        </p:txBody>
      </p:sp>
    </p:spTree>
    <p:extLst>
      <p:ext uri="{BB962C8B-B14F-4D97-AF65-F5344CB8AC3E}">
        <p14:creationId xmlns:p14="http://schemas.microsoft.com/office/powerpoint/2010/main" val="3541885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45DF-9186-46C3-B63C-91706ED7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9969C-E9C9-4A67-BD4D-AB9A10496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drivers, networking, libraries</a:t>
            </a:r>
          </a:p>
          <a:p>
            <a:pPr lvl="1"/>
            <a:r>
              <a:rPr lang="en-US" dirty="0"/>
              <a:t>~100 developers</a:t>
            </a:r>
          </a:p>
          <a:p>
            <a:pPr lvl="1"/>
            <a:r>
              <a:rPr lang="en-US" dirty="0"/>
              <a:t>Auditable, but possibly still buggy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E3DAB-F5B0-4DED-BE9D-FD5A73C3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A8309-A643-4E73-87E1-23D30A2B714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681140" y="2405134"/>
            <a:ext cx="8829720" cy="4072680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6" name="Freeform 3">
            <a:extLst>
              <a:ext uri="{FF2B5EF4-FFF2-40B4-BE49-F238E27FC236}">
                <a16:creationId xmlns:a16="http://schemas.microsoft.com/office/drawing/2014/main" id="{5EC58F4F-F4B1-45BD-83F7-3FEDEB440CB4}"/>
              </a:ext>
            </a:extLst>
          </p:cNvPr>
          <p:cNvSpPr/>
          <p:nvPr/>
        </p:nvSpPr>
        <p:spPr>
          <a:xfrm>
            <a:off x="2767484" y="3658075"/>
            <a:ext cx="164951" cy="3232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81646" tIns="40823" rIns="81646" bIns="40823" anchor="ctr" anchorCtr="0" compatLnSpc="0">
            <a:spAutoFit/>
          </a:bodyPr>
          <a:lstStyle/>
          <a:p>
            <a:pPr hangingPunct="0"/>
            <a:endParaRPr lang="en-US" sz="1633"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2834E7DF-417E-4DA0-A3CA-16073E777F82}"/>
              </a:ext>
            </a:extLst>
          </p:cNvPr>
          <p:cNvSpPr/>
          <p:nvPr/>
        </p:nvSpPr>
        <p:spPr>
          <a:xfrm flipH="1">
            <a:off x="1772052" y="4321695"/>
            <a:ext cx="164951" cy="3232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81646" tIns="40823" rIns="81646" bIns="40823" anchor="ctr" anchorCtr="0" compatLnSpc="0">
            <a:spAutoFit/>
          </a:bodyPr>
          <a:lstStyle/>
          <a:p>
            <a:pPr hangingPunct="0"/>
            <a:endParaRPr lang="en-US" sz="1633"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E2ADE11-B4F8-48B1-A23C-17465744EE98}"/>
              </a:ext>
            </a:extLst>
          </p:cNvPr>
          <p:cNvSpPr/>
          <p:nvPr/>
        </p:nvSpPr>
        <p:spPr>
          <a:xfrm>
            <a:off x="2767484" y="5068270"/>
            <a:ext cx="164951" cy="3232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81646" tIns="40823" rIns="81646" bIns="40823" anchor="ctr" anchorCtr="0" compatLnSpc="0">
            <a:spAutoFit/>
          </a:bodyPr>
          <a:lstStyle/>
          <a:p>
            <a:pPr hangingPunct="0"/>
            <a:endParaRPr lang="en-US" sz="1633"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848019A7-4AD9-4AD6-9922-0F85F1DBAD8C}"/>
              </a:ext>
            </a:extLst>
          </p:cNvPr>
          <p:cNvSpPr/>
          <p:nvPr/>
        </p:nvSpPr>
        <p:spPr>
          <a:xfrm>
            <a:off x="3265201" y="5442701"/>
            <a:ext cx="164951" cy="3232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81646" tIns="40823" rIns="81646" bIns="40823" anchor="ctr" anchorCtr="0" compatLnSpc="0">
            <a:spAutoFit/>
          </a:bodyPr>
          <a:lstStyle/>
          <a:p>
            <a:pPr hangingPunct="0"/>
            <a:endParaRPr lang="en-US" sz="1633"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7E5745-6AA2-4E1F-973B-8BC7739D5643}"/>
              </a:ext>
            </a:extLst>
          </p:cNvPr>
          <p:cNvSpPr txBox="1"/>
          <p:nvPr/>
        </p:nvSpPr>
        <p:spPr>
          <a:xfrm>
            <a:off x="2680272" y="6127692"/>
            <a:ext cx="7075176" cy="510509"/>
          </a:xfrm>
          <a:prstGeom prst="rect">
            <a:avLst/>
          </a:prstGeom>
          <a:noFill/>
          <a:ln cap="rnd"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algn="ctr" hangingPunct="0"/>
            <a:r>
              <a:rPr lang="en-US" sz="2903" b="1">
                <a:latin typeface="Liberation Sans" pitchFamily="18"/>
                <a:ea typeface="Tahoma" pitchFamily="2"/>
                <a:cs typeface="Droid Sans Devanagari" pitchFamily="2"/>
              </a:rPr>
              <a:t>Goal:</a:t>
            </a:r>
            <a:r>
              <a:rPr lang="en-US" sz="2903">
                <a:latin typeface="Liberation Sans" pitchFamily="18"/>
                <a:ea typeface="Tahoma" pitchFamily="2"/>
                <a:cs typeface="Droid Sans Devanagari" pitchFamily="2"/>
              </a:rPr>
              <a:t> protect kernel from safety violations</a:t>
            </a:r>
          </a:p>
        </p:txBody>
      </p:sp>
      <p:sp>
        <p:nvSpPr>
          <p:cNvPr id="11" name="Freeform 15">
            <a:extLst>
              <a:ext uri="{FF2B5EF4-FFF2-40B4-BE49-F238E27FC236}">
                <a16:creationId xmlns:a16="http://schemas.microsoft.com/office/drawing/2014/main" id="{352E8746-0AC7-40E0-9F01-15DA02E7C4B8}"/>
              </a:ext>
            </a:extLst>
          </p:cNvPr>
          <p:cNvSpPr/>
          <p:nvPr/>
        </p:nvSpPr>
        <p:spPr>
          <a:xfrm>
            <a:off x="2598110" y="2703906"/>
            <a:ext cx="7955280" cy="164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90000" tIns="45000" rIns="90000" bIns="4500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EFD224C2-9696-4086-985B-4BFD4E878A39}"/>
              </a:ext>
            </a:extLst>
          </p:cNvPr>
          <p:cNvSpPr/>
          <p:nvPr/>
        </p:nvSpPr>
        <p:spPr>
          <a:xfrm flipH="1">
            <a:off x="1543360" y="2703906"/>
            <a:ext cx="1097280" cy="31089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90000" tIns="45000" rIns="90000" bIns="4500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22812E0C-8C92-4B0D-A915-874DE500B242}"/>
              </a:ext>
            </a:extLst>
          </p:cNvPr>
          <p:cNvSpPr/>
          <p:nvPr/>
        </p:nvSpPr>
        <p:spPr>
          <a:xfrm flipH="1">
            <a:off x="3104220" y="4307296"/>
            <a:ext cx="7406640" cy="809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 cap="rnd">
            <a:solidFill>
              <a:srgbClr val="212121"/>
            </a:solidFill>
            <a:prstDash val="solid"/>
          </a:ln>
        </p:spPr>
        <p:txBody>
          <a:bodyPr wrap="none" lIns="108720" tIns="63720" rIns="108720" bIns="6372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4" name="Freeform 18">
            <a:extLst>
              <a:ext uri="{FF2B5EF4-FFF2-40B4-BE49-F238E27FC236}">
                <a16:creationId xmlns:a16="http://schemas.microsoft.com/office/drawing/2014/main" id="{8C117BCE-DEA7-44B2-8547-8439897339AF}"/>
              </a:ext>
            </a:extLst>
          </p:cNvPr>
          <p:cNvSpPr/>
          <p:nvPr/>
        </p:nvSpPr>
        <p:spPr>
          <a:xfrm>
            <a:off x="3146750" y="5175306"/>
            <a:ext cx="7425360" cy="637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90000" tIns="45000" rIns="90000" bIns="4500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36001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63F5-90D7-41E3-8CD3-BC95653A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295A9-340C-408D-AB4E-A1984B497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End-user functionality</a:t>
            </a:r>
          </a:p>
          <a:p>
            <a:pPr lvl="1"/>
            <a:r>
              <a:rPr lang="en-US" dirty="0"/>
              <a:t>~1000 developers</a:t>
            </a:r>
          </a:p>
          <a:p>
            <a:pPr lvl="1"/>
            <a:r>
              <a:rPr lang="en-US" dirty="0"/>
              <a:t>Third-party applications, potentially malicious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2D72F-18BC-4765-BBE2-73E8AB26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97F8C-D573-4F8B-986F-900557AEF18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913790" y="2611051"/>
            <a:ext cx="8010162" cy="3694661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6" name="Freeform 3">
            <a:extLst>
              <a:ext uri="{FF2B5EF4-FFF2-40B4-BE49-F238E27FC236}">
                <a16:creationId xmlns:a16="http://schemas.microsoft.com/office/drawing/2014/main" id="{2E25C7E1-F4C2-437A-AB59-644426672541}"/>
              </a:ext>
            </a:extLst>
          </p:cNvPr>
          <p:cNvSpPr/>
          <p:nvPr/>
        </p:nvSpPr>
        <p:spPr>
          <a:xfrm>
            <a:off x="2767484" y="4990248"/>
            <a:ext cx="164951" cy="3232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81646" tIns="40823" rIns="81646" bIns="40823" anchor="ctr" anchorCtr="0" compatLnSpc="0">
            <a:spAutoFit/>
          </a:bodyPr>
          <a:lstStyle/>
          <a:p>
            <a:pPr hangingPunct="0"/>
            <a:endParaRPr lang="en-US" sz="1633"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F33B1AB9-3476-4CC6-A269-45511C95B4D4}"/>
              </a:ext>
            </a:extLst>
          </p:cNvPr>
          <p:cNvSpPr/>
          <p:nvPr/>
        </p:nvSpPr>
        <p:spPr>
          <a:xfrm flipH="1">
            <a:off x="1772052" y="4151575"/>
            <a:ext cx="164951" cy="3232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81646" tIns="40823" rIns="81646" bIns="40823" anchor="ctr" anchorCtr="0" compatLnSpc="0">
            <a:spAutoFit/>
          </a:bodyPr>
          <a:lstStyle/>
          <a:p>
            <a:pPr hangingPunct="0"/>
            <a:endParaRPr lang="en-US" sz="1633"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1FA60A2-A988-4887-9B45-207FC0CF4737}"/>
              </a:ext>
            </a:extLst>
          </p:cNvPr>
          <p:cNvSpPr/>
          <p:nvPr/>
        </p:nvSpPr>
        <p:spPr>
          <a:xfrm>
            <a:off x="2767484" y="3569600"/>
            <a:ext cx="164951" cy="3232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81646" tIns="40823" rIns="81646" bIns="40823" anchor="ctr" anchorCtr="0" compatLnSpc="0">
            <a:spAutoFit/>
          </a:bodyPr>
          <a:lstStyle/>
          <a:p>
            <a:pPr hangingPunct="0"/>
            <a:endParaRPr lang="en-US" sz="1633"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3C433A-7AC1-4CAF-9D50-B55A8375EFA1}"/>
              </a:ext>
            </a:extLst>
          </p:cNvPr>
          <p:cNvSpPr txBox="1"/>
          <p:nvPr/>
        </p:nvSpPr>
        <p:spPr>
          <a:xfrm>
            <a:off x="2731966" y="5957572"/>
            <a:ext cx="7137693" cy="510509"/>
          </a:xfrm>
          <a:prstGeom prst="rect">
            <a:avLst/>
          </a:prstGeom>
          <a:noFill/>
          <a:ln cap="rnd"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algn="ctr" hangingPunct="0"/>
            <a:r>
              <a:rPr lang="en-US" sz="2903" b="1">
                <a:latin typeface="Liberation Sans" pitchFamily="18"/>
                <a:ea typeface="Tahoma" pitchFamily="2"/>
                <a:cs typeface="Droid Sans Devanagari" pitchFamily="2"/>
              </a:rPr>
              <a:t>Goal:</a:t>
            </a:r>
            <a:r>
              <a:rPr lang="en-US" sz="2903">
                <a:latin typeface="Liberation Sans" pitchFamily="18"/>
                <a:ea typeface="Tahoma" pitchFamily="2"/>
                <a:cs typeface="Droid Sans Devanagari" pitchFamily="2"/>
              </a:rPr>
              <a:t> end-users can install 3rd-party apps</a:t>
            </a: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B64B5770-F7F8-4838-B799-EB54DAB54D47}"/>
              </a:ext>
            </a:extLst>
          </p:cNvPr>
          <p:cNvSpPr/>
          <p:nvPr/>
        </p:nvSpPr>
        <p:spPr>
          <a:xfrm>
            <a:off x="2731966" y="4293848"/>
            <a:ext cx="7955280" cy="164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90000" tIns="45000" rIns="90000" bIns="4500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931B8ED3-A763-4F2B-A9C7-B25F87E3AC92}"/>
              </a:ext>
            </a:extLst>
          </p:cNvPr>
          <p:cNvSpPr/>
          <p:nvPr/>
        </p:nvSpPr>
        <p:spPr>
          <a:xfrm flipH="1">
            <a:off x="1634686" y="2637848"/>
            <a:ext cx="1097280" cy="31089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90000" tIns="45000" rIns="90000" bIns="4500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3" name="Freeform 15">
            <a:extLst>
              <a:ext uri="{FF2B5EF4-FFF2-40B4-BE49-F238E27FC236}">
                <a16:creationId xmlns:a16="http://schemas.microsoft.com/office/drawing/2014/main" id="{54419683-3F05-4FEC-8F8B-316544AF754A}"/>
              </a:ext>
            </a:extLst>
          </p:cNvPr>
          <p:cNvSpPr/>
          <p:nvPr/>
        </p:nvSpPr>
        <p:spPr>
          <a:xfrm flipH="1">
            <a:off x="2800907" y="2805490"/>
            <a:ext cx="7550640" cy="14630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 cap="rnd">
            <a:solidFill>
              <a:srgbClr val="212121"/>
            </a:solidFill>
            <a:prstDash val="solid"/>
          </a:ln>
        </p:spPr>
        <p:txBody>
          <a:bodyPr wrap="none" lIns="108720" tIns="63720" rIns="108720" bIns="6372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6546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26EF-B1AF-F730-007D-4206DA60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C9C60-10AF-AC89-17BF-3F45745D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16105" cy="5029200"/>
          </a:xfrm>
        </p:spPr>
        <p:txBody>
          <a:bodyPr/>
          <a:lstStyle/>
          <a:p>
            <a:r>
              <a:rPr lang="en-US" dirty="0"/>
              <a:t>What are the challenges of Virtual Memory on an embedded device?</a:t>
            </a:r>
          </a:p>
          <a:p>
            <a:endParaRPr lang="en-US" dirty="0"/>
          </a:p>
          <a:p>
            <a:pPr lvl="1"/>
            <a:r>
              <a:rPr lang="en-US" dirty="0"/>
              <a:t>How many pages of memory are there? (64 kB RAM, 1 MB Flash)</a:t>
            </a:r>
          </a:p>
          <a:p>
            <a:pPr lvl="2"/>
            <a:r>
              <a:rPr lang="en-US" dirty="0"/>
              <a:t>How many bytes would the page table require?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What are the timing challenges of Virtual Memory?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9D34F-6998-D1CF-3768-52049E9C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17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26EF-B1AF-F730-007D-4206DA60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C9C60-10AF-AC89-17BF-3F45745D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16105" cy="5029200"/>
          </a:xfrm>
        </p:spPr>
        <p:txBody>
          <a:bodyPr/>
          <a:lstStyle/>
          <a:p>
            <a:r>
              <a:rPr lang="en-US" dirty="0"/>
              <a:t>What are the challenges of Virtual Memory on an embedded device?</a:t>
            </a:r>
          </a:p>
          <a:p>
            <a:endParaRPr lang="en-US" dirty="0"/>
          </a:p>
          <a:p>
            <a:pPr lvl="1"/>
            <a:r>
              <a:rPr lang="en-US" dirty="0"/>
              <a:t>How many pages of memory are there? (64 kB RAM, 1 MB Flash)</a:t>
            </a:r>
          </a:p>
          <a:p>
            <a:pPr lvl="2"/>
            <a:r>
              <a:rPr lang="en-US" dirty="0"/>
              <a:t>How many bytes would the page table require?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64/4 + 1024/4 = 272 pages @ 4 bytes per entry = 1088 bytes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are the timing challenges of Virtual Memory?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Two memory accesses per access, unless there’s a TLB</a:t>
            </a:r>
          </a:p>
          <a:p>
            <a:pPr lvl="2"/>
            <a:r>
              <a:rPr lang="en-US" dirty="0"/>
              <a:t>Then, 1 or 2 memory access depending on TLB contents</a:t>
            </a:r>
          </a:p>
          <a:p>
            <a:pPr lvl="3"/>
            <a:r>
              <a:rPr lang="en-US" dirty="0"/>
              <a:t>Unpredictable access times!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9D34F-6998-D1CF-3768-52049E9C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52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Embedded Systems</a:t>
            </a:r>
          </a:p>
          <a:p>
            <a:r>
              <a:rPr lang="en-US" dirty="0"/>
              <a:t>Embedded Operating Systems</a:t>
            </a:r>
          </a:p>
          <a:p>
            <a:endParaRPr lang="en-US" dirty="0"/>
          </a:p>
          <a:p>
            <a:r>
              <a:rPr lang="en-US" b="1" dirty="0"/>
              <a:t>Tock</a:t>
            </a:r>
          </a:p>
          <a:p>
            <a:pPr lvl="1"/>
            <a:r>
              <a:rPr lang="en-US" b="1" dirty="0"/>
              <a:t>Overview</a:t>
            </a:r>
          </a:p>
          <a:p>
            <a:pPr lvl="1"/>
            <a:r>
              <a:rPr lang="en-US" dirty="0"/>
              <a:t>Designing a secure kernel</a:t>
            </a:r>
          </a:p>
          <a:p>
            <a:pPr lvl="1"/>
            <a:r>
              <a:rPr lang="en-US" dirty="0"/>
              <a:t>Designing secure applications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54868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Embedded OS designed for secure multiprogramming</a:t>
            </a:r>
          </a:p>
          <a:p>
            <a:pPr lvl="1"/>
            <a:r>
              <a:rPr lang="en-US" dirty="0"/>
              <a:t>Kernel written in Rust programming language</a:t>
            </a:r>
          </a:p>
          <a:p>
            <a:pPr lvl="1"/>
            <a:r>
              <a:rPr lang="en-US" dirty="0"/>
              <a:t>Applications written in any language</a:t>
            </a:r>
          </a:p>
          <a:p>
            <a:pPr lvl="1"/>
            <a:r>
              <a:rPr lang="en-US" dirty="0"/>
              <a:t>Runs on multiple hardware platforms</a:t>
            </a:r>
          </a:p>
          <a:p>
            <a:pPr lvl="1"/>
            <a:endParaRPr lang="en-US" dirty="0"/>
          </a:p>
          <a:p>
            <a:r>
              <a:rPr lang="en-US" dirty="0"/>
              <a:t>Open-source research project</a:t>
            </a:r>
          </a:p>
          <a:p>
            <a:pPr lvl="1"/>
            <a:r>
              <a:rPr lang="en-US" dirty="0"/>
              <a:t>2015 collaboration between Stanford, UC Berkeley, and Michigan</a:t>
            </a:r>
          </a:p>
          <a:p>
            <a:pPr lvl="2"/>
            <a:r>
              <a:rPr lang="en-US" dirty="0"/>
              <a:t>Since expanded to 6-7 universities</a:t>
            </a:r>
          </a:p>
          <a:p>
            <a:pPr lvl="2"/>
            <a:r>
              <a:rPr lang="en-US" dirty="0"/>
              <a:t>Plus several companies (Google, Western Digital)</a:t>
            </a:r>
          </a:p>
          <a:p>
            <a:pPr lvl="2"/>
            <a:endParaRPr lang="en-US" dirty="0"/>
          </a:p>
          <a:p>
            <a:r>
              <a:rPr lang="en-US" dirty="0">
                <a:hlinkClick r:id="rId2"/>
              </a:rPr>
              <a:t>https://github.com/tock/tock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39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748D8B-0D80-48AF-85A4-64B65C8C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 software organization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718F2-1136-48F9-88D9-C59E195B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2040016C-8C39-4BB4-AB73-59B06D690B82}"/>
              </a:ext>
            </a:extLst>
          </p:cNvPr>
          <p:cNvSpPr/>
          <p:nvPr/>
        </p:nvSpPr>
        <p:spPr>
          <a:xfrm>
            <a:off x="1852539" y="5420215"/>
            <a:ext cx="7172834" cy="853080"/>
          </a:xfrm>
          <a:prstGeom prst="roundRect">
            <a:avLst>
              <a:gd name="adj" fmla="val 14466"/>
            </a:avLst>
          </a:prstGeom>
          <a:noFill/>
          <a:ln w="5715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BA9D3-A3A3-4465-A146-6B67433A413C}"/>
              </a:ext>
            </a:extLst>
          </p:cNvPr>
          <p:cNvSpPr txBox="1"/>
          <p:nvPr/>
        </p:nvSpPr>
        <p:spPr>
          <a:xfrm>
            <a:off x="559895" y="5420215"/>
            <a:ext cx="1268331" cy="85307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sz="1984" dirty="0"/>
              <a:t>Hardware</a:t>
            </a: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628CB2A5-3813-4AA9-B80A-FD385B1A985B}"/>
              </a:ext>
            </a:extLst>
          </p:cNvPr>
          <p:cNvSpPr/>
          <p:nvPr/>
        </p:nvSpPr>
        <p:spPr>
          <a:xfrm>
            <a:off x="1978548" y="5542480"/>
            <a:ext cx="2001585" cy="614402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CPU</a:t>
            </a:r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7604A060-FE20-4794-A6FE-BE435A924C1D}"/>
              </a:ext>
            </a:extLst>
          </p:cNvPr>
          <p:cNvSpPr/>
          <p:nvPr/>
        </p:nvSpPr>
        <p:spPr>
          <a:xfrm>
            <a:off x="4106141" y="5895520"/>
            <a:ext cx="852976" cy="261362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I2C</a:t>
            </a:r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B18E2935-059A-42A5-9793-7508D14FCA4A}"/>
              </a:ext>
            </a:extLst>
          </p:cNvPr>
          <p:cNvSpPr/>
          <p:nvPr/>
        </p:nvSpPr>
        <p:spPr>
          <a:xfrm>
            <a:off x="4106141" y="5545587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SPI</a:t>
            </a:r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7793F6E6-1FD3-4C84-91D4-4C2A4F2281B9}"/>
              </a:ext>
            </a:extLst>
          </p:cNvPr>
          <p:cNvSpPr/>
          <p:nvPr/>
        </p:nvSpPr>
        <p:spPr>
          <a:xfrm>
            <a:off x="5085125" y="5545587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RNG</a:t>
            </a: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DC4E9973-B888-4485-9611-AD0BECDF1178}"/>
              </a:ext>
            </a:extLst>
          </p:cNvPr>
          <p:cNvSpPr/>
          <p:nvPr/>
        </p:nvSpPr>
        <p:spPr>
          <a:xfrm>
            <a:off x="5085106" y="5888572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UART</a:t>
            </a:r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1B776AAA-B385-42CB-A9E5-7855B86D1275}"/>
              </a:ext>
            </a:extLst>
          </p:cNvPr>
          <p:cNvSpPr/>
          <p:nvPr/>
        </p:nvSpPr>
        <p:spPr>
          <a:xfrm>
            <a:off x="6064109" y="5545586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Timer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A42AAB4A-8932-482B-BF23-66460971EFCC}"/>
              </a:ext>
            </a:extLst>
          </p:cNvPr>
          <p:cNvSpPr/>
          <p:nvPr/>
        </p:nvSpPr>
        <p:spPr>
          <a:xfrm>
            <a:off x="6064108" y="5888571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AES</a:t>
            </a:r>
          </a:p>
        </p:txBody>
      </p:sp>
      <p:sp>
        <p:nvSpPr>
          <p:cNvPr id="15" name="Rounded Rectangle 10">
            <a:extLst>
              <a:ext uri="{FF2B5EF4-FFF2-40B4-BE49-F238E27FC236}">
                <a16:creationId xmlns:a16="http://schemas.microsoft.com/office/drawing/2014/main" id="{0E5E715C-2C07-4843-8A95-981ADE2739E9}"/>
              </a:ext>
            </a:extLst>
          </p:cNvPr>
          <p:cNvSpPr/>
          <p:nvPr/>
        </p:nvSpPr>
        <p:spPr>
          <a:xfrm>
            <a:off x="7043093" y="5545586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ADC</a:t>
            </a:r>
          </a:p>
        </p:txBody>
      </p:sp>
      <p:sp>
        <p:nvSpPr>
          <p:cNvPr id="16" name="Rounded Rectangle 11">
            <a:extLst>
              <a:ext uri="{FF2B5EF4-FFF2-40B4-BE49-F238E27FC236}">
                <a16:creationId xmlns:a16="http://schemas.microsoft.com/office/drawing/2014/main" id="{F9285DF4-724B-4716-9694-CFD52627D476}"/>
              </a:ext>
            </a:extLst>
          </p:cNvPr>
          <p:cNvSpPr/>
          <p:nvPr/>
        </p:nvSpPr>
        <p:spPr>
          <a:xfrm>
            <a:off x="7043092" y="5888571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DAC</a:t>
            </a:r>
          </a:p>
        </p:txBody>
      </p:sp>
      <p:sp>
        <p:nvSpPr>
          <p:cNvPr id="17" name="Rounded Rectangle 12">
            <a:extLst>
              <a:ext uri="{FF2B5EF4-FFF2-40B4-BE49-F238E27FC236}">
                <a16:creationId xmlns:a16="http://schemas.microsoft.com/office/drawing/2014/main" id="{BCBFDFA9-72AE-496D-9544-EA4FF55D3F2C}"/>
              </a:ext>
            </a:extLst>
          </p:cNvPr>
          <p:cNvSpPr/>
          <p:nvPr/>
        </p:nvSpPr>
        <p:spPr>
          <a:xfrm>
            <a:off x="8022077" y="5545586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GPIO</a:t>
            </a:r>
          </a:p>
        </p:txBody>
      </p:sp>
      <p:sp>
        <p:nvSpPr>
          <p:cNvPr id="18" name="Rounded Rectangle 13">
            <a:extLst>
              <a:ext uri="{FF2B5EF4-FFF2-40B4-BE49-F238E27FC236}">
                <a16:creationId xmlns:a16="http://schemas.microsoft.com/office/drawing/2014/main" id="{E7AAA3D0-3C77-4519-BECF-7A712C847E92}"/>
              </a:ext>
            </a:extLst>
          </p:cNvPr>
          <p:cNvSpPr/>
          <p:nvPr/>
        </p:nvSpPr>
        <p:spPr>
          <a:xfrm>
            <a:off x="8022076" y="5888571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USB</a:t>
            </a:r>
          </a:p>
        </p:txBody>
      </p:sp>
      <p:sp>
        <p:nvSpPr>
          <p:cNvPr id="19" name="Rounded Rectangle 14">
            <a:extLst>
              <a:ext uri="{FF2B5EF4-FFF2-40B4-BE49-F238E27FC236}">
                <a16:creationId xmlns:a16="http://schemas.microsoft.com/office/drawing/2014/main" id="{64416386-DBA1-42EC-8597-45E2272646DC}"/>
              </a:ext>
            </a:extLst>
          </p:cNvPr>
          <p:cNvSpPr/>
          <p:nvPr/>
        </p:nvSpPr>
        <p:spPr>
          <a:xfrm>
            <a:off x="1978548" y="3806548"/>
            <a:ext cx="2001585" cy="1456326"/>
          </a:xfrm>
          <a:prstGeom prst="round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96"/>
              </a:spcAft>
            </a:pPr>
            <a:r>
              <a:rPr lang="en-US" sz="1488" dirty="0">
                <a:solidFill>
                  <a:schemeClr val="tx1"/>
                </a:solidFill>
              </a:rPr>
              <a:t>Core Kernel</a:t>
            </a:r>
          </a:p>
          <a:p>
            <a:pPr algn="ctr">
              <a:spcAft>
                <a:spcPts val="496"/>
              </a:spcAft>
            </a:pP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Scheduler, Process management, etc.</a:t>
            </a:r>
          </a:p>
        </p:txBody>
      </p:sp>
      <p:sp>
        <p:nvSpPr>
          <p:cNvPr id="20" name="Rounded Rectangle 15">
            <a:extLst>
              <a:ext uri="{FF2B5EF4-FFF2-40B4-BE49-F238E27FC236}">
                <a16:creationId xmlns:a16="http://schemas.microsoft.com/office/drawing/2014/main" id="{FDF06B7E-D775-4347-A7AF-F21F2B951B71}"/>
              </a:ext>
            </a:extLst>
          </p:cNvPr>
          <p:cNvSpPr/>
          <p:nvPr/>
        </p:nvSpPr>
        <p:spPr>
          <a:xfrm>
            <a:off x="4106141" y="3806549"/>
            <a:ext cx="4768912" cy="348796"/>
          </a:xfrm>
          <a:prstGeom prst="roundRect">
            <a:avLst>
              <a:gd name="adj" fmla="val 38560"/>
            </a:avLst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96"/>
              </a:spcAft>
            </a:pPr>
            <a:r>
              <a:rPr lang="en-US" sz="1488" dirty="0">
                <a:solidFill>
                  <a:schemeClr val="tx1"/>
                </a:solidFill>
              </a:rPr>
              <a:t>Standardized Hardware Interface Layer (HIL)</a:t>
            </a:r>
            <a:endParaRPr lang="en-US" sz="1158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ounded Rectangle 16">
            <a:extLst>
              <a:ext uri="{FF2B5EF4-FFF2-40B4-BE49-F238E27FC236}">
                <a16:creationId xmlns:a16="http://schemas.microsoft.com/office/drawing/2014/main" id="{70DBFBEE-D705-44F4-B50B-2277455E80D7}"/>
              </a:ext>
            </a:extLst>
          </p:cNvPr>
          <p:cNvSpPr/>
          <p:nvPr/>
        </p:nvSpPr>
        <p:spPr>
          <a:xfrm>
            <a:off x="4106141" y="4271760"/>
            <a:ext cx="4768912" cy="991115"/>
          </a:xfrm>
          <a:prstGeom prst="roundRect">
            <a:avLst/>
          </a:prstGeom>
          <a:noFill/>
          <a:ln w="571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96"/>
              </a:spcAft>
            </a:pPr>
            <a:r>
              <a:rPr lang="en-US" sz="1488" dirty="0">
                <a:solidFill>
                  <a:schemeClr val="tx1"/>
                </a:solidFill>
              </a:rPr>
              <a:t>Microcontroller-specific Peripheral Drivers</a:t>
            </a:r>
            <a:endParaRPr lang="en-US" sz="1158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9C967832-9090-4887-B8EB-EE0DFD41C774}"/>
              </a:ext>
            </a:extLst>
          </p:cNvPr>
          <p:cNvSpPr/>
          <p:nvPr/>
        </p:nvSpPr>
        <p:spPr>
          <a:xfrm>
            <a:off x="4465747" y="4627695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SPI</a:t>
            </a:r>
          </a:p>
        </p:txBody>
      </p:sp>
      <p:sp>
        <p:nvSpPr>
          <p:cNvPr id="23" name="Rounded Rectangle 19">
            <a:extLst>
              <a:ext uri="{FF2B5EF4-FFF2-40B4-BE49-F238E27FC236}">
                <a16:creationId xmlns:a16="http://schemas.microsoft.com/office/drawing/2014/main" id="{9C02FBF2-E143-4558-BBF9-8A35723CFA6A}"/>
              </a:ext>
            </a:extLst>
          </p:cNvPr>
          <p:cNvSpPr/>
          <p:nvPr/>
        </p:nvSpPr>
        <p:spPr>
          <a:xfrm>
            <a:off x="4465746" y="4926369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I2C</a:t>
            </a:r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E314901C-2966-4353-87E1-0CE17BC91321}"/>
              </a:ext>
            </a:extLst>
          </p:cNvPr>
          <p:cNvSpPr/>
          <p:nvPr/>
        </p:nvSpPr>
        <p:spPr>
          <a:xfrm>
            <a:off x="5318723" y="4627694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RNG</a:t>
            </a:r>
          </a:p>
        </p:txBody>
      </p:sp>
      <p:sp>
        <p:nvSpPr>
          <p:cNvPr id="25" name="Rounded Rectangle 21">
            <a:extLst>
              <a:ext uri="{FF2B5EF4-FFF2-40B4-BE49-F238E27FC236}">
                <a16:creationId xmlns:a16="http://schemas.microsoft.com/office/drawing/2014/main" id="{9B1B9A82-537B-42BB-8009-273F54028631}"/>
              </a:ext>
            </a:extLst>
          </p:cNvPr>
          <p:cNvSpPr/>
          <p:nvPr/>
        </p:nvSpPr>
        <p:spPr>
          <a:xfrm>
            <a:off x="6171699" y="4627694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Timer</a:t>
            </a:r>
          </a:p>
        </p:txBody>
      </p:sp>
      <p:sp>
        <p:nvSpPr>
          <p:cNvPr id="26" name="Rounded Rectangle 22">
            <a:extLst>
              <a:ext uri="{FF2B5EF4-FFF2-40B4-BE49-F238E27FC236}">
                <a16:creationId xmlns:a16="http://schemas.microsoft.com/office/drawing/2014/main" id="{1B5E40F1-BFF9-4623-8B1C-0A089712B624}"/>
              </a:ext>
            </a:extLst>
          </p:cNvPr>
          <p:cNvSpPr/>
          <p:nvPr/>
        </p:nvSpPr>
        <p:spPr>
          <a:xfrm>
            <a:off x="7024676" y="4627694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ADC</a:t>
            </a:r>
          </a:p>
        </p:txBody>
      </p:sp>
      <p:sp>
        <p:nvSpPr>
          <p:cNvPr id="27" name="Rounded Rectangle 23">
            <a:extLst>
              <a:ext uri="{FF2B5EF4-FFF2-40B4-BE49-F238E27FC236}">
                <a16:creationId xmlns:a16="http://schemas.microsoft.com/office/drawing/2014/main" id="{97AB242E-D230-4538-85CA-4F882126879C}"/>
              </a:ext>
            </a:extLst>
          </p:cNvPr>
          <p:cNvSpPr/>
          <p:nvPr/>
        </p:nvSpPr>
        <p:spPr>
          <a:xfrm>
            <a:off x="7877652" y="4625398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GPIO</a:t>
            </a:r>
          </a:p>
        </p:txBody>
      </p:sp>
      <p:sp>
        <p:nvSpPr>
          <p:cNvPr id="28" name="Rounded Rectangle 24">
            <a:extLst>
              <a:ext uri="{FF2B5EF4-FFF2-40B4-BE49-F238E27FC236}">
                <a16:creationId xmlns:a16="http://schemas.microsoft.com/office/drawing/2014/main" id="{CC80B716-31EF-4101-9E7E-FEB7627E0DEF}"/>
              </a:ext>
            </a:extLst>
          </p:cNvPr>
          <p:cNvSpPr/>
          <p:nvPr/>
        </p:nvSpPr>
        <p:spPr>
          <a:xfrm>
            <a:off x="5318723" y="4928305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UART</a:t>
            </a:r>
          </a:p>
        </p:txBody>
      </p:sp>
      <p:sp>
        <p:nvSpPr>
          <p:cNvPr id="29" name="Rounded Rectangle 25">
            <a:extLst>
              <a:ext uri="{FF2B5EF4-FFF2-40B4-BE49-F238E27FC236}">
                <a16:creationId xmlns:a16="http://schemas.microsoft.com/office/drawing/2014/main" id="{33FCB128-9A0E-4CC4-96C1-5BB30F6EAAFA}"/>
              </a:ext>
            </a:extLst>
          </p:cNvPr>
          <p:cNvSpPr/>
          <p:nvPr/>
        </p:nvSpPr>
        <p:spPr>
          <a:xfrm>
            <a:off x="6171699" y="4928305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AES</a:t>
            </a:r>
          </a:p>
        </p:txBody>
      </p:sp>
      <p:sp>
        <p:nvSpPr>
          <p:cNvPr id="30" name="Rounded Rectangle 26">
            <a:extLst>
              <a:ext uri="{FF2B5EF4-FFF2-40B4-BE49-F238E27FC236}">
                <a16:creationId xmlns:a16="http://schemas.microsoft.com/office/drawing/2014/main" id="{A0FA6942-5BE2-41D7-AFFE-D71ABC5C81CA}"/>
              </a:ext>
            </a:extLst>
          </p:cNvPr>
          <p:cNvSpPr/>
          <p:nvPr/>
        </p:nvSpPr>
        <p:spPr>
          <a:xfrm>
            <a:off x="7024676" y="4928305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DAC</a:t>
            </a:r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AFFB09B3-8D3C-4221-A500-43C8839507DE}"/>
              </a:ext>
            </a:extLst>
          </p:cNvPr>
          <p:cNvSpPr/>
          <p:nvPr/>
        </p:nvSpPr>
        <p:spPr>
          <a:xfrm>
            <a:off x="7877652" y="4926009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USB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B03CEA-CEA7-4BCF-8731-EA59A273B57F}"/>
              </a:ext>
            </a:extLst>
          </p:cNvPr>
          <p:cNvSpPr txBox="1"/>
          <p:nvPr/>
        </p:nvSpPr>
        <p:spPr>
          <a:xfrm>
            <a:off x="559894" y="2378019"/>
            <a:ext cx="1268331" cy="28919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sz="1984" dirty="0"/>
              <a:t>Kernel</a:t>
            </a:r>
            <a:br>
              <a:rPr lang="en-US" sz="1984" dirty="0"/>
            </a:br>
            <a:r>
              <a:rPr lang="en-US" sz="148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(Rust)</a:t>
            </a:r>
          </a:p>
        </p:txBody>
      </p:sp>
      <p:sp>
        <p:nvSpPr>
          <p:cNvPr id="33" name="Rounded Rectangle 29">
            <a:extLst>
              <a:ext uri="{FF2B5EF4-FFF2-40B4-BE49-F238E27FC236}">
                <a16:creationId xmlns:a16="http://schemas.microsoft.com/office/drawing/2014/main" id="{394447B4-7317-4B4F-8A96-7AD564B8BBA7}"/>
              </a:ext>
            </a:extLst>
          </p:cNvPr>
          <p:cNvSpPr/>
          <p:nvPr/>
        </p:nvSpPr>
        <p:spPr>
          <a:xfrm>
            <a:off x="3098144" y="2675527"/>
            <a:ext cx="5776908" cy="974287"/>
          </a:xfrm>
          <a:prstGeom prst="roundRect">
            <a:avLst/>
          </a:prstGeom>
          <a:noFill/>
          <a:ln w="57150">
            <a:solidFill>
              <a:srgbClr val="0276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96"/>
              </a:spcAft>
            </a:pPr>
            <a:endParaRPr lang="en-US" sz="1158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B498DC1-DB69-48A9-9DC0-046EFD4EA7BD}"/>
              </a:ext>
            </a:extLst>
          </p:cNvPr>
          <p:cNvGrpSpPr/>
          <p:nvPr/>
        </p:nvGrpSpPr>
        <p:grpSpPr>
          <a:xfrm>
            <a:off x="3550458" y="2760952"/>
            <a:ext cx="1222568" cy="361078"/>
            <a:chOff x="2700175" y="1956815"/>
            <a:chExt cx="1478633" cy="43670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AC6760E6-5E5C-428D-9981-D5A707CBBA7D}"/>
                </a:ext>
              </a:extLst>
            </p:cNvPr>
            <p:cNvSpPr/>
            <p:nvPr/>
          </p:nvSpPr>
          <p:spPr>
            <a:xfrm>
              <a:off x="2700175" y="1956815"/>
              <a:ext cx="1478633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02419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488" dirty="0">
                  <a:solidFill>
                    <a:schemeClr val="bg1"/>
                  </a:solidFill>
                </a:rPr>
                <a:t>Thread</a:t>
              </a:r>
              <a:endParaRPr lang="en-US" sz="1158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FD2EBAB-B424-4D15-964A-4D41746C7005}"/>
                </a:ext>
              </a:extLst>
            </p:cNvPr>
            <p:cNvSpPr/>
            <p:nvPr/>
          </p:nvSpPr>
          <p:spPr>
            <a:xfrm>
              <a:off x="3876548" y="1956815"/>
              <a:ext cx="111252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26E04B7-4E24-4BC2-AF4C-B78EA9C5D442}"/>
              </a:ext>
            </a:extLst>
          </p:cNvPr>
          <p:cNvGrpSpPr/>
          <p:nvPr/>
        </p:nvGrpSpPr>
        <p:grpSpPr>
          <a:xfrm>
            <a:off x="4854986" y="2760951"/>
            <a:ext cx="1303191" cy="361078"/>
            <a:chOff x="2700175" y="1956815"/>
            <a:chExt cx="1576143" cy="436705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6F68BCDD-72E7-4694-811D-AE2FFBA9CD2D}"/>
                </a:ext>
              </a:extLst>
            </p:cNvPr>
            <p:cNvSpPr/>
            <p:nvPr/>
          </p:nvSpPr>
          <p:spPr>
            <a:xfrm>
              <a:off x="2700175" y="1956815"/>
              <a:ext cx="1576143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64616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Virt. Timer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0CFD0A7-ABBE-4221-98E2-A9E3A19F324C}"/>
                </a:ext>
              </a:extLst>
            </p:cNvPr>
            <p:cNvSpPr/>
            <p:nvPr/>
          </p:nvSpPr>
          <p:spPr>
            <a:xfrm>
              <a:off x="3967988" y="1956815"/>
              <a:ext cx="111252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AAECAAD-6F8E-4920-A3D9-78FC7EBFEFC9}"/>
              </a:ext>
            </a:extLst>
          </p:cNvPr>
          <p:cNvGrpSpPr/>
          <p:nvPr/>
        </p:nvGrpSpPr>
        <p:grpSpPr>
          <a:xfrm>
            <a:off x="6226221" y="2760950"/>
            <a:ext cx="817265" cy="361078"/>
            <a:chOff x="2700176" y="1956815"/>
            <a:chExt cx="988440" cy="436705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895CE95-0BAE-46CD-956E-E5B9510CE3DA}"/>
                </a:ext>
              </a:extLst>
            </p:cNvPr>
            <p:cNvSpPr/>
            <p:nvPr/>
          </p:nvSpPr>
          <p:spPr>
            <a:xfrm>
              <a:off x="2700176" y="1956815"/>
              <a:ext cx="988440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6814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488" dirty="0">
                  <a:solidFill>
                    <a:schemeClr val="bg1"/>
                  </a:solidFill>
                </a:rPr>
                <a:t>BLE</a:t>
              </a:r>
              <a:endParaRPr lang="en-US" sz="1158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837955F-7305-4736-A97A-1FCDC712257F}"/>
                </a:ext>
              </a:extLst>
            </p:cNvPr>
            <p:cNvSpPr/>
            <p:nvPr/>
          </p:nvSpPr>
          <p:spPr>
            <a:xfrm>
              <a:off x="3386149" y="1956815"/>
              <a:ext cx="109728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48849D3-8FDD-4B4E-8787-CE236FB127D9}"/>
              </a:ext>
            </a:extLst>
          </p:cNvPr>
          <p:cNvGrpSpPr/>
          <p:nvPr/>
        </p:nvGrpSpPr>
        <p:grpSpPr>
          <a:xfrm>
            <a:off x="7128271" y="2760949"/>
            <a:ext cx="1533972" cy="361078"/>
            <a:chOff x="2700175" y="1956815"/>
            <a:chExt cx="1855261" cy="436705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9CC78995-A13E-471C-BF11-733252C4550B}"/>
                </a:ext>
              </a:extLst>
            </p:cNvPr>
            <p:cNvSpPr/>
            <p:nvPr/>
          </p:nvSpPr>
          <p:spPr>
            <a:xfrm>
              <a:off x="2700175" y="1956815"/>
              <a:ext cx="1855261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64616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Temp. Sensor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0C0F9D-BE4A-4A84-833C-15CDD0C88399}"/>
                </a:ext>
              </a:extLst>
            </p:cNvPr>
            <p:cNvSpPr/>
            <p:nvPr/>
          </p:nvSpPr>
          <p:spPr>
            <a:xfrm>
              <a:off x="4261103" y="1956815"/>
              <a:ext cx="111252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sp>
        <p:nvSpPr>
          <p:cNvPr id="46" name="Rounded Rectangle 46">
            <a:extLst>
              <a:ext uri="{FF2B5EF4-FFF2-40B4-BE49-F238E27FC236}">
                <a16:creationId xmlns:a16="http://schemas.microsoft.com/office/drawing/2014/main" id="{75C14E8F-DD30-4734-8FB8-AE07BB5D6B91}"/>
              </a:ext>
            </a:extLst>
          </p:cNvPr>
          <p:cNvSpPr/>
          <p:nvPr/>
        </p:nvSpPr>
        <p:spPr>
          <a:xfrm>
            <a:off x="1978548" y="2675526"/>
            <a:ext cx="961666" cy="974288"/>
          </a:xfrm>
          <a:prstGeom prst="roundRect">
            <a:avLst>
              <a:gd name="adj" fmla="val 19692"/>
            </a:avLst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96"/>
              </a:spcAft>
            </a:pP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System Calls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88ADAC7-A917-4FD5-8D69-FEACB9A2199F}"/>
              </a:ext>
            </a:extLst>
          </p:cNvPr>
          <p:cNvGrpSpPr/>
          <p:nvPr/>
        </p:nvGrpSpPr>
        <p:grpSpPr>
          <a:xfrm>
            <a:off x="3693088" y="3226100"/>
            <a:ext cx="1222568" cy="361078"/>
            <a:chOff x="2700175" y="1956815"/>
            <a:chExt cx="1478633" cy="436705"/>
          </a:xfrm>
        </p:grpSpPr>
        <p:sp>
          <p:nvSpPr>
            <p:cNvPr id="48" name="Rounded Rectangle 48">
              <a:extLst>
                <a:ext uri="{FF2B5EF4-FFF2-40B4-BE49-F238E27FC236}">
                  <a16:creationId xmlns:a16="http://schemas.microsoft.com/office/drawing/2014/main" id="{EC704139-212D-40D0-A8CD-EB684BDAFF3B}"/>
                </a:ext>
              </a:extLst>
            </p:cNvPr>
            <p:cNvSpPr/>
            <p:nvPr/>
          </p:nvSpPr>
          <p:spPr>
            <a:xfrm>
              <a:off x="2700175" y="1956815"/>
              <a:ext cx="1478633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226814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488" dirty="0">
                  <a:solidFill>
                    <a:schemeClr val="bg1"/>
                  </a:solidFill>
                </a:rPr>
                <a:t>6LoWPAN</a:t>
              </a:r>
              <a:endParaRPr lang="en-US" sz="1158" dirty="0">
                <a:solidFill>
                  <a:schemeClr val="bg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92D1FC9-8DE9-469F-9B71-7CBEC8CDD213}"/>
                </a:ext>
              </a:extLst>
            </p:cNvPr>
            <p:cNvSpPr/>
            <p:nvPr/>
          </p:nvSpPr>
          <p:spPr>
            <a:xfrm>
              <a:off x="3876548" y="1956815"/>
              <a:ext cx="111252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2B4FA4D-ED41-4E38-88C2-B98C9FB7B1C9}"/>
              </a:ext>
            </a:extLst>
          </p:cNvPr>
          <p:cNvGrpSpPr/>
          <p:nvPr/>
        </p:nvGrpSpPr>
        <p:grpSpPr>
          <a:xfrm>
            <a:off x="7475860" y="3226100"/>
            <a:ext cx="1008471" cy="361078"/>
            <a:chOff x="2700176" y="1956815"/>
            <a:chExt cx="1219694" cy="436705"/>
          </a:xfrm>
        </p:grpSpPr>
        <p:sp>
          <p:nvSpPr>
            <p:cNvPr id="51" name="Rounded Rectangle 51">
              <a:extLst>
                <a:ext uri="{FF2B5EF4-FFF2-40B4-BE49-F238E27FC236}">
                  <a16:creationId xmlns:a16="http://schemas.microsoft.com/office/drawing/2014/main" id="{B948F831-A4CD-4B07-8259-B2A4320F65A6}"/>
                </a:ext>
              </a:extLst>
            </p:cNvPr>
            <p:cNvSpPr/>
            <p:nvPr/>
          </p:nvSpPr>
          <p:spPr>
            <a:xfrm>
              <a:off x="2700176" y="1956815"/>
              <a:ext cx="1219694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64616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SI7021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723BBCC-9B4B-499C-9DC5-D35B7F58FCB4}"/>
                </a:ext>
              </a:extLst>
            </p:cNvPr>
            <p:cNvSpPr/>
            <p:nvPr/>
          </p:nvSpPr>
          <p:spPr>
            <a:xfrm>
              <a:off x="3641171" y="1956815"/>
              <a:ext cx="111252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4106DAA-58B3-46C8-820B-D46D38C0360A}"/>
              </a:ext>
            </a:extLst>
          </p:cNvPr>
          <p:cNvGrpSpPr/>
          <p:nvPr/>
        </p:nvGrpSpPr>
        <p:grpSpPr>
          <a:xfrm>
            <a:off x="4997508" y="3226100"/>
            <a:ext cx="1303191" cy="361078"/>
            <a:chOff x="2700175" y="1956815"/>
            <a:chExt cx="1576143" cy="436705"/>
          </a:xfrm>
        </p:grpSpPr>
        <p:sp>
          <p:nvSpPr>
            <p:cNvPr id="54" name="Rounded Rectangle 54">
              <a:extLst>
                <a:ext uri="{FF2B5EF4-FFF2-40B4-BE49-F238E27FC236}">
                  <a16:creationId xmlns:a16="http://schemas.microsoft.com/office/drawing/2014/main" id="{EC1AF4B4-F2C5-4AA3-AE0C-CB8A03495F6E}"/>
                </a:ext>
              </a:extLst>
            </p:cNvPr>
            <p:cNvSpPr/>
            <p:nvPr/>
          </p:nvSpPr>
          <p:spPr>
            <a:xfrm>
              <a:off x="2700175" y="1956815"/>
              <a:ext cx="1576143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64616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488" dirty="0">
                  <a:solidFill>
                    <a:schemeClr val="bg1"/>
                  </a:solidFill>
                </a:rPr>
                <a:t>SD Card</a:t>
              </a:r>
              <a:endParaRPr lang="en-US" sz="1158" dirty="0">
                <a:solidFill>
                  <a:schemeClr val="bg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C1D35CA-9238-49DD-871A-D6104CDBAADA}"/>
                </a:ext>
              </a:extLst>
            </p:cNvPr>
            <p:cNvSpPr/>
            <p:nvPr/>
          </p:nvSpPr>
          <p:spPr>
            <a:xfrm>
              <a:off x="3967988" y="1956815"/>
              <a:ext cx="111252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347225D-C5AE-4FA1-A88E-F10183BE3DD8}"/>
              </a:ext>
            </a:extLst>
          </p:cNvPr>
          <p:cNvGrpSpPr/>
          <p:nvPr/>
        </p:nvGrpSpPr>
        <p:grpSpPr>
          <a:xfrm>
            <a:off x="6355722" y="3226100"/>
            <a:ext cx="1051946" cy="361078"/>
            <a:chOff x="2700175" y="1956815"/>
            <a:chExt cx="1272275" cy="436705"/>
          </a:xfrm>
        </p:grpSpPr>
        <p:sp>
          <p:nvSpPr>
            <p:cNvPr id="57" name="Rounded Rectangle 57">
              <a:extLst>
                <a:ext uri="{FF2B5EF4-FFF2-40B4-BE49-F238E27FC236}">
                  <a16:creationId xmlns:a16="http://schemas.microsoft.com/office/drawing/2014/main" id="{8F3C0028-95A2-472C-9D49-45AB612DE266}"/>
                </a:ext>
              </a:extLst>
            </p:cNvPr>
            <p:cNvSpPr/>
            <p:nvPr/>
          </p:nvSpPr>
          <p:spPr>
            <a:xfrm>
              <a:off x="2700175" y="1956815"/>
              <a:ext cx="1272275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6814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Console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261D3CC-4CFB-43C3-8D45-906498C9B84C}"/>
                </a:ext>
              </a:extLst>
            </p:cNvPr>
            <p:cNvSpPr/>
            <p:nvPr/>
          </p:nvSpPr>
          <p:spPr>
            <a:xfrm>
              <a:off x="3680618" y="1956815"/>
              <a:ext cx="109728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353AD2C-6CCC-4C1B-AB35-E7A9A2E28000}"/>
              </a:ext>
            </a:extLst>
          </p:cNvPr>
          <p:cNvCxnSpPr/>
          <p:nvPr/>
        </p:nvCxnSpPr>
        <p:spPr>
          <a:xfrm>
            <a:off x="1852538" y="2534680"/>
            <a:ext cx="7174885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ACD6A9F-A0F7-4B97-B89C-66A50639B087}"/>
              </a:ext>
            </a:extLst>
          </p:cNvPr>
          <p:cNvSpPr txBox="1"/>
          <p:nvPr/>
        </p:nvSpPr>
        <p:spPr>
          <a:xfrm>
            <a:off x="9251785" y="2675526"/>
            <a:ext cx="1076461" cy="103888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158" dirty="0"/>
              <a:t>Untrusted</a:t>
            </a:r>
          </a:p>
          <a:p>
            <a:pPr algn="ctr"/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unsafe</a:t>
            </a:r>
            <a:b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ea typeface="Courier New" charset="0"/>
                <a:cs typeface="Courier New" charset="0"/>
              </a:rPr>
              <a:t>forbidden</a:t>
            </a: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82BE6C-A3A8-422C-B99C-B8360ECBA9E0}"/>
              </a:ext>
            </a:extLst>
          </p:cNvPr>
          <p:cNvSpPr txBox="1"/>
          <p:nvPr/>
        </p:nvSpPr>
        <p:spPr>
          <a:xfrm>
            <a:off x="9251785" y="3745041"/>
            <a:ext cx="1436804" cy="157565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158" dirty="0"/>
              <a:t>Trusted</a:t>
            </a:r>
          </a:p>
          <a:p>
            <a:pPr algn="ctr"/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unsafe</a:t>
            </a:r>
            <a:b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ea typeface="Courier New" charset="0"/>
                <a:cs typeface="Courier New" charset="0"/>
              </a:rPr>
            </a:b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ea typeface="Courier New" charset="0"/>
                <a:cs typeface="Courier New" charset="0"/>
              </a:rPr>
              <a:t>allowed for MMIO,</a:t>
            </a:r>
            <a:b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ea typeface="Courier New" charset="0"/>
                <a:cs typeface="Courier New" charset="0"/>
              </a:rPr>
            </a:b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ea typeface="Courier New" charset="0"/>
                <a:cs typeface="Courier New" charset="0"/>
              </a:rPr>
              <a:t>PIC, etc.</a:t>
            </a: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DC9236BC-128B-49FE-9094-83F23D5C1B3D}"/>
              </a:ext>
            </a:extLst>
          </p:cNvPr>
          <p:cNvSpPr/>
          <p:nvPr/>
        </p:nvSpPr>
        <p:spPr>
          <a:xfrm>
            <a:off x="8950879" y="3806548"/>
            <a:ext cx="123717" cy="1456326"/>
          </a:xfrm>
          <a:prstGeom prst="rightBrace">
            <a:avLst>
              <a:gd name="adj1" fmla="val 6024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88" dirty="0"/>
          </a:p>
        </p:txBody>
      </p:sp>
      <p:sp>
        <p:nvSpPr>
          <p:cNvPr id="63" name="Right Brace 62">
            <a:extLst>
              <a:ext uri="{FF2B5EF4-FFF2-40B4-BE49-F238E27FC236}">
                <a16:creationId xmlns:a16="http://schemas.microsoft.com/office/drawing/2014/main" id="{9A0FEF35-2288-421D-A62C-7A14434C8E83}"/>
              </a:ext>
            </a:extLst>
          </p:cNvPr>
          <p:cNvSpPr/>
          <p:nvPr/>
        </p:nvSpPr>
        <p:spPr>
          <a:xfrm>
            <a:off x="8950856" y="2675526"/>
            <a:ext cx="123739" cy="970602"/>
          </a:xfrm>
          <a:prstGeom prst="rightBrace">
            <a:avLst>
              <a:gd name="adj1" fmla="val 6024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88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DB1D34-96E3-4E28-BDE7-B891A8109F35}"/>
              </a:ext>
            </a:extLst>
          </p:cNvPr>
          <p:cNvSpPr/>
          <p:nvPr/>
        </p:nvSpPr>
        <p:spPr>
          <a:xfrm>
            <a:off x="1978546" y="3474928"/>
            <a:ext cx="961668" cy="680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C2EFFF7-BE71-4369-8E91-B8F64D1AA0BD}"/>
              </a:ext>
            </a:extLst>
          </p:cNvPr>
          <p:cNvCxnSpPr>
            <a:stCxn id="46" idx="1"/>
            <a:endCxn id="19" idx="1"/>
          </p:cNvCxnSpPr>
          <p:nvPr/>
        </p:nvCxnSpPr>
        <p:spPr>
          <a:xfrm flipH="1">
            <a:off x="1978547" y="3162670"/>
            <a:ext cx="1" cy="137204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11D019-5B2F-444E-BB0F-BCF61F27BD91}"/>
              </a:ext>
            </a:extLst>
          </p:cNvPr>
          <p:cNvCxnSpPr/>
          <p:nvPr/>
        </p:nvCxnSpPr>
        <p:spPr>
          <a:xfrm>
            <a:off x="2940214" y="2926362"/>
            <a:ext cx="0" cy="880186"/>
          </a:xfrm>
          <a:prstGeom prst="line">
            <a:avLst/>
          </a:prstGeom>
          <a:ln w="57150" cap="sq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 86">
            <a:extLst>
              <a:ext uri="{FF2B5EF4-FFF2-40B4-BE49-F238E27FC236}">
                <a16:creationId xmlns:a16="http://schemas.microsoft.com/office/drawing/2014/main" id="{1E99E47D-4B28-4F13-99DF-55806F3F0677}"/>
              </a:ext>
            </a:extLst>
          </p:cNvPr>
          <p:cNvSpPr/>
          <p:nvPr/>
        </p:nvSpPr>
        <p:spPr>
          <a:xfrm>
            <a:off x="2814205" y="3587178"/>
            <a:ext cx="336878" cy="348432"/>
          </a:xfrm>
          <a:custGeom>
            <a:avLst/>
            <a:gdLst>
              <a:gd name="connsiteX0" fmla="*/ 381000 w 387350"/>
              <a:gd name="connsiteY0" fmla="*/ 368300 h 368300"/>
              <a:gd name="connsiteX1" fmla="*/ 387350 w 387350"/>
              <a:gd name="connsiteY1" fmla="*/ 212725 h 368300"/>
              <a:gd name="connsiteX2" fmla="*/ 250825 w 387350"/>
              <a:gd name="connsiteY2" fmla="*/ 174625 h 368300"/>
              <a:gd name="connsiteX3" fmla="*/ 203200 w 387350"/>
              <a:gd name="connsiteY3" fmla="*/ 98425 h 368300"/>
              <a:gd name="connsiteX4" fmla="*/ 142875 w 387350"/>
              <a:gd name="connsiteY4" fmla="*/ 0 h 368300"/>
              <a:gd name="connsiteX5" fmla="*/ 0 w 387350"/>
              <a:gd name="connsiteY5" fmla="*/ 0 h 368300"/>
              <a:gd name="connsiteX6" fmla="*/ 9525 w 387350"/>
              <a:gd name="connsiteY6" fmla="*/ 358775 h 368300"/>
              <a:gd name="connsiteX7" fmla="*/ 196850 w 387350"/>
              <a:gd name="connsiteY7" fmla="*/ 339725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7350" h="368300">
                <a:moveTo>
                  <a:pt x="381000" y="368300"/>
                </a:moveTo>
                <a:lnTo>
                  <a:pt x="387350" y="212725"/>
                </a:lnTo>
                <a:lnTo>
                  <a:pt x="250825" y="174625"/>
                </a:lnTo>
                <a:lnTo>
                  <a:pt x="203200" y="98425"/>
                </a:lnTo>
                <a:lnTo>
                  <a:pt x="142875" y="0"/>
                </a:lnTo>
                <a:lnTo>
                  <a:pt x="0" y="0"/>
                </a:lnTo>
                <a:lnTo>
                  <a:pt x="9525" y="358775"/>
                </a:lnTo>
                <a:lnTo>
                  <a:pt x="196850" y="339725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 dirty="0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799BD14B-54FE-42D9-BE39-CE5AB0D31323}"/>
              </a:ext>
            </a:extLst>
          </p:cNvPr>
          <p:cNvSpPr/>
          <p:nvPr/>
        </p:nvSpPr>
        <p:spPr>
          <a:xfrm rot="10800000">
            <a:off x="2940213" y="3341684"/>
            <a:ext cx="485153" cy="465211"/>
          </a:xfrm>
          <a:prstGeom prst="arc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88" dirty="0">
              <a:solidFill>
                <a:srgbClr val="C057C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C80371-6160-43C9-86F2-744B7645DB68}"/>
              </a:ext>
            </a:extLst>
          </p:cNvPr>
          <p:cNvSpPr txBox="1"/>
          <p:nvPr/>
        </p:nvSpPr>
        <p:spPr>
          <a:xfrm>
            <a:off x="9251785" y="1378780"/>
            <a:ext cx="1279128" cy="102247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158" dirty="0"/>
              <a:t>Untrusted</a:t>
            </a:r>
          </a:p>
          <a:p>
            <a:pPr algn="ctr"/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(isolated by the MPU and preemptively scheduled)</a:t>
            </a:r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B7BEC101-9BDE-41BD-8482-C84C3DF2C718}"/>
              </a:ext>
            </a:extLst>
          </p:cNvPr>
          <p:cNvSpPr/>
          <p:nvPr/>
        </p:nvSpPr>
        <p:spPr>
          <a:xfrm>
            <a:off x="8958463" y="1378780"/>
            <a:ext cx="116133" cy="1022477"/>
          </a:xfrm>
          <a:prstGeom prst="rightBrace">
            <a:avLst>
              <a:gd name="adj1" fmla="val 6024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88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4813A81-3156-419D-9375-6FB66AAECAA0}"/>
              </a:ext>
            </a:extLst>
          </p:cNvPr>
          <p:cNvGrpSpPr/>
          <p:nvPr/>
        </p:nvGrpSpPr>
        <p:grpSpPr>
          <a:xfrm>
            <a:off x="3598086" y="1378780"/>
            <a:ext cx="1548376" cy="858529"/>
            <a:chOff x="2315679" y="664694"/>
            <a:chExt cx="1872682" cy="1038347"/>
          </a:xfrm>
        </p:grpSpPr>
        <p:sp>
          <p:nvSpPr>
            <p:cNvPr id="72" name="Rounded Rectangle 65">
              <a:extLst>
                <a:ext uri="{FF2B5EF4-FFF2-40B4-BE49-F238E27FC236}">
                  <a16:creationId xmlns:a16="http://schemas.microsoft.com/office/drawing/2014/main" id="{804EF3A2-8503-4CF5-9E35-51384DD627F9}"/>
                </a:ext>
              </a:extLst>
            </p:cNvPr>
            <p:cNvSpPr/>
            <p:nvPr/>
          </p:nvSpPr>
          <p:spPr>
            <a:xfrm>
              <a:off x="2315679" y="664694"/>
              <a:ext cx="1872682" cy="1038347"/>
            </a:xfrm>
            <a:prstGeom prst="roundRect">
              <a:avLst>
                <a:gd name="adj" fmla="val 19692"/>
              </a:avLst>
            </a:prstGeom>
            <a:solidFill>
              <a:srgbClr val="0E9D57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3628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323" dirty="0">
                  <a:solidFill>
                    <a:schemeClr val="bg1"/>
                  </a:solidFill>
                </a:rPr>
                <a:t>App written in Rust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D548E18-03D1-4A91-8224-149B7B9D2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278" y="904086"/>
              <a:ext cx="552217" cy="552217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2F86A54-CFB9-4D54-A4BF-EAF2C7D24B25}"/>
              </a:ext>
            </a:extLst>
          </p:cNvPr>
          <p:cNvGrpSpPr/>
          <p:nvPr/>
        </p:nvGrpSpPr>
        <p:grpSpPr>
          <a:xfrm>
            <a:off x="1978547" y="1389826"/>
            <a:ext cx="1473460" cy="858529"/>
            <a:chOff x="4365036" y="664694"/>
            <a:chExt cx="1782075" cy="1038347"/>
          </a:xfrm>
        </p:grpSpPr>
        <p:sp>
          <p:nvSpPr>
            <p:cNvPr id="75" name="Rounded Rectangle 66">
              <a:extLst>
                <a:ext uri="{FF2B5EF4-FFF2-40B4-BE49-F238E27FC236}">
                  <a16:creationId xmlns:a16="http://schemas.microsoft.com/office/drawing/2014/main" id="{73A8FCBB-78D9-4720-AC34-2FE682D680B6}"/>
                </a:ext>
              </a:extLst>
            </p:cNvPr>
            <p:cNvSpPr/>
            <p:nvPr/>
          </p:nvSpPr>
          <p:spPr>
            <a:xfrm>
              <a:off x="4365036" y="664694"/>
              <a:ext cx="1782075" cy="1038347"/>
            </a:xfrm>
            <a:prstGeom prst="roundRect">
              <a:avLst>
                <a:gd name="adj" fmla="val 19692"/>
              </a:avLst>
            </a:prstGeom>
            <a:solidFill>
              <a:srgbClr val="0E9D57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3628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323" dirty="0">
                  <a:solidFill>
                    <a:schemeClr val="bg1"/>
                  </a:solidFill>
                </a:rPr>
                <a:t>C App Ported to Tock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541AD113-3C48-476F-9A5C-A2A5FBC06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4011" y="916056"/>
              <a:ext cx="552217" cy="552217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38A0AF6-2435-4C28-9411-10849523749D}"/>
              </a:ext>
            </a:extLst>
          </p:cNvPr>
          <p:cNvGrpSpPr/>
          <p:nvPr/>
        </p:nvGrpSpPr>
        <p:grpSpPr>
          <a:xfrm>
            <a:off x="5292543" y="1378780"/>
            <a:ext cx="1894136" cy="858529"/>
            <a:chOff x="6323786" y="661022"/>
            <a:chExt cx="2290861" cy="1038347"/>
          </a:xfrm>
        </p:grpSpPr>
        <p:sp>
          <p:nvSpPr>
            <p:cNvPr id="78" name="Rounded Rectangle 67">
              <a:extLst>
                <a:ext uri="{FF2B5EF4-FFF2-40B4-BE49-F238E27FC236}">
                  <a16:creationId xmlns:a16="http://schemas.microsoft.com/office/drawing/2014/main" id="{A7FDD6CA-0C5D-4A3D-B1F0-94A9A2570DFA}"/>
                </a:ext>
              </a:extLst>
            </p:cNvPr>
            <p:cNvSpPr/>
            <p:nvPr/>
          </p:nvSpPr>
          <p:spPr>
            <a:xfrm>
              <a:off x="6323786" y="661022"/>
              <a:ext cx="2290861" cy="1038347"/>
            </a:xfrm>
            <a:prstGeom prst="roundRect">
              <a:avLst>
                <a:gd name="adj" fmla="val 19692"/>
              </a:avLst>
            </a:prstGeom>
            <a:solidFill>
              <a:srgbClr val="0E9D57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3628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323" dirty="0">
                  <a:solidFill>
                    <a:schemeClr val="bg1"/>
                  </a:solidFill>
                </a:rPr>
                <a:t>[Service] BLE Environmental Sensing Profile </a:t>
              </a: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F784EAD-F2A9-400A-B2B8-2260B1296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3163" y="922016"/>
              <a:ext cx="552217" cy="55221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CB796B8-2FD6-44E9-89CC-EFF64A0AE30A}"/>
              </a:ext>
            </a:extLst>
          </p:cNvPr>
          <p:cNvGrpSpPr/>
          <p:nvPr/>
        </p:nvGrpSpPr>
        <p:grpSpPr>
          <a:xfrm>
            <a:off x="7332759" y="1381815"/>
            <a:ext cx="1542293" cy="1019442"/>
            <a:chOff x="8791322" y="664693"/>
            <a:chExt cx="1865325" cy="1232963"/>
          </a:xfrm>
        </p:grpSpPr>
        <p:sp>
          <p:nvSpPr>
            <p:cNvPr id="81" name="Rounded Rectangle 68">
              <a:extLst>
                <a:ext uri="{FF2B5EF4-FFF2-40B4-BE49-F238E27FC236}">
                  <a16:creationId xmlns:a16="http://schemas.microsoft.com/office/drawing/2014/main" id="{EB60A144-5DD3-426A-BC8C-4B61A97D7386}"/>
                </a:ext>
              </a:extLst>
            </p:cNvPr>
            <p:cNvSpPr/>
            <p:nvPr/>
          </p:nvSpPr>
          <p:spPr>
            <a:xfrm>
              <a:off x="8791322" y="664693"/>
              <a:ext cx="1865325" cy="1232963"/>
            </a:xfrm>
            <a:prstGeom prst="roundRect">
              <a:avLst>
                <a:gd name="adj" fmla="val 19692"/>
              </a:avLst>
            </a:prstGeom>
            <a:solidFill>
              <a:srgbClr val="0E9D57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3628" tIns="75605" bIns="0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323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while(1)</a:t>
              </a:r>
            </a:p>
            <a:p>
              <a:pPr algn="ctr">
                <a:spcAft>
                  <a:spcPts val="496"/>
                </a:spcAft>
              </a:pPr>
              <a:r>
                <a:rPr lang="en-US" sz="2315" b="1" dirty="0">
                  <a:solidFill>
                    <a:schemeClr val="bg1"/>
                  </a:solidFill>
                  <a:ea typeface="Courier New" charset="0"/>
                  <a:cs typeface="Courier New" charset="0"/>
                </a:rPr>
                <a:t>😈</a:t>
              </a:r>
              <a:endParaRPr lang="en-US" sz="1323" b="1" dirty="0">
                <a:solidFill>
                  <a:schemeClr val="bg1"/>
                </a:solidFill>
                <a:ea typeface="Courier New" charset="0"/>
                <a:cs typeface="Courier New" charset="0"/>
              </a:endParaRP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674D0C7A-F549-48B8-931E-CE85732BE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3418" y="1028660"/>
              <a:ext cx="552217" cy="552217"/>
            </a:xfrm>
            <a:prstGeom prst="rect">
              <a:avLst/>
            </a:prstGeom>
          </p:spPr>
        </p:pic>
      </p:grpSp>
      <p:sp>
        <p:nvSpPr>
          <p:cNvPr id="83" name="Freeform 101">
            <a:extLst>
              <a:ext uri="{FF2B5EF4-FFF2-40B4-BE49-F238E27FC236}">
                <a16:creationId xmlns:a16="http://schemas.microsoft.com/office/drawing/2014/main" id="{39F09680-18FF-4872-9887-8390D62BC5BA}"/>
              </a:ext>
            </a:extLst>
          </p:cNvPr>
          <p:cNvSpPr/>
          <p:nvPr/>
        </p:nvSpPr>
        <p:spPr>
          <a:xfrm>
            <a:off x="3616063" y="3807801"/>
            <a:ext cx="834150" cy="696688"/>
          </a:xfrm>
          <a:custGeom>
            <a:avLst/>
            <a:gdLst>
              <a:gd name="connsiteX0" fmla="*/ 0 w 1008862"/>
              <a:gd name="connsiteY0" fmla="*/ 0 h 842608"/>
              <a:gd name="connsiteX1" fmla="*/ 997527 w 1008862"/>
              <a:gd name="connsiteY1" fmla="*/ 0 h 842608"/>
              <a:gd name="connsiteX2" fmla="*/ 1008862 w 1008862"/>
              <a:gd name="connsiteY2" fmla="*/ 419415 h 842608"/>
              <a:gd name="connsiteX3" fmla="*/ 676353 w 1008862"/>
              <a:gd name="connsiteY3" fmla="*/ 423193 h 842608"/>
              <a:gd name="connsiteX4" fmla="*/ 570555 w 1008862"/>
              <a:gd name="connsiteY4" fmla="*/ 457200 h 842608"/>
              <a:gd name="connsiteX5" fmla="*/ 479871 w 1008862"/>
              <a:gd name="connsiteY5" fmla="*/ 540327 h 842608"/>
              <a:gd name="connsiteX6" fmla="*/ 445864 w 1008862"/>
              <a:gd name="connsiteY6" fmla="*/ 612119 h 842608"/>
              <a:gd name="connsiteX7" fmla="*/ 438307 w 1008862"/>
              <a:gd name="connsiteY7" fmla="*/ 842608 h 842608"/>
              <a:gd name="connsiteX8" fmla="*/ 79348 w 1008862"/>
              <a:gd name="connsiteY8" fmla="*/ 597005 h 842608"/>
              <a:gd name="connsiteX9" fmla="*/ 0 w 1008862"/>
              <a:gd name="connsiteY9" fmla="*/ 0 h 84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8862" h="842608">
                <a:moveTo>
                  <a:pt x="0" y="0"/>
                </a:moveTo>
                <a:lnTo>
                  <a:pt x="997527" y="0"/>
                </a:lnTo>
                <a:lnTo>
                  <a:pt x="1008862" y="419415"/>
                </a:lnTo>
                <a:lnTo>
                  <a:pt x="676353" y="423193"/>
                </a:lnTo>
                <a:lnTo>
                  <a:pt x="570555" y="457200"/>
                </a:lnTo>
                <a:lnTo>
                  <a:pt x="479871" y="540327"/>
                </a:lnTo>
                <a:lnTo>
                  <a:pt x="445864" y="612119"/>
                </a:lnTo>
                <a:lnTo>
                  <a:pt x="438307" y="842608"/>
                </a:lnTo>
                <a:lnTo>
                  <a:pt x="79348" y="59700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 dirty="0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23611651-A18C-4E03-915A-57A2002BC3B1}"/>
              </a:ext>
            </a:extLst>
          </p:cNvPr>
          <p:cNvSpPr/>
          <p:nvPr/>
        </p:nvSpPr>
        <p:spPr>
          <a:xfrm rot="16200000">
            <a:off x="3985456" y="4150022"/>
            <a:ext cx="470054" cy="480696"/>
          </a:xfrm>
          <a:prstGeom prst="arc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88" dirty="0">
              <a:solidFill>
                <a:srgbClr val="C057C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95930E2-0B15-47C5-B6DA-3121CDDA95D1}"/>
              </a:ext>
            </a:extLst>
          </p:cNvPr>
          <p:cNvCxnSpPr/>
          <p:nvPr/>
        </p:nvCxnSpPr>
        <p:spPr>
          <a:xfrm flipH="1">
            <a:off x="3425367" y="3806548"/>
            <a:ext cx="1263456" cy="0"/>
          </a:xfrm>
          <a:prstGeom prst="line">
            <a:avLst/>
          </a:prstGeom>
          <a:ln w="57150" cap="sq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0EE766C-1B87-4BF5-910D-CC42ADA381A5}"/>
              </a:ext>
            </a:extLst>
          </p:cNvPr>
          <p:cNvCxnSpPr/>
          <p:nvPr/>
        </p:nvCxnSpPr>
        <p:spPr>
          <a:xfrm flipH="1">
            <a:off x="4226905" y="4155629"/>
            <a:ext cx="1263456" cy="0"/>
          </a:xfrm>
          <a:prstGeom prst="line">
            <a:avLst/>
          </a:prstGeom>
          <a:ln w="57150" cap="sq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2E8428A-1804-46C9-8BF6-40028901A455}"/>
              </a:ext>
            </a:extLst>
          </p:cNvPr>
          <p:cNvCxnSpPr/>
          <p:nvPr/>
        </p:nvCxnSpPr>
        <p:spPr>
          <a:xfrm>
            <a:off x="3980132" y="4409403"/>
            <a:ext cx="0" cy="448126"/>
          </a:xfrm>
          <a:prstGeom prst="line">
            <a:avLst/>
          </a:prstGeom>
          <a:ln w="57150" cap="sq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70065EB-56C2-45BB-BB4B-EE279DDF44C8}"/>
              </a:ext>
            </a:extLst>
          </p:cNvPr>
          <p:cNvSpPr txBox="1"/>
          <p:nvPr/>
        </p:nvSpPr>
        <p:spPr>
          <a:xfrm rot="16200000">
            <a:off x="2791565" y="3000174"/>
            <a:ext cx="970601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88" dirty="0">
                <a:solidFill>
                  <a:srgbClr val="0276BE"/>
                </a:solidFill>
              </a:rPr>
              <a:t>Capsules</a:t>
            </a:r>
          </a:p>
        </p:txBody>
      </p:sp>
      <p:sp>
        <p:nvSpPr>
          <p:cNvPr id="89" name="Rounded Rectangle 30">
            <a:extLst>
              <a:ext uri="{FF2B5EF4-FFF2-40B4-BE49-F238E27FC236}">
                <a16:creationId xmlns:a16="http://schemas.microsoft.com/office/drawing/2014/main" id="{C6A25EFE-CCE0-4947-9113-348139855870}"/>
              </a:ext>
            </a:extLst>
          </p:cNvPr>
          <p:cNvSpPr/>
          <p:nvPr/>
        </p:nvSpPr>
        <p:spPr>
          <a:xfrm>
            <a:off x="1978546" y="2279654"/>
            <a:ext cx="1473460" cy="125434"/>
          </a:xfrm>
          <a:prstGeom prst="roundRect">
            <a:avLst>
              <a:gd name="adj" fmla="val 50000"/>
            </a:avLst>
          </a:prstGeom>
          <a:solidFill>
            <a:srgbClr val="11C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9" dirty="0"/>
              <a:t>libtock</a:t>
            </a:r>
          </a:p>
        </p:txBody>
      </p:sp>
      <p:sp>
        <p:nvSpPr>
          <p:cNvPr id="90" name="Rounded Rectangle 95">
            <a:extLst>
              <a:ext uri="{FF2B5EF4-FFF2-40B4-BE49-F238E27FC236}">
                <a16:creationId xmlns:a16="http://schemas.microsoft.com/office/drawing/2014/main" id="{88A85893-FCCF-4342-A8CC-F66C9355A5FE}"/>
              </a:ext>
            </a:extLst>
          </p:cNvPr>
          <p:cNvSpPr/>
          <p:nvPr/>
        </p:nvSpPr>
        <p:spPr>
          <a:xfrm>
            <a:off x="3598087" y="2278662"/>
            <a:ext cx="1548376" cy="125434"/>
          </a:xfrm>
          <a:prstGeom prst="roundRect">
            <a:avLst>
              <a:gd name="adj" fmla="val 50000"/>
            </a:avLst>
          </a:prstGeom>
          <a:solidFill>
            <a:srgbClr val="11C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9" dirty="0"/>
              <a:t>libtock-rs</a:t>
            </a:r>
          </a:p>
        </p:txBody>
      </p:sp>
      <p:sp>
        <p:nvSpPr>
          <p:cNvPr id="91" name="Rounded Rectangle 96">
            <a:extLst>
              <a:ext uri="{FF2B5EF4-FFF2-40B4-BE49-F238E27FC236}">
                <a16:creationId xmlns:a16="http://schemas.microsoft.com/office/drawing/2014/main" id="{475313A1-B9F0-4206-9F50-B84F1C7EF3F9}"/>
              </a:ext>
            </a:extLst>
          </p:cNvPr>
          <p:cNvSpPr/>
          <p:nvPr/>
        </p:nvSpPr>
        <p:spPr>
          <a:xfrm>
            <a:off x="5292543" y="2275823"/>
            <a:ext cx="962323" cy="125434"/>
          </a:xfrm>
          <a:prstGeom prst="roundRect">
            <a:avLst>
              <a:gd name="adj" fmla="val 50000"/>
            </a:avLst>
          </a:prstGeom>
          <a:solidFill>
            <a:srgbClr val="11C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9" dirty="0"/>
              <a:t>libtock</a:t>
            </a:r>
          </a:p>
        </p:txBody>
      </p:sp>
      <p:sp>
        <p:nvSpPr>
          <p:cNvPr id="92" name="Rounded Rectangle 97">
            <a:extLst>
              <a:ext uri="{FF2B5EF4-FFF2-40B4-BE49-F238E27FC236}">
                <a16:creationId xmlns:a16="http://schemas.microsoft.com/office/drawing/2014/main" id="{5ABD435F-70FC-4EC9-B594-505B6FEA092F}"/>
              </a:ext>
            </a:extLst>
          </p:cNvPr>
          <p:cNvSpPr/>
          <p:nvPr/>
        </p:nvSpPr>
        <p:spPr>
          <a:xfrm>
            <a:off x="6294776" y="2275823"/>
            <a:ext cx="891903" cy="125434"/>
          </a:xfrm>
          <a:prstGeom prst="roundRect">
            <a:avLst>
              <a:gd name="adj" fmla="val 50000"/>
            </a:avLst>
          </a:prstGeom>
          <a:solidFill>
            <a:srgbClr val="11C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9" dirty="0"/>
              <a:t>libnrf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24CE7CE-C095-41EE-88CD-A50B9F364E32}"/>
              </a:ext>
            </a:extLst>
          </p:cNvPr>
          <p:cNvSpPr txBox="1"/>
          <p:nvPr/>
        </p:nvSpPr>
        <p:spPr>
          <a:xfrm>
            <a:off x="63891" y="2319554"/>
            <a:ext cx="1763281" cy="38248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1600" dirty="0"/>
              <a:t>Syscall Interface</a:t>
            </a:r>
          </a:p>
        </p:txBody>
      </p:sp>
    </p:spTree>
    <p:extLst>
      <p:ext uri="{BB962C8B-B14F-4D97-AF65-F5344CB8AC3E}">
        <p14:creationId xmlns:p14="http://schemas.microsoft.com/office/powerpoint/2010/main" val="138253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 animBg="1"/>
      <p:bldP spid="46" grpId="0" animBg="1"/>
      <p:bldP spid="60" grpId="0"/>
      <p:bldP spid="61" grpId="0"/>
      <p:bldP spid="62" grpId="0" animBg="1"/>
      <p:bldP spid="63" grpId="0" animBg="1"/>
      <p:bldP spid="64" grpId="0" animBg="1"/>
      <p:bldP spid="67" grpId="0" animBg="1"/>
      <p:bldP spid="68" grpId="0" animBg="1"/>
      <p:bldP spid="69" grpId="0"/>
      <p:bldP spid="70" grpId="0" animBg="1"/>
      <p:bldP spid="83" grpId="0" animBg="1"/>
      <p:bldP spid="84" grpId="0" animBg="1"/>
      <p:bldP spid="88" grpId="0"/>
      <p:bldP spid="89" grpId="0" animBg="1"/>
      <p:bldP spid="90" grpId="0" animBg="1"/>
      <p:bldP spid="91" grpId="0" animBg="1"/>
      <p:bldP spid="92" grpId="0" animBg="1"/>
      <p:bldP spid="9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3E6A-8AE0-44B9-8D9D-7718155F6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Tock’s isolation mechanisms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648A2F-62DE-4445-B902-E1771F525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2730500"/>
            <a:ext cx="5257800" cy="3441700"/>
          </a:xfrm>
        </p:spPr>
        <p:txBody>
          <a:bodyPr/>
          <a:lstStyle/>
          <a:p>
            <a:pPr marL="0" indent="0" hangingPunct="0">
              <a:buNone/>
            </a:pPr>
            <a:r>
              <a:rPr lang="en-US" sz="2800" b="1" dirty="0">
                <a:latin typeface="Source Sans Pro" pitchFamily="34"/>
                <a:ea typeface="Tahoma" pitchFamily="2"/>
                <a:cs typeface="Droid Sans Devanagari" pitchFamily="2"/>
              </a:rPr>
              <a:t>Processes</a:t>
            </a:r>
          </a:p>
          <a:p>
            <a:pPr hangingPunct="0"/>
            <a:r>
              <a:rPr lang="en-US" sz="2800" dirty="0">
                <a:latin typeface="Source Sans Pro" pitchFamily="34"/>
                <a:ea typeface="Tahoma" pitchFamily="2"/>
                <a:cs typeface="Droid Sans Devanagari" pitchFamily="2"/>
              </a:rPr>
              <a:t>Standalone executable in any language</a:t>
            </a:r>
          </a:p>
          <a:p>
            <a:pPr lvl="1" hangingPunct="0"/>
            <a:r>
              <a:rPr lang="en-US" dirty="0">
                <a:latin typeface="Source Sans Pro" pitchFamily="34"/>
                <a:ea typeface="Tahoma" pitchFamily="2"/>
                <a:cs typeface="Droid Sans Devanagari" pitchFamily="2"/>
              </a:rPr>
              <a:t>C, C++, Rust, Lua</a:t>
            </a:r>
          </a:p>
          <a:p>
            <a:pPr hangingPunct="0"/>
            <a:r>
              <a:rPr lang="en-US" sz="2800" dirty="0">
                <a:latin typeface="Source Sans Pro" pitchFamily="34"/>
                <a:ea typeface="Tahoma" pitchFamily="2"/>
                <a:cs typeface="Droid Sans Devanagari" pitchFamily="2"/>
              </a:rPr>
              <a:t>Isolation enforced at runtime</a:t>
            </a:r>
          </a:p>
          <a:p>
            <a:pPr hangingPunct="0"/>
            <a:r>
              <a:rPr lang="en-US" sz="2800" dirty="0">
                <a:latin typeface="Source Sans Pro" pitchFamily="34"/>
                <a:ea typeface="Tahoma" pitchFamily="2"/>
                <a:cs typeface="Droid Sans Devanagari" pitchFamily="2"/>
              </a:rPr>
              <a:t>Higher overhead</a:t>
            </a:r>
          </a:p>
          <a:p>
            <a:pPr hangingPunct="0"/>
            <a:r>
              <a:rPr lang="en-US" sz="2800" dirty="0">
                <a:latin typeface="Source Sans Pro" pitchFamily="34"/>
                <a:ea typeface="Tahoma" pitchFamily="2"/>
                <a:cs typeface="Droid Sans Devanagari" pitchFamily="2"/>
              </a:rPr>
              <a:t>Applications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93590-D685-4199-A1B3-15A57EDF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54B3D-D8F0-40D1-96E5-92FBEA19D72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2730500"/>
            <a:ext cx="5257800" cy="3441700"/>
          </a:xfrm>
        </p:spPr>
        <p:txBody>
          <a:bodyPr/>
          <a:lstStyle/>
          <a:p>
            <a:pPr marL="0" indent="0" hangingPunct="0">
              <a:buNone/>
            </a:pPr>
            <a:r>
              <a:rPr lang="en-US" sz="2800" b="1" dirty="0">
                <a:latin typeface="Source Sans Pro" pitchFamily="34"/>
                <a:ea typeface="Tahoma" pitchFamily="2"/>
                <a:cs typeface="Droid Sans Devanagari" pitchFamily="2"/>
              </a:rPr>
              <a:t>Capsules</a:t>
            </a:r>
          </a:p>
          <a:p>
            <a:pPr hangingPunct="0"/>
            <a:r>
              <a:rPr lang="en-US" sz="2800" dirty="0">
                <a:latin typeface="Source Sans Pro" pitchFamily="34"/>
                <a:ea typeface="Tahoma" pitchFamily="2"/>
                <a:cs typeface="Droid Sans Devanagari" pitchFamily="2"/>
              </a:rPr>
              <a:t>Rust code linked into kernel</a:t>
            </a:r>
          </a:p>
          <a:p>
            <a:pPr hangingPunct="0"/>
            <a:r>
              <a:rPr lang="en-US" sz="2800" dirty="0">
                <a:latin typeface="Source Sans Pro" pitchFamily="34"/>
                <a:ea typeface="Tahoma" pitchFamily="2"/>
                <a:cs typeface="Droid Sans Devanagari" pitchFamily="2"/>
              </a:rPr>
              <a:t>Isolation enforced at compile-time</a:t>
            </a:r>
          </a:p>
          <a:p>
            <a:pPr hangingPunct="0"/>
            <a:r>
              <a:rPr lang="en-US" sz="2800" dirty="0">
                <a:latin typeface="Source Sans Pro" pitchFamily="34"/>
                <a:ea typeface="Tahoma" pitchFamily="2"/>
                <a:cs typeface="Droid Sans Devanagari" pitchFamily="2"/>
              </a:rPr>
              <a:t>Lower overhead</a:t>
            </a:r>
          </a:p>
          <a:p>
            <a:pPr hangingPunct="0"/>
            <a:r>
              <a:rPr lang="en-US" sz="2800" dirty="0">
                <a:latin typeface="Source Sans Pro" pitchFamily="34"/>
                <a:ea typeface="Tahoma" pitchFamily="2"/>
                <a:cs typeface="Droid Sans Devanagari" pitchFamily="2"/>
              </a:rPr>
              <a:t>Used for device drivers, protocols, timers...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A2273F-3099-463E-A644-00BE9874AD5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498666" y="1568827"/>
            <a:ext cx="2272382" cy="656436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8DA9DD-914D-426C-8146-0A3EC02F449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60676" y="1226238"/>
            <a:ext cx="2030382" cy="1001964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6AF399-0601-466C-B53C-724A214491D1}"/>
              </a:ext>
            </a:extLst>
          </p:cNvPr>
          <p:cNvSpPr txBox="1"/>
          <p:nvPr/>
        </p:nvSpPr>
        <p:spPr>
          <a:xfrm>
            <a:off x="7258917" y="2321279"/>
            <a:ext cx="3024580" cy="345721"/>
          </a:xfrm>
          <a:prstGeom prst="rect">
            <a:avLst/>
          </a:prstGeom>
          <a:noFill/>
          <a:ln cap="rnd"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algn="ctr" hangingPunct="0"/>
            <a:r>
              <a:rPr lang="en-US" sz="1633" b="1">
                <a:solidFill>
                  <a:srgbClr val="007AC2"/>
                </a:solidFill>
                <a:latin typeface="Source Sans Pro" pitchFamily="34"/>
                <a:ea typeface="Tahoma" pitchFamily="2"/>
                <a:cs typeface="Droid Sans Devanagari" pitchFamily="2"/>
              </a:rPr>
              <a:t>Trusted for liveness, not safety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9C68E4-E27A-443A-8557-C7D11899E1C4}"/>
              </a:ext>
            </a:extLst>
          </p:cNvPr>
          <p:cNvSpPr txBox="1"/>
          <p:nvPr/>
        </p:nvSpPr>
        <p:spPr>
          <a:xfrm>
            <a:off x="2039057" y="2321279"/>
            <a:ext cx="1781611" cy="345721"/>
          </a:xfrm>
          <a:prstGeom prst="rect">
            <a:avLst/>
          </a:prstGeom>
          <a:noFill/>
          <a:ln cap="rnd"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 b="1" dirty="0">
                <a:solidFill>
                  <a:srgbClr val="558B2F"/>
                </a:solidFill>
                <a:latin typeface="Source Sans Pro" pitchFamily="34"/>
                <a:ea typeface="Tahoma" pitchFamily="2"/>
                <a:cs typeface="Droid Sans Devanagari" pitchFamily="2"/>
              </a:rPr>
              <a:t>Totally untrusted</a:t>
            </a:r>
          </a:p>
        </p:txBody>
      </p:sp>
    </p:spTree>
    <p:extLst>
      <p:ext uri="{BB962C8B-B14F-4D97-AF65-F5344CB8AC3E}">
        <p14:creationId xmlns:p14="http://schemas.microsoft.com/office/powerpoint/2010/main" val="386017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Embedded Systems</a:t>
            </a:r>
          </a:p>
          <a:p>
            <a:r>
              <a:rPr lang="en-US" dirty="0"/>
              <a:t>Embedded Operating Systems</a:t>
            </a:r>
          </a:p>
          <a:p>
            <a:endParaRPr lang="en-US" dirty="0"/>
          </a:p>
          <a:p>
            <a:r>
              <a:rPr lang="en-US" dirty="0"/>
              <a:t>Tock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Designing a secure kernel</a:t>
            </a:r>
          </a:p>
          <a:p>
            <a:pPr lvl="1"/>
            <a:r>
              <a:rPr lang="en-US" dirty="0"/>
              <a:t>Designing secure applications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0FDE-97F8-4226-9AC7-EB51BE52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applications access devices?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F841E-F184-4E01-B261-248CE2785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calls are used to access devices</a:t>
            </a:r>
          </a:p>
          <a:p>
            <a:pPr lvl="1"/>
            <a:endParaRPr lang="en-US" dirty="0"/>
          </a:p>
          <a:p>
            <a:r>
              <a:rPr lang="en-US" dirty="0"/>
              <a:t>Three generic </a:t>
            </a:r>
            <a:r>
              <a:rPr lang="en-US" dirty="0" err="1"/>
              <a:t>syscalls</a:t>
            </a:r>
            <a:endParaRPr lang="en-US" dirty="0"/>
          </a:p>
          <a:p>
            <a:pPr lvl="1"/>
            <a:r>
              <a:rPr lang="en-US" dirty="0"/>
              <a:t>Command – takes a 32-bit numerical argument</a:t>
            </a:r>
          </a:p>
          <a:p>
            <a:pPr lvl="1"/>
            <a:r>
              <a:rPr lang="en-US" dirty="0"/>
              <a:t>Allow – takes a pointer to a buffer to read/write</a:t>
            </a:r>
          </a:p>
          <a:p>
            <a:pPr lvl="1"/>
            <a:r>
              <a:rPr lang="en-US" dirty="0"/>
              <a:t>Subscribe – takes a pointer to a function to callback</a:t>
            </a:r>
          </a:p>
          <a:p>
            <a:pPr lvl="1"/>
            <a:endParaRPr lang="en-US" dirty="0"/>
          </a:p>
          <a:p>
            <a:r>
              <a:rPr lang="en-US" dirty="0"/>
              <a:t>First two arguments to all </a:t>
            </a:r>
            <a:r>
              <a:rPr lang="en-US" dirty="0" err="1"/>
              <a:t>syscalls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Driver number (the driver it wants to interact with)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Minor number (driver-specific identifier)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68E55-6671-46E6-AC61-61927A44C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19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321C-6D77-41A6-BC88-1B10D734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console capsule (driver number: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7745-EC3F-429B-A226-B359B21F9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Command </a:t>
            </a:r>
            <a:r>
              <a:rPr lang="en-US" dirty="0" err="1"/>
              <a:t>syscall</a:t>
            </a:r>
            <a:r>
              <a:rPr lang="en-US" dirty="0"/>
              <a:t>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Transmit from buffer, argument is length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Receive into buffer, argument is length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Cancel request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Allow </a:t>
            </a:r>
            <a:r>
              <a:rPr lang="en-US" dirty="0" err="1"/>
              <a:t>syscall</a:t>
            </a:r>
            <a:r>
              <a:rPr lang="en-US" dirty="0"/>
              <a:t> values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Pointer to buffer for sending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Pointer to buffer for receiving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Subscribe </a:t>
            </a:r>
            <a:r>
              <a:rPr lang="en-US" dirty="0" err="1"/>
              <a:t>syscall</a:t>
            </a:r>
            <a:r>
              <a:rPr lang="en-US" dirty="0"/>
              <a:t> values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Send complete handler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Receive complete handler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48E9D-6D08-4ED0-A617-FC827D0F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4E536-D81C-4370-AD65-7E7A44A85E9E}"/>
              </a:ext>
            </a:extLst>
          </p:cNvPr>
          <p:cNvSpPr txBox="1"/>
          <p:nvPr/>
        </p:nvSpPr>
        <p:spPr>
          <a:xfrm>
            <a:off x="6583680" y="3355787"/>
            <a:ext cx="4826897" cy="1938992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Writing bytes to console:</a:t>
            </a:r>
          </a:p>
          <a:p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uint8_t buffer[20] = {…data…}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Allow(1, 1, buffer)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Command(1, 1, 20)</a:t>
            </a:r>
          </a:p>
        </p:txBody>
      </p:sp>
    </p:spTree>
    <p:extLst>
      <p:ext uri="{BB962C8B-B14F-4D97-AF65-F5344CB8AC3E}">
        <p14:creationId xmlns:p14="http://schemas.microsoft.com/office/powerpoint/2010/main" val="31130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1234E-FB3A-4EFC-87E3-64CDB429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0C0D8-1679-4D82-8E97-F2B04C198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Tock adopts an event-driven model to avoid concurrency issues</a:t>
            </a:r>
          </a:p>
          <a:p>
            <a:pPr lvl="1"/>
            <a:r>
              <a:rPr lang="en-US" dirty="0"/>
              <a:t>Single core system, so the source of concurrency is interrupts</a:t>
            </a:r>
          </a:p>
          <a:p>
            <a:pPr lvl="1"/>
            <a:r>
              <a:rPr lang="en-US" dirty="0"/>
              <a:t>Exposed to applications through “subscribe” callbacks</a:t>
            </a:r>
          </a:p>
          <a:p>
            <a:pPr lvl="1"/>
            <a:endParaRPr lang="en-US" dirty="0"/>
          </a:p>
          <a:p>
            <a:r>
              <a:rPr lang="en-US" dirty="0"/>
              <a:t>Callbacks never occur during normal operation</a:t>
            </a:r>
          </a:p>
          <a:p>
            <a:pPr lvl="1"/>
            <a:r>
              <a:rPr lang="en-US" dirty="0"/>
              <a:t>Even if application is </a:t>
            </a:r>
            <a:r>
              <a:rPr lang="en-US" dirty="0" err="1"/>
              <a:t>descheduled</a:t>
            </a:r>
            <a:r>
              <a:rPr lang="en-US" dirty="0"/>
              <a:t> due to </a:t>
            </a:r>
            <a:r>
              <a:rPr lang="en-US" dirty="0" err="1"/>
              <a:t>timeslice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Additional </a:t>
            </a:r>
            <a:r>
              <a:rPr lang="en-US" dirty="0" err="1"/>
              <a:t>syscall</a:t>
            </a:r>
            <a:r>
              <a:rPr lang="en-US" dirty="0"/>
              <a:t>: yield – no arguments</a:t>
            </a:r>
          </a:p>
          <a:p>
            <a:pPr lvl="1"/>
            <a:r>
              <a:rPr lang="en-US" dirty="0"/>
              <a:t>Application pauses until a callback is ready for it</a:t>
            </a:r>
          </a:p>
          <a:p>
            <a:pPr lvl="1"/>
            <a:r>
              <a:rPr lang="en-US" dirty="0"/>
              <a:t>Once one or more events are ready</a:t>
            </a:r>
          </a:p>
          <a:p>
            <a:pPr lvl="2"/>
            <a:r>
              <a:rPr lang="en-US" dirty="0"/>
              <a:t>Call the callback handlers, one at a time</a:t>
            </a:r>
          </a:p>
          <a:p>
            <a:pPr lvl="2"/>
            <a:r>
              <a:rPr lang="en-US" dirty="0"/>
              <a:t>Return from yield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6DE1B-5C93-488A-AE3B-D95879C5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55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1950-5695-4C94-9FE3-8875FE6A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A83F9-BFE7-4E28-A3B4-EC8BD3939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66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sensor_callback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8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value) {</a:t>
            </a:r>
            <a:b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("Got sensor reading %</a:t>
            </a:r>
            <a:r>
              <a:rPr lang="en-US" sz="28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value);</a:t>
            </a:r>
            <a:b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66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  <a:b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sensor_register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sensor_callback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calls allow</a:t>
            </a:r>
            <a:b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sensor_sample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calls command</a:t>
            </a:r>
            <a:b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yield();</a:t>
            </a:r>
            <a:b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B3035-694E-4FF1-AB38-DB521A7D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28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8999-A1D3-4527-B880-7D325593C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interactions with event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A8CE1-C694-4548-A194-4324F812A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sensor_flag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66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sensor_callback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8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value)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("Got sensor reading %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", value);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sensor_flag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66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sensor_flag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sensor_register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sensor_callback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calls allow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sensor_sample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calls command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while (!flag)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yield();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71B52-4763-4699-9C62-319FEA2E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12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Embedded Systems</a:t>
            </a:r>
          </a:p>
          <a:p>
            <a:r>
              <a:rPr lang="en-US" dirty="0"/>
              <a:t>Embedded Operating Systems</a:t>
            </a:r>
          </a:p>
          <a:p>
            <a:endParaRPr lang="en-US" dirty="0"/>
          </a:p>
          <a:p>
            <a:r>
              <a:rPr lang="en-US" b="1" dirty="0"/>
              <a:t>Tock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b="1" dirty="0"/>
              <a:t>Designing a secure kernel</a:t>
            </a:r>
          </a:p>
          <a:p>
            <a:pPr lvl="1"/>
            <a:r>
              <a:rPr lang="en-US" dirty="0"/>
              <a:t>Designing secure applications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21212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20B4-CC9D-4490-B3FC-DE9926D7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 threat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65994-C97A-41CE-93AF-9DE9961BD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Threat model – the universe of concerns for a system design</a:t>
            </a:r>
          </a:p>
          <a:p>
            <a:pPr lvl="1"/>
            <a:r>
              <a:rPr lang="en-US" dirty="0"/>
              <a:t>Systems can’t defend against every possible attack</a:t>
            </a:r>
          </a:p>
          <a:p>
            <a:pPr lvl="1"/>
            <a:r>
              <a:rPr lang="en-US" dirty="0"/>
              <a:t>So what attacks is the OS actually concerned about?</a:t>
            </a:r>
          </a:p>
          <a:p>
            <a:endParaRPr lang="en-US" dirty="0"/>
          </a:p>
          <a:p>
            <a:r>
              <a:rPr lang="en-US" dirty="0"/>
              <a:t>Tock splits threat model into application and kernel parts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92113-3C88-4C87-8663-F2213E86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476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673B-644D-42F2-904D-439CB651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threat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73794-3874-4379-897C-57110ED82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Confidentiality</a:t>
            </a:r>
          </a:p>
          <a:p>
            <a:pPr lvl="1"/>
            <a:r>
              <a:rPr lang="en-US" dirty="0"/>
              <a:t>Secrets may not be accessed by applications or capsules.</a:t>
            </a:r>
          </a:p>
          <a:p>
            <a:pPr lvl="1"/>
            <a:endParaRPr lang="en-US" dirty="0"/>
          </a:p>
          <a:p>
            <a:r>
              <a:rPr lang="en-US" dirty="0"/>
              <a:t>Integrity</a:t>
            </a:r>
          </a:p>
          <a:p>
            <a:pPr lvl="1"/>
            <a:r>
              <a:rPr lang="en-US" dirty="0"/>
              <a:t>Applications and capsules may not modify kernel data except through exposed APIs.</a:t>
            </a:r>
          </a:p>
          <a:p>
            <a:pPr lvl="1"/>
            <a:endParaRPr lang="en-US" dirty="0"/>
          </a:p>
          <a:p>
            <a:r>
              <a:rPr lang="en-US" dirty="0"/>
              <a:t>Availability</a:t>
            </a:r>
          </a:p>
          <a:p>
            <a:pPr lvl="1"/>
            <a:r>
              <a:rPr lang="en-US" dirty="0"/>
              <a:t>Applications cannot starve the kernel of resources or deny service.</a:t>
            </a:r>
          </a:p>
          <a:p>
            <a:pPr lvl="1"/>
            <a:r>
              <a:rPr lang="en-US" dirty="0"/>
              <a:t>Capsules may deny service but should be designed to prevent starvation.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347AC-C3EE-45E1-9EC9-DBCED03B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72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673B-644D-42F2-904D-439CB651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Guarantees of safety from parts of the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73794-3874-4379-897C-57110ED82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guarantee these without virtual memory?</a:t>
            </a:r>
          </a:p>
          <a:p>
            <a:pPr lvl="1"/>
            <a:r>
              <a:rPr lang="en-US" dirty="0"/>
              <a:t>Secrets </a:t>
            </a:r>
            <a:r>
              <a:rPr lang="en-US" b="1" dirty="0"/>
              <a:t>may not be accessed </a:t>
            </a:r>
            <a:r>
              <a:rPr lang="en-US" dirty="0"/>
              <a:t>by applications or capsules.</a:t>
            </a:r>
          </a:p>
          <a:p>
            <a:pPr lvl="1"/>
            <a:r>
              <a:rPr lang="en-US" dirty="0"/>
              <a:t>Applications and capsules </a:t>
            </a:r>
            <a:r>
              <a:rPr lang="en-US" b="1" dirty="0"/>
              <a:t>may not modify kernel data except through exposed APIs.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 normal operating systems, drivers are run in kernel mode</a:t>
            </a:r>
          </a:p>
          <a:p>
            <a:pPr lvl="1"/>
            <a:r>
              <a:rPr lang="en-US" dirty="0"/>
              <a:t>Full access to memory and hardware on the system</a:t>
            </a:r>
          </a:p>
          <a:p>
            <a:pPr lvl="1"/>
            <a:endParaRPr lang="en-US" dirty="0"/>
          </a:p>
          <a:p>
            <a:r>
              <a:rPr lang="en-US" dirty="0"/>
              <a:t>Otherwise, they would be in </a:t>
            </a:r>
            <a:r>
              <a:rPr lang="en-US" dirty="0" err="1"/>
              <a:t>userspace</a:t>
            </a:r>
            <a:r>
              <a:rPr lang="en-US" dirty="0"/>
              <a:t> with limited access</a:t>
            </a:r>
          </a:p>
          <a:p>
            <a:pPr lvl="1"/>
            <a:r>
              <a:rPr lang="en-US" dirty="0"/>
              <a:t>Likely resulting in slower operation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347AC-C3EE-45E1-9EC9-DBCED03B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76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5007-0F03-4E53-840C-F9FFBFB4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 solution: use language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E804E-CFC0-4A8E-9A3C-713D1CCD7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Tock uses the Rust programming</a:t>
            </a:r>
            <a:br>
              <a:rPr lang="en-US" dirty="0"/>
            </a:br>
            <a:r>
              <a:rPr lang="en-US" dirty="0"/>
              <a:t>language for the kernel</a:t>
            </a:r>
          </a:p>
          <a:p>
            <a:endParaRPr lang="en-US" dirty="0"/>
          </a:p>
          <a:p>
            <a:r>
              <a:rPr lang="en-US" dirty="0"/>
              <a:t>Systems language</a:t>
            </a:r>
          </a:p>
          <a:p>
            <a:pPr lvl="1"/>
            <a:r>
              <a:rPr lang="en-US" dirty="0"/>
              <a:t>Represents how hardware actually interacts</a:t>
            </a:r>
          </a:p>
          <a:p>
            <a:pPr lvl="1"/>
            <a:r>
              <a:rPr lang="en-US" dirty="0"/>
              <a:t>Strong type system and memory safety</a:t>
            </a:r>
          </a:p>
          <a:p>
            <a:pPr lvl="1"/>
            <a:r>
              <a:rPr lang="en-US" dirty="0"/>
              <a:t>Runtime behavior similar to C</a:t>
            </a:r>
          </a:p>
          <a:p>
            <a:pPr lvl="1"/>
            <a:endParaRPr lang="en-US" dirty="0"/>
          </a:p>
          <a:p>
            <a:r>
              <a:rPr lang="en-US" dirty="0"/>
              <a:t>Result: capsules </a:t>
            </a:r>
            <a:r>
              <a:rPr lang="en-US" i="1" dirty="0"/>
              <a:t>cannot</a:t>
            </a:r>
            <a:r>
              <a:rPr lang="en-US" dirty="0"/>
              <a:t> access memory they do not own</a:t>
            </a:r>
          </a:p>
          <a:p>
            <a:pPr lvl="1"/>
            <a:r>
              <a:rPr lang="en-US" dirty="0"/>
              <a:t>Cannot access application secrets</a:t>
            </a:r>
          </a:p>
          <a:p>
            <a:pPr lvl="1"/>
            <a:r>
              <a:rPr lang="en-US" dirty="0"/>
              <a:t>Cannot modify other kernel structures (even by accident)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95C1B-811F-4390-8886-DB38FF3E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83E1609-A02E-4FFB-BD35-3A2FE13C6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00" y="228600"/>
            <a:ext cx="3604794" cy="360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01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embedded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“embedded computer”, as in a computer within something else</a:t>
            </a:r>
          </a:p>
          <a:p>
            <a:pPr lvl="1"/>
            <a:r>
              <a:rPr lang="en-US" dirty="0"/>
              <a:t>Interacted with as a device, not as a computer</a:t>
            </a:r>
          </a:p>
          <a:p>
            <a:pPr lvl="1"/>
            <a:r>
              <a:rPr lang="en-US" dirty="0"/>
              <a:t>Smart lightbulbs, autonomous vehicles, wearable devices</a:t>
            </a:r>
          </a:p>
          <a:p>
            <a:pPr lvl="1"/>
            <a:r>
              <a:rPr lang="en-US" dirty="0"/>
              <a:t>Internet of Things, Robotics, Industry 4.0, Smart Home</a:t>
            </a:r>
          </a:p>
          <a:p>
            <a:pPr lvl="1"/>
            <a:endParaRPr lang="en-US" dirty="0"/>
          </a:p>
          <a:p>
            <a:r>
              <a:rPr lang="en-US" dirty="0"/>
              <a:t>Common desire of interaction with the real world</a:t>
            </a:r>
          </a:p>
          <a:p>
            <a:pPr lvl="1"/>
            <a:r>
              <a:rPr lang="en-US" dirty="0"/>
              <a:t>Variety of possible concerns</a:t>
            </a:r>
          </a:p>
          <a:p>
            <a:pPr lvl="2"/>
            <a:r>
              <a:rPr lang="en-US" dirty="0"/>
              <a:t>Cost</a:t>
            </a:r>
          </a:p>
          <a:p>
            <a:pPr lvl="2"/>
            <a:r>
              <a:rPr lang="en-US" dirty="0"/>
              <a:t>Power</a:t>
            </a:r>
          </a:p>
          <a:p>
            <a:pPr lvl="2"/>
            <a:r>
              <a:rPr lang="en-US" dirty="0"/>
              <a:t>Real-time</a:t>
            </a:r>
          </a:p>
          <a:p>
            <a:pPr lvl="2"/>
            <a:r>
              <a:rPr lang="en-US" dirty="0"/>
              <a:t>Fault-tolerance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47CBED-C027-4771-BF94-96BD4CD1F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908" y="3429000"/>
            <a:ext cx="2757486" cy="265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1680-7412-42EC-BF4B-C531915A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problems is Rust trying to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A529C-7462-42B3-A335-4A1658C75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lifetime</a:t>
            </a:r>
          </a:p>
          <a:p>
            <a:pPr lvl="1"/>
            <a:r>
              <a:rPr lang="en-US" dirty="0"/>
              <a:t>Use-after-free</a:t>
            </a:r>
          </a:p>
          <a:p>
            <a:pPr lvl="1"/>
            <a:r>
              <a:rPr lang="en-US" dirty="0"/>
              <a:t>Common example: pass a reference into a function, then free it</a:t>
            </a:r>
          </a:p>
          <a:p>
            <a:pPr lvl="1"/>
            <a:endParaRPr lang="en-US" dirty="0"/>
          </a:p>
          <a:p>
            <a:r>
              <a:rPr lang="en-US" dirty="0"/>
              <a:t>Data races</a:t>
            </a:r>
          </a:p>
          <a:p>
            <a:pPr lvl="1"/>
            <a:r>
              <a:rPr lang="en-US" dirty="0"/>
              <a:t>Multiple access to data and at least one modifies it</a:t>
            </a:r>
          </a:p>
          <a:p>
            <a:pPr lvl="1"/>
            <a:r>
              <a:rPr lang="en-US" dirty="0"/>
              <a:t>Problems we were solving with 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3E9D-5AA5-4E5E-812B-B3707D06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802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A8C58-0986-4BAA-93D2-5F1F2FE5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has a strong notion of “ownership”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45A87-6115-4E92-869C-D2088C254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Ownership is a notion of managing memory and sharing.</a:t>
            </a:r>
          </a:p>
          <a:p>
            <a:endParaRPr lang="en-US" dirty="0"/>
          </a:p>
          <a:p>
            <a:r>
              <a:rPr lang="en-US" dirty="0"/>
              <a:t>Rust ownership rules</a:t>
            </a:r>
          </a:p>
          <a:p>
            <a:pPr lvl="1"/>
            <a:r>
              <a:rPr lang="en-US" dirty="0"/>
              <a:t>Each value has a variable that’s called its owner.</a:t>
            </a:r>
          </a:p>
          <a:p>
            <a:pPr lvl="1"/>
            <a:r>
              <a:rPr lang="en-US" dirty="0"/>
              <a:t>There can only be one owner at a time.</a:t>
            </a:r>
          </a:p>
          <a:p>
            <a:pPr lvl="1"/>
            <a:r>
              <a:rPr lang="en-US" dirty="0"/>
              <a:t>When the owner goes out of scope, the value is dropped.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Last one is straightforward:</a:t>
            </a:r>
          </a:p>
          <a:p>
            <a:pPr lvl="1"/>
            <a:r>
              <a:rPr lang="en-US" dirty="0"/>
              <a:t>Values on the stack go away at the end of the function (or any block { })</a:t>
            </a:r>
          </a:p>
          <a:p>
            <a:pPr lvl="1"/>
            <a:r>
              <a:rPr lang="en-US" dirty="0"/>
              <a:t>This </a:t>
            </a:r>
            <a:r>
              <a:rPr lang="en-US" i="1" dirty="0"/>
              <a:t>lifetime</a:t>
            </a:r>
            <a:r>
              <a:rPr lang="en-US" dirty="0"/>
              <a:t> works just like C or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CB5FD-8AC8-4897-AE3C-A44AC53A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89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8D2D-147B-439E-AFF2-030F3B82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ownership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5D041-3853-488C-97C5-255F80977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ownership rules</a:t>
            </a:r>
          </a:p>
          <a:p>
            <a:pPr lvl="1"/>
            <a:r>
              <a:rPr lang="en-US" dirty="0"/>
              <a:t>Each value has a variable that’s called its owner.</a:t>
            </a:r>
          </a:p>
          <a:p>
            <a:pPr lvl="1"/>
            <a:r>
              <a:rPr lang="en-US" dirty="0"/>
              <a:t>There can only be one owner at a time.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6E2D7-5D89-4AF6-ACB2-48B60ABA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C71F4F-70BD-4FD4-B10F-5B9349698F94}"/>
              </a:ext>
            </a:extLst>
          </p:cNvPr>
          <p:cNvSpPr txBox="1"/>
          <p:nvPr/>
        </p:nvSpPr>
        <p:spPr>
          <a:xfrm>
            <a:off x="607595" y="2515969"/>
            <a:ext cx="417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B854D4"/>
                </a:solidFill>
                <a:effectLst/>
                <a:latin typeface="Source Code Pro"/>
              </a:rPr>
              <a:t>let</a:t>
            </a:r>
            <a:r>
              <a:rPr lang="en-US" b="0" i="0" dirty="0">
                <a:solidFill>
                  <a:srgbClr val="6E6B5E"/>
                </a:solidFill>
                <a:effectLst/>
                <a:latin typeface="Source Code Pro"/>
              </a:rPr>
              <a:t> s1 = </a:t>
            </a:r>
            <a:r>
              <a:rPr lang="en-US" b="0" i="0" dirty="0">
                <a:solidFill>
                  <a:srgbClr val="B65611"/>
                </a:solidFill>
                <a:effectLst/>
                <a:latin typeface="Source Code Pro"/>
              </a:rPr>
              <a:t>String</a:t>
            </a:r>
            <a:r>
              <a:rPr lang="en-US" b="0" i="0" dirty="0">
                <a:solidFill>
                  <a:srgbClr val="6E6B5E"/>
                </a:solidFill>
                <a:effectLst/>
                <a:latin typeface="Source Code Pro"/>
              </a:rPr>
              <a:t>::from(</a:t>
            </a:r>
            <a:r>
              <a:rPr lang="en-US" b="0" i="0" dirty="0">
                <a:solidFill>
                  <a:srgbClr val="60AC39"/>
                </a:solidFill>
                <a:effectLst/>
                <a:latin typeface="Source Code Pro"/>
              </a:rPr>
              <a:t>"hello"</a:t>
            </a:r>
            <a:r>
              <a:rPr lang="en-US" b="0" i="0" dirty="0">
                <a:solidFill>
                  <a:srgbClr val="6E6B5E"/>
                </a:solidFill>
                <a:effectLst/>
                <a:latin typeface="Source Code Pro"/>
              </a:rPr>
              <a:t>);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01901A-B429-486D-826B-2B1D53633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66" y="3208466"/>
            <a:ext cx="3353268" cy="23053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88E880-4CF4-46ED-882C-A2EB36A2006D}"/>
              </a:ext>
            </a:extLst>
          </p:cNvPr>
          <p:cNvSpPr txBox="1"/>
          <p:nvPr/>
        </p:nvSpPr>
        <p:spPr>
          <a:xfrm>
            <a:off x="6337300" y="2562135"/>
            <a:ext cx="4178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B854D4"/>
                </a:solidFill>
                <a:effectLst/>
                <a:latin typeface="Source Code Pro"/>
              </a:rPr>
              <a:t>let</a:t>
            </a:r>
            <a:r>
              <a:rPr lang="en-US" b="0" i="0" dirty="0">
                <a:solidFill>
                  <a:srgbClr val="6E6B5E"/>
                </a:solidFill>
                <a:effectLst/>
                <a:latin typeface="Source Code Pro"/>
              </a:rPr>
              <a:t> s1 = </a:t>
            </a:r>
            <a:r>
              <a:rPr lang="en-US" b="0" i="0" dirty="0">
                <a:solidFill>
                  <a:srgbClr val="B65611"/>
                </a:solidFill>
                <a:effectLst/>
                <a:latin typeface="Source Code Pro"/>
              </a:rPr>
              <a:t>String</a:t>
            </a:r>
            <a:r>
              <a:rPr lang="en-US" b="0" i="0" dirty="0">
                <a:solidFill>
                  <a:srgbClr val="6E6B5E"/>
                </a:solidFill>
                <a:effectLst/>
                <a:latin typeface="Source Code Pro"/>
              </a:rPr>
              <a:t>::from(</a:t>
            </a:r>
            <a:r>
              <a:rPr lang="en-US" b="0" i="0" dirty="0">
                <a:solidFill>
                  <a:srgbClr val="60AC39"/>
                </a:solidFill>
                <a:effectLst/>
                <a:latin typeface="Source Code Pro"/>
              </a:rPr>
              <a:t>"hello"</a:t>
            </a:r>
            <a:r>
              <a:rPr lang="en-US" b="0" i="0" dirty="0">
                <a:solidFill>
                  <a:srgbClr val="6E6B5E"/>
                </a:solidFill>
                <a:effectLst/>
                <a:latin typeface="Source Code Pro"/>
              </a:rPr>
              <a:t>);</a:t>
            </a:r>
            <a:br>
              <a:rPr lang="en-US" b="0" i="0" dirty="0">
                <a:solidFill>
                  <a:srgbClr val="6E6B5E"/>
                </a:solidFill>
                <a:effectLst/>
                <a:latin typeface="Source Code Pro"/>
              </a:rPr>
            </a:br>
            <a:r>
              <a:rPr lang="en-US" b="0" i="0" dirty="0">
                <a:solidFill>
                  <a:srgbClr val="B854D4"/>
                </a:solidFill>
                <a:effectLst/>
                <a:latin typeface="Source Code Pro"/>
              </a:rPr>
              <a:t>let</a:t>
            </a:r>
            <a:r>
              <a:rPr lang="en-US" b="0" i="0" dirty="0">
                <a:solidFill>
                  <a:srgbClr val="6E6B5E"/>
                </a:solidFill>
                <a:effectLst/>
                <a:latin typeface="Source Code Pro"/>
              </a:rPr>
              <a:t> s2 = s1;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7FC80D-ADB4-48FD-A62B-A596DE80F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46" y="3573214"/>
            <a:ext cx="2933808" cy="2965698"/>
          </a:xfrm>
          <a:prstGeom prst="rect">
            <a:avLst/>
          </a:prstGeom>
        </p:spPr>
      </p:pic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3F3B742A-53A3-4332-A7C4-01BC1289E48B}"/>
              </a:ext>
            </a:extLst>
          </p:cNvPr>
          <p:cNvSpPr/>
          <p:nvPr/>
        </p:nvSpPr>
        <p:spPr>
          <a:xfrm>
            <a:off x="5841114" y="3351502"/>
            <a:ext cx="2019300" cy="2019300"/>
          </a:xfrm>
          <a:prstGeom prst="mathMultiply">
            <a:avLst>
              <a:gd name="adj1" fmla="val 40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5BD3-7298-6F76-191D-21FEC78E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is transferred through 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1051-D1ED-C7A8-C49A-28A743C6F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799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fn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let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s = String::from(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// s comes into scope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takes_ownership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(s);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// s's value moves into the function...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// s is no longer valid here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// Here, x goes out of scope, then s. But because s's value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// was moved, nothing special happens.</a:t>
            </a:r>
            <a:br>
              <a:rPr lang="en-US" altLang="en-US" sz="2200" dirty="0">
                <a:solidFill>
                  <a:srgbClr val="33333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br>
              <a:rPr lang="en-US" altLang="en-US" sz="2200" dirty="0">
                <a:solidFill>
                  <a:srgbClr val="33333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br>
              <a:rPr lang="en-US" altLang="en-US" sz="2200" dirty="0">
                <a:solidFill>
                  <a:srgbClr val="33333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fn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takes_ownership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some_string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: String) 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some_string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comes into scope</a:t>
            </a:r>
            <a:br>
              <a:rPr lang="en-US" altLang="en-US" sz="2200" dirty="0">
                <a:solidFill>
                  <a:srgbClr val="33333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33333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!(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"{}"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some_string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// Here,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some_string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goes out of scope and `drop` is called.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 // The backing memory is freed.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94998-F839-E0A4-DAC0-FBCA9DE8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286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F49AB-E377-41B1-8ECB-815E4FA6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model prevents data 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031A8-1600-42F3-A62D-60A71DF1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 allow multiple read-only access to a value</a:t>
            </a:r>
          </a:p>
          <a:p>
            <a:pPr lvl="1"/>
            <a:r>
              <a:rPr lang="en-US" dirty="0"/>
              <a:t>For example: passing a value into a function by reference</a:t>
            </a:r>
          </a:p>
          <a:p>
            <a:pPr lvl="1"/>
            <a:r>
              <a:rPr lang="en-US" dirty="0"/>
              <a:t>Any number of references may exist to a value</a:t>
            </a:r>
          </a:p>
          <a:p>
            <a:pPr lvl="1"/>
            <a:endParaRPr lang="en-US" dirty="0"/>
          </a:p>
          <a:p>
            <a:r>
              <a:rPr lang="en-US" dirty="0"/>
              <a:t>Requesting a writable (mutable) reference requires sole ownership</a:t>
            </a:r>
          </a:p>
          <a:p>
            <a:pPr lvl="1"/>
            <a:r>
              <a:rPr lang="en-US" dirty="0"/>
              <a:t>No other references may exist</a:t>
            </a:r>
          </a:p>
          <a:p>
            <a:pPr lvl="1"/>
            <a:r>
              <a:rPr lang="en-US" dirty="0"/>
              <a:t>Original owner cannot access value</a:t>
            </a:r>
          </a:p>
          <a:p>
            <a:pPr lvl="1"/>
            <a:endParaRPr lang="en-US" dirty="0"/>
          </a:p>
          <a:p>
            <a:r>
              <a:rPr lang="en-US" dirty="0"/>
              <a:t>This is enforced by the compiler!!!</a:t>
            </a:r>
          </a:p>
          <a:p>
            <a:pPr lvl="1"/>
            <a:r>
              <a:rPr lang="en-US" dirty="0"/>
              <a:t>So there is no runtime cost</a:t>
            </a:r>
          </a:p>
          <a:p>
            <a:pPr lvl="1"/>
            <a:r>
              <a:rPr lang="en-US" dirty="0"/>
              <a:t>And programmers cannot do bad things by accident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9295F-7D8F-4822-81AA-FA0809CD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647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56A2-1311-42A6-BF1B-07250F6D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 downside: all drivers </a:t>
            </a:r>
            <a:r>
              <a:rPr lang="en-US" i="1" dirty="0"/>
              <a:t>must</a:t>
            </a:r>
            <a:r>
              <a:rPr lang="en-US" dirty="0"/>
              <a:t> be written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04BD1-D440-4340-B912-A22C98E1B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hasn’t </a:t>
            </a:r>
            <a:r>
              <a:rPr lang="en-US" i="1" dirty="0"/>
              <a:t>every</a:t>
            </a:r>
            <a:r>
              <a:rPr lang="en-US" dirty="0"/>
              <a:t> OS taken the “language support” path?</a:t>
            </a:r>
          </a:p>
          <a:p>
            <a:pPr lvl="1"/>
            <a:r>
              <a:rPr lang="en-US" dirty="0"/>
              <a:t>Primarily, it wasn’t really available. C or C++ were the only real options.</a:t>
            </a:r>
          </a:p>
          <a:p>
            <a:pPr lvl="1"/>
            <a:endParaRPr lang="en-US" dirty="0"/>
          </a:p>
          <a:p>
            <a:r>
              <a:rPr lang="en-US" dirty="0"/>
              <a:t>Also, the vast majority of developers know C but not Rust</a:t>
            </a:r>
          </a:p>
          <a:p>
            <a:pPr lvl="1"/>
            <a:r>
              <a:rPr lang="en-US" dirty="0"/>
              <a:t>And the vast majority of existing code is in C and not Rust</a:t>
            </a:r>
          </a:p>
          <a:p>
            <a:pPr lvl="1"/>
            <a:endParaRPr lang="en-US" dirty="0"/>
          </a:p>
          <a:p>
            <a:r>
              <a:rPr lang="en-US" dirty="0"/>
              <a:t>One of Tock’s major challenges is that things like networking stacks need to be re-written in Rust</a:t>
            </a:r>
          </a:p>
          <a:p>
            <a:pPr lvl="1"/>
            <a:r>
              <a:rPr lang="en-US" dirty="0"/>
              <a:t>BLE, 802.15.4,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BABDA-87C0-4B2D-9829-13A8BB12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752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210F-5892-4E4D-9FE3-D62BB4CB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feelings about writing code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0E430-B64B-43B4-B2C4-C964A3DAA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steps of Rust acceptance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are confused about little weird syntax things.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are frustrated by so many compilation errors.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realize your code mostly works if it compiles.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24DC6-E293-4F6C-95EC-EB2ED22C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858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F12E-DA6E-4CDA-A6D4-A09A0872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the future of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3873-3712-4DE0-BC61-B6565119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is still growing in popularity but still young</a:t>
            </a:r>
          </a:p>
          <a:p>
            <a:pPr lvl="1"/>
            <a:r>
              <a:rPr lang="en-US" dirty="0"/>
              <a:t>Many people are excited to have a safe alternative to C</a:t>
            </a:r>
          </a:p>
          <a:p>
            <a:pPr lvl="1"/>
            <a:r>
              <a:rPr lang="en-US" dirty="0"/>
              <a:t>But there is a steep learning curve to using Rust</a:t>
            </a:r>
          </a:p>
          <a:p>
            <a:pPr lvl="1"/>
            <a:r>
              <a:rPr lang="en-US" dirty="0"/>
              <a:t>And a vast body of existing code already in C</a:t>
            </a:r>
          </a:p>
          <a:p>
            <a:pPr lvl="1"/>
            <a:endParaRPr lang="en-US" dirty="0"/>
          </a:p>
          <a:p>
            <a:r>
              <a:rPr lang="en-US" dirty="0"/>
              <a:t>How dominant would it have to be to switch our curriculum?</a:t>
            </a:r>
          </a:p>
          <a:p>
            <a:pPr lvl="1"/>
            <a:r>
              <a:rPr lang="en-US" dirty="0"/>
              <a:t>Unclear. We’ve taught C for decades.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Certainly considering it for CS211, but no immediate plan to change</a:t>
            </a:r>
          </a:p>
          <a:p>
            <a:pPr lvl="2"/>
            <a:r>
              <a:rPr lang="en-US" dirty="0"/>
              <a:t>Still can’t </a:t>
            </a:r>
            <a:r>
              <a:rPr lang="en-US" i="1" dirty="0"/>
              <a:t>stop</a:t>
            </a:r>
            <a:r>
              <a:rPr lang="en-US" dirty="0"/>
              <a:t> teaching C (too useful)</a:t>
            </a:r>
          </a:p>
          <a:p>
            <a:pPr lvl="2"/>
            <a:r>
              <a:rPr lang="en-US" dirty="0"/>
              <a:t>Rust in 5 weeks at the end of CS211 would be much harder than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B33E9-340F-42A9-A0F8-8846ADCE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658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44902C-BF06-B4E1-9527-E70785C0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Rust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17328-8F9A-3202-BE46-61DAB3D08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class at Northwestern uses it right now 😢</a:t>
            </a:r>
          </a:p>
          <a:p>
            <a:endParaRPr lang="en-US" dirty="0"/>
          </a:p>
          <a:p>
            <a:r>
              <a:rPr lang="en-US" dirty="0"/>
              <a:t>So you’ll definitely need to learn it on your own</a:t>
            </a:r>
          </a:p>
          <a:p>
            <a:pPr lvl="1"/>
            <a:r>
              <a:rPr lang="en-US" dirty="0">
                <a:hlinkClick r:id="rId2"/>
              </a:rPr>
              <a:t>https://www.rust-lang.org/learn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>
                <a:hlinkClick r:id="rId3"/>
              </a:rPr>
              <a:t>https://serokell.io/blog/learn-rust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111587-6DB2-15DC-26CB-0961544B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613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0D125E1-988B-B19A-F1A9-146C2FB66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41" y="850901"/>
            <a:ext cx="2610054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ADD0E7F-52A1-78DA-0280-474DCE138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41" y="3784601"/>
            <a:ext cx="2477708" cy="294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6576D92-238B-41BB-193C-8EE4433542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43"/>
          <a:stretch/>
        </p:blipFill>
        <p:spPr bwMode="auto">
          <a:xfrm>
            <a:off x="3630617" y="698061"/>
            <a:ext cx="2719050" cy="308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1183C3F-2F93-822A-BB50-E6BE8776A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934" y="948072"/>
            <a:ext cx="3544613" cy="526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B8C46EE3-8750-F3B3-F00C-0A77E53C8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43" b="2154"/>
          <a:stretch/>
        </p:blipFill>
        <p:spPr bwMode="auto">
          <a:xfrm>
            <a:off x="3630618" y="3784601"/>
            <a:ext cx="2719049" cy="294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1902D3-3C5F-1418-26E7-6B080AA5E0D8}"/>
              </a:ext>
            </a:extLst>
          </p:cNvPr>
          <p:cNvSpPr txBox="1"/>
          <p:nvPr/>
        </p:nvSpPr>
        <p:spPr>
          <a:xfrm>
            <a:off x="6349667" y="6358707"/>
            <a:ext cx="5673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https://leftoversalad.com/c/015_programmingpeople/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36896-7FD9-163D-3240-57BA5D63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Programming languages personified</a:t>
            </a:r>
          </a:p>
        </p:txBody>
      </p:sp>
    </p:spTree>
    <p:extLst>
      <p:ext uri="{BB962C8B-B14F-4D97-AF65-F5344CB8AC3E}">
        <p14:creationId xmlns:p14="http://schemas.microsoft.com/office/powerpoint/2010/main" val="416293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Resource-constrained embedded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of embedded systems with onerous constraints</a:t>
            </a:r>
          </a:p>
          <a:p>
            <a:pPr lvl="1"/>
            <a:r>
              <a:rPr lang="en-US" dirty="0"/>
              <a:t>Limited memory, compute, and power</a:t>
            </a:r>
          </a:p>
          <a:p>
            <a:pPr lvl="1"/>
            <a:r>
              <a:rPr lang="en-US" dirty="0"/>
              <a:t>Often used in battery-operated or energy-harvesting scenarios</a:t>
            </a:r>
          </a:p>
          <a:p>
            <a:pPr lvl="1"/>
            <a:endParaRPr lang="en-US" dirty="0"/>
          </a:p>
          <a:p>
            <a:r>
              <a:rPr lang="en-US" dirty="0"/>
              <a:t>This is the domain of ubiquitous computing</a:t>
            </a:r>
          </a:p>
          <a:p>
            <a:pPr lvl="1"/>
            <a:r>
              <a:rPr lang="en-US" dirty="0"/>
              <a:t>Cheap systems that can be deployed anywhere</a:t>
            </a:r>
          </a:p>
          <a:p>
            <a:pPr lvl="1"/>
            <a:r>
              <a:rPr lang="en-US" dirty="0"/>
              <a:t>Wireless sensor networks</a:t>
            </a:r>
          </a:p>
          <a:p>
            <a:pPr lvl="1"/>
            <a:endParaRPr lang="en-US" dirty="0"/>
          </a:p>
          <a:p>
            <a:r>
              <a:rPr lang="en-US" dirty="0"/>
              <a:t>We’ll be exploring this area in this lecture</a:t>
            </a:r>
          </a:p>
          <a:p>
            <a:pPr lvl="1"/>
            <a:r>
              <a:rPr lang="en-US" dirty="0"/>
              <a:t>This is where my research has been focused</a:t>
            </a:r>
          </a:p>
          <a:p>
            <a:pPr lvl="1"/>
            <a:r>
              <a:rPr lang="en-US" dirty="0"/>
              <a:t>Takes problems that normal computing can mostly ignore</a:t>
            </a:r>
          </a:p>
          <a:p>
            <a:pPr lvl="2"/>
            <a:r>
              <a:rPr lang="en-US" dirty="0"/>
              <a:t>And amplifies them to an extreme 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523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Embedded Systems</a:t>
            </a:r>
          </a:p>
          <a:p>
            <a:r>
              <a:rPr lang="en-US" dirty="0"/>
              <a:t>Embedded Operating Systems</a:t>
            </a:r>
          </a:p>
          <a:p>
            <a:endParaRPr lang="en-US" dirty="0"/>
          </a:p>
          <a:p>
            <a:r>
              <a:rPr lang="en-US" b="1" dirty="0"/>
              <a:t>Tock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Designing a secure kernel</a:t>
            </a:r>
          </a:p>
          <a:p>
            <a:pPr lvl="1"/>
            <a:r>
              <a:rPr lang="en-US" b="1" dirty="0"/>
              <a:t>Designing secure applications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915380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F12E-DA6E-4CDA-A6D4-A09A0872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threat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3873-3712-4DE0-BC61-B6565119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Confidentiality</a:t>
            </a:r>
          </a:p>
          <a:p>
            <a:pPr lvl="1"/>
            <a:r>
              <a:rPr lang="en-US" dirty="0"/>
              <a:t>Secrets may not be accessed by other applications or capsules.</a:t>
            </a:r>
          </a:p>
          <a:p>
            <a:pPr lvl="1"/>
            <a:endParaRPr lang="en-US" dirty="0"/>
          </a:p>
          <a:p>
            <a:r>
              <a:rPr lang="en-US" dirty="0"/>
              <a:t>Integrity</a:t>
            </a:r>
          </a:p>
          <a:p>
            <a:pPr lvl="1"/>
            <a:r>
              <a:rPr lang="en-US" dirty="0"/>
              <a:t>Data may not be modified by other applications or capsules except when the applications allows access.</a:t>
            </a:r>
          </a:p>
          <a:p>
            <a:pPr lvl="1"/>
            <a:endParaRPr lang="en-US" dirty="0"/>
          </a:p>
          <a:p>
            <a:r>
              <a:rPr lang="en-US" dirty="0"/>
              <a:t>Availability</a:t>
            </a:r>
          </a:p>
          <a:p>
            <a:pPr lvl="1"/>
            <a:r>
              <a:rPr lang="en-US" dirty="0"/>
              <a:t>Applications may not deny service to one another, except that finite resources may be granted in a first-come, first-served order.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B33E9-340F-42A9-A0F8-8846ADCE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791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F12E-DA6E-4CDA-A6D4-A09A0872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to deal with in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3873-3712-4DE0-BC61-B6565119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 we prevent malicious accesses without virtual memory?</a:t>
            </a:r>
          </a:p>
          <a:p>
            <a:pPr lvl="1"/>
            <a:r>
              <a:rPr lang="en-US" dirty="0"/>
              <a:t>Secrets </a:t>
            </a:r>
            <a:r>
              <a:rPr lang="en-US" b="1" dirty="0"/>
              <a:t>may not be accessed </a:t>
            </a:r>
            <a:r>
              <a:rPr lang="en-US" dirty="0"/>
              <a:t>by other applications</a:t>
            </a:r>
          </a:p>
          <a:p>
            <a:pPr lvl="1"/>
            <a:r>
              <a:rPr lang="en-US" dirty="0"/>
              <a:t>Data </a:t>
            </a:r>
            <a:r>
              <a:rPr lang="en-US" b="1" dirty="0"/>
              <a:t>may not be modified by other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B33E9-340F-42A9-A0F8-8846ADCE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992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5A64B-1081-4F6A-B7A3-3F279021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 protection with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4CDFA-C0DC-4B13-999B-F6B42AE6C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microcontrollers have a memory safety feature</a:t>
            </a:r>
          </a:p>
          <a:p>
            <a:pPr lvl="1"/>
            <a:r>
              <a:rPr lang="en-US" dirty="0"/>
              <a:t>Memory Protection Unit (MPU)</a:t>
            </a:r>
          </a:p>
          <a:p>
            <a:pPr lvl="1"/>
            <a:endParaRPr lang="en-US" dirty="0"/>
          </a:p>
          <a:p>
            <a:r>
              <a:rPr lang="en-US" dirty="0"/>
              <a:t>Base-and-bounds model of security</a:t>
            </a:r>
          </a:p>
          <a:p>
            <a:pPr lvl="1"/>
            <a:r>
              <a:rPr lang="en-US" dirty="0"/>
              <a:t>Bounds checking, but no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B4DF3-C689-4A35-A963-A499CACA2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C2FC93-A188-4F40-8A5E-E1B59F439A93}"/>
              </a:ext>
            </a:extLst>
          </p:cNvPr>
          <p:cNvSpPr/>
          <p:nvPr/>
        </p:nvSpPr>
        <p:spPr>
          <a:xfrm>
            <a:off x="3136900" y="3473450"/>
            <a:ext cx="5918200" cy="2927350"/>
          </a:xfrm>
          <a:prstGeom prst="roundRect">
            <a:avLst>
              <a:gd name="adj" fmla="val 755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1457DA76-F2B8-44A2-88CF-F5751F8A8CD7}"/>
              </a:ext>
            </a:extLst>
          </p:cNvPr>
          <p:cNvSpPr/>
          <p:nvPr/>
        </p:nvSpPr>
        <p:spPr>
          <a:xfrm>
            <a:off x="3556000" y="3968750"/>
            <a:ext cx="1263650" cy="126365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 == user?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A87EA5-7065-47E1-99EA-2E08331C92B5}"/>
              </a:ext>
            </a:extLst>
          </p:cNvPr>
          <p:cNvCxnSpPr>
            <a:endCxn id="6" idx="1"/>
          </p:cNvCxnSpPr>
          <p:nvPr/>
        </p:nvCxnSpPr>
        <p:spPr>
          <a:xfrm>
            <a:off x="1240423" y="4584700"/>
            <a:ext cx="2315577" cy="158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AE87C1-F7C8-43DC-9998-22F0AA0A22AC}"/>
              </a:ext>
            </a:extLst>
          </p:cNvPr>
          <p:cNvCxnSpPr>
            <a:cxnSpLocks/>
          </p:cNvCxnSpPr>
          <p:nvPr/>
        </p:nvCxnSpPr>
        <p:spPr>
          <a:xfrm>
            <a:off x="4819650" y="4606925"/>
            <a:ext cx="61319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A4F73E4-8BF5-4271-A902-978AF9755262}"/>
              </a:ext>
            </a:extLst>
          </p:cNvPr>
          <p:cNvCxnSpPr>
            <a:cxnSpLocks/>
            <a:stCxn id="6" idx="2"/>
            <a:endCxn id="17" idx="1"/>
          </p:cNvCxnSpPr>
          <p:nvPr/>
        </p:nvCxnSpPr>
        <p:spPr>
          <a:xfrm rot="16200000" flipH="1">
            <a:off x="4405444" y="5014780"/>
            <a:ext cx="219083" cy="654321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7E25EB5-633B-4BF2-96EB-421A86151DB9}"/>
              </a:ext>
            </a:extLst>
          </p:cNvPr>
          <p:cNvCxnSpPr>
            <a:cxnSpLocks/>
          </p:cNvCxnSpPr>
          <p:nvPr/>
        </p:nvCxnSpPr>
        <p:spPr>
          <a:xfrm flipV="1">
            <a:off x="6105796" y="4650582"/>
            <a:ext cx="2205304" cy="800900"/>
          </a:xfrm>
          <a:prstGeom prst="bentConnector3">
            <a:avLst>
              <a:gd name="adj1" fmla="val 10010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138F65-AACC-4036-AB33-7095C967ADBC}"/>
              </a:ext>
            </a:extLst>
          </p:cNvPr>
          <p:cNvSpPr txBox="1"/>
          <p:nvPr/>
        </p:nvSpPr>
        <p:spPr>
          <a:xfrm>
            <a:off x="1054100" y="4138652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58CA96-2988-4F15-9F2B-51C6F8179F90}"/>
              </a:ext>
            </a:extLst>
          </p:cNvPr>
          <p:cNvSpPr txBox="1"/>
          <p:nvPr/>
        </p:nvSpPr>
        <p:spPr>
          <a:xfrm>
            <a:off x="9084677" y="415667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49542-9DBA-4A20-8767-090EF8B3ED12}"/>
              </a:ext>
            </a:extLst>
          </p:cNvPr>
          <p:cNvSpPr txBox="1"/>
          <p:nvPr/>
        </p:nvSpPr>
        <p:spPr>
          <a:xfrm>
            <a:off x="3578496" y="5082151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67EF35-AD32-4053-9AE1-499F88D3CF62}"/>
              </a:ext>
            </a:extLst>
          </p:cNvPr>
          <p:cNvSpPr txBox="1"/>
          <p:nvPr/>
        </p:nvSpPr>
        <p:spPr>
          <a:xfrm>
            <a:off x="4721759" y="4179935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D4F878-6882-45A5-B506-1E2A30F8BCF8}"/>
              </a:ext>
            </a:extLst>
          </p:cNvPr>
          <p:cNvSpPr txBox="1"/>
          <p:nvPr/>
        </p:nvSpPr>
        <p:spPr>
          <a:xfrm>
            <a:off x="4721759" y="3502034"/>
            <a:ext cx="433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Memory Protection Unit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7DEEBEAD-87E0-4D44-B64E-BFBACA58519B}"/>
              </a:ext>
            </a:extLst>
          </p:cNvPr>
          <p:cNvSpPr/>
          <p:nvPr/>
        </p:nvSpPr>
        <p:spPr>
          <a:xfrm>
            <a:off x="4842146" y="4819658"/>
            <a:ext cx="1263650" cy="126365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2E8892-28E9-421D-9DDA-49AA04D5B1CA}"/>
              </a:ext>
            </a:extLst>
          </p:cNvPr>
          <p:cNvSpPr txBox="1"/>
          <p:nvPr/>
        </p:nvSpPr>
        <p:spPr>
          <a:xfrm>
            <a:off x="4973322" y="4931253"/>
            <a:ext cx="1018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</a:t>
            </a:r>
            <a:br>
              <a:rPr lang="en-US" sz="1600" dirty="0"/>
            </a:br>
            <a:r>
              <a:rPr lang="en-US" sz="1600" dirty="0"/>
              <a:t>lower</a:t>
            </a:r>
            <a:br>
              <a:rPr lang="en-US" sz="1600" dirty="0"/>
            </a:br>
            <a:r>
              <a:rPr lang="en-US" sz="1600" dirty="0"/>
              <a:t>bound?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5BAF07-5E8E-4C8B-BEBB-CB314615151B}"/>
              </a:ext>
            </a:extLst>
          </p:cNvPr>
          <p:cNvSpPr txBox="1"/>
          <p:nvPr/>
        </p:nvSpPr>
        <p:spPr>
          <a:xfrm>
            <a:off x="5962623" y="5054085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A004CF4-C9A1-48F4-9520-DF0C2514D370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3532738" y="4230969"/>
            <a:ext cx="88894" cy="3793573"/>
          </a:xfrm>
          <a:prstGeom prst="bentConnector2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5175B4B-406C-4F4D-99EE-7F509034C18A}"/>
              </a:ext>
            </a:extLst>
          </p:cNvPr>
          <p:cNvSpPr txBox="1"/>
          <p:nvPr/>
        </p:nvSpPr>
        <p:spPr>
          <a:xfrm>
            <a:off x="4812569" y="5765281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E148A2-004C-484B-B582-7A7EA9AC7823}"/>
              </a:ext>
            </a:extLst>
          </p:cNvPr>
          <p:cNvSpPr txBox="1"/>
          <p:nvPr/>
        </p:nvSpPr>
        <p:spPr>
          <a:xfrm>
            <a:off x="2146299" y="5714492"/>
            <a:ext cx="96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Fault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12B01DED-84A2-4F21-B018-BA6E4AEE73B3}"/>
              </a:ext>
            </a:extLst>
          </p:cNvPr>
          <p:cNvSpPr/>
          <p:nvPr/>
        </p:nvSpPr>
        <p:spPr>
          <a:xfrm>
            <a:off x="6465487" y="4818061"/>
            <a:ext cx="1263650" cy="126365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7367D1-E515-4D50-A801-A1A3245078E0}"/>
              </a:ext>
            </a:extLst>
          </p:cNvPr>
          <p:cNvSpPr txBox="1"/>
          <p:nvPr/>
        </p:nvSpPr>
        <p:spPr>
          <a:xfrm>
            <a:off x="7654762" y="5047732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C071AA-A112-4629-880A-14474BF795F1}"/>
              </a:ext>
            </a:extLst>
          </p:cNvPr>
          <p:cNvSpPr txBox="1"/>
          <p:nvPr/>
        </p:nvSpPr>
        <p:spPr>
          <a:xfrm>
            <a:off x="6585788" y="4909404"/>
            <a:ext cx="1018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upper</a:t>
            </a:r>
            <a:br>
              <a:rPr lang="en-US" sz="1600" dirty="0"/>
            </a:br>
            <a:r>
              <a:rPr lang="en-US" sz="1600" dirty="0"/>
              <a:t>bound?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695D4AF-7FC1-464C-B4B5-3BB842DA852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03549" y="6059503"/>
            <a:ext cx="1591448" cy="110000"/>
          </a:xfrm>
          <a:prstGeom prst="bentConnector3">
            <a:avLst>
              <a:gd name="adj1" fmla="val -1871"/>
            </a:avLst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8320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F12E-DA6E-4CDA-A6D4-A09A0872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to deal with in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3873-3712-4DE0-BC61-B6565119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 we prevent malicious accesses without virtual memory?</a:t>
            </a:r>
          </a:p>
          <a:p>
            <a:pPr lvl="1"/>
            <a:r>
              <a:rPr lang="en-US" dirty="0"/>
              <a:t>With Memory Protection Unit hardware</a:t>
            </a:r>
            <a:endParaRPr lang="en-US" b="1" dirty="0"/>
          </a:p>
          <a:p>
            <a:pPr lvl="1"/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load multiple applications without virtual memory?</a:t>
            </a:r>
          </a:p>
          <a:p>
            <a:pPr lvl="1"/>
            <a:r>
              <a:rPr lang="en-US" dirty="0"/>
              <a:t>We do not want to compile programs for specific physical addresses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B33E9-340F-42A9-A0F8-8846ADCE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944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E6ED-E052-4038-8234-147A4563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addresses managed by Position-Independent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2FAED-45EF-478F-955F-1CEAF0155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Position Independent Code (PIC)</a:t>
            </a:r>
          </a:p>
          <a:p>
            <a:pPr lvl="1"/>
            <a:r>
              <a:rPr lang="en-US" dirty="0"/>
              <a:t>Compile program using only </a:t>
            </a:r>
            <a:r>
              <a:rPr lang="en-US" i="1" dirty="0"/>
              <a:t>relative</a:t>
            </a:r>
            <a:r>
              <a:rPr lang="en-US" dirty="0"/>
              <a:t> assembly instructions</a:t>
            </a:r>
          </a:p>
          <a:p>
            <a:pPr lvl="1"/>
            <a:r>
              <a:rPr lang="en-US" dirty="0"/>
              <a:t>Plus a register (base pointer) that is set to point to data section</a:t>
            </a:r>
          </a:p>
          <a:p>
            <a:pPr lvl="1"/>
            <a:r>
              <a:rPr lang="en-US" dirty="0"/>
              <a:t>Feature available in modern GCC for ARM</a:t>
            </a:r>
          </a:p>
          <a:p>
            <a:pPr lvl="1"/>
            <a:endParaRPr lang="en-US" dirty="0"/>
          </a:p>
          <a:p>
            <a:r>
              <a:rPr lang="en-US" dirty="0"/>
              <a:t>All accesses in program become relative</a:t>
            </a:r>
          </a:p>
          <a:p>
            <a:pPr lvl="1"/>
            <a:r>
              <a:rPr lang="en-US" dirty="0"/>
              <a:t>Stack accesses relative to stack pointer</a:t>
            </a:r>
          </a:p>
          <a:p>
            <a:pPr lvl="1"/>
            <a:r>
              <a:rPr lang="en-US" dirty="0"/>
              <a:t>Data accesses relative to base pointer</a:t>
            </a:r>
          </a:p>
          <a:p>
            <a:pPr lvl="1"/>
            <a:r>
              <a:rPr lang="en-US" dirty="0"/>
              <a:t>Heap accesses relative to base pointer (plus size of data)</a:t>
            </a:r>
          </a:p>
          <a:p>
            <a:pPr lvl="1"/>
            <a:r>
              <a:rPr lang="en-US" dirty="0"/>
              <a:t>Code accesses relative to current instruction pointer</a:t>
            </a:r>
          </a:p>
          <a:p>
            <a:pPr lvl="1"/>
            <a:endParaRPr lang="en-US" dirty="0"/>
          </a:p>
          <a:p>
            <a:r>
              <a:rPr lang="en-US" dirty="0"/>
              <a:t>OS kernel sets up stack, base, and instruction pointers for where program was really placed in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4E90A-657C-4921-AD6E-78F70E70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473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F12E-DA6E-4CDA-A6D4-A09A0872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to deal with in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3873-3712-4DE0-BC61-B6565119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 we prevent malicious accesses without virtual memory?</a:t>
            </a:r>
          </a:p>
          <a:p>
            <a:pPr lvl="1"/>
            <a:r>
              <a:rPr lang="en-US" dirty="0"/>
              <a:t>With Memory Protection Unit hardware</a:t>
            </a:r>
            <a:endParaRPr lang="en-US" b="1" dirty="0"/>
          </a:p>
          <a:p>
            <a:pPr lvl="1"/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load multiple applications without virtual memory?</a:t>
            </a:r>
          </a:p>
          <a:p>
            <a:pPr lvl="1"/>
            <a:r>
              <a:rPr lang="en-US" dirty="0"/>
              <a:t>With Position Independent Code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manage having so little memory?</a:t>
            </a:r>
          </a:p>
          <a:p>
            <a:pPr lvl="1"/>
            <a:r>
              <a:rPr lang="en-US" dirty="0"/>
              <a:t>Applications </a:t>
            </a:r>
            <a:r>
              <a:rPr lang="en-US" b="1" dirty="0"/>
              <a:t>may not deny service </a:t>
            </a:r>
            <a:r>
              <a:rPr lang="en-US" dirty="0"/>
              <a:t>to one another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B33E9-340F-42A9-A0F8-8846ADCE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152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3C3A-3DCE-4B54-B13D-E1C021F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denial of service with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D23F-4DBE-4941-B19B-E452CD0A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89584"/>
            <a:ext cx="10972800" cy="1582615"/>
          </a:xfrm>
        </p:spPr>
        <p:txBody>
          <a:bodyPr/>
          <a:lstStyle/>
          <a:p>
            <a:r>
              <a:rPr lang="en-US" dirty="0"/>
              <a:t>Multiple applications like want their own individual timers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CC17-D443-444E-979A-FC9BC0D2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sp>
        <p:nvSpPr>
          <p:cNvPr id="5" name="Google Shape;212;p35">
            <a:extLst>
              <a:ext uri="{FF2B5EF4-FFF2-40B4-BE49-F238E27FC236}">
                <a16:creationId xmlns:a16="http://schemas.microsoft.com/office/drawing/2014/main" id="{FBDF2A72-4796-4797-BEC3-78EB4E64A95D}"/>
              </a:ext>
            </a:extLst>
          </p:cNvPr>
          <p:cNvSpPr/>
          <p:nvPr/>
        </p:nvSpPr>
        <p:spPr>
          <a:xfrm>
            <a:off x="3996425" y="3062719"/>
            <a:ext cx="4266513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986" y="0"/>
                </a:moveTo>
                <a:cubicBezTo>
                  <a:pt x="2488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2488" y="119963"/>
                  <a:pt x="4986" y="119963"/>
                </a:cubicBezTo>
                <a:lnTo>
                  <a:pt x="114994" y="119963"/>
                </a:lnTo>
                <a:cubicBezTo>
                  <a:pt x="117492" y="119963"/>
                  <a:pt x="119990" y="109957"/>
                  <a:pt x="119990" y="99950"/>
                </a:cubicBezTo>
                <a:lnTo>
                  <a:pt x="119990" y="19975"/>
                </a:lnTo>
                <a:cubicBezTo>
                  <a:pt x="119990" y="9969"/>
                  <a:pt x="117492" y="0"/>
                  <a:pt x="114994" y="0"/>
                </a:cubicBezTo>
                <a:lnTo>
                  <a:pt x="4986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Timer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225;p35">
            <a:extLst>
              <a:ext uri="{FF2B5EF4-FFF2-40B4-BE49-F238E27FC236}">
                <a16:creationId xmlns:a16="http://schemas.microsoft.com/office/drawing/2014/main" id="{97613942-04F2-4BBA-B241-506557A8CA9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0017" y="1165910"/>
            <a:ext cx="1456382" cy="71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26;p35">
            <a:extLst>
              <a:ext uri="{FF2B5EF4-FFF2-40B4-BE49-F238E27FC236}">
                <a16:creationId xmlns:a16="http://schemas.microsoft.com/office/drawing/2014/main" id="{368CB7E8-B3B4-482F-90C4-FEBCE32A705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70443" y="1150234"/>
            <a:ext cx="1456382" cy="71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27;p35">
            <a:extLst>
              <a:ext uri="{FF2B5EF4-FFF2-40B4-BE49-F238E27FC236}">
                <a16:creationId xmlns:a16="http://schemas.microsoft.com/office/drawing/2014/main" id="{84595642-877B-4123-BBF5-84BD759341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7462" y="1155460"/>
            <a:ext cx="1456707" cy="71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8;p35">
            <a:extLst>
              <a:ext uri="{FF2B5EF4-FFF2-40B4-BE49-F238E27FC236}">
                <a16:creationId xmlns:a16="http://schemas.microsoft.com/office/drawing/2014/main" id="{ABC6F34C-C1E1-4C5E-AAA7-3FB1C57043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1812" y="1150234"/>
            <a:ext cx="1456707" cy="71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9;p35">
            <a:extLst>
              <a:ext uri="{FF2B5EF4-FFF2-40B4-BE49-F238E27FC236}">
                <a16:creationId xmlns:a16="http://schemas.microsoft.com/office/drawing/2014/main" id="{8D123ED7-1E50-4652-AD6B-ACA7FA6F6F0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72671" y="1150234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242;p36">
            <a:extLst>
              <a:ext uri="{FF2B5EF4-FFF2-40B4-BE49-F238E27FC236}">
                <a16:creationId xmlns:a16="http://schemas.microsoft.com/office/drawing/2014/main" id="{9CB6381A-6047-4092-ACAE-EA1F543FBD7B}"/>
              </a:ext>
            </a:extLst>
          </p:cNvPr>
          <p:cNvCxnSpPr/>
          <p:nvPr/>
        </p:nvCxnSpPr>
        <p:spPr>
          <a:xfrm>
            <a:off x="2558470" y="2582312"/>
            <a:ext cx="7435045" cy="0"/>
          </a:xfrm>
          <a:prstGeom prst="straightConnector1">
            <a:avLst/>
          </a:prstGeom>
          <a:noFill/>
          <a:ln w="183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7601145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3C3A-3DCE-4B54-B13D-E1C021F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denial of service with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D23F-4DBE-4941-B19B-E452CD0A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89584"/>
            <a:ext cx="10972800" cy="1582615"/>
          </a:xfrm>
        </p:spPr>
        <p:txBody>
          <a:bodyPr/>
          <a:lstStyle/>
          <a:p>
            <a:r>
              <a:rPr lang="en-US" dirty="0"/>
              <a:t>Static allocation of timers results in needs of some applications denying service to others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CC17-D443-444E-979A-FC9BC0D2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sp>
        <p:nvSpPr>
          <p:cNvPr id="18" name="Google Shape;236;p36">
            <a:extLst>
              <a:ext uri="{FF2B5EF4-FFF2-40B4-BE49-F238E27FC236}">
                <a16:creationId xmlns:a16="http://schemas.microsoft.com/office/drawing/2014/main" id="{70FE0ED6-08CE-4D60-844B-A15FE9B9841D}"/>
              </a:ext>
            </a:extLst>
          </p:cNvPr>
          <p:cNvSpPr/>
          <p:nvPr/>
        </p:nvSpPr>
        <p:spPr>
          <a:xfrm>
            <a:off x="4467362" y="3063045"/>
            <a:ext cx="3446456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173" y="0"/>
                </a:moveTo>
                <a:cubicBezTo>
                  <a:pt x="3081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3081" y="119963"/>
                  <a:pt x="6173" y="119963"/>
                </a:cubicBezTo>
                <a:lnTo>
                  <a:pt x="113803" y="119963"/>
                </a:lnTo>
                <a:cubicBezTo>
                  <a:pt x="116896" y="119963"/>
                  <a:pt x="119988" y="109957"/>
                  <a:pt x="119988" y="99950"/>
                </a:cubicBezTo>
                <a:lnTo>
                  <a:pt x="119988" y="19975"/>
                </a:lnTo>
                <a:cubicBezTo>
                  <a:pt x="119988" y="9969"/>
                  <a:pt x="116896" y="0"/>
                  <a:pt x="113803" y="0"/>
                </a:cubicBezTo>
                <a:lnTo>
                  <a:pt x="6173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Timer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237;p36">
            <a:extLst>
              <a:ext uri="{FF2B5EF4-FFF2-40B4-BE49-F238E27FC236}">
                <a16:creationId xmlns:a16="http://schemas.microsoft.com/office/drawing/2014/main" id="{979CFD76-C165-40C3-8743-400C6F0A187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2465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38;p36">
            <a:extLst>
              <a:ext uri="{FF2B5EF4-FFF2-40B4-BE49-F238E27FC236}">
                <a16:creationId xmlns:a16="http://schemas.microsoft.com/office/drawing/2014/main" id="{DFF8D727-7596-4417-A490-8C8D47397906}"/>
              </a:ext>
            </a:extLst>
          </p:cNvPr>
          <p:cNvSpPr/>
          <p:nvPr/>
        </p:nvSpPr>
        <p:spPr>
          <a:xfrm>
            <a:off x="4579707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sp>
        <p:nvSpPr>
          <p:cNvPr id="21" name="Google Shape;239;p36">
            <a:extLst>
              <a:ext uri="{FF2B5EF4-FFF2-40B4-BE49-F238E27FC236}">
                <a16:creationId xmlns:a16="http://schemas.microsoft.com/office/drawing/2014/main" id="{C14113B1-FC64-4ABB-8AEB-5290CAC1BE40}"/>
              </a:ext>
            </a:extLst>
          </p:cNvPr>
          <p:cNvSpPr/>
          <p:nvPr/>
        </p:nvSpPr>
        <p:spPr>
          <a:xfrm>
            <a:off x="5423604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sp>
        <p:nvSpPr>
          <p:cNvPr id="22" name="Google Shape;240;p36">
            <a:extLst>
              <a:ext uri="{FF2B5EF4-FFF2-40B4-BE49-F238E27FC236}">
                <a16:creationId xmlns:a16="http://schemas.microsoft.com/office/drawing/2014/main" id="{A9CA1B84-1A0D-486B-AA2C-066BC9409AFE}"/>
              </a:ext>
            </a:extLst>
          </p:cNvPr>
          <p:cNvSpPr/>
          <p:nvPr/>
        </p:nvSpPr>
        <p:spPr>
          <a:xfrm>
            <a:off x="6277952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sp>
        <p:nvSpPr>
          <p:cNvPr id="23" name="Google Shape;241;p36">
            <a:extLst>
              <a:ext uri="{FF2B5EF4-FFF2-40B4-BE49-F238E27FC236}">
                <a16:creationId xmlns:a16="http://schemas.microsoft.com/office/drawing/2014/main" id="{0A85DB41-8728-4CE6-8661-8CE12FB44063}"/>
              </a:ext>
            </a:extLst>
          </p:cNvPr>
          <p:cNvSpPr/>
          <p:nvPr/>
        </p:nvSpPr>
        <p:spPr>
          <a:xfrm>
            <a:off x="7101600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24" name="Google Shape;242;p36">
            <a:extLst>
              <a:ext uri="{FF2B5EF4-FFF2-40B4-BE49-F238E27FC236}">
                <a16:creationId xmlns:a16="http://schemas.microsoft.com/office/drawing/2014/main" id="{363621FA-3CB9-453B-AD3B-0FF9285C421A}"/>
              </a:ext>
            </a:extLst>
          </p:cNvPr>
          <p:cNvCxnSpPr/>
          <p:nvPr/>
        </p:nvCxnSpPr>
        <p:spPr>
          <a:xfrm>
            <a:off x="2558470" y="2582312"/>
            <a:ext cx="7435045" cy="0"/>
          </a:xfrm>
          <a:prstGeom prst="straightConnector1">
            <a:avLst/>
          </a:prstGeom>
          <a:noFill/>
          <a:ln w="183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pic>
        <p:nvPicPr>
          <p:cNvPr id="25" name="Google Shape;243;p36">
            <a:extLst>
              <a:ext uri="{FF2B5EF4-FFF2-40B4-BE49-F238E27FC236}">
                <a16:creationId xmlns:a16="http://schemas.microsoft.com/office/drawing/2014/main" id="{1C17BF56-B760-44CE-9CD9-758681790F4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0344" y="1165910"/>
            <a:ext cx="1456382" cy="71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44;p36">
            <a:extLst>
              <a:ext uri="{FF2B5EF4-FFF2-40B4-BE49-F238E27FC236}">
                <a16:creationId xmlns:a16="http://schemas.microsoft.com/office/drawing/2014/main" id="{0A61DE21-B96B-4A43-A4FE-25C9F2A2012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70769" y="1150234"/>
            <a:ext cx="1456382" cy="71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45;p36">
            <a:extLst>
              <a:ext uri="{FF2B5EF4-FFF2-40B4-BE49-F238E27FC236}">
                <a16:creationId xmlns:a16="http://schemas.microsoft.com/office/drawing/2014/main" id="{8EBA2304-F534-44F4-9015-1EE74D0370D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7789" y="1155460"/>
            <a:ext cx="1456707" cy="71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46;p36">
            <a:extLst>
              <a:ext uri="{FF2B5EF4-FFF2-40B4-BE49-F238E27FC236}">
                <a16:creationId xmlns:a16="http://schemas.microsoft.com/office/drawing/2014/main" id="{18F7FD36-98C7-4792-A801-8614717DEAC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72998" y="1150234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256;p37">
            <a:extLst>
              <a:ext uri="{FF2B5EF4-FFF2-40B4-BE49-F238E27FC236}">
                <a16:creationId xmlns:a16="http://schemas.microsoft.com/office/drawing/2014/main" id="{8187BC65-CD89-4FCE-8FE5-8451AF14F0F5}"/>
              </a:ext>
            </a:extLst>
          </p:cNvPr>
          <p:cNvCxnSpPr>
            <a:cxnSpLocks/>
          </p:cNvCxnSpPr>
          <p:nvPr/>
        </p:nvCxnSpPr>
        <p:spPr>
          <a:xfrm>
            <a:off x="2758340" y="1870356"/>
            <a:ext cx="2136853" cy="127335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" name="Google Shape;256;p37">
            <a:extLst>
              <a:ext uri="{FF2B5EF4-FFF2-40B4-BE49-F238E27FC236}">
                <a16:creationId xmlns:a16="http://schemas.microsoft.com/office/drawing/2014/main" id="{55BF64F1-3777-4676-8FA2-06E09DB1C026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336143" y="1874919"/>
            <a:ext cx="1426154" cy="126879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" name="Google Shape;256;p37">
            <a:extLst>
              <a:ext uri="{FF2B5EF4-FFF2-40B4-BE49-F238E27FC236}">
                <a16:creationId xmlns:a16="http://schemas.microsoft.com/office/drawing/2014/main" id="{294D4165-54C7-47A6-A157-030B4509065F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5938535" y="1885369"/>
            <a:ext cx="659334" cy="125834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" name="Google Shape;256;p37">
            <a:extLst>
              <a:ext uri="{FF2B5EF4-FFF2-40B4-BE49-F238E27FC236}">
                <a16:creationId xmlns:a16="http://schemas.microsoft.com/office/drawing/2014/main" id="{62FEF740-65DD-4D02-B072-615DDC8A6924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7498960" y="1869693"/>
            <a:ext cx="0" cy="127401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3" name="Google Shape;256;p37">
            <a:extLst>
              <a:ext uri="{FF2B5EF4-FFF2-40B4-BE49-F238E27FC236}">
                <a16:creationId xmlns:a16="http://schemas.microsoft.com/office/drawing/2014/main" id="{D6BBCDBA-A26B-431B-889D-95232E0DD046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8372998" y="1869693"/>
            <a:ext cx="728354" cy="127401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3592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3C3A-3DCE-4B54-B13D-E1C021F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denial of service with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D23F-4DBE-4941-B19B-E452CD0A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89584"/>
            <a:ext cx="10972800" cy="1582615"/>
          </a:xfrm>
        </p:spPr>
        <p:txBody>
          <a:bodyPr/>
          <a:lstStyle/>
          <a:p>
            <a:r>
              <a:rPr lang="en-US" dirty="0"/>
              <a:t>Dynamic allocation leads to needs of unrelated drivers denying service to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CC17-D443-444E-979A-FC9BC0D2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sp>
        <p:nvSpPr>
          <p:cNvPr id="34" name="Google Shape;252;p37">
            <a:extLst>
              <a:ext uri="{FF2B5EF4-FFF2-40B4-BE49-F238E27FC236}">
                <a16:creationId xmlns:a16="http://schemas.microsoft.com/office/drawing/2014/main" id="{F8FFF2D8-8091-4051-8B38-7C95ECBCE5CD}"/>
              </a:ext>
            </a:extLst>
          </p:cNvPr>
          <p:cNvSpPr/>
          <p:nvPr/>
        </p:nvSpPr>
        <p:spPr>
          <a:xfrm>
            <a:off x="5251167" y="3063045"/>
            <a:ext cx="1617578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3150" y="0"/>
                </a:moveTo>
                <a:cubicBezTo>
                  <a:pt x="6563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6563" y="119963"/>
                  <a:pt x="13150" y="119963"/>
                </a:cubicBezTo>
                <a:lnTo>
                  <a:pt x="106801" y="119963"/>
                </a:lnTo>
                <a:cubicBezTo>
                  <a:pt x="113388" y="119963"/>
                  <a:pt x="119975" y="109957"/>
                  <a:pt x="119975" y="99950"/>
                </a:cubicBezTo>
                <a:lnTo>
                  <a:pt x="119975" y="19975"/>
                </a:lnTo>
                <a:cubicBezTo>
                  <a:pt x="119975" y="9969"/>
                  <a:pt x="113388" y="0"/>
                  <a:pt x="106801" y="0"/>
                </a:cubicBezTo>
                <a:lnTo>
                  <a:pt x="13150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Timer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253;p37">
            <a:extLst>
              <a:ext uri="{FF2B5EF4-FFF2-40B4-BE49-F238E27FC236}">
                <a16:creationId xmlns:a16="http://schemas.microsoft.com/office/drawing/2014/main" id="{1DF67362-1077-4E27-A924-186D0A44C8D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2465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254;p37">
            <a:extLst>
              <a:ext uri="{FF2B5EF4-FFF2-40B4-BE49-F238E27FC236}">
                <a16:creationId xmlns:a16="http://schemas.microsoft.com/office/drawing/2014/main" id="{047A13C2-6705-4EA6-AD7D-4ABBC40A28DF}"/>
              </a:ext>
            </a:extLst>
          </p:cNvPr>
          <p:cNvCxnSpPr/>
          <p:nvPr/>
        </p:nvCxnSpPr>
        <p:spPr>
          <a:xfrm>
            <a:off x="2558470" y="2582312"/>
            <a:ext cx="7435045" cy="0"/>
          </a:xfrm>
          <a:prstGeom prst="straightConnector1">
            <a:avLst/>
          </a:prstGeom>
          <a:noFill/>
          <a:ln w="183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37" name="Google Shape;255;p37">
            <a:extLst>
              <a:ext uri="{FF2B5EF4-FFF2-40B4-BE49-F238E27FC236}">
                <a16:creationId xmlns:a16="http://schemas.microsoft.com/office/drawing/2014/main" id="{98E67F54-42E4-4E82-BD6A-148C2B374083}"/>
              </a:ext>
            </a:extLst>
          </p:cNvPr>
          <p:cNvSpPr/>
          <p:nvPr/>
        </p:nvSpPr>
        <p:spPr>
          <a:xfrm>
            <a:off x="5684873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38" name="Google Shape;256;p37">
            <a:extLst>
              <a:ext uri="{FF2B5EF4-FFF2-40B4-BE49-F238E27FC236}">
                <a16:creationId xmlns:a16="http://schemas.microsoft.com/office/drawing/2014/main" id="{84DDB0C9-14AF-4C04-B545-762148113960}"/>
              </a:ext>
            </a:extLst>
          </p:cNvPr>
          <p:cNvCxnSpPr/>
          <p:nvPr/>
        </p:nvCxnSpPr>
        <p:spPr>
          <a:xfrm>
            <a:off x="2758340" y="1870356"/>
            <a:ext cx="3206090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584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Microcontrollers drive embedded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Microcontroller is ~95% of a computer within a single chip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RAM</a:t>
            </a:r>
          </a:p>
          <a:p>
            <a:pPr lvl="1"/>
            <a:r>
              <a:rPr lang="en-US" dirty="0"/>
              <a:t>Flash storage</a:t>
            </a:r>
          </a:p>
          <a:p>
            <a:pPr lvl="1"/>
            <a:r>
              <a:rPr lang="en-US" dirty="0"/>
              <a:t>Hardware controllers for various signals and buses</a:t>
            </a:r>
          </a:p>
          <a:p>
            <a:pPr lvl="2"/>
            <a:r>
              <a:rPr lang="en-US" dirty="0"/>
              <a:t>Digital I/O, Analog I/O, PWM</a:t>
            </a:r>
          </a:p>
          <a:p>
            <a:pPr lvl="2"/>
            <a:r>
              <a:rPr lang="en-US" dirty="0"/>
              <a:t>UART, I2C, SPI, sometimes CAN or even Ethernet</a:t>
            </a:r>
          </a:p>
          <a:p>
            <a:pPr lvl="1"/>
            <a:r>
              <a:rPr lang="en-US" dirty="0"/>
              <a:t>Radio for wireless communication</a:t>
            </a:r>
          </a:p>
          <a:p>
            <a:pPr lvl="2"/>
            <a:r>
              <a:rPr lang="en-US" dirty="0"/>
              <a:t>Bluetooth Low Energy, 802.15.4 (Zigbee), </a:t>
            </a:r>
            <a:r>
              <a:rPr lang="en-US" dirty="0" err="1"/>
              <a:t>WiFi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What’s missing?</a:t>
            </a:r>
          </a:p>
          <a:p>
            <a:pPr lvl="1"/>
            <a:r>
              <a:rPr lang="en-US" dirty="0"/>
              <a:t>Power, Sensors, Connectors, Antennas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nRF52840 - Bluetooth 5.2 SoC - nordicsemi.com">
            <a:extLst>
              <a:ext uri="{FF2B5EF4-FFF2-40B4-BE49-F238E27FC236}">
                <a16:creationId xmlns:a16="http://schemas.microsoft.com/office/drawing/2014/main" id="{E1A71352-0871-4A6E-8A80-5B829590E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0" y="44577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BC0019-B5B8-442B-A349-5B1A8D777A3D}"/>
              </a:ext>
            </a:extLst>
          </p:cNvPr>
          <p:cNvSpPr txBox="1"/>
          <p:nvPr/>
        </p:nvSpPr>
        <p:spPr>
          <a:xfrm>
            <a:off x="9442450" y="397406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mm x 7 mm</a:t>
            </a:r>
          </a:p>
        </p:txBody>
      </p:sp>
    </p:spTree>
    <p:extLst>
      <p:ext uri="{BB962C8B-B14F-4D97-AF65-F5344CB8AC3E}">
        <p14:creationId xmlns:p14="http://schemas.microsoft.com/office/powerpoint/2010/main" val="17284376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3C3A-3DCE-4B54-B13D-E1C021F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denial of service with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D23F-4DBE-4941-B19B-E452CD0A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89584"/>
            <a:ext cx="10972800" cy="1582615"/>
          </a:xfrm>
        </p:spPr>
        <p:txBody>
          <a:bodyPr/>
          <a:lstStyle/>
          <a:p>
            <a:r>
              <a:rPr lang="en-US" dirty="0"/>
              <a:t>Dynamic allocation leads to needs of unrelated drivers denying service to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CC17-D443-444E-979A-FC9BC0D2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sp>
        <p:nvSpPr>
          <p:cNvPr id="10" name="Google Shape;262;p38">
            <a:extLst>
              <a:ext uri="{FF2B5EF4-FFF2-40B4-BE49-F238E27FC236}">
                <a16:creationId xmlns:a16="http://schemas.microsoft.com/office/drawing/2014/main" id="{2FAF8A8D-DC21-441B-BC70-A8BBC81465B6}"/>
              </a:ext>
            </a:extLst>
          </p:cNvPr>
          <p:cNvSpPr/>
          <p:nvPr/>
        </p:nvSpPr>
        <p:spPr>
          <a:xfrm>
            <a:off x="5210997" y="3063045"/>
            <a:ext cx="1858924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443" y="0"/>
                </a:moveTo>
                <a:cubicBezTo>
                  <a:pt x="5711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5711" y="119963"/>
                  <a:pt x="11443" y="119963"/>
                </a:cubicBezTo>
                <a:lnTo>
                  <a:pt x="108514" y="119963"/>
                </a:lnTo>
                <a:cubicBezTo>
                  <a:pt x="114246" y="119963"/>
                  <a:pt x="119978" y="109957"/>
                  <a:pt x="119978" y="99950"/>
                </a:cubicBezTo>
                <a:lnTo>
                  <a:pt x="119978" y="19975"/>
                </a:lnTo>
                <a:cubicBezTo>
                  <a:pt x="119978" y="9969"/>
                  <a:pt x="114246" y="0"/>
                  <a:pt x="108514" y="0"/>
                </a:cubicBezTo>
                <a:lnTo>
                  <a:pt x="11443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Timer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263;p38">
            <a:extLst>
              <a:ext uri="{FF2B5EF4-FFF2-40B4-BE49-F238E27FC236}">
                <a16:creationId xmlns:a16="http://schemas.microsoft.com/office/drawing/2014/main" id="{3B8DB54C-9632-4AB7-9E15-2CA391736EE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2465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264;p38">
            <a:extLst>
              <a:ext uri="{FF2B5EF4-FFF2-40B4-BE49-F238E27FC236}">
                <a16:creationId xmlns:a16="http://schemas.microsoft.com/office/drawing/2014/main" id="{B3BDCFBE-2B94-4D97-ACE6-D0972873E402}"/>
              </a:ext>
            </a:extLst>
          </p:cNvPr>
          <p:cNvCxnSpPr/>
          <p:nvPr/>
        </p:nvCxnSpPr>
        <p:spPr>
          <a:xfrm>
            <a:off x="2558470" y="2582312"/>
            <a:ext cx="7435045" cy="0"/>
          </a:xfrm>
          <a:prstGeom prst="straightConnector1">
            <a:avLst/>
          </a:prstGeom>
          <a:noFill/>
          <a:ln w="183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13" name="Google Shape;265;p38">
            <a:extLst>
              <a:ext uri="{FF2B5EF4-FFF2-40B4-BE49-F238E27FC236}">
                <a16:creationId xmlns:a16="http://schemas.microsoft.com/office/drawing/2014/main" id="{DCF334AE-CC4B-4852-8021-4724818D6B0E}"/>
              </a:ext>
            </a:extLst>
          </p:cNvPr>
          <p:cNvSpPr/>
          <p:nvPr/>
        </p:nvSpPr>
        <p:spPr>
          <a:xfrm>
            <a:off x="6237782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14" name="Google Shape;266;p38">
            <a:extLst>
              <a:ext uri="{FF2B5EF4-FFF2-40B4-BE49-F238E27FC236}">
                <a16:creationId xmlns:a16="http://schemas.microsoft.com/office/drawing/2014/main" id="{F857B21A-3288-4C2F-88FC-6B98681F83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0833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267;p38">
            <a:extLst>
              <a:ext uri="{FF2B5EF4-FFF2-40B4-BE49-F238E27FC236}">
                <a16:creationId xmlns:a16="http://schemas.microsoft.com/office/drawing/2014/main" id="{4A62124C-5A9F-40A8-BFE1-4AA62A7F7EBC}"/>
              </a:ext>
            </a:extLst>
          </p:cNvPr>
          <p:cNvCxnSpPr/>
          <p:nvPr/>
        </p:nvCxnSpPr>
        <p:spPr>
          <a:xfrm>
            <a:off x="4466709" y="1870356"/>
            <a:ext cx="2090800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" name="Google Shape;268;p38">
            <a:extLst>
              <a:ext uri="{FF2B5EF4-FFF2-40B4-BE49-F238E27FC236}">
                <a16:creationId xmlns:a16="http://schemas.microsoft.com/office/drawing/2014/main" id="{6165886A-80A7-4388-A9CD-936000D1AF68}"/>
              </a:ext>
            </a:extLst>
          </p:cNvPr>
          <p:cNvSpPr/>
          <p:nvPr/>
        </p:nvSpPr>
        <p:spPr>
          <a:xfrm>
            <a:off x="5371677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17" name="Google Shape;269;p38">
            <a:extLst>
              <a:ext uri="{FF2B5EF4-FFF2-40B4-BE49-F238E27FC236}">
                <a16:creationId xmlns:a16="http://schemas.microsoft.com/office/drawing/2014/main" id="{C484A09B-B93B-4E6C-8505-E6CE478B0B52}"/>
              </a:ext>
            </a:extLst>
          </p:cNvPr>
          <p:cNvCxnSpPr/>
          <p:nvPr/>
        </p:nvCxnSpPr>
        <p:spPr>
          <a:xfrm>
            <a:off x="2758340" y="1870356"/>
            <a:ext cx="2985318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0220384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3C3A-3DCE-4B54-B13D-E1C021F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denial of service with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D23F-4DBE-4941-B19B-E452CD0A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89584"/>
            <a:ext cx="10972800" cy="1582615"/>
          </a:xfrm>
        </p:spPr>
        <p:txBody>
          <a:bodyPr/>
          <a:lstStyle/>
          <a:p>
            <a:r>
              <a:rPr lang="en-US" dirty="0"/>
              <a:t>Dynamic allocation leads to needs of unrelated drivers denying service to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CC17-D443-444E-979A-FC9BC0D2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sp>
        <p:nvSpPr>
          <p:cNvPr id="5" name="Google Shape;275;p39">
            <a:extLst>
              <a:ext uri="{FF2B5EF4-FFF2-40B4-BE49-F238E27FC236}">
                <a16:creationId xmlns:a16="http://schemas.microsoft.com/office/drawing/2014/main" id="{7F828D61-B63A-4B11-A0DA-BFF3D67F4E00}"/>
              </a:ext>
            </a:extLst>
          </p:cNvPr>
          <p:cNvSpPr/>
          <p:nvPr/>
        </p:nvSpPr>
        <p:spPr>
          <a:xfrm>
            <a:off x="4859265" y="3063045"/>
            <a:ext cx="2672775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959" y="0"/>
                </a:moveTo>
                <a:cubicBezTo>
                  <a:pt x="3972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3972" y="119963"/>
                  <a:pt x="7959" y="119963"/>
                </a:cubicBezTo>
                <a:lnTo>
                  <a:pt x="112010" y="119963"/>
                </a:lnTo>
                <a:cubicBezTo>
                  <a:pt x="115998" y="119963"/>
                  <a:pt x="119985" y="109957"/>
                  <a:pt x="119985" y="99950"/>
                </a:cubicBezTo>
                <a:lnTo>
                  <a:pt x="119985" y="19975"/>
                </a:lnTo>
                <a:cubicBezTo>
                  <a:pt x="119985" y="9969"/>
                  <a:pt x="115998" y="0"/>
                  <a:pt x="112010" y="0"/>
                </a:cubicBezTo>
                <a:lnTo>
                  <a:pt x="7959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Timer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276;p39">
            <a:extLst>
              <a:ext uri="{FF2B5EF4-FFF2-40B4-BE49-F238E27FC236}">
                <a16:creationId xmlns:a16="http://schemas.microsoft.com/office/drawing/2014/main" id="{42CE775F-676B-4637-9FCB-72D5B96465D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2465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277;p39">
            <a:extLst>
              <a:ext uri="{FF2B5EF4-FFF2-40B4-BE49-F238E27FC236}">
                <a16:creationId xmlns:a16="http://schemas.microsoft.com/office/drawing/2014/main" id="{98885F8D-834C-470C-AEA0-0A49BCE7864B}"/>
              </a:ext>
            </a:extLst>
          </p:cNvPr>
          <p:cNvCxnSpPr/>
          <p:nvPr/>
        </p:nvCxnSpPr>
        <p:spPr>
          <a:xfrm>
            <a:off x="2558470" y="2582312"/>
            <a:ext cx="7435045" cy="0"/>
          </a:xfrm>
          <a:prstGeom prst="straightConnector1">
            <a:avLst/>
          </a:prstGeom>
          <a:noFill/>
          <a:ln w="183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8" name="Google Shape;278;p39">
            <a:extLst>
              <a:ext uri="{FF2B5EF4-FFF2-40B4-BE49-F238E27FC236}">
                <a16:creationId xmlns:a16="http://schemas.microsoft.com/office/drawing/2014/main" id="{36F6650C-1478-4704-A70C-C8FD928F35CB}"/>
              </a:ext>
            </a:extLst>
          </p:cNvPr>
          <p:cNvSpPr/>
          <p:nvPr/>
        </p:nvSpPr>
        <p:spPr>
          <a:xfrm>
            <a:off x="5866128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9" name="Google Shape;279;p39">
            <a:extLst>
              <a:ext uri="{FF2B5EF4-FFF2-40B4-BE49-F238E27FC236}">
                <a16:creationId xmlns:a16="http://schemas.microsoft.com/office/drawing/2014/main" id="{24A4140F-B3CA-4E02-9723-E937D021B2B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0833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280;p39">
            <a:extLst>
              <a:ext uri="{FF2B5EF4-FFF2-40B4-BE49-F238E27FC236}">
                <a16:creationId xmlns:a16="http://schemas.microsoft.com/office/drawing/2014/main" id="{B0DACFE0-C852-4E68-B2FE-8545EDA45E26}"/>
              </a:ext>
            </a:extLst>
          </p:cNvPr>
          <p:cNvCxnSpPr/>
          <p:nvPr/>
        </p:nvCxnSpPr>
        <p:spPr>
          <a:xfrm>
            <a:off x="4466708" y="1870356"/>
            <a:ext cx="1739068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281;p39">
            <a:extLst>
              <a:ext uri="{FF2B5EF4-FFF2-40B4-BE49-F238E27FC236}">
                <a16:creationId xmlns:a16="http://schemas.microsoft.com/office/drawing/2014/main" id="{0AA44EB6-138F-47C6-A238-52973C33404B}"/>
              </a:ext>
            </a:extLst>
          </p:cNvPr>
          <p:cNvSpPr/>
          <p:nvPr/>
        </p:nvSpPr>
        <p:spPr>
          <a:xfrm>
            <a:off x="5052277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12" name="Google Shape;282;p39">
            <a:extLst>
              <a:ext uri="{FF2B5EF4-FFF2-40B4-BE49-F238E27FC236}">
                <a16:creationId xmlns:a16="http://schemas.microsoft.com/office/drawing/2014/main" id="{427B874A-48AC-4E78-BE95-AA8D79E73876}"/>
              </a:ext>
            </a:extLst>
          </p:cNvPr>
          <p:cNvCxnSpPr/>
          <p:nvPr/>
        </p:nvCxnSpPr>
        <p:spPr>
          <a:xfrm>
            <a:off x="2758340" y="1870356"/>
            <a:ext cx="2663631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" name="Google Shape;283;p39">
            <a:extLst>
              <a:ext uri="{FF2B5EF4-FFF2-40B4-BE49-F238E27FC236}">
                <a16:creationId xmlns:a16="http://schemas.microsoft.com/office/drawing/2014/main" id="{63BB02DC-29C3-4F18-B383-AEF31CF00DDE}"/>
              </a:ext>
            </a:extLst>
          </p:cNvPr>
          <p:cNvSpPr/>
          <p:nvPr/>
        </p:nvSpPr>
        <p:spPr>
          <a:xfrm>
            <a:off x="6669854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14" name="Google Shape;284;p39">
            <a:extLst>
              <a:ext uri="{FF2B5EF4-FFF2-40B4-BE49-F238E27FC236}">
                <a16:creationId xmlns:a16="http://schemas.microsoft.com/office/drawing/2014/main" id="{CC9A84F9-C4D5-4E3B-AB80-6546374175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79450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285;p39">
            <a:extLst>
              <a:ext uri="{FF2B5EF4-FFF2-40B4-BE49-F238E27FC236}">
                <a16:creationId xmlns:a16="http://schemas.microsoft.com/office/drawing/2014/main" id="{71D8263F-28EB-40B6-B18A-040AFD4FFF85}"/>
              </a:ext>
            </a:extLst>
          </p:cNvPr>
          <p:cNvCxnSpPr/>
          <p:nvPr/>
        </p:nvCxnSpPr>
        <p:spPr>
          <a:xfrm>
            <a:off x="6195325" y="1870356"/>
            <a:ext cx="824302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8159785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3C3A-3DCE-4B54-B13D-E1C021F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denial of service with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D23F-4DBE-4941-B19B-E452CD0A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89584"/>
            <a:ext cx="10972800" cy="1582615"/>
          </a:xfrm>
        </p:spPr>
        <p:txBody>
          <a:bodyPr/>
          <a:lstStyle/>
          <a:p>
            <a:r>
              <a:rPr lang="en-US" dirty="0"/>
              <a:t>Dynamic allocation leads to needs of unrelated drivers denying service to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CC17-D443-444E-979A-FC9BC0D2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sp>
        <p:nvSpPr>
          <p:cNvPr id="5" name="Google Shape;291;p40">
            <a:extLst>
              <a:ext uri="{FF2B5EF4-FFF2-40B4-BE49-F238E27FC236}">
                <a16:creationId xmlns:a16="http://schemas.microsoft.com/office/drawing/2014/main" id="{BFD1FE53-7BE5-42A0-8DBC-881B85692211}"/>
              </a:ext>
            </a:extLst>
          </p:cNvPr>
          <p:cNvSpPr/>
          <p:nvPr/>
        </p:nvSpPr>
        <p:spPr>
          <a:xfrm>
            <a:off x="4376898" y="3063045"/>
            <a:ext cx="3516672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50" y="0"/>
                </a:moveTo>
                <a:cubicBezTo>
                  <a:pt x="3019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3019" y="119963"/>
                  <a:pt x="6050" y="119963"/>
                </a:cubicBezTo>
                <a:lnTo>
                  <a:pt x="113927" y="119963"/>
                </a:lnTo>
                <a:cubicBezTo>
                  <a:pt x="116958" y="119963"/>
                  <a:pt x="119988" y="109957"/>
                  <a:pt x="119988" y="99950"/>
                </a:cubicBezTo>
                <a:lnTo>
                  <a:pt x="119988" y="19975"/>
                </a:lnTo>
                <a:cubicBezTo>
                  <a:pt x="119988" y="9969"/>
                  <a:pt x="116958" y="0"/>
                  <a:pt x="113927" y="0"/>
                </a:cubicBezTo>
                <a:lnTo>
                  <a:pt x="6050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Timer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292;p40">
            <a:extLst>
              <a:ext uri="{FF2B5EF4-FFF2-40B4-BE49-F238E27FC236}">
                <a16:creationId xmlns:a16="http://schemas.microsoft.com/office/drawing/2014/main" id="{E4B9D571-0117-4963-8C3D-133AACFB0BD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2465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293;p40">
            <a:extLst>
              <a:ext uri="{FF2B5EF4-FFF2-40B4-BE49-F238E27FC236}">
                <a16:creationId xmlns:a16="http://schemas.microsoft.com/office/drawing/2014/main" id="{3B342C2F-F303-4279-BE7B-AFBCC0EC56C9}"/>
              </a:ext>
            </a:extLst>
          </p:cNvPr>
          <p:cNvCxnSpPr/>
          <p:nvPr/>
        </p:nvCxnSpPr>
        <p:spPr>
          <a:xfrm>
            <a:off x="2558470" y="2582312"/>
            <a:ext cx="7435045" cy="0"/>
          </a:xfrm>
          <a:prstGeom prst="straightConnector1">
            <a:avLst/>
          </a:prstGeom>
          <a:noFill/>
          <a:ln w="183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8" name="Google Shape;294;p40">
            <a:extLst>
              <a:ext uri="{FF2B5EF4-FFF2-40B4-BE49-F238E27FC236}">
                <a16:creationId xmlns:a16="http://schemas.microsoft.com/office/drawing/2014/main" id="{30017F3E-3765-48A4-9392-B32DD5A4D4C2}"/>
              </a:ext>
            </a:extLst>
          </p:cNvPr>
          <p:cNvSpPr/>
          <p:nvPr/>
        </p:nvSpPr>
        <p:spPr>
          <a:xfrm>
            <a:off x="5411521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9" name="Google Shape;295;p40">
            <a:extLst>
              <a:ext uri="{FF2B5EF4-FFF2-40B4-BE49-F238E27FC236}">
                <a16:creationId xmlns:a16="http://schemas.microsoft.com/office/drawing/2014/main" id="{6D171493-A1FF-4D7C-A382-EEDDF76016B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0833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296;p40">
            <a:extLst>
              <a:ext uri="{FF2B5EF4-FFF2-40B4-BE49-F238E27FC236}">
                <a16:creationId xmlns:a16="http://schemas.microsoft.com/office/drawing/2014/main" id="{AE200E8E-0306-481B-8B3E-0688070238D5}"/>
              </a:ext>
            </a:extLst>
          </p:cNvPr>
          <p:cNvCxnSpPr/>
          <p:nvPr/>
        </p:nvCxnSpPr>
        <p:spPr>
          <a:xfrm>
            <a:off x="4466709" y="1870356"/>
            <a:ext cx="1317119" cy="153593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297;p40">
            <a:extLst>
              <a:ext uri="{FF2B5EF4-FFF2-40B4-BE49-F238E27FC236}">
                <a16:creationId xmlns:a16="http://schemas.microsoft.com/office/drawing/2014/main" id="{07E533E4-55FC-46CA-907B-46B715C0E3F5}"/>
              </a:ext>
            </a:extLst>
          </p:cNvPr>
          <p:cNvSpPr/>
          <p:nvPr/>
        </p:nvSpPr>
        <p:spPr>
          <a:xfrm>
            <a:off x="4597670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12" name="Google Shape;298;p40">
            <a:extLst>
              <a:ext uri="{FF2B5EF4-FFF2-40B4-BE49-F238E27FC236}">
                <a16:creationId xmlns:a16="http://schemas.microsoft.com/office/drawing/2014/main" id="{3C7C32AF-00E0-487D-B34F-90C0E3595914}"/>
              </a:ext>
            </a:extLst>
          </p:cNvPr>
          <p:cNvCxnSpPr/>
          <p:nvPr/>
        </p:nvCxnSpPr>
        <p:spPr>
          <a:xfrm>
            <a:off x="2758340" y="1870356"/>
            <a:ext cx="2191388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" name="Google Shape;299;p40">
            <a:extLst>
              <a:ext uri="{FF2B5EF4-FFF2-40B4-BE49-F238E27FC236}">
                <a16:creationId xmlns:a16="http://schemas.microsoft.com/office/drawing/2014/main" id="{A1FB1ECA-0AF9-488C-BC59-BD96C75DD450}"/>
              </a:ext>
            </a:extLst>
          </p:cNvPr>
          <p:cNvSpPr/>
          <p:nvPr/>
        </p:nvSpPr>
        <p:spPr>
          <a:xfrm>
            <a:off x="6215247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14" name="Google Shape;300;p40">
            <a:extLst>
              <a:ext uri="{FF2B5EF4-FFF2-40B4-BE49-F238E27FC236}">
                <a16:creationId xmlns:a16="http://schemas.microsoft.com/office/drawing/2014/main" id="{CEF36C5A-0A55-4390-A888-FDA034617E1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79450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301;p40">
            <a:extLst>
              <a:ext uri="{FF2B5EF4-FFF2-40B4-BE49-F238E27FC236}">
                <a16:creationId xmlns:a16="http://schemas.microsoft.com/office/drawing/2014/main" id="{05EA155B-B4D0-4D4A-AE07-2572D3BAD303}"/>
              </a:ext>
            </a:extLst>
          </p:cNvPr>
          <p:cNvCxnSpPr/>
          <p:nvPr/>
        </p:nvCxnSpPr>
        <p:spPr>
          <a:xfrm>
            <a:off x="6195326" y="1870356"/>
            <a:ext cx="382105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" name="Google Shape;302;p40">
            <a:extLst>
              <a:ext uri="{FF2B5EF4-FFF2-40B4-BE49-F238E27FC236}">
                <a16:creationId xmlns:a16="http://schemas.microsoft.com/office/drawing/2014/main" id="{ADB15D57-BDC9-49CC-B561-ACABA087085E}"/>
              </a:ext>
            </a:extLst>
          </p:cNvPr>
          <p:cNvSpPr/>
          <p:nvPr/>
        </p:nvSpPr>
        <p:spPr>
          <a:xfrm>
            <a:off x="7009177" y="3153836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17" name="Google Shape;303;p40">
            <a:extLst>
              <a:ext uri="{FF2B5EF4-FFF2-40B4-BE49-F238E27FC236}">
                <a16:creationId xmlns:a16="http://schemas.microsoft.com/office/drawing/2014/main" id="{87CE6704-9CFA-44A3-A14B-96177C1002E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97616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304;p40">
            <a:extLst>
              <a:ext uri="{FF2B5EF4-FFF2-40B4-BE49-F238E27FC236}">
                <a16:creationId xmlns:a16="http://schemas.microsoft.com/office/drawing/2014/main" id="{319510A1-FFF3-46B1-B72D-0E98485ED785}"/>
              </a:ext>
            </a:extLst>
          </p:cNvPr>
          <p:cNvCxnSpPr/>
          <p:nvPr/>
        </p:nvCxnSpPr>
        <p:spPr>
          <a:xfrm flipH="1">
            <a:off x="7340988" y="1870355"/>
            <a:ext cx="572504" cy="150555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9784550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3C3A-3DCE-4B54-B13D-E1C021F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denial of service with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D23F-4DBE-4941-B19B-E452CD0A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89584"/>
            <a:ext cx="10972800" cy="1582615"/>
          </a:xfrm>
        </p:spPr>
        <p:txBody>
          <a:bodyPr/>
          <a:lstStyle/>
          <a:p>
            <a:r>
              <a:rPr lang="en-US" dirty="0"/>
              <a:t>Dynamic allocation leads to needs of unrelated drivers denying service to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CC17-D443-444E-979A-FC9BC0D2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sp>
        <p:nvSpPr>
          <p:cNvPr id="5" name="Google Shape;310;p41">
            <a:extLst>
              <a:ext uri="{FF2B5EF4-FFF2-40B4-BE49-F238E27FC236}">
                <a16:creationId xmlns:a16="http://schemas.microsoft.com/office/drawing/2014/main" id="{32A1CA29-9FB5-40EA-AD8D-8B2D7B0E15A0}"/>
              </a:ext>
            </a:extLst>
          </p:cNvPr>
          <p:cNvSpPr/>
          <p:nvPr/>
        </p:nvSpPr>
        <p:spPr>
          <a:xfrm>
            <a:off x="4376898" y="3063045"/>
            <a:ext cx="3516672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50" y="0"/>
                </a:moveTo>
                <a:cubicBezTo>
                  <a:pt x="3019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3019" y="119963"/>
                  <a:pt x="6050" y="119963"/>
                </a:cubicBezTo>
                <a:lnTo>
                  <a:pt x="113927" y="119963"/>
                </a:lnTo>
                <a:cubicBezTo>
                  <a:pt x="116958" y="119963"/>
                  <a:pt x="119988" y="109957"/>
                  <a:pt x="119988" y="99950"/>
                </a:cubicBezTo>
                <a:lnTo>
                  <a:pt x="119988" y="19975"/>
                </a:lnTo>
                <a:cubicBezTo>
                  <a:pt x="119988" y="9969"/>
                  <a:pt x="116958" y="0"/>
                  <a:pt x="113927" y="0"/>
                </a:cubicBezTo>
                <a:lnTo>
                  <a:pt x="6050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Timer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311;p41">
            <a:extLst>
              <a:ext uri="{FF2B5EF4-FFF2-40B4-BE49-F238E27FC236}">
                <a16:creationId xmlns:a16="http://schemas.microsoft.com/office/drawing/2014/main" id="{A480E35A-5C75-44BB-8BAA-034150E047E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2465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312;p41">
            <a:extLst>
              <a:ext uri="{FF2B5EF4-FFF2-40B4-BE49-F238E27FC236}">
                <a16:creationId xmlns:a16="http://schemas.microsoft.com/office/drawing/2014/main" id="{4A61C9E4-77D6-4AFE-BE62-681852B8F56C}"/>
              </a:ext>
            </a:extLst>
          </p:cNvPr>
          <p:cNvCxnSpPr/>
          <p:nvPr/>
        </p:nvCxnSpPr>
        <p:spPr>
          <a:xfrm>
            <a:off x="2558470" y="2582312"/>
            <a:ext cx="7435045" cy="0"/>
          </a:xfrm>
          <a:prstGeom prst="straightConnector1">
            <a:avLst/>
          </a:prstGeom>
          <a:noFill/>
          <a:ln w="183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8" name="Google Shape;313;p41">
            <a:extLst>
              <a:ext uri="{FF2B5EF4-FFF2-40B4-BE49-F238E27FC236}">
                <a16:creationId xmlns:a16="http://schemas.microsoft.com/office/drawing/2014/main" id="{DA41A208-51F7-4B24-BF93-696D05A23318}"/>
              </a:ext>
            </a:extLst>
          </p:cNvPr>
          <p:cNvSpPr/>
          <p:nvPr/>
        </p:nvSpPr>
        <p:spPr>
          <a:xfrm>
            <a:off x="5411521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9" name="Google Shape;314;p41">
            <a:extLst>
              <a:ext uri="{FF2B5EF4-FFF2-40B4-BE49-F238E27FC236}">
                <a16:creationId xmlns:a16="http://schemas.microsoft.com/office/drawing/2014/main" id="{D5605320-2842-40C9-9240-B7B67069F5E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0833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315;p41">
            <a:extLst>
              <a:ext uri="{FF2B5EF4-FFF2-40B4-BE49-F238E27FC236}">
                <a16:creationId xmlns:a16="http://schemas.microsoft.com/office/drawing/2014/main" id="{ABDC687E-4EBA-4EA6-9A75-4D647278C3AF}"/>
              </a:ext>
            </a:extLst>
          </p:cNvPr>
          <p:cNvCxnSpPr/>
          <p:nvPr/>
        </p:nvCxnSpPr>
        <p:spPr>
          <a:xfrm>
            <a:off x="4466709" y="1870356"/>
            <a:ext cx="1317119" cy="153593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316;p41">
            <a:extLst>
              <a:ext uri="{FF2B5EF4-FFF2-40B4-BE49-F238E27FC236}">
                <a16:creationId xmlns:a16="http://schemas.microsoft.com/office/drawing/2014/main" id="{63B533C1-B523-4B83-8C25-52F8558D81FA}"/>
              </a:ext>
            </a:extLst>
          </p:cNvPr>
          <p:cNvSpPr/>
          <p:nvPr/>
        </p:nvSpPr>
        <p:spPr>
          <a:xfrm>
            <a:off x="4597670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12" name="Google Shape;317;p41">
            <a:extLst>
              <a:ext uri="{FF2B5EF4-FFF2-40B4-BE49-F238E27FC236}">
                <a16:creationId xmlns:a16="http://schemas.microsoft.com/office/drawing/2014/main" id="{3EEC4E6D-0A16-4A7F-85B0-971438090567}"/>
              </a:ext>
            </a:extLst>
          </p:cNvPr>
          <p:cNvCxnSpPr/>
          <p:nvPr/>
        </p:nvCxnSpPr>
        <p:spPr>
          <a:xfrm>
            <a:off x="2758340" y="1870356"/>
            <a:ext cx="2191388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" name="Google Shape;318;p41">
            <a:extLst>
              <a:ext uri="{FF2B5EF4-FFF2-40B4-BE49-F238E27FC236}">
                <a16:creationId xmlns:a16="http://schemas.microsoft.com/office/drawing/2014/main" id="{E5305C45-1719-4850-BC56-D07EB156EA39}"/>
              </a:ext>
            </a:extLst>
          </p:cNvPr>
          <p:cNvSpPr/>
          <p:nvPr/>
        </p:nvSpPr>
        <p:spPr>
          <a:xfrm>
            <a:off x="6215247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14" name="Google Shape;319;p41">
            <a:extLst>
              <a:ext uri="{FF2B5EF4-FFF2-40B4-BE49-F238E27FC236}">
                <a16:creationId xmlns:a16="http://schemas.microsoft.com/office/drawing/2014/main" id="{E6E82FFF-F0EC-4F8B-9C97-02361B1714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79450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320;p41">
            <a:extLst>
              <a:ext uri="{FF2B5EF4-FFF2-40B4-BE49-F238E27FC236}">
                <a16:creationId xmlns:a16="http://schemas.microsoft.com/office/drawing/2014/main" id="{569C93C6-B044-4C1F-BD47-95C32378DDA9}"/>
              </a:ext>
            </a:extLst>
          </p:cNvPr>
          <p:cNvCxnSpPr/>
          <p:nvPr/>
        </p:nvCxnSpPr>
        <p:spPr>
          <a:xfrm>
            <a:off x="6195326" y="1870356"/>
            <a:ext cx="382105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" name="Google Shape;321;p41">
            <a:extLst>
              <a:ext uri="{FF2B5EF4-FFF2-40B4-BE49-F238E27FC236}">
                <a16:creationId xmlns:a16="http://schemas.microsoft.com/office/drawing/2014/main" id="{A83BB0C6-EAEC-4BEF-936D-0FAAF62D01BA}"/>
              </a:ext>
            </a:extLst>
          </p:cNvPr>
          <p:cNvSpPr/>
          <p:nvPr/>
        </p:nvSpPr>
        <p:spPr>
          <a:xfrm>
            <a:off x="7009177" y="3153836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17" name="Google Shape;322;p41">
            <a:extLst>
              <a:ext uri="{FF2B5EF4-FFF2-40B4-BE49-F238E27FC236}">
                <a16:creationId xmlns:a16="http://schemas.microsoft.com/office/drawing/2014/main" id="{A4FCCD36-1F08-4E88-B5BF-ADCB819242D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97616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323;p41">
            <a:extLst>
              <a:ext uri="{FF2B5EF4-FFF2-40B4-BE49-F238E27FC236}">
                <a16:creationId xmlns:a16="http://schemas.microsoft.com/office/drawing/2014/main" id="{6C49E36B-5294-4757-A1E5-481C08EBED3B}"/>
              </a:ext>
            </a:extLst>
          </p:cNvPr>
          <p:cNvCxnSpPr/>
          <p:nvPr/>
        </p:nvCxnSpPr>
        <p:spPr>
          <a:xfrm flipH="1">
            <a:off x="7340988" y="1870355"/>
            <a:ext cx="572504" cy="150555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" name="Google Shape;324;p41">
            <a:extLst>
              <a:ext uri="{FF2B5EF4-FFF2-40B4-BE49-F238E27FC236}">
                <a16:creationId xmlns:a16="http://schemas.microsoft.com/office/drawing/2014/main" id="{725794A9-3CFE-4C2A-AEA2-809F796BFAB8}"/>
              </a:ext>
            </a:extLst>
          </p:cNvPr>
          <p:cNvSpPr/>
          <p:nvPr/>
        </p:nvSpPr>
        <p:spPr>
          <a:xfrm>
            <a:off x="1403010" y="3063372"/>
            <a:ext cx="2883750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377" y="0"/>
                </a:moveTo>
                <a:cubicBezTo>
                  <a:pt x="3682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3682" y="119963"/>
                  <a:pt x="7377" y="119963"/>
                </a:cubicBezTo>
                <a:lnTo>
                  <a:pt x="112595" y="119963"/>
                </a:lnTo>
                <a:cubicBezTo>
                  <a:pt x="116290" y="119963"/>
                  <a:pt x="119986" y="109957"/>
                  <a:pt x="119986" y="99950"/>
                </a:cubicBezTo>
                <a:lnTo>
                  <a:pt x="119986" y="19975"/>
                </a:lnTo>
                <a:cubicBezTo>
                  <a:pt x="119986" y="9969"/>
                  <a:pt x="116290" y="0"/>
                  <a:pt x="112595" y="0"/>
                </a:cubicBezTo>
                <a:lnTo>
                  <a:pt x="7377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AES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325;p41">
            <a:extLst>
              <a:ext uri="{FF2B5EF4-FFF2-40B4-BE49-F238E27FC236}">
                <a16:creationId xmlns:a16="http://schemas.microsoft.com/office/drawing/2014/main" id="{D384D675-C867-4092-BD3F-9EAAB497BCAE}"/>
              </a:ext>
            </a:extLst>
          </p:cNvPr>
          <p:cNvSpPr/>
          <p:nvPr/>
        </p:nvSpPr>
        <p:spPr>
          <a:xfrm>
            <a:off x="7964439" y="3063699"/>
            <a:ext cx="2883750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377" y="0"/>
                </a:moveTo>
                <a:cubicBezTo>
                  <a:pt x="3682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3682" y="119963"/>
                  <a:pt x="7377" y="119963"/>
                </a:cubicBezTo>
                <a:lnTo>
                  <a:pt x="112595" y="119963"/>
                </a:lnTo>
                <a:cubicBezTo>
                  <a:pt x="116290" y="119963"/>
                  <a:pt x="119986" y="109957"/>
                  <a:pt x="119986" y="99950"/>
                </a:cubicBezTo>
                <a:lnTo>
                  <a:pt x="119986" y="19975"/>
                </a:lnTo>
                <a:cubicBezTo>
                  <a:pt x="119986" y="9969"/>
                  <a:pt x="116290" y="0"/>
                  <a:pt x="112595" y="0"/>
                </a:cubicBezTo>
                <a:lnTo>
                  <a:pt x="7377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Bluetooth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327;p41">
            <a:extLst>
              <a:ext uri="{FF2B5EF4-FFF2-40B4-BE49-F238E27FC236}">
                <a16:creationId xmlns:a16="http://schemas.microsoft.com/office/drawing/2014/main" id="{0D1B0CFD-3F07-4EF6-B356-47E28CA3523E}"/>
              </a:ext>
            </a:extLst>
          </p:cNvPr>
          <p:cNvSpPr/>
          <p:nvPr/>
        </p:nvSpPr>
        <p:spPr>
          <a:xfrm>
            <a:off x="2427835" y="3143712"/>
            <a:ext cx="1735802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251" y="0"/>
                </a:moveTo>
                <a:cubicBezTo>
                  <a:pt x="3114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3114" y="119928"/>
                  <a:pt x="6251" y="119928"/>
                </a:cubicBezTo>
                <a:lnTo>
                  <a:pt x="113703" y="119928"/>
                </a:lnTo>
                <a:cubicBezTo>
                  <a:pt x="116840" y="119928"/>
                  <a:pt x="119977" y="109922"/>
                  <a:pt x="119977" y="99916"/>
                </a:cubicBezTo>
                <a:lnTo>
                  <a:pt x="119977" y="19940"/>
                </a:lnTo>
                <a:cubicBezTo>
                  <a:pt x="119977" y="9934"/>
                  <a:pt x="116840" y="0"/>
                  <a:pt x="113703" y="0"/>
                </a:cubicBezTo>
                <a:lnTo>
                  <a:pt x="625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sp>
        <p:nvSpPr>
          <p:cNvPr id="22" name="Google Shape;328;p41">
            <a:extLst>
              <a:ext uri="{FF2B5EF4-FFF2-40B4-BE49-F238E27FC236}">
                <a16:creationId xmlns:a16="http://schemas.microsoft.com/office/drawing/2014/main" id="{085FE184-59AD-400A-8124-157F306836F9}"/>
              </a:ext>
            </a:extLst>
          </p:cNvPr>
          <p:cNvSpPr/>
          <p:nvPr/>
        </p:nvSpPr>
        <p:spPr>
          <a:xfrm>
            <a:off x="1403010" y="3143712"/>
            <a:ext cx="902029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26" y="0"/>
                </a:moveTo>
                <a:cubicBezTo>
                  <a:pt x="5991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5991" y="119928"/>
                  <a:pt x="12026" y="119928"/>
                </a:cubicBezTo>
                <a:lnTo>
                  <a:pt x="107887" y="119928"/>
                </a:lnTo>
                <a:cubicBezTo>
                  <a:pt x="113921" y="119928"/>
                  <a:pt x="119956" y="109922"/>
                  <a:pt x="119956" y="99916"/>
                </a:cubicBezTo>
                <a:lnTo>
                  <a:pt x="119956" y="19940"/>
                </a:lnTo>
                <a:cubicBezTo>
                  <a:pt x="119956" y="9934"/>
                  <a:pt x="113921" y="0"/>
                  <a:pt x="107887" y="0"/>
                </a:cubicBezTo>
                <a:lnTo>
                  <a:pt x="1202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23" name="Google Shape;329;p41">
            <a:extLst>
              <a:ext uri="{FF2B5EF4-FFF2-40B4-BE49-F238E27FC236}">
                <a16:creationId xmlns:a16="http://schemas.microsoft.com/office/drawing/2014/main" id="{80BBF945-4A1F-4A6E-8810-CA6E833DB23C}"/>
              </a:ext>
            </a:extLst>
          </p:cNvPr>
          <p:cNvCxnSpPr/>
          <p:nvPr/>
        </p:nvCxnSpPr>
        <p:spPr>
          <a:xfrm flipH="1">
            <a:off x="1835083" y="1870356"/>
            <a:ext cx="923257" cy="151568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" name="Google Shape;330;p41">
            <a:extLst>
              <a:ext uri="{FF2B5EF4-FFF2-40B4-BE49-F238E27FC236}">
                <a16:creationId xmlns:a16="http://schemas.microsoft.com/office/drawing/2014/main" id="{6E441A34-9075-4248-BA0B-590220FEC8D1}"/>
              </a:ext>
            </a:extLst>
          </p:cNvPr>
          <p:cNvCxnSpPr/>
          <p:nvPr/>
        </p:nvCxnSpPr>
        <p:spPr>
          <a:xfrm flipH="1">
            <a:off x="3291981" y="1870356"/>
            <a:ext cx="2903345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" name="Google Shape;331;p41">
            <a:extLst>
              <a:ext uri="{FF2B5EF4-FFF2-40B4-BE49-F238E27FC236}">
                <a16:creationId xmlns:a16="http://schemas.microsoft.com/office/drawing/2014/main" id="{4A7834AA-71E8-4A79-8BAB-C08A4CAB0793}"/>
              </a:ext>
            </a:extLst>
          </p:cNvPr>
          <p:cNvSpPr/>
          <p:nvPr/>
        </p:nvSpPr>
        <p:spPr>
          <a:xfrm>
            <a:off x="8124793" y="3143712"/>
            <a:ext cx="2723396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985" y="0"/>
                </a:moveTo>
                <a:cubicBezTo>
                  <a:pt x="198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1985" y="119928"/>
                  <a:pt x="3985" y="119928"/>
                </a:cubicBezTo>
                <a:lnTo>
                  <a:pt x="115986" y="119928"/>
                </a:lnTo>
                <a:cubicBezTo>
                  <a:pt x="117985" y="119928"/>
                  <a:pt x="119985" y="109922"/>
                  <a:pt x="119985" y="99916"/>
                </a:cubicBezTo>
                <a:lnTo>
                  <a:pt x="119985" y="19940"/>
                </a:lnTo>
                <a:cubicBezTo>
                  <a:pt x="119985" y="9934"/>
                  <a:pt x="117985" y="0"/>
                  <a:pt x="115986" y="0"/>
                </a:cubicBezTo>
                <a:lnTo>
                  <a:pt x="3985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26" name="Google Shape;332;p41">
            <a:extLst>
              <a:ext uri="{FF2B5EF4-FFF2-40B4-BE49-F238E27FC236}">
                <a16:creationId xmlns:a16="http://schemas.microsoft.com/office/drawing/2014/main" id="{F02E0D14-C537-4522-9B39-89AC6E54B959}"/>
              </a:ext>
            </a:extLst>
          </p:cNvPr>
          <p:cNvCxnSpPr/>
          <p:nvPr/>
        </p:nvCxnSpPr>
        <p:spPr>
          <a:xfrm>
            <a:off x="6201204" y="1870356"/>
            <a:ext cx="3239728" cy="151568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7" name="Google Shape;333;p41">
            <a:extLst>
              <a:ext uri="{FF2B5EF4-FFF2-40B4-BE49-F238E27FC236}">
                <a16:creationId xmlns:a16="http://schemas.microsoft.com/office/drawing/2014/main" id="{B9635CCB-B5F4-40F2-A3A7-5DF7193D4A0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05658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334;p41">
            <a:extLst>
              <a:ext uri="{FF2B5EF4-FFF2-40B4-BE49-F238E27FC236}">
                <a16:creationId xmlns:a16="http://schemas.microsoft.com/office/drawing/2014/main" id="{F44D5C4A-8231-4EBF-9D69-E6232A563B1C}"/>
              </a:ext>
            </a:extLst>
          </p:cNvPr>
          <p:cNvSpPr/>
          <p:nvPr/>
        </p:nvSpPr>
        <p:spPr>
          <a:xfrm>
            <a:off x="7700558" y="2690411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</p:spTree>
    <p:extLst>
      <p:ext uri="{BB962C8B-B14F-4D97-AF65-F5344CB8AC3E}">
        <p14:creationId xmlns:p14="http://schemas.microsoft.com/office/powerpoint/2010/main" val="270446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199-ADE5-244F-BA95-C35B622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kernel heap allocation results in shared fate across all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B857-B0C6-C54E-B75F-A71E9B7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64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8C9BA-64DB-3E44-8F20-B5220679A5BD}"/>
              </a:ext>
            </a:extLst>
          </p:cNvPr>
          <p:cNvGrpSpPr/>
          <p:nvPr/>
        </p:nvGrpSpPr>
        <p:grpSpPr>
          <a:xfrm>
            <a:off x="5252364" y="1729286"/>
            <a:ext cx="6950090" cy="4469598"/>
            <a:chOff x="-88759" y="1391375"/>
            <a:chExt cx="5212568" cy="3352199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C1C88D6-5D75-254A-B624-8E1DE7442E1F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951F3E-CE6C-4942-BEB7-BA23C948DFE5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8B2987-B300-EE44-9985-61F6CBFADD0E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988229-3DC9-074B-ACCA-CE1754A98CB6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E2E7D82-2208-3846-8EC2-0B06FCAAD29F}"/>
                </a:ext>
              </a:extLst>
            </p:cNvPr>
            <p:cNvSpPr/>
            <p:nvPr/>
          </p:nvSpPr>
          <p:spPr>
            <a:xfrm>
              <a:off x="1522142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A1A17F-FF30-1E46-B751-6B1DA2D2BD20}"/>
                </a:ext>
              </a:extLst>
            </p:cNvPr>
            <p:cNvSpPr txBox="1"/>
            <p:nvPr/>
          </p:nvSpPr>
          <p:spPr>
            <a:xfrm>
              <a:off x="-88759" y="2280512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Process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05111A-A638-E54C-8402-C19A2B2B6230}"/>
                </a:ext>
              </a:extLst>
            </p:cNvPr>
            <p:cNvSpPr txBox="1"/>
            <p:nvPr/>
          </p:nvSpPr>
          <p:spPr>
            <a:xfrm>
              <a:off x="177453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82C7EB-13ED-9948-B369-9E01E8120B6A}"/>
                </a:ext>
              </a:extLst>
            </p:cNvPr>
            <p:cNvSpPr txBox="1"/>
            <p:nvPr/>
          </p:nvSpPr>
          <p:spPr>
            <a:xfrm>
              <a:off x="4007803" y="2680023"/>
              <a:ext cx="1116006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="ctr" anchorCtr="0" compatLnSpc="0">
              <a:spAutoFit/>
            </a:bodyPr>
            <a:lstStyle/>
            <a:p>
              <a:pPr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Process</a:t>
              </a:r>
            </a:p>
            <a:p>
              <a:pPr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Accessible</a:t>
              </a:r>
            </a:p>
            <a:p>
              <a:pPr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Memory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B2468BE-97F7-B84F-BE64-73BDC45939CC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2B679F5C-D6EA-E24E-A42E-F018C6C9A799}"/>
                </a:ext>
              </a:extLst>
            </p:cNvPr>
            <p:cNvSpPr/>
            <p:nvPr/>
          </p:nvSpPr>
          <p:spPr>
            <a:xfrm>
              <a:off x="943488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26083656-BA27-D349-B2DC-7E2F5229AD77}"/>
                </a:ext>
              </a:extLst>
            </p:cNvPr>
            <p:cNvSpPr/>
            <p:nvPr/>
          </p:nvSpPr>
          <p:spPr>
            <a:xfrm rot="10800000">
              <a:off x="3555056" y="2593810"/>
              <a:ext cx="315443" cy="1037221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B014CA5C-868B-794F-9EAF-ADC0528FE9FC}"/>
                </a:ext>
              </a:extLst>
            </p:cNvPr>
            <p:cNvSpPr/>
            <p:nvPr/>
          </p:nvSpPr>
          <p:spPr>
            <a:xfrm>
              <a:off x="1026044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E2686C-AD41-7745-81AE-AEB1D1E1309E}"/>
              </a:ext>
            </a:extLst>
          </p:cNvPr>
          <p:cNvGrpSpPr/>
          <p:nvPr/>
        </p:nvGrpSpPr>
        <p:grpSpPr>
          <a:xfrm>
            <a:off x="60018" y="1729286"/>
            <a:ext cx="4391729" cy="4469598"/>
            <a:chOff x="5071918" y="1391375"/>
            <a:chExt cx="3293797" cy="3352199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D76A93F-4261-7B42-9B6D-179D63D92423}"/>
                </a:ext>
              </a:extLst>
            </p:cNvPr>
            <p:cNvSpPr/>
            <p:nvPr/>
          </p:nvSpPr>
          <p:spPr>
            <a:xfrm>
              <a:off x="6673393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D5DBFD-5037-C74F-B9A2-472C9FD9FC27}"/>
                </a:ext>
              </a:extLst>
            </p:cNvPr>
            <p:cNvSpPr/>
            <p:nvPr/>
          </p:nvSpPr>
          <p:spPr>
            <a:xfrm>
              <a:off x="6669325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0233AA0-54ED-1A44-AB17-553871699A5A}"/>
                </a:ext>
              </a:extLst>
            </p:cNvPr>
            <p:cNvSpPr/>
            <p:nvPr/>
          </p:nvSpPr>
          <p:spPr>
            <a:xfrm flipH="1" flipV="1">
              <a:off x="7371111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CED943D-193B-8C4B-ABB3-46B499955738}"/>
                </a:ext>
              </a:extLst>
            </p:cNvPr>
            <p:cNvSpPr/>
            <p:nvPr/>
          </p:nvSpPr>
          <p:spPr>
            <a:xfrm flipH="1">
              <a:off x="7371111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9EA5EBD-BEBC-C941-9B4E-E4C7B2728447}"/>
                </a:ext>
              </a:extLst>
            </p:cNvPr>
            <p:cNvSpPr/>
            <p:nvPr/>
          </p:nvSpPr>
          <p:spPr>
            <a:xfrm>
              <a:off x="6669325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82D852-AC32-2746-B949-4C6283A437A4}"/>
                </a:ext>
              </a:extLst>
            </p:cNvPr>
            <p:cNvSpPr txBox="1"/>
            <p:nvPr/>
          </p:nvSpPr>
          <p:spPr>
            <a:xfrm>
              <a:off x="5071918" y="2338629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Kernel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7F336E-8CEC-534B-BA8F-F83A1260887F}"/>
                </a:ext>
              </a:extLst>
            </p:cNvPr>
            <p:cNvSpPr txBox="1"/>
            <p:nvPr/>
          </p:nvSpPr>
          <p:spPr>
            <a:xfrm>
              <a:off x="5324636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492F7B2-6595-044B-83C4-F9631F461830}"/>
                </a:ext>
              </a:extLst>
            </p:cNvPr>
            <p:cNvSpPr/>
            <p:nvPr/>
          </p:nvSpPr>
          <p:spPr>
            <a:xfrm>
              <a:off x="6676065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93C9506-FC24-694B-86F6-54657AD51363}"/>
                </a:ext>
              </a:extLst>
            </p:cNvPr>
            <p:cNvSpPr/>
            <p:nvPr/>
          </p:nvSpPr>
          <p:spPr>
            <a:xfrm>
              <a:off x="6090671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3323BA9-A8DA-BF42-ABFF-6A62C81C595C}"/>
                </a:ext>
              </a:extLst>
            </p:cNvPr>
            <p:cNvSpPr/>
            <p:nvPr/>
          </p:nvSpPr>
          <p:spPr>
            <a:xfrm>
              <a:off x="6173227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2897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199-ADE5-244F-BA95-C35B622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kernel heap allocation results in shared fate across all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B857-B0C6-C54E-B75F-A71E9B7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65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8C9BA-64DB-3E44-8F20-B5220679A5BD}"/>
              </a:ext>
            </a:extLst>
          </p:cNvPr>
          <p:cNvGrpSpPr/>
          <p:nvPr/>
        </p:nvGrpSpPr>
        <p:grpSpPr>
          <a:xfrm>
            <a:off x="5941072" y="2876397"/>
            <a:ext cx="2261853" cy="3322488"/>
            <a:chOff x="1522142" y="2251709"/>
            <a:chExt cx="1696390" cy="249186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C1C88D6-5D75-254A-B624-8E1DE7442E1F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951F3E-CE6C-4942-BEB7-BA23C948DFE5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8B2987-B300-EE44-9985-61F6CBFADD0E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988229-3DC9-074B-ACCA-CE1754A98CB6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E2E7D82-2208-3846-8EC2-0B06FCAAD29F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B2468BE-97F7-B84F-BE64-73BDC45939CC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E2686C-AD41-7745-81AE-AEB1D1E1309E}"/>
              </a:ext>
            </a:extLst>
          </p:cNvPr>
          <p:cNvGrpSpPr/>
          <p:nvPr/>
        </p:nvGrpSpPr>
        <p:grpSpPr>
          <a:xfrm>
            <a:off x="60018" y="1729286"/>
            <a:ext cx="4391729" cy="4469598"/>
            <a:chOff x="5071918" y="1391375"/>
            <a:chExt cx="3293797" cy="3352199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D76A93F-4261-7B42-9B6D-179D63D92423}"/>
                </a:ext>
              </a:extLst>
            </p:cNvPr>
            <p:cNvSpPr/>
            <p:nvPr/>
          </p:nvSpPr>
          <p:spPr>
            <a:xfrm>
              <a:off x="6673393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D5DBFD-5037-C74F-B9A2-472C9FD9FC27}"/>
                </a:ext>
              </a:extLst>
            </p:cNvPr>
            <p:cNvSpPr/>
            <p:nvPr/>
          </p:nvSpPr>
          <p:spPr>
            <a:xfrm>
              <a:off x="6669325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0233AA0-54ED-1A44-AB17-553871699A5A}"/>
                </a:ext>
              </a:extLst>
            </p:cNvPr>
            <p:cNvSpPr/>
            <p:nvPr/>
          </p:nvSpPr>
          <p:spPr>
            <a:xfrm flipH="1" flipV="1">
              <a:off x="7371111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CED943D-193B-8C4B-ABB3-46B499955738}"/>
                </a:ext>
              </a:extLst>
            </p:cNvPr>
            <p:cNvSpPr/>
            <p:nvPr/>
          </p:nvSpPr>
          <p:spPr>
            <a:xfrm flipH="1">
              <a:off x="7371111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9EA5EBD-BEBC-C941-9B4E-E4C7B2728447}"/>
                </a:ext>
              </a:extLst>
            </p:cNvPr>
            <p:cNvSpPr/>
            <p:nvPr/>
          </p:nvSpPr>
          <p:spPr>
            <a:xfrm>
              <a:off x="6669325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82D852-AC32-2746-B949-4C6283A437A4}"/>
                </a:ext>
              </a:extLst>
            </p:cNvPr>
            <p:cNvSpPr txBox="1"/>
            <p:nvPr/>
          </p:nvSpPr>
          <p:spPr>
            <a:xfrm>
              <a:off x="5071918" y="2338629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Kernel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7F336E-8CEC-534B-BA8F-F83A1260887F}"/>
                </a:ext>
              </a:extLst>
            </p:cNvPr>
            <p:cNvSpPr txBox="1"/>
            <p:nvPr/>
          </p:nvSpPr>
          <p:spPr>
            <a:xfrm>
              <a:off x="5324636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492F7B2-6595-044B-83C4-F9631F461830}"/>
                </a:ext>
              </a:extLst>
            </p:cNvPr>
            <p:cNvSpPr/>
            <p:nvPr/>
          </p:nvSpPr>
          <p:spPr>
            <a:xfrm>
              <a:off x="6676065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93C9506-FC24-694B-86F6-54657AD51363}"/>
                </a:ext>
              </a:extLst>
            </p:cNvPr>
            <p:cNvSpPr/>
            <p:nvPr/>
          </p:nvSpPr>
          <p:spPr>
            <a:xfrm>
              <a:off x="6090671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3323BA9-A8DA-BF42-ABFF-6A62C81C595C}"/>
                </a:ext>
              </a:extLst>
            </p:cNvPr>
            <p:cNvSpPr/>
            <p:nvPr/>
          </p:nvSpPr>
          <p:spPr>
            <a:xfrm>
              <a:off x="6173227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44CBBC-CC74-904A-9B07-0447D8159606}"/>
              </a:ext>
            </a:extLst>
          </p:cNvPr>
          <p:cNvGrpSpPr/>
          <p:nvPr/>
        </p:nvGrpSpPr>
        <p:grpSpPr>
          <a:xfrm>
            <a:off x="8947035" y="2833216"/>
            <a:ext cx="2261853" cy="3322488"/>
            <a:chOff x="1522142" y="2251709"/>
            <a:chExt cx="1696390" cy="2491866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B9FDC31-4C99-5947-B28C-2CC7762199E5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0D0C1EE-7448-824E-B17E-F165B3252033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43B60C0-87DB-A349-97D5-2D9ACE046A77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12C761B-A86F-7C4E-AD43-32939DAD5FB7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5E7BB1C-1D61-A841-A53D-D9BC35614099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3DAB978-3D24-D745-863E-F991A8BA215B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1976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199-ADE5-244F-BA95-C35B622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kernel heap allocation results in shared fate across all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B857-B0C6-C54E-B75F-A71E9B7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66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8C9BA-64DB-3E44-8F20-B5220679A5BD}"/>
              </a:ext>
            </a:extLst>
          </p:cNvPr>
          <p:cNvGrpSpPr/>
          <p:nvPr/>
        </p:nvGrpSpPr>
        <p:grpSpPr>
          <a:xfrm>
            <a:off x="5941072" y="2190349"/>
            <a:ext cx="2261853" cy="4008537"/>
            <a:chOff x="1522142" y="1737172"/>
            <a:chExt cx="1696390" cy="3006403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C1C88D6-5D75-254A-B624-8E1DE7442E1F}"/>
                </a:ext>
              </a:extLst>
            </p:cNvPr>
            <p:cNvSpPr/>
            <p:nvPr/>
          </p:nvSpPr>
          <p:spPr>
            <a:xfrm>
              <a:off x="1526210" y="2963907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951F3E-CE6C-4942-BEB7-BA23C948DFE5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8B2987-B300-EE44-9985-61F6CBFADD0E}"/>
                </a:ext>
              </a:extLst>
            </p:cNvPr>
            <p:cNvSpPr/>
            <p:nvPr/>
          </p:nvSpPr>
          <p:spPr>
            <a:xfrm flipH="1" flipV="1">
              <a:off x="2223928" y="173717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988229-3DC9-074B-ACCA-CE1754A98CB6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E2E7D82-2208-3846-8EC2-0B06FCAAD29F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B2468BE-97F7-B84F-BE64-73BDC45939CC}"/>
                </a:ext>
              </a:extLst>
            </p:cNvPr>
            <p:cNvSpPr/>
            <p:nvPr/>
          </p:nvSpPr>
          <p:spPr>
            <a:xfrm>
              <a:off x="1528882" y="2104669"/>
              <a:ext cx="1689650" cy="8500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E2686C-AD41-7745-81AE-AEB1D1E1309E}"/>
              </a:ext>
            </a:extLst>
          </p:cNvPr>
          <p:cNvGrpSpPr/>
          <p:nvPr/>
        </p:nvGrpSpPr>
        <p:grpSpPr>
          <a:xfrm>
            <a:off x="60018" y="1729286"/>
            <a:ext cx="4391729" cy="4469598"/>
            <a:chOff x="5071918" y="1391375"/>
            <a:chExt cx="3293797" cy="3352199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D76A93F-4261-7B42-9B6D-179D63D92423}"/>
                </a:ext>
              </a:extLst>
            </p:cNvPr>
            <p:cNvSpPr/>
            <p:nvPr/>
          </p:nvSpPr>
          <p:spPr>
            <a:xfrm>
              <a:off x="6673393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D5DBFD-5037-C74F-B9A2-472C9FD9FC27}"/>
                </a:ext>
              </a:extLst>
            </p:cNvPr>
            <p:cNvSpPr/>
            <p:nvPr/>
          </p:nvSpPr>
          <p:spPr>
            <a:xfrm>
              <a:off x="6669325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0233AA0-54ED-1A44-AB17-553871699A5A}"/>
                </a:ext>
              </a:extLst>
            </p:cNvPr>
            <p:cNvSpPr/>
            <p:nvPr/>
          </p:nvSpPr>
          <p:spPr>
            <a:xfrm flipH="1" flipV="1">
              <a:off x="7371111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CED943D-193B-8C4B-ABB3-46B499955738}"/>
                </a:ext>
              </a:extLst>
            </p:cNvPr>
            <p:cNvSpPr/>
            <p:nvPr/>
          </p:nvSpPr>
          <p:spPr>
            <a:xfrm flipH="1">
              <a:off x="7371111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9EA5EBD-BEBC-C941-9B4E-E4C7B2728447}"/>
                </a:ext>
              </a:extLst>
            </p:cNvPr>
            <p:cNvSpPr/>
            <p:nvPr/>
          </p:nvSpPr>
          <p:spPr>
            <a:xfrm>
              <a:off x="6669325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82D852-AC32-2746-B949-4C6283A437A4}"/>
                </a:ext>
              </a:extLst>
            </p:cNvPr>
            <p:cNvSpPr txBox="1"/>
            <p:nvPr/>
          </p:nvSpPr>
          <p:spPr>
            <a:xfrm>
              <a:off x="5071918" y="2338629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Kernel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7F336E-8CEC-534B-BA8F-F83A1260887F}"/>
                </a:ext>
              </a:extLst>
            </p:cNvPr>
            <p:cNvSpPr txBox="1"/>
            <p:nvPr/>
          </p:nvSpPr>
          <p:spPr>
            <a:xfrm>
              <a:off x="5324636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492F7B2-6595-044B-83C4-F9631F461830}"/>
                </a:ext>
              </a:extLst>
            </p:cNvPr>
            <p:cNvSpPr/>
            <p:nvPr/>
          </p:nvSpPr>
          <p:spPr>
            <a:xfrm>
              <a:off x="6676065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93C9506-FC24-694B-86F6-54657AD51363}"/>
                </a:ext>
              </a:extLst>
            </p:cNvPr>
            <p:cNvSpPr/>
            <p:nvPr/>
          </p:nvSpPr>
          <p:spPr>
            <a:xfrm>
              <a:off x="6090671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3323BA9-A8DA-BF42-ABFF-6A62C81C595C}"/>
                </a:ext>
              </a:extLst>
            </p:cNvPr>
            <p:cNvSpPr/>
            <p:nvPr/>
          </p:nvSpPr>
          <p:spPr>
            <a:xfrm>
              <a:off x="6173227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44CBBC-CC74-904A-9B07-0447D8159606}"/>
              </a:ext>
            </a:extLst>
          </p:cNvPr>
          <p:cNvGrpSpPr/>
          <p:nvPr/>
        </p:nvGrpSpPr>
        <p:grpSpPr>
          <a:xfrm>
            <a:off x="8947035" y="2833216"/>
            <a:ext cx="2261853" cy="3322488"/>
            <a:chOff x="1522142" y="2251709"/>
            <a:chExt cx="1696390" cy="2491866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B9FDC31-4C99-5947-B28C-2CC7762199E5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0D0C1EE-7448-824E-B17E-F165B3252033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43B60C0-87DB-A349-97D5-2D9ACE046A77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12C761B-A86F-7C4E-AD43-32939DAD5FB7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5E7BB1C-1D61-A841-A53D-D9BC35614099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3DAB978-3D24-D745-863E-F991A8BA215B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49294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199-ADE5-244F-BA95-C35B622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kernel heap allocation results in shared fate across all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B857-B0C6-C54E-B75F-A71E9B7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67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8C9BA-64DB-3E44-8F20-B5220679A5BD}"/>
              </a:ext>
            </a:extLst>
          </p:cNvPr>
          <p:cNvGrpSpPr/>
          <p:nvPr/>
        </p:nvGrpSpPr>
        <p:grpSpPr>
          <a:xfrm>
            <a:off x="5941072" y="2190349"/>
            <a:ext cx="2261853" cy="4008537"/>
            <a:chOff x="1522142" y="1737172"/>
            <a:chExt cx="1696390" cy="3006403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C1C88D6-5D75-254A-B624-8E1DE7442E1F}"/>
                </a:ext>
              </a:extLst>
            </p:cNvPr>
            <p:cNvSpPr/>
            <p:nvPr/>
          </p:nvSpPr>
          <p:spPr>
            <a:xfrm>
              <a:off x="1526210" y="2963907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951F3E-CE6C-4942-BEB7-BA23C948DFE5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8B2987-B300-EE44-9985-61F6CBFADD0E}"/>
                </a:ext>
              </a:extLst>
            </p:cNvPr>
            <p:cNvSpPr/>
            <p:nvPr/>
          </p:nvSpPr>
          <p:spPr>
            <a:xfrm flipH="1" flipV="1">
              <a:off x="2223928" y="173717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988229-3DC9-074B-ACCA-CE1754A98CB6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E2E7D82-2208-3846-8EC2-0B06FCAAD29F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B2468BE-97F7-B84F-BE64-73BDC45939CC}"/>
                </a:ext>
              </a:extLst>
            </p:cNvPr>
            <p:cNvSpPr/>
            <p:nvPr/>
          </p:nvSpPr>
          <p:spPr>
            <a:xfrm>
              <a:off x="1528882" y="2104669"/>
              <a:ext cx="1689650" cy="8500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E2686C-AD41-7745-81AE-AEB1D1E1309E}"/>
              </a:ext>
            </a:extLst>
          </p:cNvPr>
          <p:cNvGrpSpPr/>
          <p:nvPr/>
        </p:nvGrpSpPr>
        <p:grpSpPr>
          <a:xfrm>
            <a:off x="60018" y="1729286"/>
            <a:ext cx="4391729" cy="4469598"/>
            <a:chOff x="5071918" y="1391375"/>
            <a:chExt cx="3293797" cy="3352199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D76A93F-4261-7B42-9B6D-179D63D92423}"/>
                </a:ext>
              </a:extLst>
            </p:cNvPr>
            <p:cNvSpPr/>
            <p:nvPr/>
          </p:nvSpPr>
          <p:spPr>
            <a:xfrm>
              <a:off x="6673393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D5DBFD-5037-C74F-B9A2-472C9FD9FC27}"/>
                </a:ext>
              </a:extLst>
            </p:cNvPr>
            <p:cNvSpPr/>
            <p:nvPr/>
          </p:nvSpPr>
          <p:spPr>
            <a:xfrm>
              <a:off x="6669325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0233AA0-54ED-1A44-AB17-553871699A5A}"/>
                </a:ext>
              </a:extLst>
            </p:cNvPr>
            <p:cNvSpPr/>
            <p:nvPr/>
          </p:nvSpPr>
          <p:spPr>
            <a:xfrm flipH="1" flipV="1">
              <a:off x="7371111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CED943D-193B-8C4B-ABB3-46B499955738}"/>
                </a:ext>
              </a:extLst>
            </p:cNvPr>
            <p:cNvSpPr/>
            <p:nvPr/>
          </p:nvSpPr>
          <p:spPr>
            <a:xfrm flipH="1">
              <a:off x="7371111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9EA5EBD-BEBC-C941-9B4E-E4C7B2728447}"/>
                </a:ext>
              </a:extLst>
            </p:cNvPr>
            <p:cNvSpPr/>
            <p:nvPr/>
          </p:nvSpPr>
          <p:spPr>
            <a:xfrm>
              <a:off x="6669325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82D852-AC32-2746-B949-4C6283A437A4}"/>
                </a:ext>
              </a:extLst>
            </p:cNvPr>
            <p:cNvSpPr txBox="1"/>
            <p:nvPr/>
          </p:nvSpPr>
          <p:spPr>
            <a:xfrm>
              <a:off x="5071918" y="2338629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Kernel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7F336E-8CEC-534B-BA8F-F83A1260887F}"/>
                </a:ext>
              </a:extLst>
            </p:cNvPr>
            <p:cNvSpPr txBox="1"/>
            <p:nvPr/>
          </p:nvSpPr>
          <p:spPr>
            <a:xfrm>
              <a:off x="5324636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492F7B2-6595-044B-83C4-F9631F461830}"/>
                </a:ext>
              </a:extLst>
            </p:cNvPr>
            <p:cNvSpPr/>
            <p:nvPr/>
          </p:nvSpPr>
          <p:spPr>
            <a:xfrm>
              <a:off x="6676065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93C9506-FC24-694B-86F6-54657AD51363}"/>
                </a:ext>
              </a:extLst>
            </p:cNvPr>
            <p:cNvSpPr/>
            <p:nvPr/>
          </p:nvSpPr>
          <p:spPr>
            <a:xfrm>
              <a:off x="6090671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3323BA9-A8DA-BF42-ABFF-6A62C81C595C}"/>
                </a:ext>
              </a:extLst>
            </p:cNvPr>
            <p:cNvSpPr/>
            <p:nvPr/>
          </p:nvSpPr>
          <p:spPr>
            <a:xfrm>
              <a:off x="6173227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44CBBC-CC74-904A-9B07-0447D8159606}"/>
              </a:ext>
            </a:extLst>
          </p:cNvPr>
          <p:cNvGrpSpPr/>
          <p:nvPr/>
        </p:nvGrpSpPr>
        <p:grpSpPr>
          <a:xfrm>
            <a:off x="8947035" y="814363"/>
            <a:ext cx="2261853" cy="5341341"/>
            <a:chOff x="1522142" y="737569"/>
            <a:chExt cx="1696390" cy="4006006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B9FDC31-4C99-5947-B28C-2CC7762199E5}"/>
                </a:ext>
              </a:extLst>
            </p:cNvPr>
            <p:cNvSpPr/>
            <p:nvPr/>
          </p:nvSpPr>
          <p:spPr>
            <a:xfrm>
              <a:off x="1526210" y="2963907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0D0C1EE-7448-824E-B17E-F165B3252033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43B60C0-87DB-A349-97D5-2D9ACE046A77}"/>
                </a:ext>
              </a:extLst>
            </p:cNvPr>
            <p:cNvSpPr/>
            <p:nvPr/>
          </p:nvSpPr>
          <p:spPr>
            <a:xfrm flipH="1" flipV="1">
              <a:off x="2223928" y="73756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12C761B-A86F-7C4E-AD43-32939DAD5FB7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5E7BB1C-1D61-A841-A53D-D9BC35614099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3DAB978-3D24-D745-863E-F991A8BA215B}"/>
                </a:ext>
              </a:extLst>
            </p:cNvPr>
            <p:cNvSpPr/>
            <p:nvPr/>
          </p:nvSpPr>
          <p:spPr>
            <a:xfrm>
              <a:off x="1528882" y="1088925"/>
              <a:ext cx="1689650" cy="185918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</p:grpSp>
      <p:sp>
        <p:nvSpPr>
          <p:cNvPr id="45" name="Cross 44">
            <a:extLst>
              <a:ext uri="{FF2B5EF4-FFF2-40B4-BE49-F238E27FC236}">
                <a16:creationId xmlns:a16="http://schemas.microsoft.com/office/drawing/2014/main" id="{F2883F5B-D8C0-F049-A8C3-A10AB61DA439}"/>
              </a:ext>
            </a:extLst>
          </p:cNvPr>
          <p:cNvSpPr/>
          <p:nvPr/>
        </p:nvSpPr>
        <p:spPr>
          <a:xfrm rot="2700000">
            <a:off x="9379130" y="703755"/>
            <a:ext cx="1416759" cy="1416759"/>
          </a:xfrm>
          <a:prstGeom prst="plus">
            <a:avLst>
              <a:gd name="adj" fmla="val 43564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2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199-ADE5-244F-BA95-C35B622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kernel heap allocation results in shared fate across all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B857-B0C6-C54E-B75F-A71E9B7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68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8C9BA-64DB-3E44-8F20-B5220679A5BD}"/>
              </a:ext>
            </a:extLst>
          </p:cNvPr>
          <p:cNvGrpSpPr/>
          <p:nvPr/>
        </p:nvGrpSpPr>
        <p:grpSpPr>
          <a:xfrm>
            <a:off x="5941072" y="2876397"/>
            <a:ext cx="2261853" cy="3322488"/>
            <a:chOff x="1522142" y="2251709"/>
            <a:chExt cx="1696390" cy="249186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C1C88D6-5D75-254A-B624-8E1DE7442E1F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951F3E-CE6C-4942-BEB7-BA23C948DFE5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8B2987-B300-EE44-9985-61F6CBFADD0E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988229-3DC9-074B-ACCA-CE1754A98CB6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E2E7D82-2208-3846-8EC2-0B06FCAAD29F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B2468BE-97F7-B84F-BE64-73BDC45939CC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E2686C-AD41-7745-81AE-AEB1D1E1309E}"/>
              </a:ext>
            </a:extLst>
          </p:cNvPr>
          <p:cNvGrpSpPr/>
          <p:nvPr/>
        </p:nvGrpSpPr>
        <p:grpSpPr>
          <a:xfrm>
            <a:off x="60018" y="1729286"/>
            <a:ext cx="4391729" cy="4469598"/>
            <a:chOff x="5071918" y="1391375"/>
            <a:chExt cx="3293797" cy="3352199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D76A93F-4261-7B42-9B6D-179D63D92423}"/>
                </a:ext>
              </a:extLst>
            </p:cNvPr>
            <p:cNvSpPr/>
            <p:nvPr/>
          </p:nvSpPr>
          <p:spPr>
            <a:xfrm>
              <a:off x="6673393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D5DBFD-5037-C74F-B9A2-472C9FD9FC27}"/>
                </a:ext>
              </a:extLst>
            </p:cNvPr>
            <p:cNvSpPr/>
            <p:nvPr/>
          </p:nvSpPr>
          <p:spPr>
            <a:xfrm>
              <a:off x="6669325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0233AA0-54ED-1A44-AB17-553871699A5A}"/>
                </a:ext>
              </a:extLst>
            </p:cNvPr>
            <p:cNvSpPr/>
            <p:nvPr/>
          </p:nvSpPr>
          <p:spPr>
            <a:xfrm flipH="1" flipV="1">
              <a:off x="7371111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CED943D-193B-8C4B-ABB3-46B499955738}"/>
                </a:ext>
              </a:extLst>
            </p:cNvPr>
            <p:cNvSpPr/>
            <p:nvPr/>
          </p:nvSpPr>
          <p:spPr>
            <a:xfrm flipH="1">
              <a:off x="7371111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9EA5EBD-BEBC-C941-9B4E-E4C7B2728447}"/>
                </a:ext>
              </a:extLst>
            </p:cNvPr>
            <p:cNvSpPr/>
            <p:nvPr/>
          </p:nvSpPr>
          <p:spPr>
            <a:xfrm>
              <a:off x="6669325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82D852-AC32-2746-B949-4C6283A437A4}"/>
                </a:ext>
              </a:extLst>
            </p:cNvPr>
            <p:cNvSpPr txBox="1"/>
            <p:nvPr/>
          </p:nvSpPr>
          <p:spPr>
            <a:xfrm>
              <a:off x="5071918" y="2338629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Kernel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7F336E-8CEC-534B-BA8F-F83A1260887F}"/>
                </a:ext>
              </a:extLst>
            </p:cNvPr>
            <p:cNvSpPr txBox="1"/>
            <p:nvPr/>
          </p:nvSpPr>
          <p:spPr>
            <a:xfrm>
              <a:off x="5324636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492F7B2-6595-044B-83C4-F9631F461830}"/>
                </a:ext>
              </a:extLst>
            </p:cNvPr>
            <p:cNvSpPr/>
            <p:nvPr/>
          </p:nvSpPr>
          <p:spPr>
            <a:xfrm>
              <a:off x="6676065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93C9506-FC24-694B-86F6-54657AD51363}"/>
                </a:ext>
              </a:extLst>
            </p:cNvPr>
            <p:cNvSpPr/>
            <p:nvPr/>
          </p:nvSpPr>
          <p:spPr>
            <a:xfrm>
              <a:off x="6090671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3323BA9-A8DA-BF42-ABFF-6A62C81C595C}"/>
                </a:ext>
              </a:extLst>
            </p:cNvPr>
            <p:cNvSpPr/>
            <p:nvPr/>
          </p:nvSpPr>
          <p:spPr>
            <a:xfrm>
              <a:off x="6173227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44CBBC-CC74-904A-9B07-0447D8159606}"/>
              </a:ext>
            </a:extLst>
          </p:cNvPr>
          <p:cNvGrpSpPr/>
          <p:nvPr/>
        </p:nvGrpSpPr>
        <p:grpSpPr>
          <a:xfrm>
            <a:off x="8947035" y="2833216"/>
            <a:ext cx="2261853" cy="3322488"/>
            <a:chOff x="1522142" y="2251709"/>
            <a:chExt cx="1696390" cy="2491866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B9FDC31-4C99-5947-B28C-2CC7762199E5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0D0C1EE-7448-824E-B17E-F165B3252033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43B60C0-87DB-A349-97D5-2D9ACE046A77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12C761B-A86F-7C4E-AD43-32939DAD5FB7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5E7BB1C-1D61-A841-A53D-D9BC35614099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3DAB978-3D24-D745-863E-F991A8BA215B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42870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199-ADE5-244F-BA95-C35B622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kernel heap allocation results in shared fate across all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B857-B0C6-C54E-B75F-A71E9B7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69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8C9BA-64DB-3E44-8F20-B5220679A5BD}"/>
              </a:ext>
            </a:extLst>
          </p:cNvPr>
          <p:cNvGrpSpPr/>
          <p:nvPr/>
        </p:nvGrpSpPr>
        <p:grpSpPr>
          <a:xfrm>
            <a:off x="5941072" y="2876397"/>
            <a:ext cx="2261853" cy="3322488"/>
            <a:chOff x="1522142" y="2251709"/>
            <a:chExt cx="1696390" cy="249186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C1C88D6-5D75-254A-B624-8E1DE7442E1F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951F3E-CE6C-4942-BEB7-BA23C948DFE5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8B2987-B300-EE44-9985-61F6CBFADD0E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988229-3DC9-074B-ACCA-CE1754A98CB6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E2E7D82-2208-3846-8EC2-0B06FCAAD29F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B2468BE-97F7-B84F-BE64-73BDC45939CC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E2686C-AD41-7745-81AE-AEB1D1E1309E}"/>
              </a:ext>
            </a:extLst>
          </p:cNvPr>
          <p:cNvGrpSpPr/>
          <p:nvPr/>
        </p:nvGrpSpPr>
        <p:grpSpPr>
          <a:xfrm>
            <a:off x="60018" y="1729286"/>
            <a:ext cx="4391729" cy="4469598"/>
            <a:chOff x="5071918" y="1391375"/>
            <a:chExt cx="3293797" cy="3352199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D76A93F-4261-7B42-9B6D-179D63D92423}"/>
                </a:ext>
              </a:extLst>
            </p:cNvPr>
            <p:cNvSpPr/>
            <p:nvPr/>
          </p:nvSpPr>
          <p:spPr>
            <a:xfrm>
              <a:off x="6673393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D5DBFD-5037-C74F-B9A2-472C9FD9FC27}"/>
                </a:ext>
              </a:extLst>
            </p:cNvPr>
            <p:cNvSpPr/>
            <p:nvPr/>
          </p:nvSpPr>
          <p:spPr>
            <a:xfrm>
              <a:off x="6669325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0233AA0-54ED-1A44-AB17-553871699A5A}"/>
                </a:ext>
              </a:extLst>
            </p:cNvPr>
            <p:cNvSpPr/>
            <p:nvPr/>
          </p:nvSpPr>
          <p:spPr>
            <a:xfrm flipH="1" flipV="1">
              <a:off x="7371111" y="195929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CED943D-193B-8C4B-ABB3-46B499955738}"/>
                </a:ext>
              </a:extLst>
            </p:cNvPr>
            <p:cNvSpPr/>
            <p:nvPr/>
          </p:nvSpPr>
          <p:spPr>
            <a:xfrm flipH="1">
              <a:off x="7371111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9EA5EBD-BEBC-C941-9B4E-E4C7B2728447}"/>
                </a:ext>
              </a:extLst>
            </p:cNvPr>
            <p:cNvSpPr/>
            <p:nvPr/>
          </p:nvSpPr>
          <p:spPr>
            <a:xfrm>
              <a:off x="6669325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82D852-AC32-2746-B949-4C6283A437A4}"/>
                </a:ext>
              </a:extLst>
            </p:cNvPr>
            <p:cNvSpPr txBox="1"/>
            <p:nvPr/>
          </p:nvSpPr>
          <p:spPr>
            <a:xfrm>
              <a:off x="5071918" y="2338629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Kernel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7F336E-8CEC-534B-BA8F-F83A1260887F}"/>
                </a:ext>
              </a:extLst>
            </p:cNvPr>
            <p:cNvSpPr txBox="1"/>
            <p:nvPr/>
          </p:nvSpPr>
          <p:spPr>
            <a:xfrm>
              <a:off x="5324636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492F7B2-6595-044B-83C4-F9631F461830}"/>
                </a:ext>
              </a:extLst>
            </p:cNvPr>
            <p:cNvSpPr/>
            <p:nvPr/>
          </p:nvSpPr>
          <p:spPr>
            <a:xfrm>
              <a:off x="6676065" y="2346003"/>
              <a:ext cx="1689650" cy="58951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P1 allocation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93C9506-FC24-694B-86F6-54657AD51363}"/>
                </a:ext>
              </a:extLst>
            </p:cNvPr>
            <p:cNvSpPr/>
            <p:nvPr/>
          </p:nvSpPr>
          <p:spPr>
            <a:xfrm>
              <a:off x="6090671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3323BA9-A8DA-BF42-ABFF-6A62C81C595C}"/>
                </a:ext>
              </a:extLst>
            </p:cNvPr>
            <p:cNvSpPr/>
            <p:nvPr/>
          </p:nvSpPr>
          <p:spPr>
            <a:xfrm>
              <a:off x="6173227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44CBBC-CC74-904A-9B07-0447D8159606}"/>
              </a:ext>
            </a:extLst>
          </p:cNvPr>
          <p:cNvGrpSpPr/>
          <p:nvPr/>
        </p:nvGrpSpPr>
        <p:grpSpPr>
          <a:xfrm>
            <a:off x="8947035" y="2833216"/>
            <a:ext cx="2261853" cy="3322488"/>
            <a:chOff x="1522142" y="2251709"/>
            <a:chExt cx="1696390" cy="2491866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B9FDC31-4C99-5947-B28C-2CC7762199E5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0D0C1EE-7448-824E-B17E-F165B3252033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43B60C0-87DB-A349-97D5-2D9ACE046A77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12C761B-A86F-7C4E-AD43-32939DAD5FB7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5E7BB1C-1D61-A841-A53D-D9BC35614099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3DAB978-3D24-D745-863E-F991A8BA215B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6597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Microcontrollers are comparatively </a:t>
            </a:r>
            <a:r>
              <a:rPr lang="en-US" i="1" dirty="0"/>
              <a:t>very</a:t>
            </a:r>
            <a:r>
              <a:rPr lang="en-US" dirty="0"/>
              <a:t> constrained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CPU</a:t>
            </a:r>
          </a:p>
          <a:p>
            <a:pPr lvl="1"/>
            <a:r>
              <a:rPr lang="en-US" dirty="0"/>
              <a:t>Single core, very simple pipeline</a:t>
            </a:r>
          </a:p>
          <a:p>
            <a:pPr lvl="1"/>
            <a:r>
              <a:rPr lang="en-US" dirty="0"/>
              <a:t>32-bit or 16-bit (although 8-bit systems still exist)</a:t>
            </a:r>
          </a:p>
          <a:p>
            <a:pPr lvl="1"/>
            <a:r>
              <a:rPr lang="en-US" dirty="0"/>
              <a:t>100 MHz or less (e.g. 32 kHz)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RAM</a:t>
            </a:r>
          </a:p>
          <a:p>
            <a:pPr lvl="1"/>
            <a:r>
              <a:rPr lang="en-US" dirty="0"/>
              <a:t>1-256 KB</a:t>
            </a:r>
          </a:p>
          <a:p>
            <a:pPr lvl="1"/>
            <a:r>
              <a:rPr lang="en-US" dirty="0"/>
              <a:t>Systems often disable some RAM to save power…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Flash storage</a:t>
            </a:r>
          </a:p>
          <a:p>
            <a:pPr lvl="1"/>
            <a:r>
              <a:rPr lang="en-US" dirty="0"/>
              <a:t>32-2048 KB</a:t>
            </a:r>
          </a:p>
          <a:p>
            <a:pPr lvl="1"/>
            <a:r>
              <a:rPr lang="en-US" dirty="0"/>
              <a:t>Mapped directly into memory</a:t>
            </a:r>
          </a:p>
          <a:p>
            <a:pPr lvl="1"/>
            <a:r>
              <a:rPr lang="en-US" dirty="0"/>
              <a:t>Code usually executes from flash!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530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199-ADE5-244F-BA95-C35B622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kernel heap allocation results in shared fate across all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B857-B0C6-C54E-B75F-A71E9B7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70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8C9BA-64DB-3E44-8F20-B5220679A5BD}"/>
              </a:ext>
            </a:extLst>
          </p:cNvPr>
          <p:cNvGrpSpPr/>
          <p:nvPr/>
        </p:nvGrpSpPr>
        <p:grpSpPr>
          <a:xfrm>
            <a:off x="5941072" y="2876397"/>
            <a:ext cx="2261853" cy="3322488"/>
            <a:chOff x="1522142" y="2251709"/>
            <a:chExt cx="1696390" cy="249186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C1C88D6-5D75-254A-B624-8E1DE7442E1F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951F3E-CE6C-4942-BEB7-BA23C948DFE5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8B2987-B300-EE44-9985-61F6CBFADD0E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988229-3DC9-074B-ACCA-CE1754A98CB6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E2E7D82-2208-3846-8EC2-0B06FCAAD29F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B2468BE-97F7-B84F-BE64-73BDC45939CC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E2686C-AD41-7745-81AE-AEB1D1E1309E}"/>
              </a:ext>
            </a:extLst>
          </p:cNvPr>
          <p:cNvGrpSpPr/>
          <p:nvPr/>
        </p:nvGrpSpPr>
        <p:grpSpPr>
          <a:xfrm>
            <a:off x="60018" y="1729286"/>
            <a:ext cx="4391729" cy="4469598"/>
            <a:chOff x="5071918" y="1391375"/>
            <a:chExt cx="3293797" cy="3352199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D76A93F-4261-7B42-9B6D-179D63D92423}"/>
                </a:ext>
              </a:extLst>
            </p:cNvPr>
            <p:cNvSpPr/>
            <p:nvPr/>
          </p:nvSpPr>
          <p:spPr>
            <a:xfrm>
              <a:off x="6673393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D5DBFD-5037-C74F-B9A2-472C9FD9FC27}"/>
                </a:ext>
              </a:extLst>
            </p:cNvPr>
            <p:cNvSpPr/>
            <p:nvPr/>
          </p:nvSpPr>
          <p:spPr>
            <a:xfrm>
              <a:off x="6669325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0233AA0-54ED-1A44-AB17-553871699A5A}"/>
                </a:ext>
              </a:extLst>
            </p:cNvPr>
            <p:cNvSpPr/>
            <p:nvPr/>
          </p:nvSpPr>
          <p:spPr>
            <a:xfrm flipH="1" flipV="1">
              <a:off x="7371111" y="173717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CED943D-193B-8C4B-ABB3-46B499955738}"/>
                </a:ext>
              </a:extLst>
            </p:cNvPr>
            <p:cNvSpPr/>
            <p:nvPr/>
          </p:nvSpPr>
          <p:spPr>
            <a:xfrm flipH="1">
              <a:off x="7371111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9EA5EBD-BEBC-C941-9B4E-E4C7B2728447}"/>
                </a:ext>
              </a:extLst>
            </p:cNvPr>
            <p:cNvSpPr/>
            <p:nvPr/>
          </p:nvSpPr>
          <p:spPr>
            <a:xfrm>
              <a:off x="6669325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82D852-AC32-2746-B949-4C6283A437A4}"/>
                </a:ext>
              </a:extLst>
            </p:cNvPr>
            <p:cNvSpPr txBox="1"/>
            <p:nvPr/>
          </p:nvSpPr>
          <p:spPr>
            <a:xfrm>
              <a:off x="5071918" y="2338629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Kernel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7F336E-8CEC-534B-BA8F-F83A1260887F}"/>
                </a:ext>
              </a:extLst>
            </p:cNvPr>
            <p:cNvSpPr txBox="1"/>
            <p:nvPr/>
          </p:nvSpPr>
          <p:spPr>
            <a:xfrm>
              <a:off x="5324636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492F7B2-6595-044B-83C4-F9631F461830}"/>
                </a:ext>
              </a:extLst>
            </p:cNvPr>
            <p:cNvSpPr/>
            <p:nvPr/>
          </p:nvSpPr>
          <p:spPr>
            <a:xfrm>
              <a:off x="6676065" y="2104669"/>
              <a:ext cx="1689650" cy="8500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P1 allocation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P2 allocation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93C9506-FC24-694B-86F6-54657AD51363}"/>
                </a:ext>
              </a:extLst>
            </p:cNvPr>
            <p:cNvSpPr/>
            <p:nvPr/>
          </p:nvSpPr>
          <p:spPr>
            <a:xfrm>
              <a:off x="6090671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3323BA9-A8DA-BF42-ABFF-6A62C81C595C}"/>
                </a:ext>
              </a:extLst>
            </p:cNvPr>
            <p:cNvSpPr/>
            <p:nvPr/>
          </p:nvSpPr>
          <p:spPr>
            <a:xfrm>
              <a:off x="6173227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44CBBC-CC74-904A-9B07-0447D8159606}"/>
              </a:ext>
            </a:extLst>
          </p:cNvPr>
          <p:cNvGrpSpPr/>
          <p:nvPr/>
        </p:nvGrpSpPr>
        <p:grpSpPr>
          <a:xfrm>
            <a:off x="8947035" y="2833216"/>
            <a:ext cx="2261853" cy="3322488"/>
            <a:chOff x="1522142" y="2251709"/>
            <a:chExt cx="1696390" cy="2491866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B9FDC31-4C99-5947-B28C-2CC7762199E5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0D0C1EE-7448-824E-B17E-F165B3252033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43B60C0-87DB-A349-97D5-2D9ACE046A77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12C761B-A86F-7C4E-AD43-32939DAD5FB7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5E7BB1C-1D61-A841-A53D-D9BC35614099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3DAB978-3D24-D745-863E-F991A8BA215B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00420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199-ADE5-244F-BA95-C35B622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kernel heap allocation results in shared fate across all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B857-B0C6-C54E-B75F-A71E9B7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71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8C9BA-64DB-3E44-8F20-B5220679A5BD}"/>
              </a:ext>
            </a:extLst>
          </p:cNvPr>
          <p:cNvGrpSpPr/>
          <p:nvPr/>
        </p:nvGrpSpPr>
        <p:grpSpPr>
          <a:xfrm>
            <a:off x="5941072" y="2876397"/>
            <a:ext cx="2261853" cy="3322488"/>
            <a:chOff x="1522142" y="2251709"/>
            <a:chExt cx="1696390" cy="249186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C1C88D6-5D75-254A-B624-8E1DE7442E1F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951F3E-CE6C-4942-BEB7-BA23C948DFE5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8B2987-B300-EE44-9985-61F6CBFADD0E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988229-3DC9-074B-ACCA-CE1754A98CB6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E2E7D82-2208-3846-8EC2-0B06FCAAD29F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B2468BE-97F7-B84F-BE64-73BDC45939CC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E2686C-AD41-7745-81AE-AEB1D1E1309E}"/>
              </a:ext>
            </a:extLst>
          </p:cNvPr>
          <p:cNvGrpSpPr/>
          <p:nvPr/>
        </p:nvGrpSpPr>
        <p:grpSpPr>
          <a:xfrm>
            <a:off x="60018" y="1224344"/>
            <a:ext cx="4391729" cy="4974540"/>
            <a:chOff x="5071918" y="1012669"/>
            <a:chExt cx="3293797" cy="3730905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D76A93F-4261-7B42-9B6D-179D63D92423}"/>
                </a:ext>
              </a:extLst>
            </p:cNvPr>
            <p:cNvSpPr/>
            <p:nvPr/>
          </p:nvSpPr>
          <p:spPr>
            <a:xfrm>
              <a:off x="6673393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D5DBFD-5037-C74F-B9A2-472C9FD9FC27}"/>
                </a:ext>
              </a:extLst>
            </p:cNvPr>
            <p:cNvSpPr/>
            <p:nvPr/>
          </p:nvSpPr>
          <p:spPr>
            <a:xfrm>
              <a:off x="6669325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0233AA0-54ED-1A44-AB17-553871699A5A}"/>
                </a:ext>
              </a:extLst>
            </p:cNvPr>
            <p:cNvSpPr/>
            <p:nvPr/>
          </p:nvSpPr>
          <p:spPr>
            <a:xfrm flipH="1" flipV="1">
              <a:off x="7371111" y="101266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CED943D-193B-8C4B-ABB3-46B499955738}"/>
                </a:ext>
              </a:extLst>
            </p:cNvPr>
            <p:cNvSpPr/>
            <p:nvPr/>
          </p:nvSpPr>
          <p:spPr>
            <a:xfrm flipH="1">
              <a:off x="7371111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9EA5EBD-BEBC-C941-9B4E-E4C7B2728447}"/>
                </a:ext>
              </a:extLst>
            </p:cNvPr>
            <p:cNvSpPr/>
            <p:nvPr/>
          </p:nvSpPr>
          <p:spPr>
            <a:xfrm>
              <a:off x="6669325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82D852-AC32-2746-B949-4C6283A437A4}"/>
                </a:ext>
              </a:extLst>
            </p:cNvPr>
            <p:cNvSpPr txBox="1"/>
            <p:nvPr/>
          </p:nvSpPr>
          <p:spPr>
            <a:xfrm>
              <a:off x="5071918" y="2338629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Kernel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7F336E-8CEC-534B-BA8F-F83A1260887F}"/>
                </a:ext>
              </a:extLst>
            </p:cNvPr>
            <p:cNvSpPr txBox="1"/>
            <p:nvPr/>
          </p:nvSpPr>
          <p:spPr>
            <a:xfrm>
              <a:off x="5324636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492F7B2-6595-044B-83C4-F9631F461830}"/>
                </a:ext>
              </a:extLst>
            </p:cNvPr>
            <p:cNvSpPr/>
            <p:nvPr/>
          </p:nvSpPr>
          <p:spPr>
            <a:xfrm>
              <a:off x="6676065" y="1098680"/>
              <a:ext cx="1689650" cy="185918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P1 allocation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P2 allocation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P2 allocation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P2 allocation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P2 allocation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P2 allocation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93C9506-FC24-694B-86F6-54657AD51363}"/>
                </a:ext>
              </a:extLst>
            </p:cNvPr>
            <p:cNvSpPr/>
            <p:nvPr/>
          </p:nvSpPr>
          <p:spPr>
            <a:xfrm>
              <a:off x="6090671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3323BA9-A8DA-BF42-ABFF-6A62C81C595C}"/>
                </a:ext>
              </a:extLst>
            </p:cNvPr>
            <p:cNvSpPr/>
            <p:nvPr/>
          </p:nvSpPr>
          <p:spPr>
            <a:xfrm>
              <a:off x="6173227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44CBBC-CC74-904A-9B07-0447D8159606}"/>
              </a:ext>
            </a:extLst>
          </p:cNvPr>
          <p:cNvGrpSpPr/>
          <p:nvPr/>
        </p:nvGrpSpPr>
        <p:grpSpPr>
          <a:xfrm>
            <a:off x="8947035" y="2833216"/>
            <a:ext cx="2261853" cy="3322488"/>
            <a:chOff x="1522142" y="2251709"/>
            <a:chExt cx="1696390" cy="2491866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B9FDC31-4C99-5947-B28C-2CC7762199E5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0D0C1EE-7448-824E-B17E-F165B3252033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43B60C0-87DB-A349-97D5-2D9ACE046A77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12C761B-A86F-7C4E-AD43-32939DAD5FB7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5E7BB1C-1D61-A841-A53D-D9BC35614099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3DAB978-3D24-D745-863E-F991A8BA215B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  <p:sp>
        <p:nvSpPr>
          <p:cNvPr id="45" name="Cross 44">
            <a:extLst>
              <a:ext uri="{FF2B5EF4-FFF2-40B4-BE49-F238E27FC236}">
                <a16:creationId xmlns:a16="http://schemas.microsoft.com/office/drawing/2014/main" id="{B0F6FBB1-6597-AA4C-9A0E-C586C46496E9}"/>
              </a:ext>
            </a:extLst>
          </p:cNvPr>
          <p:cNvSpPr/>
          <p:nvPr/>
        </p:nvSpPr>
        <p:spPr>
          <a:xfrm rot="2700000">
            <a:off x="2612439" y="777349"/>
            <a:ext cx="1416759" cy="1416759"/>
          </a:xfrm>
          <a:prstGeom prst="plus">
            <a:avLst>
              <a:gd name="adj" fmla="val 43564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ross 45">
            <a:extLst>
              <a:ext uri="{FF2B5EF4-FFF2-40B4-BE49-F238E27FC236}">
                <a16:creationId xmlns:a16="http://schemas.microsoft.com/office/drawing/2014/main" id="{2AED3C5A-15B0-854D-84DC-9668E1B3ADBD}"/>
              </a:ext>
            </a:extLst>
          </p:cNvPr>
          <p:cNvSpPr/>
          <p:nvPr/>
        </p:nvSpPr>
        <p:spPr>
          <a:xfrm rot="2700000">
            <a:off x="9379131" y="980071"/>
            <a:ext cx="1416759" cy="1416759"/>
          </a:xfrm>
          <a:prstGeom prst="plus">
            <a:avLst>
              <a:gd name="adj" fmla="val 43564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ross 46">
            <a:extLst>
              <a:ext uri="{FF2B5EF4-FFF2-40B4-BE49-F238E27FC236}">
                <a16:creationId xmlns:a16="http://schemas.microsoft.com/office/drawing/2014/main" id="{BBD3674B-F0E0-8E43-B80C-D7597D7D691C}"/>
              </a:ext>
            </a:extLst>
          </p:cNvPr>
          <p:cNvSpPr/>
          <p:nvPr/>
        </p:nvSpPr>
        <p:spPr>
          <a:xfrm rot="2700000">
            <a:off x="6355489" y="990071"/>
            <a:ext cx="1416759" cy="1416759"/>
          </a:xfrm>
          <a:prstGeom prst="plus">
            <a:avLst>
              <a:gd name="adj" fmla="val 43564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9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0C3F-3FEA-4F55-A0B9-74C9D990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per-process kernel heaps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8EA0C-45AB-48DB-9E9A-BCBACB427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Grant section is only accessible to the kernel</a:t>
            </a:r>
          </a:p>
          <a:p>
            <a:pPr lvl="1"/>
            <a:r>
              <a:rPr lang="en-US" dirty="0"/>
              <a:t>Used to store application-specific kernel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A5309-B9F4-49BC-BBF4-642F8344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9537E93-1B36-4F5A-9AD3-3263C3425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833" y="2719885"/>
            <a:ext cx="7302953" cy="322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7246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3C3A-3DCE-4B54-B13D-E1C021F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Grants balance reliability and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D23F-4DBE-4941-B19B-E452CD0A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89584"/>
            <a:ext cx="10972800" cy="1582615"/>
          </a:xfrm>
        </p:spPr>
        <p:txBody>
          <a:bodyPr/>
          <a:lstStyle/>
          <a:p>
            <a:r>
              <a:rPr lang="en-US" dirty="0"/>
              <a:t>Using too much memory only affects processes that do so</a:t>
            </a:r>
          </a:p>
          <a:p>
            <a:r>
              <a:rPr lang="en-US" dirty="0"/>
              <a:t>No application can deny kernel services to another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CC17-D443-444E-979A-FC9BC0D2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  <p:sp>
        <p:nvSpPr>
          <p:cNvPr id="19" name="Google Shape;357;p45">
            <a:extLst>
              <a:ext uri="{FF2B5EF4-FFF2-40B4-BE49-F238E27FC236}">
                <a16:creationId xmlns:a16="http://schemas.microsoft.com/office/drawing/2014/main" id="{85771142-673E-492D-9E75-0DB00F8BD6C3}"/>
              </a:ext>
            </a:extLst>
          </p:cNvPr>
          <p:cNvSpPr/>
          <p:nvPr/>
        </p:nvSpPr>
        <p:spPr>
          <a:xfrm>
            <a:off x="5250503" y="3396162"/>
            <a:ext cx="1617578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3150" y="0"/>
                </a:moveTo>
                <a:cubicBezTo>
                  <a:pt x="6563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6563" y="119963"/>
                  <a:pt x="13150" y="119963"/>
                </a:cubicBezTo>
                <a:lnTo>
                  <a:pt x="106801" y="119963"/>
                </a:lnTo>
                <a:cubicBezTo>
                  <a:pt x="113388" y="119963"/>
                  <a:pt x="119975" y="109957"/>
                  <a:pt x="119975" y="99950"/>
                </a:cubicBezTo>
                <a:lnTo>
                  <a:pt x="119975" y="19975"/>
                </a:lnTo>
                <a:cubicBezTo>
                  <a:pt x="119975" y="9969"/>
                  <a:pt x="113388" y="0"/>
                  <a:pt x="106801" y="0"/>
                </a:cubicBezTo>
                <a:lnTo>
                  <a:pt x="13150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Timer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358;p45">
            <a:extLst>
              <a:ext uri="{FF2B5EF4-FFF2-40B4-BE49-F238E27FC236}">
                <a16:creationId xmlns:a16="http://schemas.microsoft.com/office/drawing/2014/main" id="{BC427663-7389-46E8-BB3B-22EB8FC284C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2465" y="1642725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359;p45">
            <a:extLst>
              <a:ext uri="{FF2B5EF4-FFF2-40B4-BE49-F238E27FC236}">
                <a16:creationId xmlns:a16="http://schemas.microsoft.com/office/drawing/2014/main" id="{BF1793D7-EDBD-460C-8459-E675F79EA852}"/>
              </a:ext>
            </a:extLst>
          </p:cNvPr>
          <p:cNvCxnSpPr/>
          <p:nvPr/>
        </p:nvCxnSpPr>
        <p:spPr>
          <a:xfrm>
            <a:off x="2558470" y="3074476"/>
            <a:ext cx="7435045" cy="0"/>
          </a:xfrm>
          <a:prstGeom prst="straightConnector1">
            <a:avLst/>
          </a:prstGeom>
          <a:noFill/>
          <a:ln w="183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22" name="Google Shape;360;p45">
            <a:extLst>
              <a:ext uri="{FF2B5EF4-FFF2-40B4-BE49-F238E27FC236}">
                <a16:creationId xmlns:a16="http://schemas.microsoft.com/office/drawing/2014/main" id="{8B7AD3CD-4F75-4E3C-BF80-C87612974A65}"/>
              </a:ext>
            </a:extLst>
          </p:cNvPr>
          <p:cNvSpPr/>
          <p:nvPr/>
        </p:nvSpPr>
        <p:spPr>
          <a:xfrm>
            <a:off x="3057819" y="1989559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23" name="Google Shape;361;p45">
            <a:extLst>
              <a:ext uri="{FF2B5EF4-FFF2-40B4-BE49-F238E27FC236}">
                <a16:creationId xmlns:a16="http://schemas.microsoft.com/office/drawing/2014/main" id="{371C0022-0F48-44F9-B294-4807F09435B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20461" y="1642725"/>
            <a:ext cx="1456707" cy="71945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362;p45">
            <a:extLst>
              <a:ext uri="{FF2B5EF4-FFF2-40B4-BE49-F238E27FC236}">
                <a16:creationId xmlns:a16="http://schemas.microsoft.com/office/drawing/2014/main" id="{9467BD4B-A328-45A3-A186-BF674E7B3137}"/>
              </a:ext>
            </a:extLst>
          </p:cNvPr>
          <p:cNvSpPr/>
          <p:nvPr/>
        </p:nvSpPr>
        <p:spPr>
          <a:xfrm>
            <a:off x="4735815" y="1989559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25" name="Google Shape;363;p45">
            <a:extLst>
              <a:ext uri="{FF2B5EF4-FFF2-40B4-BE49-F238E27FC236}">
                <a16:creationId xmlns:a16="http://schemas.microsoft.com/office/drawing/2014/main" id="{A9011065-3086-43A6-AD5E-E6253470792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38039" y="1642725"/>
            <a:ext cx="1456707" cy="71945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364;p45">
            <a:extLst>
              <a:ext uri="{FF2B5EF4-FFF2-40B4-BE49-F238E27FC236}">
                <a16:creationId xmlns:a16="http://schemas.microsoft.com/office/drawing/2014/main" id="{96045188-668E-4D4D-9237-3CE18D4564FC}"/>
              </a:ext>
            </a:extLst>
          </p:cNvPr>
          <p:cNvSpPr/>
          <p:nvPr/>
        </p:nvSpPr>
        <p:spPr>
          <a:xfrm>
            <a:off x="6353393" y="1989559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27" name="Google Shape;365;p45">
            <a:extLst>
              <a:ext uri="{FF2B5EF4-FFF2-40B4-BE49-F238E27FC236}">
                <a16:creationId xmlns:a16="http://schemas.microsoft.com/office/drawing/2014/main" id="{5317423E-915A-43D9-B294-0F7B137F202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35957" y="1642725"/>
            <a:ext cx="1456707" cy="71945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366;p45">
            <a:extLst>
              <a:ext uri="{FF2B5EF4-FFF2-40B4-BE49-F238E27FC236}">
                <a16:creationId xmlns:a16="http://schemas.microsoft.com/office/drawing/2014/main" id="{30A472E8-340A-4240-81FD-3279BFF3AEBA}"/>
              </a:ext>
            </a:extLst>
          </p:cNvPr>
          <p:cNvSpPr/>
          <p:nvPr/>
        </p:nvSpPr>
        <p:spPr>
          <a:xfrm>
            <a:off x="8051311" y="1989559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29" name="Google Shape;367;p45">
            <a:extLst>
              <a:ext uri="{FF2B5EF4-FFF2-40B4-BE49-F238E27FC236}">
                <a16:creationId xmlns:a16="http://schemas.microsoft.com/office/drawing/2014/main" id="{565B209D-0DAA-4D4F-A5B7-B35FF1CA228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4031" y="1642725"/>
            <a:ext cx="1456707" cy="71945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68;p45">
            <a:extLst>
              <a:ext uri="{FF2B5EF4-FFF2-40B4-BE49-F238E27FC236}">
                <a16:creationId xmlns:a16="http://schemas.microsoft.com/office/drawing/2014/main" id="{C2567AE1-8B71-4736-ABCC-F561C5FDDE48}"/>
              </a:ext>
            </a:extLst>
          </p:cNvPr>
          <p:cNvSpPr/>
          <p:nvPr/>
        </p:nvSpPr>
        <p:spPr>
          <a:xfrm>
            <a:off x="9709385" y="1989559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31" name="Google Shape;369;p45">
            <a:extLst>
              <a:ext uri="{FF2B5EF4-FFF2-40B4-BE49-F238E27FC236}">
                <a16:creationId xmlns:a16="http://schemas.microsoft.com/office/drawing/2014/main" id="{34601EC7-9154-45F1-A78F-8AC20388E6C3}"/>
              </a:ext>
            </a:extLst>
          </p:cNvPr>
          <p:cNvCxnSpPr/>
          <p:nvPr/>
        </p:nvCxnSpPr>
        <p:spPr>
          <a:xfrm>
            <a:off x="2387666" y="2362520"/>
            <a:ext cx="3586888" cy="156597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" name="Google Shape;369;p45">
            <a:extLst>
              <a:ext uri="{FF2B5EF4-FFF2-40B4-BE49-F238E27FC236}">
                <a16:creationId xmlns:a16="http://schemas.microsoft.com/office/drawing/2014/main" id="{91F9ED6F-70BA-40FB-AEBD-4FF7B6435F8E}"/>
              </a:ext>
            </a:extLst>
          </p:cNvPr>
          <p:cNvCxnSpPr>
            <a:cxnSpLocks/>
          </p:cNvCxnSpPr>
          <p:nvPr/>
        </p:nvCxnSpPr>
        <p:spPr>
          <a:xfrm flipH="1" flipV="1">
            <a:off x="3402040" y="2260625"/>
            <a:ext cx="2409824" cy="129458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" name="Google Shape;368;p45">
            <a:extLst>
              <a:ext uri="{FF2B5EF4-FFF2-40B4-BE49-F238E27FC236}">
                <a16:creationId xmlns:a16="http://schemas.microsoft.com/office/drawing/2014/main" id="{16A41131-A7DA-436C-827A-C2249A1AE13B}"/>
              </a:ext>
            </a:extLst>
          </p:cNvPr>
          <p:cNvSpPr/>
          <p:nvPr/>
        </p:nvSpPr>
        <p:spPr>
          <a:xfrm>
            <a:off x="9335907" y="1989559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sp>
        <p:nvSpPr>
          <p:cNvPr id="34" name="Google Shape;368;p45">
            <a:extLst>
              <a:ext uri="{FF2B5EF4-FFF2-40B4-BE49-F238E27FC236}">
                <a16:creationId xmlns:a16="http://schemas.microsoft.com/office/drawing/2014/main" id="{3504A0F7-47B0-476E-8B24-91AD82436A73}"/>
              </a:ext>
            </a:extLst>
          </p:cNvPr>
          <p:cNvSpPr/>
          <p:nvPr/>
        </p:nvSpPr>
        <p:spPr>
          <a:xfrm>
            <a:off x="9325803" y="1680609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sp>
        <p:nvSpPr>
          <p:cNvPr id="35" name="Google Shape;368;p45">
            <a:extLst>
              <a:ext uri="{FF2B5EF4-FFF2-40B4-BE49-F238E27FC236}">
                <a16:creationId xmlns:a16="http://schemas.microsoft.com/office/drawing/2014/main" id="{09907946-5933-4B04-A489-F13E83CCBF49}"/>
              </a:ext>
            </a:extLst>
          </p:cNvPr>
          <p:cNvSpPr/>
          <p:nvPr/>
        </p:nvSpPr>
        <p:spPr>
          <a:xfrm>
            <a:off x="9713348" y="1680609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sp>
        <p:nvSpPr>
          <p:cNvPr id="36" name="Google Shape;368;p45">
            <a:extLst>
              <a:ext uri="{FF2B5EF4-FFF2-40B4-BE49-F238E27FC236}">
                <a16:creationId xmlns:a16="http://schemas.microsoft.com/office/drawing/2014/main" id="{2423D91C-7CC4-4AC4-8666-771CC35E4601}"/>
              </a:ext>
            </a:extLst>
          </p:cNvPr>
          <p:cNvSpPr/>
          <p:nvPr/>
        </p:nvSpPr>
        <p:spPr>
          <a:xfrm>
            <a:off x="10086224" y="1883745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</p:spTree>
    <p:extLst>
      <p:ext uri="{BB962C8B-B14F-4D97-AF65-F5344CB8AC3E}">
        <p14:creationId xmlns:p14="http://schemas.microsoft.com/office/powerpoint/2010/main" val="417470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F12E-DA6E-4CDA-A6D4-A09A0872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to deal with in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3873-3712-4DE0-BC61-B6565119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 we prevent malicious accesses without virtual memory?</a:t>
            </a:r>
          </a:p>
          <a:p>
            <a:pPr lvl="1"/>
            <a:r>
              <a:rPr lang="en-US" dirty="0"/>
              <a:t>With Memory Protection Unit hardware</a:t>
            </a:r>
            <a:endParaRPr lang="en-US" b="1" dirty="0"/>
          </a:p>
          <a:p>
            <a:pPr lvl="1"/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load multiple applications without virtual memory?</a:t>
            </a:r>
          </a:p>
          <a:p>
            <a:pPr lvl="1"/>
            <a:r>
              <a:rPr lang="en-US" dirty="0"/>
              <a:t>With Position Independent Code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manage having so little memory?</a:t>
            </a:r>
          </a:p>
          <a:p>
            <a:pPr lvl="1"/>
            <a:r>
              <a:rPr lang="en-US" dirty="0"/>
              <a:t>With Grant regions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B33E9-340F-42A9-A0F8-8846ADCE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323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1476-8C14-4D56-AD2C-C2A82D19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 research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D311F-6F8E-48F3-B02E-6A9F4D170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of an OS kernel using language safety features</a:t>
            </a:r>
          </a:p>
          <a:p>
            <a:pPr lvl="1"/>
            <a:r>
              <a:rPr lang="en-US" dirty="0"/>
              <a:t>What parts of this were particularly challenging?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Design of a multiprogramming OS under severe memory restrictions</a:t>
            </a:r>
          </a:p>
          <a:p>
            <a:pPr lvl="1"/>
            <a:r>
              <a:rPr lang="en-US" dirty="0"/>
              <a:t>No virtual memory</a:t>
            </a:r>
          </a:p>
          <a:p>
            <a:pPr lvl="1"/>
            <a:r>
              <a:rPr lang="en-US" dirty="0"/>
              <a:t>~64 KB of RAM for the entire system (kernel and applications)</a:t>
            </a:r>
          </a:p>
          <a:p>
            <a:pPr lvl="2"/>
            <a:r>
              <a:rPr lang="en-US" dirty="0"/>
              <a:t>Grants as a solution for reliable flexibility</a:t>
            </a:r>
          </a:p>
          <a:p>
            <a:pPr lvl="2"/>
            <a:endParaRPr lang="en-US" dirty="0"/>
          </a:p>
          <a:p>
            <a:r>
              <a:rPr lang="en-US" dirty="0"/>
              <a:t>“Multiprogramming a 64 kB Computer Safely and Efficiently”</a:t>
            </a:r>
            <a:br>
              <a:rPr lang="en-US" dirty="0"/>
            </a:br>
            <a:r>
              <a:rPr lang="en-US" dirty="0"/>
              <a:t>Levy et al. 2017. Symposium on Operating Systems Principles.</a:t>
            </a:r>
            <a:br>
              <a:rPr lang="en-US" dirty="0"/>
            </a:br>
            <a:r>
              <a:rPr lang="en-US" sz="2400" dirty="0">
                <a:hlinkClick r:id="rId2"/>
              </a:rPr>
              <a:t>https://brandenghena.com/projects/tock/levy17multiprogramming.pdf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9F483-01FF-4CF5-9E86-6571F360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096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Embedded Systems</a:t>
            </a:r>
          </a:p>
          <a:p>
            <a:r>
              <a:rPr lang="en-US" dirty="0"/>
              <a:t>Embedded Operating Systems</a:t>
            </a:r>
          </a:p>
          <a:p>
            <a:endParaRPr lang="en-US" dirty="0"/>
          </a:p>
          <a:p>
            <a:r>
              <a:rPr lang="en-US" dirty="0"/>
              <a:t>Tock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Designing a secure kernel</a:t>
            </a:r>
          </a:p>
          <a:p>
            <a:pPr lvl="1"/>
            <a:r>
              <a:rPr lang="en-US" dirty="0"/>
              <a:t>Designing secure applications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290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are incredibly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Vast variety of sensors that might be used</a:t>
            </a:r>
          </a:p>
          <a:p>
            <a:pPr lvl="1"/>
            <a:r>
              <a:rPr lang="en-US" dirty="0"/>
              <a:t>Temperature, Humidity, Light Intensity, Light Color, Air Pressure, Air Quality, Acceleration, Rotation, Magnetic Field, Buttons</a:t>
            </a:r>
          </a:p>
          <a:p>
            <a:pPr lvl="1"/>
            <a:endParaRPr lang="en-US" dirty="0"/>
          </a:p>
          <a:p>
            <a:r>
              <a:rPr lang="en-US" dirty="0"/>
              <a:t>Variety of other systems to communicate with</a:t>
            </a:r>
          </a:p>
          <a:p>
            <a:pPr lvl="1"/>
            <a:r>
              <a:rPr lang="en-US" dirty="0"/>
              <a:t>SD cards, radios, GPS, other microcontrollers</a:t>
            </a:r>
          </a:p>
          <a:p>
            <a:pPr lvl="1"/>
            <a:endParaRPr lang="en-US" dirty="0"/>
          </a:p>
          <a:p>
            <a:r>
              <a:rPr lang="en-US" dirty="0"/>
              <a:t>Devices are the core purpose of embedded systems</a:t>
            </a:r>
          </a:p>
          <a:p>
            <a:pPr lvl="1"/>
            <a:r>
              <a:rPr lang="en-US" dirty="0"/>
              <a:t>Which makes correct drivers more important</a:t>
            </a:r>
          </a:p>
          <a:p>
            <a:pPr lvl="1"/>
            <a:r>
              <a:rPr lang="en-US" dirty="0"/>
              <a:t>But variety means you’re constantly writing new drivers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0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0732-1537-4C76-AE16-6F5B11E1F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is often the dominant concern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C406D-7F8E-4075-ABA5-62BA967A8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Normal computer ~100 W (varies a lot)</a:t>
            </a:r>
          </a:p>
          <a:p>
            <a:pPr lvl="1"/>
            <a:r>
              <a:rPr lang="en-US" dirty="0"/>
              <a:t>CPU uses ~60 Watts</a:t>
            </a:r>
          </a:p>
          <a:p>
            <a:pPr lvl="1"/>
            <a:r>
              <a:rPr lang="en-US" dirty="0"/>
              <a:t>Powered by plug into mains</a:t>
            </a:r>
          </a:p>
          <a:p>
            <a:pPr lvl="1"/>
            <a:endParaRPr lang="en-US" dirty="0"/>
          </a:p>
          <a:p>
            <a:r>
              <a:rPr lang="en-US" dirty="0"/>
              <a:t>Embedded systems often run on batteries</a:t>
            </a:r>
          </a:p>
          <a:p>
            <a:pPr lvl="1"/>
            <a:r>
              <a:rPr lang="en-US" dirty="0"/>
              <a:t>Four AA batteries: 15 Watt-hours</a:t>
            </a:r>
          </a:p>
          <a:p>
            <a:pPr lvl="2"/>
            <a:r>
              <a:rPr lang="en-US" dirty="0"/>
              <a:t>Average power to get 1 year of life: 1.7 </a:t>
            </a:r>
            <a:r>
              <a:rPr lang="en-US" dirty="0" err="1"/>
              <a:t>mW</a:t>
            </a:r>
            <a:endParaRPr lang="en-US" dirty="0"/>
          </a:p>
          <a:p>
            <a:pPr lvl="1"/>
            <a:r>
              <a:rPr lang="en-US" dirty="0"/>
              <a:t>Coin cell battery: 0.36 Watt-hours</a:t>
            </a:r>
          </a:p>
          <a:p>
            <a:pPr lvl="2"/>
            <a:r>
              <a:rPr lang="en-US" dirty="0"/>
              <a:t>Average power to get 1 year of life: 41 </a:t>
            </a:r>
            <a:r>
              <a:rPr lang="en-US" dirty="0" err="1"/>
              <a:t>μW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Embedded system</a:t>
            </a:r>
          </a:p>
          <a:p>
            <a:pPr lvl="1"/>
            <a:r>
              <a:rPr lang="en-US" dirty="0"/>
              <a:t>~50 </a:t>
            </a:r>
            <a:r>
              <a:rPr lang="en-US" dirty="0" err="1"/>
              <a:t>mW</a:t>
            </a:r>
            <a:r>
              <a:rPr lang="en-US" dirty="0"/>
              <a:t> when active</a:t>
            </a:r>
          </a:p>
          <a:p>
            <a:pPr lvl="1"/>
            <a:r>
              <a:rPr lang="en-US" dirty="0"/>
              <a:t>~10 </a:t>
            </a:r>
            <a:r>
              <a:rPr lang="en-US" dirty="0" err="1"/>
              <a:t>μW</a:t>
            </a:r>
            <a:r>
              <a:rPr lang="en-US" dirty="0"/>
              <a:t> when in sleep mode</a:t>
            </a:r>
          </a:p>
          <a:p>
            <a:pPr lvl="2"/>
            <a:r>
              <a:rPr lang="en-US" dirty="0"/>
              <a:t>Goal of an embedded system: get back to sleep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C0279-DC11-420A-A172-07B8F65C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C9CE9D7-18BE-4FA9-955A-644038365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71500"/>
            <a:ext cx="3363494" cy="336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49969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9C7661-1A23-46AD-9A1C-969826AB4919}" vid="{8313A47A-0E3D-42A5-B506-581C2F8724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1826</TotalTime>
  <Words>3712</Words>
  <Application>Microsoft Office PowerPoint</Application>
  <PresentationFormat>Widescreen</PresentationFormat>
  <Paragraphs>836</Paragraphs>
  <Slides>76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6" baseType="lpstr">
      <vt:lpstr>Arial</vt:lpstr>
      <vt:lpstr>Calibri</vt:lpstr>
      <vt:lpstr>Consolas</vt:lpstr>
      <vt:lpstr>Courier New</vt:lpstr>
      <vt:lpstr>Liberation Sans</vt:lpstr>
      <vt:lpstr>Seravek Light</vt:lpstr>
      <vt:lpstr>Source Code Pro</vt:lpstr>
      <vt:lpstr>Source Sans Pro</vt:lpstr>
      <vt:lpstr>Tahoma</vt:lpstr>
      <vt:lpstr>Class Slides</vt:lpstr>
      <vt:lpstr>Lecture 18: Embedded OS</vt:lpstr>
      <vt:lpstr>Today’s Goals</vt:lpstr>
      <vt:lpstr>Outline</vt:lpstr>
      <vt:lpstr>What are embedded systems?</vt:lpstr>
      <vt:lpstr>Resource-constrained embedded systems</vt:lpstr>
      <vt:lpstr>Microcontrollers drive embedded systems</vt:lpstr>
      <vt:lpstr>Microcontrollers are comparatively very constrained</vt:lpstr>
      <vt:lpstr>Drivers are incredibly important</vt:lpstr>
      <vt:lpstr>Energy is often the dominant concern</vt:lpstr>
      <vt:lpstr>Note: this is only one class of embedded</vt:lpstr>
      <vt:lpstr>Outline</vt:lpstr>
      <vt:lpstr>Embedded needs its own operating systems</vt:lpstr>
      <vt:lpstr>Typical embedded OS design</vt:lpstr>
      <vt:lpstr>Two needs not met by traditional embedded OSes</vt:lpstr>
      <vt:lpstr>Challenge for secure embedded: no virtual memory</vt:lpstr>
      <vt:lpstr>Embedded devices are a weak link</vt:lpstr>
      <vt:lpstr>Reminder: Mirai botnet (2016)</vt:lpstr>
      <vt:lpstr>Weak devices provide network entry points </vt:lpstr>
      <vt:lpstr>Modern systems increasingly need support for multiprogramming</vt:lpstr>
      <vt:lpstr>Security layering is desirable</vt:lpstr>
      <vt:lpstr>Platform layer</vt:lpstr>
      <vt:lpstr>Services layer</vt:lpstr>
      <vt:lpstr>Applications layer</vt:lpstr>
      <vt:lpstr>Break + Question</vt:lpstr>
      <vt:lpstr>Break + Question</vt:lpstr>
      <vt:lpstr>Outline</vt:lpstr>
      <vt:lpstr>Tock</vt:lpstr>
      <vt:lpstr>Tock software organization</vt:lpstr>
      <vt:lpstr>Tock’s isolation mechanisms</vt:lpstr>
      <vt:lpstr>How do applications access devices?</vt:lpstr>
      <vt:lpstr>Example: console capsule (driver number: 1)</vt:lpstr>
      <vt:lpstr>Event-driven programming</vt:lpstr>
      <vt:lpstr>Yield example</vt:lpstr>
      <vt:lpstr>Synchronous interactions with event model</vt:lpstr>
      <vt:lpstr>Outline</vt:lpstr>
      <vt:lpstr>Tock threat models</vt:lpstr>
      <vt:lpstr>Kernel threat model</vt:lpstr>
      <vt:lpstr>Guarantees of safety from parts of the kernel</vt:lpstr>
      <vt:lpstr>Tock solution: use language features</vt:lpstr>
      <vt:lpstr>What problems is Rust trying to solve?</vt:lpstr>
      <vt:lpstr>Rust has a strong notion of “ownership”</vt:lpstr>
      <vt:lpstr>Example: ownership with strings</vt:lpstr>
      <vt:lpstr>Ownership is transferred through function calls</vt:lpstr>
      <vt:lpstr>Ownership model prevents data races</vt:lpstr>
      <vt:lpstr>Tock downside: all drivers must be written in Rust</vt:lpstr>
      <vt:lpstr>My feelings about writing code in Rust</vt:lpstr>
      <vt:lpstr>Sidebar: the future of Rust</vt:lpstr>
      <vt:lpstr>Learning Rust</vt:lpstr>
      <vt:lpstr>Break + Programming languages personified</vt:lpstr>
      <vt:lpstr>Outline</vt:lpstr>
      <vt:lpstr>Application threat model</vt:lpstr>
      <vt:lpstr>Problems to deal with in applications</vt:lpstr>
      <vt:lpstr>Memory access protection with hardware</vt:lpstr>
      <vt:lpstr>Problems to deal with in applications</vt:lpstr>
      <vt:lpstr>Application addresses managed by Position-Independent Code</vt:lpstr>
      <vt:lpstr>Problems to deal with in applications</vt:lpstr>
      <vt:lpstr>Example of denial of service with timers</vt:lpstr>
      <vt:lpstr>Example of denial of service with timers</vt:lpstr>
      <vt:lpstr>Example of denial of service with timers</vt:lpstr>
      <vt:lpstr>Example of denial of service with timers</vt:lpstr>
      <vt:lpstr>Example of denial of service with timers</vt:lpstr>
      <vt:lpstr>Example of denial of service with timers</vt:lpstr>
      <vt:lpstr>Example of denial of service with timers</vt:lpstr>
      <vt:lpstr>Traditional kernel heap allocation results in shared fate across all processes</vt:lpstr>
      <vt:lpstr>Traditional kernel heap allocation results in shared fate across all processes</vt:lpstr>
      <vt:lpstr>Traditional kernel heap allocation results in shared fate across all processes</vt:lpstr>
      <vt:lpstr>Traditional kernel heap allocation results in shared fate across all processes</vt:lpstr>
      <vt:lpstr>Traditional kernel heap allocation results in shared fate across all processes</vt:lpstr>
      <vt:lpstr>Traditional kernel heap allocation results in shared fate across all processes</vt:lpstr>
      <vt:lpstr>Traditional kernel heap allocation results in shared fate across all processes</vt:lpstr>
      <vt:lpstr>Traditional kernel heap allocation results in shared fate across all processes</vt:lpstr>
      <vt:lpstr>Solution: per-process kernel heaps</vt:lpstr>
      <vt:lpstr>Grants balance reliability and flexibility</vt:lpstr>
      <vt:lpstr>Problems to deal with in applications</vt:lpstr>
      <vt:lpstr>Tock research contributions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20: Embedded OS</dc:title>
  <dc:creator>Branden Ghena</dc:creator>
  <cp:lastModifiedBy>Branden Ghena</cp:lastModifiedBy>
  <cp:revision>97</cp:revision>
  <dcterms:created xsi:type="dcterms:W3CDTF">2020-11-21T22:29:47Z</dcterms:created>
  <dcterms:modified xsi:type="dcterms:W3CDTF">2022-06-02T14:09:50Z</dcterms:modified>
</cp:coreProperties>
</file>