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0" r:id="rId1"/>
  </p:sldMasterIdLst>
  <p:notesMasterIdLst>
    <p:notesMasterId r:id="rId62"/>
  </p:notesMasterIdLst>
  <p:sldIdLst>
    <p:sldId id="256" r:id="rId2"/>
    <p:sldId id="554" r:id="rId3"/>
    <p:sldId id="2272" r:id="rId4"/>
    <p:sldId id="264" r:id="rId5"/>
    <p:sldId id="2279" r:id="rId6"/>
    <p:sldId id="484" r:id="rId7"/>
    <p:sldId id="2125" r:id="rId8"/>
    <p:sldId id="2150" r:id="rId9"/>
    <p:sldId id="2285" r:id="rId10"/>
    <p:sldId id="2284" r:id="rId11"/>
    <p:sldId id="492" r:id="rId12"/>
    <p:sldId id="1282" r:id="rId13"/>
    <p:sldId id="2286" r:id="rId14"/>
    <p:sldId id="2127" r:id="rId15"/>
    <p:sldId id="2287" r:id="rId16"/>
    <p:sldId id="2288" r:id="rId17"/>
    <p:sldId id="2289" r:id="rId18"/>
    <p:sldId id="2290" r:id="rId19"/>
    <p:sldId id="2291" r:id="rId20"/>
    <p:sldId id="2292" r:id="rId21"/>
    <p:sldId id="511" r:id="rId22"/>
    <p:sldId id="512" r:id="rId23"/>
    <p:sldId id="514" r:id="rId24"/>
    <p:sldId id="516" r:id="rId25"/>
    <p:sldId id="515" r:id="rId26"/>
    <p:sldId id="519" r:id="rId27"/>
    <p:sldId id="518" r:id="rId28"/>
    <p:sldId id="2280" r:id="rId29"/>
    <p:sldId id="520" r:id="rId30"/>
    <p:sldId id="532" r:id="rId31"/>
    <p:sldId id="527" r:id="rId32"/>
    <p:sldId id="533" r:id="rId33"/>
    <p:sldId id="531" r:id="rId34"/>
    <p:sldId id="2139" r:id="rId35"/>
    <p:sldId id="528" r:id="rId36"/>
    <p:sldId id="523" r:id="rId37"/>
    <p:sldId id="529" r:id="rId38"/>
    <p:sldId id="530" r:id="rId39"/>
    <p:sldId id="2274" r:id="rId40"/>
    <p:sldId id="521" r:id="rId41"/>
    <p:sldId id="525" r:id="rId42"/>
    <p:sldId id="524" r:id="rId43"/>
    <p:sldId id="2108" r:id="rId44"/>
    <p:sldId id="2281" r:id="rId45"/>
    <p:sldId id="2282" r:id="rId46"/>
    <p:sldId id="526" r:id="rId47"/>
    <p:sldId id="2293" r:id="rId48"/>
    <p:sldId id="550" r:id="rId49"/>
    <p:sldId id="544" r:id="rId50"/>
    <p:sldId id="545" r:id="rId51"/>
    <p:sldId id="383" r:id="rId52"/>
    <p:sldId id="2267" r:id="rId53"/>
    <p:sldId id="538" r:id="rId54"/>
    <p:sldId id="546" r:id="rId55"/>
    <p:sldId id="547" r:id="rId56"/>
    <p:sldId id="555" r:id="rId57"/>
    <p:sldId id="586" r:id="rId58"/>
    <p:sldId id="2268" r:id="rId59"/>
    <p:sldId id="2270" r:id="rId60"/>
    <p:sldId id="2294" r:id="rId6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44C0DD7-F1CF-4368-81C8-E87A97418579}">
          <p14:sldIdLst>
            <p14:sldId id="256"/>
            <p14:sldId id="554"/>
            <p14:sldId id="2272"/>
          </p14:sldIdLst>
        </p14:section>
        <p14:section name="Goals" id="{1DC203D8-8C04-4F3B-815B-A15E3261C9A4}">
          <p14:sldIdLst>
            <p14:sldId id="264"/>
            <p14:sldId id="2279"/>
            <p14:sldId id="484"/>
            <p14:sldId id="2125"/>
            <p14:sldId id="2150"/>
            <p14:sldId id="2285"/>
            <p14:sldId id="2284"/>
            <p14:sldId id="492"/>
            <p14:sldId id="1282"/>
          </p14:sldIdLst>
        </p14:section>
        <p14:section name="Modulation" id="{D0EC1BAE-0F90-4C0E-8128-E8CB4B04924F}">
          <p14:sldIdLst>
            <p14:sldId id="2286"/>
            <p14:sldId id="2127"/>
            <p14:sldId id="2287"/>
            <p14:sldId id="2288"/>
            <p14:sldId id="2289"/>
            <p14:sldId id="2290"/>
            <p14:sldId id="2291"/>
          </p14:sldIdLst>
        </p14:section>
        <p14:section name="Data Link Layer" id="{06976243-948A-4E54-B88A-BB1F5F3D2C4D}">
          <p14:sldIdLst>
            <p14:sldId id="2292"/>
            <p14:sldId id="511"/>
            <p14:sldId id="512"/>
            <p14:sldId id="514"/>
            <p14:sldId id="516"/>
            <p14:sldId id="515"/>
            <p14:sldId id="519"/>
            <p14:sldId id="518"/>
            <p14:sldId id="2280"/>
            <p14:sldId id="520"/>
            <p14:sldId id="532"/>
            <p14:sldId id="527"/>
            <p14:sldId id="533"/>
            <p14:sldId id="531"/>
            <p14:sldId id="2139"/>
            <p14:sldId id="528"/>
            <p14:sldId id="523"/>
            <p14:sldId id="529"/>
            <p14:sldId id="530"/>
            <p14:sldId id="2274"/>
            <p14:sldId id="521"/>
            <p14:sldId id="525"/>
            <p14:sldId id="524"/>
            <p14:sldId id="2108"/>
            <p14:sldId id="2281"/>
            <p14:sldId id="2282"/>
            <p14:sldId id="526"/>
          </p14:sldIdLst>
        </p14:section>
        <p14:section name="BLE Background" id="{B55B8E8C-5EAB-4A1E-A4E9-AE5E896E46FA}">
          <p14:sldIdLst>
            <p14:sldId id="2293"/>
            <p14:sldId id="550"/>
            <p14:sldId id="544"/>
            <p14:sldId id="545"/>
            <p14:sldId id="383"/>
            <p14:sldId id="2267"/>
            <p14:sldId id="538"/>
            <p14:sldId id="546"/>
            <p14:sldId id="547"/>
            <p14:sldId id="555"/>
            <p14:sldId id="586"/>
            <p14:sldId id="2268"/>
            <p14:sldId id="2270"/>
          </p14:sldIdLst>
        </p14:section>
        <p14:section name="Wrapup" id="{29A7F866-9DA9-446B-8359-CE426CB89C7A}">
          <p14:sldIdLst>
            <p14:sldId id="229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EFF"/>
    <a:srgbClr val="4E2A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4" autoAdjust="0"/>
    <p:restoredTop sz="97440" autoAdjust="0"/>
  </p:normalViewPr>
  <p:slideViewPr>
    <p:cSldViewPr snapToGrid="0">
      <p:cViewPr varScale="1">
        <p:scale>
          <a:sx n="105" d="100"/>
          <a:sy n="105" d="100"/>
        </p:scale>
        <p:origin x="132" y="13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BBF250-3188-4B97-91A0-4CBD75F11794}" type="datetimeFigureOut">
              <a:rPr lang="en-US" smtClean="0"/>
              <a:t>4/10/2025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DC289-C093-4A03-96E3-7FA6F6D9C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410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445267-E1A4-074A-A884-6BFE3F4EEE2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5133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0F8AEA4-90DD-470A-A00C-52C76871BE7D}"/>
              </a:ext>
            </a:extLst>
          </p:cNvPr>
          <p:cNvSpPr/>
          <p:nvPr userDrawn="1"/>
        </p:nvSpPr>
        <p:spPr>
          <a:xfrm>
            <a:off x="607595" y="684106"/>
            <a:ext cx="10972799" cy="5485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NWU PPT Wide Opt 2_Master.jpg">
            <a:extLst>
              <a:ext uri="{FF2B5EF4-FFF2-40B4-BE49-F238E27FC236}">
                <a16:creationId xmlns:a16="http://schemas.microsoft.com/office/drawing/2014/main" id="{D5195E2D-71BD-4DAB-A8EA-C60068318A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6353298"/>
            <a:ext cx="12192000" cy="5047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A78A89-7B53-4AF2-9B97-0D7A0E3C41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7595" y="684106"/>
            <a:ext cx="10972799" cy="2286000"/>
          </a:xfrm>
          <a:prstGeom prst="rect">
            <a:avLst/>
          </a:prstGeo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3757E7-8A62-4C6A-A11F-B44CFFC7E2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7595" y="3887894"/>
            <a:ext cx="10972799" cy="1369905"/>
          </a:xfrm>
        </p:spPr>
        <p:txBody>
          <a:bodyPr>
            <a:normAutofit/>
          </a:bodyPr>
          <a:lstStyle>
            <a:lvl1pPr marL="0" indent="0" algn="ctr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52B33-DB5B-406B-8EF8-7F27B15C3E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7595" y="5804324"/>
            <a:ext cx="916405" cy="365125"/>
          </a:xfrm>
        </p:spPr>
        <p:txBody>
          <a:bodyPr/>
          <a:lstStyle/>
          <a:p>
            <a:fld id="{6DA34142-4057-4E41-8FAB-93DD5A2F5272}" type="datetime1">
              <a:rPr lang="en-US" smtClean="0"/>
              <a:t>4/10/2025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18BC2-7D03-48DD-8ED3-F2F43C400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1807" y="5806652"/>
            <a:ext cx="3664373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91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4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2682-8512-4993-8477-88A6B81ECC95}" type="datetime1">
              <a:rPr lang="en-US" smtClean="0"/>
              <a:t>4/10/2025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17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2682-8512-4993-8477-88A6B81ECC95}" type="datetime1">
              <a:rPr lang="en-US" smtClean="0"/>
              <a:t>4/10/2025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D6171B2-CD8A-4537-A0B5-CFA0882ED8C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6608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57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6EE6D-0807-49F6-8402-F877AEC3A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2EDB09-5A47-4685-A1EE-A5B4DA190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C82BC-EFE8-41E4-A86B-07FC0B1457C3}" type="datetime1">
              <a:rPr lang="en-US" smtClean="0"/>
              <a:t>4/10/2025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553B9-1067-4918-A0C0-3170E1AA2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5B2D71-8C87-4458-AC29-EA2047202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310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D77160-3215-44CF-B830-0B88FB365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1D5B-B5C1-4AF0-9BCF-12885203BE3F}" type="datetime1">
              <a:rPr lang="en-US" smtClean="0"/>
              <a:t>4/10/2025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931AD3-C3A1-4F17-AE8A-223019F62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71321F-FC35-406D-934E-9286AA485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841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lin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6553EE-3FBA-43B0-83E3-DED9FBF89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00F0348-2F1A-4EE8-8A85-4721B86DEA66}" type="datetime1">
              <a:rPr lang="en-US" smtClean="0"/>
              <a:t>4/10/2025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6DF780-B863-4D17-AD07-08D991518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C2309-BC50-471A-9507-CB2945B5B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11DEA04-1277-494F-991B-E62F01E892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7596" y="694143"/>
            <a:ext cx="10972798" cy="5486400"/>
          </a:xfrm>
          <a:solidFill>
            <a:schemeClr val="bg1"/>
          </a:solidFill>
        </p:spPr>
        <p:txBody>
          <a:bodyPr lIns="182880" tIns="182880" rIns="182880" bIns="182880"/>
          <a:lstStyle>
            <a:lvl1pPr>
              <a:spcBef>
                <a:spcPts val="20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84967AA-4B26-426D-8185-065158151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8343"/>
            <a:ext cx="10972798" cy="6858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430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CFB29-59D2-4823-BEFA-2A2FDF148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7595" y="1143000"/>
            <a:ext cx="109728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448D8-B1FE-4537-8A5B-AEAA01D153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7595" y="6356350"/>
            <a:ext cx="916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27AB6CE-1AFC-4A94-BDA7-A76098728A1D}" type="datetime1">
              <a:rPr lang="en-US" smtClean="0"/>
              <a:t>4/10/2025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C4873-1315-4883-97DC-8A47AFCAED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67200" y="6356350"/>
            <a:ext cx="3664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DC0E4-58B6-42DF-8BD2-2BB7A3B6E3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68000" y="6356350"/>
            <a:ext cx="9123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9">
            <a:extLst>
              <a:ext uri="{FF2B5EF4-FFF2-40B4-BE49-F238E27FC236}">
                <a16:creationId xmlns:a16="http://schemas.microsoft.com/office/drawing/2014/main" id="{BCB9CD12-280E-4818-853C-F36BB6D68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799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700" r:id="rId3"/>
    <p:sldLayoutId id="2147483696" r:id="rId4"/>
    <p:sldLayoutId id="2147483697" r:id="rId5"/>
    <p:sldLayoutId id="2147483698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jpeg"/><Relationship Id="rId4" Type="http://schemas.openxmlformats.org/officeDocument/2006/relationships/image" Target="../media/image13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0faCad2kKeg?si=kK6l0g63XGVPdut9&amp;t=240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iff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luetooth.org/docman/handlers/downloaddoc.ashx?doc_id=478726" TargetMode="External"/><Relationship Id="rId2" Type="http://schemas.openxmlformats.org/officeDocument/2006/relationships/hyperlink" Target="https://www.silabs.com/documents/public/user-guides/ug103-14-fundamentals-ble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bluetooth.org/docman/handlers/DownloadDoc.ashx?doc_id=480305" TargetMode="External"/><Relationship Id="rId4" Type="http://schemas.openxmlformats.org/officeDocument/2006/relationships/hyperlink" Target="https://www.bluetooth.org/docman/handlers/downloaddoc.ashx?doc_id=441541" TargetMode="Externa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B4EB4-B710-4B4C-9E9E-B9B5D5E06A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7595" y="684105"/>
            <a:ext cx="10972799" cy="2829115"/>
          </a:xfrm>
        </p:spPr>
        <p:txBody>
          <a:bodyPr>
            <a:normAutofit/>
          </a:bodyPr>
          <a:lstStyle/>
          <a:p>
            <a:r>
              <a:rPr lang="en-US" dirty="0"/>
              <a:t>Lecture 03</a:t>
            </a:r>
            <a:br>
              <a:rPr lang="en-US" dirty="0"/>
            </a:br>
            <a:r>
              <a:rPr lang="en-US" sz="4900" dirty="0"/>
              <a:t>Data Link Layer +</a:t>
            </a:r>
            <a:br>
              <a:rPr lang="en-US" sz="4900" dirty="0"/>
            </a:br>
            <a:r>
              <a:rPr lang="en-US" sz="4900" dirty="0"/>
              <a:t>BLE 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C2EFA9-08FA-449E-880F-86912EE7E7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CS433 – Wireless Protocols for IoT</a:t>
            </a:r>
          </a:p>
          <a:p>
            <a:r>
              <a:rPr lang="en-US" dirty="0"/>
              <a:t>Branden Ghena – Spring 2025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A2EB50-72AC-67E5-3B00-98DA79EBDD89}"/>
              </a:ext>
            </a:extLst>
          </p:cNvPr>
          <p:cNvSpPr txBox="1"/>
          <p:nvPr/>
        </p:nvSpPr>
        <p:spPr>
          <a:xfrm>
            <a:off x="6697014" y="5521401"/>
            <a:ext cx="48833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Materials in collaboration with</a:t>
            </a:r>
            <a:br>
              <a:rPr lang="en-US" dirty="0"/>
            </a:br>
            <a:r>
              <a:rPr lang="en-US" dirty="0"/>
              <a:t>Pat Pannuto (UCSD) and Brad Campbell (UVA)</a:t>
            </a:r>
          </a:p>
        </p:txBody>
      </p:sp>
    </p:spTree>
    <p:extLst>
      <p:ext uri="{BB962C8B-B14F-4D97-AF65-F5344CB8AC3E}">
        <p14:creationId xmlns:p14="http://schemas.microsoft.com/office/powerpoint/2010/main" val="3802196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EDB67-E6B8-48A6-34F2-61F01D6C0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frequency and bandwidth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113D3F-5766-4AE4-1258-04FC3F0799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5905939" cy="5029200"/>
          </a:xfrm>
        </p:spPr>
        <p:txBody>
          <a:bodyPr/>
          <a:lstStyle/>
          <a:p>
            <a:r>
              <a:rPr lang="en-US" dirty="0"/>
              <a:t>A pure sinusoid is energy at exactly one frequency</a:t>
            </a:r>
          </a:p>
          <a:p>
            <a:endParaRPr lang="en-US" dirty="0"/>
          </a:p>
          <a:p>
            <a:r>
              <a:rPr lang="en-US" dirty="0"/>
              <a:t>A messy sinusoid with data layered on top of it has nearby energy</a:t>
            </a:r>
          </a:p>
          <a:p>
            <a:pPr lvl="1"/>
            <a:r>
              <a:rPr lang="en-US" dirty="0"/>
              <a:t>There’s a center of the signal energy</a:t>
            </a:r>
          </a:p>
          <a:p>
            <a:pPr lvl="1"/>
            <a:r>
              <a:rPr lang="en-US" dirty="0"/>
              <a:t>Plus some amount of width, which depends on how complicated the data layered on top 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E79A7A-8CC4-628F-7114-D5DB1F594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10</a:t>
            </a:fld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09FD7A8-0325-97AE-68E6-CE99A212E7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5597" b="98"/>
          <a:stretch/>
        </p:blipFill>
        <p:spPr bwMode="auto">
          <a:xfrm>
            <a:off x="6778514" y="1370575"/>
            <a:ext cx="4345683" cy="2706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39793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B433FD-911D-415C-BA2F-3B6B1909A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RF communication frequencies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236616-9984-4F65-AB59-9C18CA833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11</a:t>
            </a:fld>
            <a:endParaRPr lang="en-US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F45DC09B-00E5-4E9A-9F62-6151E9C5DC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64441" y="1405790"/>
            <a:ext cx="10259105" cy="4046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ight Brace 4">
            <a:extLst>
              <a:ext uri="{FF2B5EF4-FFF2-40B4-BE49-F238E27FC236}">
                <a16:creationId xmlns:a16="http://schemas.microsoft.com/office/drawing/2014/main" id="{4415E523-9309-41D0-BAE1-2CB9544CBA8D}"/>
              </a:ext>
            </a:extLst>
          </p:cNvPr>
          <p:cNvSpPr/>
          <p:nvPr/>
        </p:nvSpPr>
        <p:spPr>
          <a:xfrm rot="5400000">
            <a:off x="8361134" y="4919438"/>
            <a:ext cx="468087" cy="1046843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8555AA-1AAF-46F6-9831-993E7F59574F}"/>
              </a:ext>
            </a:extLst>
          </p:cNvPr>
          <p:cNvSpPr txBox="1"/>
          <p:nvPr/>
        </p:nvSpPr>
        <p:spPr>
          <a:xfrm>
            <a:off x="8001904" y="5818527"/>
            <a:ext cx="1396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IoT focus</a:t>
            </a:r>
          </a:p>
        </p:txBody>
      </p:sp>
    </p:spTree>
    <p:extLst>
      <p:ext uri="{BB962C8B-B14F-4D97-AF65-F5344CB8AC3E}">
        <p14:creationId xmlns:p14="http://schemas.microsoft.com/office/powerpoint/2010/main" val="5708165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452A9D8-BEFC-324F-9EF1-48E89299E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Wireless spectrum is limited...and valuable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860A0C6-03E4-E041-9A63-3AC5DE4F78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5200245" cy="5029200"/>
          </a:xfrm>
        </p:spPr>
        <p:txBody>
          <a:bodyPr>
            <a:normAutofit/>
          </a:bodyPr>
          <a:lstStyle/>
          <a:p>
            <a:r>
              <a:rPr lang="en-US" dirty="0"/>
              <a:t>FCC auctioned off 3.5 GHz spectrum in August 2020</a:t>
            </a:r>
          </a:p>
          <a:p>
            <a:pPr lvl="1"/>
            <a:r>
              <a:rPr lang="en-US" dirty="0"/>
              <a:t>70 MHz</a:t>
            </a:r>
          </a:p>
          <a:p>
            <a:pPr lvl="1"/>
            <a:r>
              <a:rPr lang="en-US" dirty="0"/>
              <a:t>$4.6 billion</a:t>
            </a:r>
          </a:p>
          <a:p>
            <a:r>
              <a:rPr lang="en-US" dirty="0"/>
              <a:t>FCC auctioned off 2.5 GHz spectrum in 2022</a:t>
            </a:r>
          </a:p>
          <a:p>
            <a:pPr lvl="1"/>
            <a:r>
              <a:rPr lang="en-US" dirty="0"/>
              <a:t>$427 million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6B50D7-CED3-CE43-89BA-F72EA1AB1E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7841" y="1331480"/>
            <a:ext cx="4969641" cy="331723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2A39ABE-6535-C44F-9541-15C8A5793E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7710" y="4293949"/>
            <a:ext cx="4629857" cy="19774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1090C40-5AF1-4100-9CA8-3810EC2062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7840" y="4791178"/>
            <a:ext cx="4168005" cy="157272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8D7220E-8687-2EB3-9F1C-E6AD86058857}"/>
              </a:ext>
            </a:extLst>
          </p:cNvPr>
          <p:cNvSpPr txBox="1"/>
          <p:nvPr/>
        </p:nvSpPr>
        <p:spPr>
          <a:xfrm>
            <a:off x="9975845" y="5028055"/>
            <a:ext cx="131682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40" dirty="0"/>
              <a:t>https://</a:t>
            </a:r>
            <a:r>
              <a:rPr lang="en-US" sz="840" dirty="0" err="1"/>
              <a:t>www.fiercewireless.com</a:t>
            </a:r>
            <a:r>
              <a:rPr lang="en-US" sz="840" dirty="0"/>
              <a:t>/wireless/t-mobile-pays-304m-fill-holes-its-25-ghz-spectrum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CBB41D-24E7-C3FA-C9FA-8F35BDDE9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/>
          <a:lstStyle/>
          <a:p>
            <a:fld id="{0778C724-3839-4D76-A707-B4C23905D05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6948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Physical Layer</a:t>
            </a:r>
          </a:p>
          <a:p>
            <a:pPr lvl="1"/>
            <a:r>
              <a:rPr lang="en-US" dirty="0"/>
              <a:t>Overview</a:t>
            </a:r>
          </a:p>
          <a:p>
            <a:pPr lvl="1"/>
            <a:r>
              <a:rPr lang="en-US" dirty="0"/>
              <a:t>Signal Strength</a:t>
            </a:r>
          </a:p>
          <a:p>
            <a:pPr lvl="1"/>
            <a:r>
              <a:rPr lang="en-US" dirty="0"/>
              <a:t>Signal Frequency and Bandwidth</a:t>
            </a:r>
          </a:p>
          <a:p>
            <a:pPr lvl="1"/>
            <a:r>
              <a:rPr lang="en-US" b="1" dirty="0"/>
              <a:t>Signal Modulation</a:t>
            </a:r>
          </a:p>
          <a:p>
            <a:pPr lvl="1"/>
            <a:endParaRPr lang="en-US" b="1" dirty="0"/>
          </a:p>
          <a:p>
            <a:r>
              <a:rPr lang="en-US" dirty="0"/>
              <a:t>Data Link Layer</a:t>
            </a:r>
          </a:p>
          <a:p>
            <a:endParaRPr lang="en-US" dirty="0"/>
          </a:p>
          <a:p>
            <a:r>
              <a:rPr lang="en-US" dirty="0"/>
              <a:t>BLE Background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4215701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0F61C-DDEE-45B5-A8A0-5E734A325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Signal qualities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85FC3-1893-430D-AAB1-F9D6B7F351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Signal strength</a:t>
            </a:r>
          </a:p>
          <a:p>
            <a:pPr lvl="1"/>
            <a:r>
              <a:rPr lang="en-US" dirty="0"/>
              <a:t>The amount of energy transmitted/received</a:t>
            </a:r>
            <a:br>
              <a:rPr lang="en-US" dirty="0"/>
            </a:b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Signal frequency and bandwidth</a:t>
            </a:r>
          </a:p>
          <a:p>
            <a:pPr lvl="1"/>
            <a:r>
              <a:rPr lang="en-US" dirty="0"/>
              <a:t>Which “channel” the signal is sent on</a:t>
            </a:r>
            <a:br>
              <a:rPr lang="en-US" dirty="0"/>
            </a:b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Signal modulation</a:t>
            </a:r>
          </a:p>
          <a:p>
            <a:pPr lvl="1"/>
            <a:r>
              <a:rPr lang="en-US" dirty="0"/>
              <a:t>How data is encoded in the signal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69415C-D6BA-48FC-A4F1-4B3B55C4F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14</a:t>
            </a:fld>
            <a:endParaRPr lang="en-US"/>
          </a:p>
        </p:txBody>
      </p:sp>
      <p:pic>
        <p:nvPicPr>
          <p:cNvPr id="5" name="Picture 2" descr="What Is RF and Why Do We Use It? | Introduction to RF Principles and  Components | Electronics Textbook">
            <a:extLst>
              <a:ext uri="{FF2B5EF4-FFF2-40B4-BE49-F238E27FC236}">
                <a16:creationId xmlns:a16="http://schemas.microsoft.com/office/drawing/2014/main" id="{876D0934-E105-49EB-AFFB-7D371F9369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71360" y="2874866"/>
            <a:ext cx="4754880" cy="3172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78004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4E0C3-85DB-4AE7-9A3B-5D5230EE7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C5808-BC1C-44D6-BBB5-A6FCBAA74C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Encoding signal data in an analog “carrier” signal</a:t>
            </a:r>
          </a:p>
          <a:p>
            <a:pPr lvl="1"/>
            <a:r>
              <a:rPr lang="en-US" dirty="0"/>
              <a:t>Carrier signal defines the frequency</a:t>
            </a:r>
          </a:p>
          <a:p>
            <a:pPr lvl="1"/>
            <a:r>
              <a:rPr lang="en-US" dirty="0"/>
              <a:t>Modulation scheme + data define bandwidth required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F712D5-4AC6-4D25-90BF-7CADB4AAE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15</a:t>
            </a:fld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20A6C3F-A123-487B-B284-8C5A6CC8C70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413534" y="2879725"/>
            <a:ext cx="7980146" cy="3292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69226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1. Three basic digital modulation formats are still very popular with low-data-rate short-range wireless applications: amplitude shift keying (a), on-off keying (b), and frequency shift keying (c). These waveforms are coherent as the binary state change occurs at carrier zero crossing points.">
            <a:extLst>
              <a:ext uri="{FF2B5EF4-FFF2-40B4-BE49-F238E27FC236}">
                <a16:creationId xmlns:a16="http://schemas.microsoft.com/office/drawing/2014/main" id="{8C597B46-B903-49FE-B25F-C2B70796E9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881692" y="228600"/>
            <a:ext cx="5698702" cy="110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1. Three basic digital modulation formats are still very popular with low-data-rate short-range wireless applications: amplitude shift keying (a), on-off keying (b), and frequency shift keying (c). These waveforms are coherent as the binary state change occurs at carrier zero crossing points.">
            <a:extLst>
              <a:ext uri="{FF2B5EF4-FFF2-40B4-BE49-F238E27FC236}">
                <a16:creationId xmlns:a16="http://schemas.microsoft.com/office/drawing/2014/main" id="{980FD843-8584-4786-8A24-A7A6E866686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881692" y="228600"/>
            <a:ext cx="5698702" cy="325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1. Three basic digital modulation formats are still very popular with low-data-rate short-range wireless applications: amplitude shift keying (a), on-off keying (b), and frequency shift keying (c). These waveforms are coherent as the binary state change occurs at carrier zero crossing points.">
            <a:extLst>
              <a:ext uri="{FF2B5EF4-FFF2-40B4-BE49-F238E27FC236}">
                <a16:creationId xmlns:a16="http://schemas.microsoft.com/office/drawing/2014/main" id="{57E2CD3C-5A7B-4094-AFD9-6FF7607A3E4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881692" y="228600"/>
            <a:ext cx="5698702" cy="3975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1. Three basic digital modulation formats are still very popular with low-data-rate short-range wireless applications: amplitude shift keying (a), on-off keying (b), and frequency shift keying (c). These waveforms are coherent as the binary state change occurs at carrier zero crossing points.">
            <a:extLst>
              <a:ext uri="{FF2B5EF4-FFF2-40B4-BE49-F238E27FC236}">
                <a16:creationId xmlns:a16="http://schemas.microsoft.com/office/drawing/2014/main" id="{83E7EE59-901A-462D-8927-432ADD84AB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881692" y="228600"/>
            <a:ext cx="5698702" cy="594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2EECE7D-F0C0-449C-A02D-535C2471A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Modulation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B6F7D-582D-4681-86F6-B21BC07499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5274097" cy="5029200"/>
          </a:xfrm>
        </p:spPr>
        <p:txBody>
          <a:bodyPr>
            <a:normAutofit/>
          </a:bodyPr>
          <a:lstStyle/>
          <a:p>
            <a:r>
              <a:rPr lang="en-US" dirty="0"/>
              <a:t>Encoding binary data on a signal</a:t>
            </a:r>
          </a:p>
          <a:p>
            <a:pPr lvl="1"/>
            <a:endParaRPr lang="en-US" dirty="0"/>
          </a:p>
          <a:p>
            <a:r>
              <a:rPr lang="en-US" dirty="0"/>
              <a:t>Amplitude-shift Keying (ASK)</a:t>
            </a:r>
          </a:p>
          <a:p>
            <a:pPr lvl="1"/>
            <a:r>
              <a:rPr lang="en-US" dirty="0"/>
              <a:t>Modify amplitude of carrier signal</a:t>
            </a:r>
          </a:p>
          <a:p>
            <a:pPr lvl="1"/>
            <a:r>
              <a:rPr lang="en-US" dirty="0"/>
              <a:t>On-Off Keying (OOK) is an extreme example</a:t>
            </a:r>
          </a:p>
          <a:p>
            <a:pPr lvl="1"/>
            <a:endParaRPr lang="en-US" dirty="0"/>
          </a:p>
          <a:p>
            <a:r>
              <a:rPr lang="en-US" dirty="0"/>
              <a:t>Frequency-shift Keying (FSK)</a:t>
            </a:r>
          </a:p>
          <a:p>
            <a:pPr lvl="1"/>
            <a:r>
              <a:rPr lang="en-US" dirty="0"/>
              <a:t>Modify frequency of carrier signal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F2E3C1-BDD1-496C-A72F-6206BB66E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390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2. In binary phase shift keying, note how a binary 0 is 0&amp;deg; while a binary 1 is 180&amp;deg;. The phase changes when the binary state switches so the signal is coherent.">
            <a:extLst>
              <a:ext uri="{FF2B5EF4-FFF2-40B4-BE49-F238E27FC236}">
                <a16:creationId xmlns:a16="http://schemas.microsoft.com/office/drawing/2014/main" id="{6B710189-739E-4FE1-A279-3CEFCD358B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852160" y="220980"/>
            <a:ext cx="5484394" cy="29739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CBCBA0F-E8A3-44AF-9B3F-E87E528DA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Modulation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141A7-E8D8-4A8F-8958-E76B5F4BC8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Phase-shift keying (PSK)</a:t>
            </a:r>
          </a:p>
          <a:p>
            <a:pPr lvl="1"/>
            <a:r>
              <a:rPr lang="en-US" dirty="0"/>
              <a:t>Modify phase of carrier signal</a:t>
            </a:r>
          </a:p>
          <a:p>
            <a:pPr lvl="1"/>
            <a:r>
              <a:rPr lang="en-US" dirty="0"/>
              <a:t>Often differential:</a:t>
            </a:r>
            <a:br>
              <a:rPr lang="en-US" dirty="0"/>
            </a:br>
            <a:r>
              <a:rPr lang="en-US" dirty="0"/>
              <a:t>	the change signifies data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More complicated possibilities exist</a:t>
            </a:r>
          </a:p>
          <a:p>
            <a:pPr lvl="1"/>
            <a:r>
              <a:rPr lang="en-US" dirty="0"/>
              <a:t>QAM (Quadrature Amplitude Modulation) combines amplitude and phase shift keying</a:t>
            </a:r>
          </a:p>
          <a:p>
            <a:pPr lvl="2"/>
            <a:r>
              <a:rPr lang="en-US" dirty="0"/>
              <a:t>Allows for more than one bit per “symbol”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EA3F6B-FB96-4FDA-8C12-A035B5A57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3735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5DBB9-3D54-46C5-B2E1-9E2B65B82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Modulation tradeoffs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90EF32-DB71-4BCA-B891-E4553562F8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Various tradeoffs between different modulation schemes</a:t>
            </a:r>
          </a:p>
          <a:p>
            <a:pPr lvl="1"/>
            <a:r>
              <a:rPr lang="en-US" dirty="0"/>
              <a:t>Bandwidth requirements, transceiver hardware, immunity to noise, etc.</a:t>
            </a:r>
          </a:p>
          <a:p>
            <a:pPr lvl="1"/>
            <a:endParaRPr lang="en-US" dirty="0"/>
          </a:p>
          <a:p>
            <a:r>
              <a:rPr lang="en-US" dirty="0"/>
              <a:t>ASK (amplitude) is simple but susceptible to noise</a:t>
            </a:r>
          </a:p>
          <a:p>
            <a:pPr lvl="1"/>
            <a:r>
              <a:rPr lang="en-US" dirty="0"/>
              <a:t>Noise exists in the real world</a:t>
            </a:r>
          </a:p>
          <a:p>
            <a:pPr lvl="1"/>
            <a:endParaRPr lang="en-US" dirty="0"/>
          </a:p>
          <a:p>
            <a:r>
              <a:rPr lang="en-US" dirty="0"/>
              <a:t>FSK (frequency) is relatively simple and robust to noise, but uses more bandwidth</a:t>
            </a:r>
          </a:p>
          <a:p>
            <a:pPr lvl="1"/>
            <a:r>
              <a:rPr lang="en-US" dirty="0"/>
              <a:t>Bandwidth is limited, but this modulation is still commonly used</a:t>
            </a:r>
          </a:p>
          <a:p>
            <a:pPr lvl="1"/>
            <a:endParaRPr lang="en-US" dirty="0"/>
          </a:p>
          <a:p>
            <a:r>
              <a:rPr lang="en-US" dirty="0"/>
              <a:t>PSK (phase) energy efficient and robust, but more complex hardware</a:t>
            </a:r>
          </a:p>
          <a:p>
            <a:pPr lvl="1"/>
            <a:r>
              <a:rPr lang="en-US" dirty="0"/>
              <a:t>More expensive hardware, but very commonly used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7695AB-B756-44A8-AEC2-E3F11F2D6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2636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6189D-0365-6912-EEE4-94F322483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Video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1D3B09-AA65-E7BA-587B-23A6F86F85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Excellent explanation of modulation techniques: </a:t>
            </a:r>
            <a:r>
              <a:rPr lang="en-US" dirty="0">
                <a:hlinkClick r:id="rId2"/>
              </a:rPr>
              <a:t>https://youtu.be/0faCad2kKeg?si=kK6l0g63XGVPdut9&amp;t=240</a:t>
            </a:r>
            <a:endParaRPr lang="en-US" dirty="0"/>
          </a:p>
          <a:p>
            <a:pPr lvl="1"/>
            <a:r>
              <a:rPr lang="en-US" dirty="0"/>
              <a:t>Listen for 3.5 minutes until 7:30 in the video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“How Cell Service Actually Works” by Wendover Productions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9ED490-1210-7210-2442-02976BDC0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324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85543-FFA4-4D66-9CB8-2009F498C8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Administrivia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77BCF-9677-4A39-A5AC-59000674A6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Hw</a:t>
            </a:r>
            <a:r>
              <a:rPr lang="en-US" dirty="0"/>
              <a:t>: Background</a:t>
            </a:r>
          </a:p>
          <a:p>
            <a:pPr lvl="1"/>
            <a:r>
              <a:rPr lang="en-US" dirty="0"/>
              <a:t>Goal: brush up on some embedded systems and networks background</a:t>
            </a:r>
          </a:p>
          <a:p>
            <a:pPr lvl="1"/>
            <a:r>
              <a:rPr lang="en-US" dirty="0"/>
              <a:t>Due tonight</a:t>
            </a:r>
          </a:p>
          <a:p>
            <a:pPr lvl="1"/>
            <a:r>
              <a:rPr lang="en-US" dirty="0"/>
              <a:t>Submit on </a:t>
            </a:r>
            <a:r>
              <a:rPr lang="en-US" dirty="0" err="1"/>
              <a:t>Gradescope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Lab: Wireshark</a:t>
            </a:r>
          </a:p>
          <a:p>
            <a:pPr lvl="1"/>
            <a:r>
              <a:rPr lang="en-US" dirty="0"/>
              <a:t>Goal: familiarize yourself with Wireshark</a:t>
            </a:r>
          </a:p>
          <a:p>
            <a:pPr lvl="2"/>
            <a:r>
              <a:rPr lang="en-US" dirty="0"/>
              <a:t>Install it, do some basic scanning, explore a little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We’ll do checkoffs during lab time tomorrow</a:t>
            </a:r>
          </a:p>
          <a:p>
            <a:pPr lvl="2"/>
            <a:r>
              <a:rPr lang="en-US" dirty="0"/>
              <a:t>Friday 11:00-12:30 pm in Frances Searle 2370</a:t>
            </a:r>
          </a:p>
          <a:p>
            <a:pPr lvl="2"/>
            <a:r>
              <a:rPr lang="en-US" dirty="0"/>
              <a:t>See you all there!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D48AC1-811C-4F24-A982-BE5DB22C2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0521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C5C931-B568-0214-6343-784EB52592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70FBFD9-4703-7DEA-073B-C55072B4B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A2F4B64-F6CC-91EA-89F4-2C67BD00831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Physical Layer</a:t>
            </a:r>
          </a:p>
          <a:p>
            <a:pPr lvl="1"/>
            <a:r>
              <a:rPr lang="en-US" dirty="0"/>
              <a:t>Overview</a:t>
            </a:r>
          </a:p>
          <a:p>
            <a:pPr lvl="1"/>
            <a:r>
              <a:rPr lang="en-US" dirty="0"/>
              <a:t>Signal Strength</a:t>
            </a:r>
          </a:p>
          <a:p>
            <a:pPr lvl="1"/>
            <a:r>
              <a:rPr lang="en-US" dirty="0"/>
              <a:t>Signal Frequency and Bandwidth</a:t>
            </a:r>
          </a:p>
          <a:p>
            <a:pPr lvl="1"/>
            <a:r>
              <a:rPr lang="en-US" dirty="0"/>
              <a:t>Signal Modulation</a:t>
            </a:r>
          </a:p>
          <a:p>
            <a:pPr lvl="1"/>
            <a:endParaRPr lang="en-US" dirty="0"/>
          </a:p>
          <a:p>
            <a:r>
              <a:rPr lang="en-US" b="1" dirty="0"/>
              <a:t>Data Link Layer</a:t>
            </a:r>
          </a:p>
          <a:p>
            <a:endParaRPr lang="en-US" dirty="0"/>
          </a:p>
          <a:p>
            <a:r>
              <a:rPr lang="en-US" dirty="0"/>
              <a:t>BLE Background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E835B0BE-6F12-0927-DE75-173C0558B3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4828261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851DB-B92E-4EB6-B455-24FA5A5E1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Link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71C25-7B48-462F-86BD-6A0A89A843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Framing</a:t>
            </a:r>
          </a:p>
          <a:p>
            <a:pPr lvl="1"/>
            <a:r>
              <a:rPr lang="en-US" dirty="0"/>
              <a:t>Combine arbitrary bits into a “packet” of data</a:t>
            </a:r>
          </a:p>
          <a:p>
            <a:pPr lvl="1"/>
            <a:endParaRPr lang="en-US" dirty="0"/>
          </a:p>
          <a:p>
            <a:r>
              <a:rPr lang="en-US" dirty="0"/>
              <a:t>Logical link control</a:t>
            </a:r>
          </a:p>
          <a:p>
            <a:pPr lvl="1"/>
            <a:r>
              <a:rPr lang="en-US" dirty="0"/>
              <a:t>Manage transfer between transmitter and receiver</a:t>
            </a:r>
          </a:p>
          <a:p>
            <a:pPr lvl="1"/>
            <a:r>
              <a:rPr lang="en-US" dirty="0"/>
              <a:t>Error detection and correction</a:t>
            </a:r>
          </a:p>
          <a:p>
            <a:pPr lvl="1"/>
            <a:endParaRPr lang="en-US" dirty="0"/>
          </a:p>
          <a:p>
            <a:r>
              <a:rPr lang="en-US" dirty="0"/>
              <a:t>Media access</a:t>
            </a:r>
          </a:p>
          <a:p>
            <a:pPr lvl="1"/>
            <a:r>
              <a:rPr lang="en-US" dirty="0"/>
              <a:t>Controlling which device gets to transmit next</a:t>
            </a:r>
          </a:p>
          <a:p>
            <a:pPr lvl="1"/>
            <a:endParaRPr lang="en-US" dirty="0"/>
          </a:p>
          <a:p>
            <a:r>
              <a:rPr lang="en-US" dirty="0"/>
              <a:t>Inherently coupled to PHY and its decisions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F9CB44-92D1-4219-BA45-F09F44C389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2405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73E2C-D569-4CF2-B589-F594BF730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9B9C2F-5F56-47FF-8482-6BBC79651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Typical packet structure</a:t>
            </a:r>
          </a:p>
          <a:p>
            <a:pPr lvl="1"/>
            <a:r>
              <a:rPr lang="en-US" dirty="0"/>
              <a:t>Preamble - Existence of packet and synchronization of clocks</a:t>
            </a:r>
          </a:p>
          <a:p>
            <a:pPr lvl="1"/>
            <a:r>
              <a:rPr lang="en-US" dirty="0"/>
              <a:t>Header - Addresses, Type, Length</a:t>
            </a:r>
          </a:p>
          <a:p>
            <a:pPr lvl="1"/>
            <a:r>
              <a:rPr lang="en-US" dirty="0"/>
              <a:t>Data - Payload plus higher layer headers (e.g. IP packet)</a:t>
            </a:r>
          </a:p>
          <a:p>
            <a:pPr lvl="1"/>
            <a:r>
              <a:rPr lang="en-US" dirty="0"/>
              <a:t>Trailer - Padding, CRC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Possible wireless considerations</a:t>
            </a:r>
          </a:p>
          <a:p>
            <a:pPr lvl="1"/>
            <a:r>
              <a:rPr lang="en-US" dirty="0"/>
              <a:t>Control information for Physical Layer</a:t>
            </a:r>
          </a:p>
          <a:p>
            <a:pPr lvl="1"/>
            <a:r>
              <a:rPr lang="en-US" dirty="0"/>
              <a:t>Ensure robustness for header</a:t>
            </a:r>
          </a:p>
          <a:p>
            <a:pPr lvl="1"/>
            <a:r>
              <a:rPr lang="en-US" dirty="0"/>
              <a:t>Explicit multi-hop routing</a:t>
            </a:r>
          </a:p>
          <a:p>
            <a:pPr lvl="1"/>
            <a:r>
              <a:rPr lang="en-US" dirty="0"/>
              <a:t>Possibly different data rates for different parts of packet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9A69D2-CC0A-42DE-BF59-72BCB1FFA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22</a:t>
            </a:fld>
            <a:endParaRPr lang="en-US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CC92385-F31E-4F49-9A2E-A3AEEBB9B9BC}"/>
              </a:ext>
            </a:extLst>
          </p:cNvPr>
          <p:cNvGraphicFramePr>
            <a:graphicFrameLocks noGrp="1"/>
          </p:cNvGraphicFramePr>
          <p:nvPr/>
        </p:nvGraphicFramePr>
        <p:xfrm>
          <a:off x="1318794" y="3337560"/>
          <a:ext cx="9550399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7017">
                  <a:extLst>
                    <a:ext uri="{9D8B030D-6E8A-4147-A177-3AD203B41FA5}">
                      <a16:colId xmlns:a16="http://schemas.microsoft.com/office/drawing/2014/main" val="2901484918"/>
                    </a:ext>
                  </a:extLst>
                </a:gridCol>
                <a:gridCol w="1895157">
                  <a:extLst>
                    <a:ext uri="{9D8B030D-6E8A-4147-A177-3AD203B41FA5}">
                      <a16:colId xmlns:a16="http://schemas.microsoft.com/office/drawing/2014/main" val="2754134199"/>
                    </a:ext>
                  </a:extLst>
                </a:gridCol>
                <a:gridCol w="1343026">
                  <a:extLst>
                    <a:ext uri="{9D8B030D-6E8A-4147-A177-3AD203B41FA5}">
                      <a16:colId xmlns:a16="http://schemas.microsoft.com/office/drawing/2014/main" val="905879339"/>
                    </a:ext>
                  </a:extLst>
                </a:gridCol>
                <a:gridCol w="1591733">
                  <a:extLst>
                    <a:ext uri="{9D8B030D-6E8A-4147-A177-3AD203B41FA5}">
                      <a16:colId xmlns:a16="http://schemas.microsoft.com/office/drawing/2014/main" val="2923454221"/>
                    </a:ext>
                  </a:extLst>
                </a:gridCol>
                <a:gridCol w="1591733">
                  <a:extLst>
                    <a:ext uri="{9D8B030D-6E8A-4147-A177-3AD203B41FA5}">
                      <a16:colId xmlns:a16="http://schemas.microsoft.com/office/drawing/2014/main" val="3677728418"/>
                    </a:ext>
                  </a:extLst>
                </a:gridCol>
                <a:gridCol w="1591733">
                  <a:extLst>
                    <a:ext uri="{9D8B030D-6E8A-4147-A177-3AD203B41FA5}">
                      <a16:colId xmlns:a16="http://schemas.microsoft.com/office/drawing/2014/main" val="11461972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Preamble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Destination</a:t>
                      </a:r>
                      <a:br>
                        <a:rPr lang="en-US" dirty="0"/>
                      </a:br>
                      <a:r>
                        <a:rPr lang="en-US" dirty="0"/>
                        <a:t>Address</a:t>
                      </a: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Source</a:t>
                      </a:r>
                      <a:br>
                        <a:rPr lang="en-US" dirty="0"/>
                      </a:br>
                      <a:r>
                        <a:rPr lang="en-US" dirty="0"/>
                        <a:t>Address</a:t>
                      </a:r>
                    </a:p>
                  </a:txBody>
                  <a:tcPr anchor="ctr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Type and Length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Data</a:t>
                      </a: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CRC</a:t>
                      </a:r>
                    </a:p>
                  </a:txBody>
                  <a:tcPr anchor="ctr"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8250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6771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E7BE8-78D9-425F-A538-53C07B0E7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control: detection and recovery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3B4706-780F-4A9C-8922-B152CF62FB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Detection: only detect errors</a:t>
            </a:r>
          </a:p>
          <a:p>
            <a:pPr lvl="1"/>
            <a:r>
              <a:rPr lang="en-US" dirty="0"/>
              <a:t>Make sure corrupted packets get discarded</a:t>
            </a:r>
          </a:p>
          <a:p>
            <a:pPr lvl="1"/>
            <a:r>
              <a:rPr lang="en-US" dirty="0"/>
              <a:t>Cyclical Redundancy Checks</a:t>
            </a:r>
          </a:p>
          <a:p>
            <a:pPr lvl="2"/>
            <a:r>
              <a:rPr lang="en-US" dirty="0"/>
              <a:t>Detect single bit errors</a:t>
            </a:r>
          </a:p>
          <a:p>
            <a:pPr lvl="2"/>
            <a:r>
              <a:rPr lang="en-US" dirty="0"/>
              <a:t>Detect “burst” errors of several contiguous bits</a:t>
            </a:r>
          </a:p>
          <a:p>
            <a:pPr lvl="2"/>
            <a:endParaRPr lang="en-US" dirty="0"/>
          </a:p>
          <a:p>
            <a:r>
              <a:rPr lang="en-US" dirty="0"/>
              <a:t>Recovery: also try to recover from small bit errors</a:t>
            </a:r>
          </a:p>
          <a:p>
            <a:pPr lvl="1"/>
            <a:r>
              <a:rPr lang="en-US" dirty="0"/>
              <a:t>Forward error correction</a:t>
            </a:r>
          </a:p>
          <a:p>
            <a:pPr lvl="1"/>
            <a:r>
              <a:rPr lang="en-US" dirty="0"/>
              <a:t>Retransmissions</a:t>
            </a:r>
          </a:p>
          <a:p>
            <a:pPr lvl="1"/>
            <a:r>
              <a:rPr lang="en-US" dirty="0"/>
              <a:t>Far more important for wireless because the cost of transmission is higher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91C7DC-3FC6-4726-A445-EC61B160B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81007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FDDD8-4828-4A7A-B0CE-55EB62F3D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Medium Access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98B7BB-975C-4F27-B760-3D9E9100B1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does a network determine which transmitter gets to transmit?</a:t>
            </a:r>
          </a:p>
          <a:p>
            <a:endParaRPr lang="en-US" dirty="0"/>
          </a:p>
          <a:p>
            <a:r>
              <a:rPr lang="en-US" dirty="0"/>
              <a:t>Remember: the wireless medium is inherently broadcast</a:t>
            </a:r>
          </a:p>
          <a:p>
            <a:pPr lvl="1"/>
            <a:r>
              <a:rPr lang="en-US" dirty="0"/>
              <a:t>Two simultaneous transmitters may lose both packets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01D5BE-C4B9-48F7-A12F-ACE03B2782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9573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37ECB-763B-4D68-803F-A17C5D957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Analogy: wireless medium as acoustic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A045EC-0ECF-4924-81F8-C7E03D2F2C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do we determine who gets to speak?</a:t>
            </a:r>
          </a:p>
          <a:p>
            <a:pPr lvl="1"/>
            <a:r>
              <a:rPr lang="en-US" dirty="0"/>
              <a:t>Two simultaneous speakers also lose both “transmissions”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b="1" dirty="0"/>
              <a:t>Task: </a:t>
            </a:r>
            <a:r>
              <a:rPr lang="en-US" dirty="0"/>
              <a:t>Break into groups of 5 students each</a:t>
            </a:r>
            <a:endParaRPr lang="en-US" b="1" dirty="0"/>
          </a:p>
          <a:p>
            <a:pPr lvl="1"/>
            <a:r>
              <a:rPr lang="en-US" dirty="0"/>
              <a:t>In a minute I’m going to ask each group a question</a:t>
            </a:r>
          </a:p>
          <a:p>
            <a:pPr lvl="1"/>
            <a:r>
              <a:rPr lang="en-US" dirty="0"/>
              <a:t>Everyone in the group needs to answer correctly</a:t>
            </a:r>
          </a:p>
          <a:p>
            <a:pPr lvl="1"/>
            <a:r>
              <a:rPr lang="en-US" dirty="0"/>
              <a:t>Fastest group to have everyone answer wins</a:t>
            </a:r>
          </a:p>
          <a:p>
            <a:pPr lvl="1"/>
            <a:r>
              <a:rPr lang="en-US" dirty="0"/>
              <a:t>If two people talk at the same time, that group loses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9AA909-912C-428D-AA02-A0E63A132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8228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37ECB-763B-4D68-803F-A17C5D957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Analogy: wireless medium as acoustic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A045EC-0ECF-4924-81F8-C7E03D2F2C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How do we determine who gets to speak?</a:t>
            </a:r>
          </a:p>
          <a:p>
            <a:pPr lvl="1"/>
            <a:r>
              <a:rPr lang="en-US" dirty="0"/>
              <a:t>Two simultaneous speakers also lose both “transmissions”</a:t>
            </a:r>
          </a:p>
          <a:p>
            <a:pPr lvl="1"/>
            <a:endParaRPr lang="en-US" dirty="0"/>
          </a:p>
          <a:p>
            <a:r>
              <a:rPr lang="en-US" dirty="0"/>
              <a:t>Eye contact (or raise hand) -&gt; out-of-band communication</a:t>
            </a:r>
          </a:p>
          <a:p>
            <a:r>
              <a:rPr lang="en-US" dirty="0"/>
              <a:t>Wait until it’s quiet for some time -&gt; carrier sense multiple access</a:t>
            </a:r>
          </a:p>
          <a:p>
            <a:r>
              <a:rPr lang="en-US" dirty="0"/>
              <a:t>Strict turn order -&gt; time division multiple access</a:t>
            </a:r>
          </a:p>
          <a:p>
            <a:r>
              <a:rPr lang="en-US" dirty="0"/>
              <a:t>Just speak and hope it works -&gt; ALOHA</a:t>
            </a:r>
          </a:p>
          <a:p>
            <a:r>
              <a:rPr lang="en-US" dirty="0"/>
              <a:t>Everybody sing at different tones -&gt; frequency division multiple access</a:t>
            </a:r>
            <a:br>
              <a:rPr lang="en-US" dirty="0"/>
            </a:br>
            <a:r>
              <a:rPr lang="en-US" dirty="0"/>
              <a:t>(stretching the metaphor)</a:t>
            </a:r>
          </a:p>
          <a:p>
            <a:r>
              <a:rPr lang="en-US" dirty="0"/>
              <a:t>Everyone speak in different languages -&gt; code division multiple access</a:t>
            </a:r>
            <a:br>
              <a:rPr lang="en-US" dirty="0"/>
            </a:br>
            <a:r>
              <a:rPr lang="en-US" dirty="0"/>
              <a:t>(sort of, but not really)</a:t>
            </a:r>
          </a:p>
          <a:p>
            <a:endParaRPr lang="en-US" dirty="0"/>
          </a:p>
          <a:p>
            <a:r>
              <a:rPr lang="en-US" dirty="0"/>
              <a:t>Others?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9AA909-912C-428D-AA02-A0E63A132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5827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AA4B4A56-F2B0-4C44-8D8E-5807F206747F}"/>
              </a:ext>
            </a:extLst>
          </p:cNvPr>
          <p:cNvSpPr/>
          <p:nvPr/>
        </p:nvSpPr>
        <p:spPr>
          <a:xfrm>
            <a:off x="1787525" y="2570489"/>
            <a:ext cx="3257550" cy="141250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CBAD9C-FAD1-40EC-8CE4-A6A4773EA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 protocol categorization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B52A5F-2F33-40DA-950F-EB3C6B047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012422-1B09-4ADD-BD57-5CF3EB3B7C89}"/>
              </a:ext>
            </a:extLst>
          </p:cNvPr>
          <p:cNvSpPr txBox="1"/>
          <p:nvPr/>
        </p:nvSpPr>
        <p:spPr>
          <a:xfrm>
            <a:off x="4126401" y="1191986"/>
            <a:ext cx="3935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Medium Access Control Protocols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95D2A5-7B35-49CD-B017-BFCF759E3C6E}"/>
              </a:ext>
            </a:extLst>
          </p:cNvPr>
          <p:cNvSpPr txBox="1"/>
          <p:nvPr/>
        </p:nvSpPr>
        <p:spPr>
          <a:xfrm>
            <a:off x="1445795" y="2080986"/>
            <a:ext cx="3935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Contention-Based Protocols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CA8992-F773-4690-BCA8-AB136EC7ABF3}"/>
              </a:ext>
            </a:extLst>
          </p:cNvPr>
          <p:cNvSpPr txBox="1"/>
          <p:nvPr/>
        </p:nvSpPr>
        <p:spPr>
          <a:xfrm>
            <a:off x="6811021" y="2080986"/>
            <a:ext cx="3935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Contention-Free Protocols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950AD8-D66E-4352-8B8C-23D96CDD1FBD}"/>
              </a:ext>
            </a:extLst>
          </p:cNvPr>
          <p:cNvSpPr txBox="1"/>
          <p:nvPr/>
        </p:nvSpPr>
        <p:spPr>
          <a:xfrm>
            <a:off x="1787523" y="2815078"/>
            <a:ext cx="32575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ALOHA</a:t>
            </a:r>
            <a:br>
              <a:rPr lang="en-US" dirty="0"/>
            </a:br>
            <a:endParaRPr lang="en-US" dirty="0"/>
          </a:p>
          <a:p>
            <a:pPr algn="ctr"/>
            <a:r>
              <a:rPr lang="en-US" dirty="0"/>
              <a:t>CSMA</a:t>
            </a:r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BF71E4D7-9D34-45A3-9932-6795788401C9}"/>
              </a:ext>
            </a:extLst>
          </p:cNvPr>
          <p:cNvSpPr/>
          <p:nvPr/>
        </p:nvSpPr>
        <p:spPr>
          <a:xfrm rot="16200000">
            <a:off x="5911335" y="-903551"/>
            <a:ext cx="369331" cy="5359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4AE7614-4578-84C1-6DD5-2C664EA0E791}"/>
              </a:ext>
            </a:extLst>
          </p:cNvPr>
          <p:cNvSpPr/>
          <p:nvPr/>
        </p:nvSpPr>
        <p:spPr>
          <a:xfrm>
            <a:off x="7146926" y="2570490"/>
            <a:ext cx="3257551" cy="20857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4A06BB-C648-A025-9EDC-FA91D118CA8A}"/>
              </a:ext>
            </a:extLst>
          </p:cNvPr>
          <p:cNvSpPr txBox="1"/>
          <p:nvPr/>
        </p:nvSpPr>
        <p:spPr>
          <a:xfrm>
            <a:off x="7146925" y="2856468"/>
            <a:ext cx="32575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FDMA</a:t>
            </a:r>
            <a:br>
              <a:rPr lang="en-US" dirty="0"/>
            </a:br>
            <a:endParaRPr lang="en-US" dirty="0"/>
          </a:p>
          <a:p>
            <a:pPr algn="ctr"/>
            <a:r>
              <a:rPr lang="en-US" dirty="0"/>
              <a:t>TDMA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CDMA</a:t>
            </a:r>
          </a:p>
        </p:txBody>
      </p:sp>
    </p:spTree>
    <p:extLst>
      <p:ext uri="{BB962C8B-B14F-4D97-AF65-F5344CB8AC3E}">
        <p14:creationId xmlns:p14="http://schemas.microsoft.com/office/powerpoint/2010/main" val="30122026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AA4B4A56-F2B0-4C44-8D8E-5807F206747F}"/>
              </a:ext>
            </a:extLst>
          </p:cNvPr>
          <p:cNvSpPr/>
          <p:nvPr/>
        </p:nvSpPr>
        <p:spPr>
          <a:xfrm>
            <a:off x="1787525" y="2570489"/>
            <a:ext cx="3257550" cy="141250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CBAD9C-FAD1-40EC-8CE4-A6A4773EA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 protocol categorization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B52A5F-2F33-40DA-950F-EB3C6B047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012422-1B09-4ADD-BD57-5CF3EB3B7C89}"/>
              </a:ext>
            </a:extLst>
          </p:cNvPr>
          <p:cNvSpPr txBox="1"/>
          <p:nvPr/>
        </p:nvSpPr>
        <p:spPr>
          <a:xfrm>
            <a:off x="4126401" y="1191986"/>
            <a:ext cx="3935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Medium Access Control Protocols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95D2A5-7B35-49CD-B017-BFCF759E3C6E}"/>
              </a:ext>
            </a:extLst>
          </p:cNvPr>
          <p:cNvSpPr txBox="1"/>
          <p:nvPr/>
        </p:nvSpPr>
        <p:spPr>
          <a:xfrm>
            <a:off x="1445795" y="2080986"/>
            <a:ext cx="3935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Contention-Based Protocols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CA8992-F773-4690-BCA8-AB136EC7ABF3}"/>
              </a:ext>
            </a:extLst>
          </p:cNvPr>
          <p:cNvSpPr txBox="1"/>
          <p:nvPr/>
        </p:nvSpPr>
        <p:spPr>
          <a:xfrm>
            <a:off x="6811021" y="2080986"/>
            <a:ext cx="3935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Contention-Free Protocols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950AD8-D66E-4352-8B8C-23D96CDD1FBD}"/>
              </a:ext>
            </a:extLst>
          </p:cNvPr>
          <p:cNvSpPr txBox="1"/>
          <p:nvPr/>
        </p:nvSpPr>
        <p:spPr>
          <a:xfrm>
            <a:off x="1787523" y="2815078"/>
            <a:ext cx="32575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ALOHA</a:t>
            </a:r>
            <a:br>
              <a:rPr lang="en-US" dirty="0"/>
            </a:br>
            <a:endParaRPr lang="en-US" dirty="0"/>
          </a:p>
          <a:p>
            <a:pPr algn="ctr"/>
            <a:r>
              <a:rPr lang="en-US" dirty="0"/>
              <a:t>CSMA</a:t>
            </a:r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BF71E4D7-9D34-45A3-9932-6795788401C9}"/>
              </a:ext>
            </a:extLst>
          </p:cNvPr>
          <p:cNvSpPr/>
          <p:nvPr/>
        </p:nvSpPr>
        <p:spPr>
          <a:xfrm rot="16200000">
            <a:off x="5911335" y="-903551"/>
            <a:ext cx="369331" cy="5359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181B7E1-A76C-269D-E07D-B77A9DCCC799}"/>
              </a:ext>
            </a:extLst>
          </p:cNvPr>
          <p:cNvSpPr/>
          <p:nvPr/>
        </p:nvSpPr>
        <p:spPr>
          <a:xfrm>
            <a:off x="7146926" y="2570490"/>
            <a:ext cx="3257551" cy="20857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5D5590-753A-61AF-E795-F7DE9BC6E9FD}"/>
              </a:ext>
            </a:extLst>
          </p:cNvPr>
          <p:cNvSpPr txBox="1"/>
          <p:nvPr/>
        </p:nvSpPr>
        <p:spPr>
          <a:xfrm>
            <a:off x="7146925" y="2856468"/>
            <a:ext cx="32575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FDMA</a:t>
            </a:r>
            <a:br>
              <a:rPr lang="en-US" dirty="0"/>
            </a:br>
            <a:endParaRPr lang="en-US" dirty="0"/>
          </a:p>
          <a:p>
            <a:pPr algn="ctr"/>
            <a:r>
              <a:rPr lang="en-US" dirty="0"/>
              <a:t>TDMA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CDMA</a:t>
            </a:r>
          </a:p>
        </p:txBody>
      </p:sp>
    </p:spTree>
    <p:extLst>
      <p:ext uri="{BB962C8B-B14F-4D97-AF65-F5344CB8AC3E}">
        <p14:creationId xmlns:p14="http://schemas.microsoft.com/office/powerpoint/2010/main" val="10286682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64AB6-B35B-41DC-A853-B7917C375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ALOHA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6421F-2F5C-48F0-BA55-13C5EFD01E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ALOHAnet</a:t>
            </a:r>
            <a:r>
              <a:rPr lang="en-US" dirty="0"/>
              <a:t> (1971)</a:t>
            </a:r>
          </a:p>
          <a:p>
            <a:pPr lvl="1"/>
            <a:r>
              <a:rPr lang="en-US" dirty="0"/>
              <a:t>University of Hawaii – Norman Abramson</a:t>
            </a:r>
          </a:p>
          <a:p>
            <a:pPr lvl="1"/>
            <a:r>
              <a:rPr lang="en-US" dirty="0"/>
              <a:t>First demonstration of wireless packet network</a:t>
            </a:r>
          </a:p>
          <a:p>
            <a:pPr lvl="1"/>
            <a:endParaRPr lang="en-US" dirty="0"/>
          </a:p>
          <a:p>
            <a:r>
              <a:rPr lang="en-US" dirty="0"/>
              <a:t>Rules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If you have data to send, send it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Two (or more) simultaneous transmissions will collide and be lost</a:t>
            </a:r>
          </a:p>
          <a:p>
            <a:pPr lvl="1"/>
            <a:r>
              <a:rPr lang="en-US" dirty="0"/>
              <a:t>Wait a duration of time for an acknowledgement</a:t>
            </a:r>
          </a:p>
          <a:p>
            <a:pPr lvl="1"/>
            <a:r>
              <a:rPr lang="en-US" dirty="0"/>
              <a:t>If transmission was lost, try sending again “later”</a:t>
            </a:r>
          </a:p>
          <a:p>
            <a:pPr lvl="2"/>
            <a:r>
              <a:rPr lang="en-US" dirty="0"/>
              <a:t>Want some kind of exponential </a:t>
            </a:r>
            <a:r>
              <a:rPr lang="en-US" dirty="0" err="1"/>
              <a:t>backoff</a:t>
            </a:r>
            <a:r>
              <a:rPr lang="en-US" dirty="0"/>
              <a:t> scheme here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9015BE-E7EC-4932-BD6A-01DE833BC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706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00D46-FABF-593E-C5AB-F90F687BC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Partnership survey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5BB518-1E48-64A4-8C36-63ABA910F1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Labs (after this first one) will be in groups of exactly three</a:t>
            </a:r>
          </a:p>
          <a:p>
            <a:endParaRPr lang="en-US" dirty="0"/>
          </a:p>
          <a:p>
            <a:r>
              <a:rPr lang="en-US" dirty="0"/>
              <a:t>I’m trying to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Figure out what the groups are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Match up students who need groups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r>
              <a:rPr lang="en-US" dirty="0"/>
              <a:t>Please fill out the survey posted on Piazza</a:t>
            </a:r>
          </a:p>
          <a:p>
            <a:endParaRPr lang="en-US" dirty="0"/>
          </a:p>
          <a:p>
            <a:r>
              <a:rPr lang="en-US" dirty="0"/>
              <a:t>I’ll go through this weekend and match up groups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76F454-0438-EA5A-F2D1-7014A5069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8579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9E443-E774-4F5C-860F-5622A831A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Packet collisions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19D2E8-1844-4885-92FE-7429456521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packet transmission has a window of vulnerability</a:t>
            </a:r>
          </a:p>
          <a:p>
            <a:pPr lvl="1"/>
            <a:r>
              <a:rPr lang="en-US" dirty="0"/>
              <a:t>Twice the on-air duration of a packet</a:t>
            </a:r>
          </a:p>
          <a:p>
            <a:pPr lvl="1"/>
            <a:r>
              <a:rPr lang="en-US" dirty="0"/>
              <a:t>Transmissions during the packet are bad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sz="3200" dirty="0"/>
              <a:t> </a:t>
            </a:r>
            <a:endParaRPr lang="en-US" dirty="0"/>
          </a:p>
          <a:p>
            <a:pPr lvl="1"/>
            <a:r>
              <a:rPr lang="en-US" dirty="0"/>
              <a:t>Transmissions before packet can also be bad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8C42B8-A485-4399-9F17-2B66639E7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30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E63D2AB-EB7E-49CF-8111-B7628F4EB8EA}"/>
              </a:ext>
            </a:extLst>
          </p:cNvPr>
          <p:cNvSpPr/>
          <p:nvPr/>
        </p:nvSpPr>
        <p:spPr>
          <a:xfrm>
            <a:off x="5219700" y="2514600"/>
            <a:ext cx="2743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My transmission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820CC84-9663-4603-A1A7-6E5F85EBA07F}"/>
              </a:ext>
            </a:extLst>
          </p:cNvPr>
          <p:cNvSpPr/>
          <p:nvPr/>
        </p:nvSpPr>
        <p:spPr>
          <a:xfrm>
            <a:off x="5219699" y="4645028"/>
            <a:ext cx="2743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My transmission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077F67-EC99-442D-9418-3872083EABB9}"/>
              </a:ext>
            </a:extLst>
          </p:cNvPr>
          <p:cNvSpPr/>
          <p:nvPr/>
        </p:nvSpPr>
        <p:spPr>
          <a:xfrm>
            <a:off x="3848099" y="5702302"/>
            <a:ext cx="2743200" cy="4572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Other transmission</a:t>
            </a:r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0FA4E30E-6549-415F-982E-2E65F7332449}"/>
              </a:ext>
            </a:extLst>
          </p:cNvPr>
          <p:cNvSpPr/>
          <p:nvPr/>
        </p:nvSpPr>
        <p:spPr>
          <a:xfrm rot="5400000">
            <a:off x="6419849" y="1771651"/>
            <a:ext cx="342900" cy="27432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98C1C6A1-26B1-4F41-B171-CDD9F72D8E3C}"/>
              </a:ext>
            </a:extLst>
          </p:cNvPr>
          <p:cNvSpPr/>
          <p:nvPr/>
        </p:nvSpPr>
        <p:spPr>
          <a:xfrm rot="5400000">
            <a:off x="3676649" y="3959228"/>
            <a:ext cx="342900" cy="27432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D9893B7-8F2D-4572-8B7D-129978A68F9A}"/>
              </a:ext>
            </a:extLst>
          </p:cNvPr>
          <p:cNvSpPr/>
          <p:nvPr/>
        </p:nvSpPr>
        <p:spPr>
          <a:xfrm>
            <a:off x="6591299" y="3511549"/>
            <a:ext cx="2743200" cy="4572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Other transmission</a:t>
            </a:r>
          </a:p>
        </p:txBody>
      </p:sp>
    </p:spTree>
    <p:extLst>
      <p:ext uri="{BB962C8B-B14F-4D97-AF65-F5344CB8AC3E}">
        <p14:creationId xmlns:p14="http://schemas.microsoft.com/office/powerpoint/2010/main" val="23251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28282-EA55-4418-A140-A1B8DB07B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Slotted ALOHA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E6D3A4-1367-4A02-8C2E-5369A456C3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Split time into synchronized “slots”</a:t>
            </a:r>
          </a:p>
          <a:p>
            <a:r>
              <a:rPr lang="en-US" dirty="0"/>
              <a:t>Any device can transmit whenever it has data</a:t>
            </a:r>
          </a:p>
          <a:p>
            <a:pPr lvl="1"/>
            <a:r>
              <a:rPr lang="en-US" dirty="0"/>
              <a:t>But it must transmit at the start of a slot</a:t>
            </a:r>
          </a:p>
          <a:p>
            <a:pPr lvl="1"/>
            <a:r>
              <a:rPr lang="en-US" dirty="0"/>
              <a:t>And its transmission cannot be longer than a slot</a:t>
            </a:r>
          </a:p>
          <a:p>
            <a:pPr lvl="1"/>
            <a:r>
              <a:rPr lang="en-US" dirty="0"/>
              <a:t>Removes half of the possibilities for collisions!</a:t>
            </a:r>
          </a:p>
          <a:p>
            <a:pPr lvl="2"/>
            <a:r>
              <a:rPr lang="en-US" dirty="0"/>
              <a:t>At the cost of some synchronization method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3BEEA4-8F8E-45C3-81BB-F15D7413D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31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BDC1864-244A-43F6-BD08-E5EB788CCFE8}"/>
              </a:ext>
            </a:extLst>
          </p:cNvPr>
          <p:cNvSpPr/>
          <p:nvPr/>
        </p:nvSpPr>
        <p:spPr>
          <a:xfrm>
            <a:off x="1104899" y="4403728"/>
            <a:ext cx="2743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My transmission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37B9726-FFC7-4619-A247-845A089D591C}"/>
              </a:ext>
            </a:extLst>
          </p:cNvPr>
          <p:cNvSpPr/>
          <p:nvPr/>
        </p:nvSpPr>
        <p:spPr>
          <a:xfrm>
            <a:off x="4076699" y="5241928"/>
            <a:ext cx="2743200" cy="4572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Other transmission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0449CED-C034-4778-9369-B3814F749845}"/>
              </a:ext>
            </a:extLst>
          </p:cNvPr>
          <p:cNvSpPr/>
          <p:nvPr/>
        </p:nvSpPr>
        <p:spPr>
          <a:xfrm>
            <a:off x="7073899" y="5257800"/>
            <a:ext cx="2743200" cy="457200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Other transmission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C06C5F0-FD2C-4929-9441-9DCD99789BF5}"/>
              </a:ext>
            </a:extLst>
          </p:cNvPr>
          <p:cNvSpPr/>
          <p:nvPr/>
        </p:nvSpPr>
        <p:spPr>
          <a:xfrm>
            <a:off x="7073899" y="4416428"/>
            <a:ext cx="27432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My transmission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23C6357-48D9-4462-A48A-24C1893CAC37}"/>
              </a:ext>
            </a:extLst>
          </p:cNvPr>
          <p:cNvCxnSpPr/>
          <p:nvPr/>
        </p:nvCxnSpPr>
        <p:spPr>
          <a:xfrm>
            <a:off x="3975100" y="3848100"/>
            <a:ext cx="0" cy="2508250"/>
          </a:xfrm>
          <a:prstGeom prst="line">
            <a:avLst/>
          </a:prstGeom>
          <a:ln w="571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A5A9E0F-B4FD-4B1B-9EC4-7D4D4BC4A8EE}"/>
              </a:ext>
            </a:extLst>
          </p:cNvPr>
          <p:cNvCxnSpPr/>
          <p:nvPr/>
        </p:nvCxnSpPr>
        <p:spPr>
          <a:xfrm>
            <a:off x="6934200" y="3848100"/>
            <a:ext cx="0" cy="2508250"/>
          </a:xfrm>
          <a:prstGeom prst="line">
            <a:avLst/>
          </a:prstGeom>
          <a:ln w="571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B9EB329-6DFB-4654-A6E4-9AE71CF53E1F}"/>
              </a:ext>
            </a:extLst>
          </p:cNvPr>
          <p:cNvCxnSpPr>
            <a:cxnSpLocks/>
          </p:cNvCxnSpPr>
          <p:nvPr/>
        </p:nvCxnSpPr>
        <p:spPr>
          <a:xfrm>
            <a:off x="1346200" y="6191250"/>
            <a:ext cx="160020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8F78760-E177-480E-AB97-9F5BCD1E095D}"/>
              </a:ext>
            </a:extLst>
          </p:cNvPr>
          <p:cNvSpPr txBox="1"/>
          <p:nvPr/>
        </p:nvSpPr>
        <p:spPr>
          <a:xfrm>
            <a:off x="1346200" y="5720060"/>
            <a:ext cx="13080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time</a:t>
            </a:r>
          </a:p>
        </p:txBody>
      </p:sp>
    </p:spTree>
    <p:extLst>
      <p:ext uri="{BB962C8B-B14F-4D97-AF65-F5344CB8AC3E}">
        <p14:creationId xmlns:p14="http://schemas.microsoft.com/office/powerpoint/2010/main" val="3453497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A320B-D302-44BC-B383-DD36CC59A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ALOHA throughput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9073B-E265-476D-953F-0C4B2EC9E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4688305" cy="50292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It can be shown that traffic maxes out at</a:t>
            </a:r>
          </a:p>
          <a:p>
            <a:pPr lvl="1"/>
            <a:r>
              <a:rPr lang="en-US" dirty="0"/>
              <a:t>ALOHA: 18.4%</a:t>
            </a:r>
          </a:p>
          <a:p>
            <a:pPr lvl="1"/>
            <a:r>
              <a:rPr lang="en-US" dirty="0"/>
              <a:t>Slotted ALOHA: 36.8%</a:t>
            </a:r>
          </a:p>
          <a:p>
            <a:pPr lvl="1"/>
            <a:endParaRPr lang="en-US" dirty="0"/>
          </a:p>
          <a:p>
            <a:r>
              <a:rPr lang="en-US" dirty="0"/>
              <a:t>Assuming Poisson distribution of transmission attempts</a:t>
            </a:r>
          </a:p>
          <a:p>
            <a:endParaRPr lang="en-US" dirty="0"/>
          </a:p>
          <a:p>
            <a:r>
              <a:rPr lang="en-US" dirty="0"/>
              <a:t>Slotted throughput is double because the “before” collisions can no longer occur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31CA0B-40E2-4CDC-88DE-206DA4606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32</a:t>
            </a:fld>
            <a:endParaRPr lang="en-US"/>
          </a:p>
        </p:txBody>
      </p:sp>
      <p:pic>
        <p:nvPicPr>
          <p:cNvPr id="1026" name="Picture 2" descr="Throughput vs. Traffic Load of Pure Aloha and Slotted Aloha.">
            <a:extLst>
              <a:ext uri="{FF2B5EF4-FFF2-40B4-BE49-F238E27FC236}">
                <a16:creationId xmlns:a16="http://schemas.microsoft.com/office/drawing/2014/main" id="{31652012-34E6-424E-AD94-A76BF419B9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585994" y="1498710"/>
            <a:ext cx="5994400" cy="4673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27998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53E8C0-01D7-499A-AF3C-11418BECD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Capture effect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BA27A-FCFF-4D6D-BB52-DBF756E921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Actually, two packets at once isn’t </a:t>
            </a:r>
            <a:r>
              <a:rPr lang="en-US" i="1" dirty="0"/>
              <a:t>always</a:t>
            </a:r>
            <a:r>
              <a:rPr lang="en-US" dirty="0"/>
              <a:t> a total loss</a:t>
            </a:r>
          </a:p>
          <a:p>
            <a:pPr lvl="1"/>
            <a:r>
              <a:rPr lang="en-US" dirty="0"/>
              <a:t>The louder packet can still sometimes be heard if loud enough</a:t>
            </a:r>
          </a:p>
          <a:p>
            <a:pPr lvl="1"/>
            <a:endParaRPr lang="en-US" dirty="0"/>
          </a:p>
          <a:p>
            <a:r>
              <a:rPr lang="en-US" dirty="0"/>
              <a:t>How much louder?</a:t>
            </a:r>
          </a:p>
          <a:p>
            <a:pPr lvl="1"/>
            <a:r>
              <a:rPr lang="en-US" dirty="0"/>
              <a:t>Ballpark 12-14 dB</a:t>
            </a:r>
          </a:p>
          <a:p>
            <a:pPr lvl="1"/>
            <a:endParaRPr lang="en-US" dirty="0"/>
          </a:p>
          <a:p>
            <a:r>
              <a:rPr lang="en-US" dirty="0"/>
              <a:t>When does this work?</a:t>
            </a:r>
          </a:p>
          <a:p>
            <a:pPr lvl="1"/>
            <a:r>
              <a:rPr lang="en-US" dirty="0"/>
              <a:t>Depends on the radio hardware</a:t>
            </a:r>
          </a:p>
          <a:p>
            <a:pPr lvl="1"/>
            <a:r>
              <a:rPr lang="en-US" dirty="0"/>
              <a:t>Louder packet first almost always works</a:t>
            </a:r>
          </a:p>
          <a:p>
            <a:pPr lvl="1"/>
            <a:r>
              <a:rPr lang="en-US" dirty="0"/>
              <a:t>Louder packet second </a:t>
            </a:r>
            <a:r>
              <a:rPr lang="en-US" i="1" dirty="0"/>
              <a:t>sometimes</a:t>
            </a:r>
            <a:r>
              <a:rPr lang="en-US" dirty="0"/>
              <a:t> works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9434FF-AA0F-44D6-B092-C09AEE343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1622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AA4B4A56-F2B0-4C44-8D8E-5807F206747F}"/>
              </a:ext>
            </a:extLst>
          </p:cNvPr>
          <p:cNvSpPr/>
          <p:nvPr/>
        </p:nvSpPr>
        <p:spPr>
          <a:xfrm>
            <a:off x="1787525" y="2570489"/>
            <a:ext cx="3257550" cy="141250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CBAD9C-FAD1-40EC-8CE4-A6A4773EA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 protocol categorization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B52A5F-2F33-40DA-950F-EB3C6B047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012422-1B09-4ADD-BD57-5CF3EB3B7C89}"/>
              </a:ext>
            </a:extLst>
          </p:cNvPr>
          <p:cNvSpPr txBox="1"/>
          <p:nvPr/>
        </p:nvSpPr>
        <p:spPr>
          <a:xfrm>
            <a:off x="4126401" y="1191986"/>
            <a:ext cx="3935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Medium Access Control Protocols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95D2A5-7B35-49CD-B017-BFCF759E3C6E}"/>
              </a:ext>
            </a:extLst>
          </p:cNvPr>
          <p:cNvSpPr txBox="1"/>
          <p:nvPr/>
        </p:nvSpPr>
        <p:spPr>
          <a:xfrm>
            <a:off x="1445795" y="2080986"/>
            <a:ext cx="3935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Contention-Based Protocols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CA8992-F773-4690-BCA8-AB136EC7ABF3}"/>
              </a:ext>
            </a:extLst>
          </p:cNvPr>
          <p:cNvSpPr txBox="1"/>
          <p:nvPr/>
        </p:nvSpPr>
        <p:spPr>
          <a:xfrm>
            <a:off x="6811021" y="2080986"/>
            <a:ext cx="3935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Contention-Free Protocols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950AD8-D66E-4352-8B8C-23D96CDD1FBD}"/>
              </a:ext>
            </a:extLst>
          </p:cNvPr>
          <p:cNvSpPr txBox="1"/>
          <p:nvPr/>
        </p:nvSpPr>
        <p:spPr>
          <a:xfrm>
            <a:off x="1787523" y="2815078"/>
            <a:ext cx="32575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ALOHA</a:t>
            </a:r>
            <a:br>
              <a:rPr lang="en-US" dirty="0"/>
            </a:br>
            <a:endParaRPr lang="en-US" dirty="0"/>
          </a:p>
          <a:p>
            <a:pPr algn="ctr"/>
            <a:r>
              <a:rPr lang="en-US" b="1" dirty="0"/>
              <a:t>CSMA</a:t>
            </a:r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BF71E4D7-9D34-45A3-9932-6795788401C9}"/>
              </a:ext>
            </a:extLst>
          </p:cNvPr>
          <p:cNvSpPr/>
          <p:nvPr/>
        </p:nvSpPr>
        <p:spPr>
          <a:xfrm rot="16200000">
            <a:off x="5911335" y="-903551"/>
            <a:ext cx="369331" cy="5359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B5BBD70-0EA4-F9BC-F494-26F2E2006310}"/>
              </a:ext>
            </a:extLst>
          </p:cNvPr>
          <p:cNvSpPr/>
          <p:nvPr/>
        </p:nvSpPr>
        <p:spPr>
          <a:xfrm>
            <a:off x="7146926" y="2570490"/>
            <a:ext cx="3257551" cy="20857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F216CD-9F60-B743-DA52-ADD87981C352}"/>
              </a:ext>
            </a:extLst>
          </p:cNvPr>
          <p:cNvSpPr txBox="1"/>
          <p:nvPr/>
        </p:nvSpPr>
        <p:spPr>
          <a:xfrm>
            <a:off x="7146925" y="2856468"/>
            <a:ext cx="32575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FDMA</a:t>
            </a:r>
            <a:br>
              <a:rPr lang="en-US" dirty="0"/>
            </a:br>
            <a:endParaRPr lang="en-US" dirty="0"/>
          </a:p>
          <a:p>
            <a:pPr algn="ctr"/>
            <a:r>
              <a:rPr lang="en-US" dirty="0"/>
              <a:t>TDMA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CDMA</a:t>
            </a:r>
          </a:p>
        </p:txBody>
      </p:sp>
    </p:spTree>
    <p:extLst>
      <p:ext uri="{BB962C8B-B14F-4D97-AF65-F5344CB8AC3E}">
        <p14:creationId xmlns:p14="http://schemas.microsoft.com/office/powerpoint/2010/main" val="6170365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C72E6-1FA5-44C8-B9B4-7E15A07E8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CSMA/CA – Carrier Sense Multiple Access with Collision Avoidance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12D8E-2602-4BFD-9874-EF686A583F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listen for a duration and determine if anyone is transmitting</a:t>
            </a:r>
          </a:p>
          <a:p>
            <a:pPr lvl="1"/>
            <a:r>
              <a:rPr lang="en-US" dirty="0"/>
              <a:t>If idle, you can transmit</a:t>
            </a:r>
          </a:p>
          <a:p>
            <a:pPr lvl="1"/>
            <a:r>
              <a:rPr lang="en-US" dirty="0"/>
              <a:t>If busy, wait and try again later</a:t>
            </a:r>
          </a:p>
          <a:p>
            <a:endParaRPr lang="en-US" dirty="0"/>
          </a:p>
          <a:p>
            <a:r>
              <a:rPr lang="en-US" dirty="0"/>
              <a:t>“listen before send”</a:t>
            </a:r>
          </a:p>
          <a:p>
            <a:endParaRPr lang="en-US" dirty="0"/>
          </a:p>
          <a:p>
            <a:r>
              <a:rPr lang="en-US" dirty="0"/>
              <a:t>Can be combined with notion of slotting</a:t>
            </a:r>
          </a:p>
          <a:p>
            <a:pPr lvl="1"/>
            <a:r>
              <a:rPr lang="en-US" dirty="0"/>
              <a:t>If current slot is idle, transmit in next slot</a:t>
            </a:r>
          </a:p>
          <a:p>
            <a:pPr lvl="1"/>
            <a:r>
              <a:rPr lang="en-US" dirty="0"/>
              <a:t>If current slot is busy, follow some algorithm to try again later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ACF1F2-D3DB-4CE4-8002-0CBF6484A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6362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31371-FD6E-4435-BCBC-20F445E37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CSMA/CD – CSMA with Collision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FE777-C03C-48E6-BAC6-BF144C1F4E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Detect collisions during your own transmission</a:t>
            </a:r>
          </a:p>
          <a:p>
            <a:pPr lvl="1"/>
            <a:r>
              <a:rPr lang="en-US" dirty="0"/>
              <a:t>Works great on wired mediums (Ethernet, I2C)</a:t>
            </a:r>
          </a:p>
          <a:p>
            <a:pPr lvl="1"/>
            <a:endParaRPr lang="en-US" dirty="0"/>
          </a:p>
          <a:p>
            <a:r>
              <a:rPr lang="en-US" dirty="0"/>
              <a:t>Very challenging for wireless systems</a:t>
            </a:r>
          </a:p>
          <a:p>
            <a:pPr lvl="1"/>
            <a:r>
              <a:rPr lang="en-US" dirty="0"/>
              <a:t>Transmit and receive are usually the same antenna</a:t>
            </a:r>
          </a:p>
          <a:p>
            <a:pPr lvl="1"/>
            <a:r>
              <a:rPr lang="en-US" dirty="0"/>
              <a:t>Receiving while transmitting would be drowned out by transmission</a:t>
            </a:r>
          </a:p>
          <a:p>
            <a:pPr lvl="2"/>
            <a:r>
              <a:rPr lang="en-US" dirty="0"/>
              <a:t>Remember: TX at 8 dBm and RX at -95 dBm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Area of active research!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9C1DC1-6E50-4237-AF70-609176F98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55B00D-3820-4370-98BC-F3A052211669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1960" y="5121830"/>
            <a:ext cx="4198278" cy="319929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82B9A43-1C81-4C7B-9CA6-22452B915A02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44220" y="4594713"/>
            <a:ext cx="3816795" cy="287239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D273D16-5DE1-4086-8ED9-D39A0F3C9F80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64700" y="5715000"/>
            <a:ext cx="4058588" cy="281160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6573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40219-3CDA-4334-BCF5-9332BED0C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Hidden terminal problem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593379-EFF8-4266-92C5-3F6A8CB47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37</a:t>
            </a:fld>
            <a:endParaRPr lang="en-US"/>
          </a:p>
        </p:txBody>
      </p:sp>
      <p:sp>
        <p:nvSpPr>
          <p:cNvPr id="5" name="Pentagon 4">
            <a:extLst>
              <a:ext uri="{FF2B5EF4-FFF2-40B4-BE49-F238E27FC236}">
                <a16:creationId xmlns:a16="http://schemas.microsoft.com/office/drawing/2014/main" id="{1025D2A3-4CF4-4928-BDB5-9B233E59AC01}"/>
              </a:ext>
            </a:extLst>
          </p:cNvPr>
          <p:cNvSpPr/>
          <p:nvPr/>
        </p:nvSpPr>
        <p:spPr>
          <a:xfrm>
            <a:off x="3365503" y="3644902"/>
            <a:ext cx="330199" cy="330199"/>
          </a:xfrm>
          <a:prstGeom prst="pentagon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4E05490-F461-4771-A8E4-FA36EEEA58A4}"/>
              </a:ext>
            </a:extLst>
          </p:cNvPr>
          <p:cNvSpPr/>
          <p:nvPr/>
        </p:nvSpPr>
        <p:spPr>
          <a:xfrm>
            <a:off x="1076327" y="1355726"/>
            <a:ext cx="4908549" cy="4908549"/>
          </a:xfrm>
          <a:prstGeom prst="ellipse">
            <a:avLst/>
          </a:prstGeom>
          <a:solidFill>
            <a:srgbClr val="4472C4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Pentagon 6">
            <a:extLst>
              <a:ext uri="{FF2B5EF4-FFF2-40B4-BE49-F238E27FC236}">
                <a16:creationId xmlns:a16="http://schemas.microsoft.com/office/drawing/2014/main" id="{A21D4ADA-7C2D-4493-AB99-8A85EFB3D9B7}"/>
              </a:ext>
            </a:extLst>
          </p:cNvPr>
          <p:cNvSpPr/>
          <p:nvPr/>
        </p:nvSpPr>
        <p:spPr>
          <a:xfrm>
            <a:off x="7308849" y="3810000"/>
            <a:ext cx="330199" cy="330199"/>
          </a:xfrm>
          <a:prstGeom prst="pentagon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5221B3B-9A09-421D-AD23-548A1E8B6D7C}"/>
              </a:ext>
            </a:extLst>
          </p:cNvPr>
          <p:cNvSpPr/>
          <p:nvPr/>
        </p:nvSpPr>
        <p:spPr>
          <a:xfrm>
            <a:off x="5019674" y="1520825"/>
            <a:ext cx="4908548" cy="4908548"/>
          </a:xfrm>
          <a:prstGeom prst="ellipse">
            <a:avLst/>
          </a:prstGeom>
          <a:solidFill>
            <a:schemeClr val="accent2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tar: 8 Points 8">
            <a:extLst>
              <a:ext uri="{FF2B5EF4-FFF2-40B4-BE49-F238E27FC236}">
                <a16:creationId xmlns:a16="http://schemas.microsoft.com/office/drawing/2014/main" id="{4ACEA635-2E6B-4D3C-B734-694738D00891}"/>
              </a:ext>
            </a:extLst>
          </p:cNvPr>
          <p:cNvSpPr/>
          <p:nvPr/>
        </p:nvSpPr>
        <p:spPr>
          <a:xfrm>
            <a:off x="5276849" y="3124929"/>
            <a:ext cx="527051" cy="608141"/>
          </a:xfrm>
          <a:prstGeom prst="star8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398DD48-95CD-4A7B-B1CD-1F6B0AF23688}"/>
              </a:ext>
            </a:extLst>
          </p:cNvPr>
          <p:cNvSpPr txBox="1"/>
          <p:nvPr/>
        </p:nvSpPr>
        <p:spPr>
          <a:xfrm>
            <a:off x="2263778" y="3213827"/>
            <a:ext cx="128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Device 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601559-5490-4981-8DE6-511E5EBEED3D}"/>
              </a:ext>
            </a:extLst>
          </p:cNvPr>
          <p:cNvSpPr txBox="1"/>
          <p:nvPr/>
        </p:nvSpPr>
        <p:spPr>
          <a:xfrm>
            <a:off x="7500935" y="3460236"/>
            <a:ext cx="128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Device 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1DE608-8DC8-45AC-8F94-A1F8DD7D53C8}"/>
              </a:ext>
            </a:extLst>
          </p:cNvPr>
          <p:cNvSpPr txBox="1"/>
          <p:nvPr/>
        </p:nvSpPr>
        <p:spPr>
          <a:xfrm>
            <a:off x="5094292" y="2755597"/>
            <a:ext cx="1282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Device C</a:t>
            </a:r>
          </a:p>
        </p:txBody>
      </p:sp>
    </p:spTree>
    <p:extLst>
      <p:ext uri="{BB962C8B-B14F-4D97-AF65-F5344CB8AC3E}">
        <p14:creationId xmlns:p14="http://schemas.microsoft.com/office/powerpoint/2010/main" val="23368116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75D26-6963-4519-B7ED-D9F7749A9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CSMA with RTS/CTS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55ED01-0565-44BF-88F1-007C12158E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Hidden terminal problem means that two transmitters might never be able to detect each other’s transmissions</a:t>
            </a:r>
          </a:p>
          <a:p>
            <a:endParaRPr lang="en-US" dirty="0"/>
          </a:p>
          <a:p>
            <a:r>
              <a:rPr lang="en-US" dirty="0"/>
              <a:t>A partial solution</a:t>
            </a:r>
          </a:p>
          <a:p>
            <a:pPr lvl="1"/>
            <a:r>
              <a:rPr lang="en-US" dirty="0"/>
              <a:t>When channel is idle, transmitter sends a short Request To Send (RTS)</a:t>
            </a:r>
          </a:p>
          <a:p>
            <a:pPr lvl="1"/>
            <a:r>
              <a:rPr lang="en-US" dirty="0"/>
              <a:t>Receiver will send a Clear To Send (CTS) to only one node at a time</a:t>
            </a:r>
          </a:p>
          <a:p>
            <a:pPr lvl="1"/>
            <a:r>
              <a:rPr lang="en-US" dirty="0"/>
              <a:t>RTS collisions are faster and less wasteful than hidden terminal collisions</a:t>
            </a:r>
          </a:p>
          <a:p>
            <a:pPr lvl="1"/>
            <a:r>
              <a:rPr lang="en-US" dirty="0"/>
              <a:t>Downside: overhead is high for waiting for CTS when contention is low</a:t>
            </a:r>
          </a:p>
          <a:p>
            <a:pPr lvl="2"/>
            <a:r>
              <a:rPr lang="en-US" dirty="0"/>
              <a:t>Not always worth 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788F8A-159C-4F02-8578-31A0A00A8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89068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AA4B4A56-F2B0-4C44-8D8E-5807F206747F}"/>
              </a:ext>
            </a:extLst>
          </p:cNvPr>
          <p:cNvSpPr/>
          <p:nvPr/>
        </p:nvSpPr>
        <p:spPr>
          <a:xfrm>
            <a:off x="1787526" y="2570490"/>
            <a:ext cx="3257551" cy="141250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45F00E0-A327-44CE-96EF-16D6F96D2CD2}"/>
              </a:ext>
            </a:extLst>
          </p:cNvPr>
          <p:cNvSpPr/>
          <p:nvPr/>
        </p:nvSpPr>
        <p:spPr>
          <a:xfrm>
            <a:off x="7146926" y="2570490"/>
            <a:ext cx="3257551" cy="20857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CBAD9C-FAD1-40EC-8CE4-A6A4773EA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 protocol categorization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B52A5F-2F33-40DA-950F-EB3C6B047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012422-1B09-4ADD-BD57-5CF3EB3B7C89}"/>
              </a:ext>
            </a:extLst>
          </p:cNvPr>
          <p:cNvSpPr txBox="1"/>
          <p:nvPr/>
        </p:nvSpPr>
        <p:spPr>
          <a:xfrm>
            <a:off x="4126401" y="1191986"/>
            <a:ext cx="3935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Medium Access Control Protocols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95D2A5-7B35-49CD-B017-BFCF759E3C6E}"/>
              </a:ext>
            </a:extLst>
          </p:cNvPr>
          <p:cNvSpPr txBox="1"/>
          <p:nvPr/>
        </p:nvSpPr>
        <p:spPr>
          <a:xfrm>
            <a:off x="1445795" y="2080985"/>
            <a:ext cx="3935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Contention-Based Protocols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CA8992-F773-4690-BCA8-AB136EC7ABF3}"/>
              </a:ext>
            </a:extLst>
          </p:cNvPr>
          <p:cNvSpPr txBox="1"/>
          <p:nvPr/>
        </p:nvSpPr>
        <p:spPr>
          <a:xfrm>
            <a:off x="6811021" y="2080985"/>
            <a:ext cx="3935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Contention-Free Protocols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275EFB-7483-479B-B68D-4A08FC950859}"/>
              </a:ext>
            </a:extLst>
          </p:cNvPr>
          <p:cNvSpPr txBox="1"/>
          <p:nvPr/>
        </p:nvSpPr>
        <p:spPr>
          <a:xfrm>
            <a:off x="7146925" y="2856468"/>
            <a:ext cx="325755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FDMA</a:t>
            </a:r>
            <a:br>
              <a:rPr lang="en-US" dirty="0"/>
            </a:br>
            <a:endParaRPr lang="en-US" dirty="0"/>
          </a:p>
          <a:p>
            <a:pPr algn="ctr"/>
            <a:r>
              <a:rPr lang="en-US" dirty="0"/>
              <a:t>TDMA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CDMA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950AD8-D66E-4352-8B8C-23D96CDD1FBD}"/>
              </a:ext>
            </a:extLst>
          </p:cNvPr>
          <p:cNvSpPr txBox="1"/>
          <p:nvPr/>
        </p:nvSpPr>
        <p:spPr>
          <a:xfrm>
            <a:off x="1787525" y="2815079"/>
            <a:ext cx="32575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ALOHA</a:t>
            </a:r>
            <a:br>
              <a:rPr lang="en-US" dirty="0"/>
            </a:br>
            <a:endParaRPr lang="en-US" dirty="0"/>
          </a:p>
          <a:p>
            <a:pPr algn="ctr"/>
            <a:r>
              <a:rPr lang="en-US" dirty="0"/>
              <a:t>CSMA</a:t>
            </a:r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BF71E4D7-9D34-45A3-9932-6795788401C9}"/>
              </a:ext>
            </a:extLst>
          </p:cNvPr>
          <p:cNvSpPr/>
          <p:nvPr/>
        </p:nvSpPr>
        <p:spPr>
          <a:xfrm rot="16200000">
            <a:off x="5911336" y="-903551"/>
            <a:ext cx="369331" cy="5359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82A93DF-2C52-3747-9BB2-21486BCC68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6775" y="2791264"/>
            <a:ext cx="2397760" cy="23977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201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EF959-C62E-4F8A-8D4C-BEF087A77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DBE37-7B8E-47BF-A4AD-CD288F60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Overview of concerns for the Data link layer</a:t>
            </a:r>
          </a:p>
          <a:p>
            <a:pPr lvl="1"/>
            <a:r>
              <a:rPr lang="en-US" dirty="0"/>
              <a:t>Speak the “lingo” of wireless communication</a:t>
            </a:r>
          </a:p>
          <a:p>
            <a:pPr lvl="1"/>
            <a:r>
              <a:rPr lang="en-US" dirty="0"/>
              <a:t>Present technology aspects that we will return to in specific protocols</a:t>
            </a:r>
          </a:p>
          <a:p>
            <a:pPr lvl="1"/>
            <a:endParaRPr lang="en-US" dirty="0"/>
          </a:p>
          <a:p>
            <a:r>
              <a:rPr lang="en-US" dirty="0"/>
              <a:t>Describe Medium Access Control mechanisms</a:t>
            </a:r>
          </a:p>
          <a:p>
            <a:endParaRPr lang="en-US" dirty="0"/>
          </a:p>
          <a:p>
            <a:r>
              <a:rPr lang="en-US" dirty="0"/>
              <a:t>Introduction to Bluetooth Low Energy</a:t>
            </a:r>
          </a:p>
          <a:p>
            <a:pPr lvl="1"/>
            <a:r>
              <a:rPr lang="en-US" sz="2800" dirty="0"/>
              <a:t>What are the goals of the protocol?</a:t>
            </a:r>
          </a:p>
          <a:p>
            <a:pPr lvl="1"/>
            <a:r>
              <a:rPr lang="en-US" sz="2800" dirty="0"/>
              <a:t>What do the lower layers look like?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366CAC-B34E-4A3F-AB6B-24F84A057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71958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A8844-6FAF-491E-B2E7-13ABD25F0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Contention-free access control protocols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29C03E-88CE-4553-A35A-ABCDC285D8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11089105" cy="5029200"/>
          </a:xfrm>
        </p:spPr>
        <p:txBody>
          <a:bodyPr/>
          <a:lstStyle/>
          <a:p>
            <a:r>
              <a:rPr lang="en-US" dirty="0"/>
              <a:t>Goal: split up communication such that devices will not conflict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Can be predetermined or reservation-based</a:t>
            </a:r>
          </a:p>
          <a:p>
            <a:pPr lvl="1"/>
            <a:r>
              <a:rPr lang="en-US" dirty="0"/>
              <a:t>Devices might request to join the schedule and be given a slot</a:t>
            </a:r>
          </a:p>
          <a:p>
            <a:pPr lvl="2"/>
            <a:r>
              <a:rPr lang="en-US" dirty="0"/>
              <a:t>Devices lose their slot if it goes unused for some amount of time</a:t>
            </a:r>
          </a:p>
          <a:p>
            <a:pPr lvl="2"/>
            <a:r>
              <a:rPr lang="en-US" dirty="0"/>
              <a:t>Reservations often occur during a dedicated CSMA contention slot</a:t>
            </a:r>
          </a:p>
          <a:p>
            <a:pPr lvl="1"/>
            <a:r>
              <a:rPr lang="en-US" dirty="0"/>
              <a:t>Assignment of schedules can be complicated</a:t>
            </a:r>
          </a:p>
          <a:p>
            <a:pPr lvl="1"/>
            <a:endParaRPr lang="en-US" dirty="0"/>
          </a:p>
          <a:p>
            <a:r>
              <a:rPr lang="en-US" dirty="0"/>
              <a:t>Really efficient at creating a high-throughput network</a:t>
            </a:r>
          </a:p>
          <a:p>
            <a:pPr lvl="1"/>
            <a:r>
              <a:rPr lang="en-US" dirty="0"/>
              <a:t>Assuming they are all following the same protocol</a:t>
            </a:r>
          </a:p>
          <a:p>
            <a:pPr lvl="1"/>
            <a:r>
              <a:rPr lang="en-US" dirty="0"/>
              <a:t>Otherwise, interference can be very problematic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9BA82E-7007-4CB6-8E13-A1910EC29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8570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31371-FD6E-4435-BCBC-20F445E37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FDMA – Frequency Division Multiple Access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FE777-C03C-48E6-BAC6-BF144C1F4E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Split transmissions in frequency</a:t>
            </a:r>
          </a:p>
          <a:p>
            <a:pPr lvl="1"/>
            <a:r>
              <a:rPr lang="en-US" dirty="0"/>
              <a:t>Different carrier frequencies are independent</a:t>
            </a:r>
          </a:p>
          <a:p>
            <a:pPr lvl="1"/>
            <a:r>
              <a:rPr lang="en-US" dirty="0"/>
              <a:t>Fundamentally how RF spectrum is split</a:t>
            </a:r>
          </a:p>
          <a:p>
            <a:pPr lvl="1"/>
            <a:r>
              <a:rPr lang="en-US" dirty="0"/>
              <a:t>Usually in conjunction with another scheme (but not always)</a:t>
            </a:r>
          </a:p>
          <a:p>
            <a:pPr lvl="1"/>
            <a:endParaRPr lang="en-US" dirty="0"/>
          </a:p>
          <a:p>
            <a:r>
              <a:rPr lang="en-US" dirty="0"/>
              <a:t>Technically, each device uses a separate, fixed frequency</a:t>
            </a:r>
          </a:p>
          <a:p>
            <a:pPr lvl="1"/>
            <a:r>
              <a:rPr lang="en-US" dirty="0"/>
              <a:t>Walkie-talkies</a:t>
            </a:r>
          </a:p>
          <a:p>
            <a:endParaRPr lang="en-US" dirty="0"/>
          </a:p>
          <a:p>
            <a:r>
              <a:rPr lang="en-US" dirty="0"/>
              <a:t>Conceptually, how RF channels work</a:t>
            </a:r>
          </a:p>
          <a:p>
            <a:pPr lvl="1"/>
            <a:r>
              <a:rPr lang="en-US" dirty="0" err="1"/>
              <a:t>WiFi</a:t>
            </a:r>
            <a:r>
              <a:rPr lang="en-US" dirty="0"/>
              <a:t> networks pick different bands</a:t>
            </a:r>
          </a:p>
          <a:p>
            <a:pPr lvl="1"/>
            <a:r>
              <a:rPr lang="en-US" dirty="0"/>
              <a:t>802.15.4 picks a channel to communicate 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9C1DC1-6E50-4237-AF70-609176F98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41</a:t>
            </a:fld>
            <a:endParaRPr 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5EDCB78C-80ED-4A30-BA27-723D427A37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35681" y="3858302"/>
            <a:ext cx="4124595" cy="208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538052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31371-FD6E-4435-BCBC-20F445E37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TDMA – Time Division Multiple Access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FE777-C03C-48E6-BAC6-BF144C1F4E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Split transmissions in time</a:t>
            </a:r>
          </a:p>
          <a:p>
            <a:pPr lvl="1"/>
            <a:r>
              <a:rPr lang="en-US" dirty="0"/>
              <a:t>Devices share the same channel</a:t>
            </a:r>
          </a:p>
          <a:p>
            <a:pPr lvl="1"/>
            <a:endParaRPr lang="en-US" dirty="0"/>
          </a:p>
          <a:p>
            <a:r>
              <a:rPr lang="en-US" dirty="0"/>
              <a:t>Splits time into fixed-length windows</a:t>
            </a:r>
          </a:p>
          <a:p>
            <a:pPr lvl="1"/>
            <a:r>
              <a:rPr lang="en-US" dirty="0"/>
              <a:t>Each device is assigned one or more windows</a:t>
            </a:r>
          </a:p>
          <a:p>
            <a:pPr lvl="1"/>
            <a:r>
              <a:rPr lang="en-US" dirty="0"/>
              <a:t>Can build a priority system here with uneven split among devices</a:t>
            </a:r>
          </a:p>
          <a:p>
            <a:pPr lvl="1"/>
            <a:endParaRPr lang="en-US" dirty="0"/>
          </a:p>
          <a:p>
            <a:r>
              <a:rPr lang="en-US" dirty="0"/>
              <a:t>Requires synchronization between devices</a:t>
            </a:r>
          </a:p>
          <a:p>
            <a:pPr lvl="1"/>
            <a:r>
              <a:rPr lang="en-US" dirty="0"/>
              <a:t>Often devices must listen periodically to resynchronize</a:t>
            </a:r>
          </a:p>
          <a:p>
            <a:pPr lvl="1"/>
            <a:r>
              <a:rPr lang="en-US" dirty="0"/>
              <a:t>Less efficient use of slots reduce synchronization</a:t>
            </a:r>
          </a:p>
          <a:p>
            <a:pPr lvl="2"/>
            <a:r>
              <a:rPr lang="en-US" dirty="0"/>
              <a:t>Large guard windows. E.g. 1.5 second slot for a 1 second transmission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9C1DC1-6E50-4237-AF70-609176F98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78891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C3179-1B00-CB4C-BC51-6FFEECBD6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CDMA – Code Division Multiple Access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D33CC-A02E-7A49-AC86-AA2BE1FDFA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Split transmissions in ‘codes’</a:t>
            </a:r>
          </a:p>
          <a:p>
            <a:pPr lvl="1"/>
            <a:r>
              <a:rPr lang="en-US" dirty="0"/>
              <a:t>Not new; original applications in radar and early satellite communications</a:t>
            </a:r>
          </a:p>
          <a:p>
            <a:pPr lvl="1"/>
            <a:endParaRPr lang="en-US" dirty="0"/>
          </a:p>
          <a:p>
            <a:r>
              <a:rPr lang="en-US" dirty="0"/>
              <a:t>Analogy: Multiple speakers in the same room all in different languages</a:t>
            </a:r>
          </a:p>
          <a:p>
            <a:pPr lvl="1"/>
            <a:r>
              <a:rPr lang="en-US" dirty="0"/>
              <a:t>[The human brain is crazy good at ignoring what it doesn’t understand </a:t>
            </a:r>
            <a:r>
              <a:rPr lang="en-US" dirty="0">
                <a:sym typeface="Wingdings" pitchFamily="2" charset="2"/>
              </a:rPr>
              <a:t>]</a:t>
            </a:r>
          </a:p>
          <a:p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Requires signal power coordination</a:t>
            </a:r>
          </a:p>
          <a:p>
            <a:pPr lvl="1"/>
            <a:r>
              <a:rPr lang="en-US" dirty="0">
                <a:sym typeface="Wingdings" pitchFamily="2" charset="2"/>
              </a:rPr>
              <a:t>[everyone needs to speak ~the same volume]</a:t>
            </a:r>
          </a:p>
          <a:p>
            <a:pPr lvl="1"/>
            <a:r>
              <a:rPr lang="en-US" dirty="0">
                <a:sym typeface="Wingdings" pitchFamily="2" charset="2"/>
              </a:rPr>
              <a:t>Can be hard in uncontrolled / dynamic environments</a:t>
            </a:r>
          </a:p>
          <a:p>
            <a:pPr lvl="1"/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Also can be more performant with highly synchronized clocks</a:t>
            </a:r>
          </a:p>
          <a:p>
            <a:pPr lvl="1"/>
            <a:r>
              <a:rPr lang="en-US" dirty="0">
                <a:sym typeface="Wingdings" pitchFamily="2" charset="2"/>
              </a:rPr>
              <a:t>i.e. if the code clock is known to both devices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5F08F1-921F-6544-8D58-60FF8B339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434A358D-2637-E146-A3BD-05BD470B507B}" type="slidenum">
              <a:rPr lang="en-US" smtClean="0"/>
              <a:pPr algn="r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071991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41414-6206-3996-1977-AACC67C19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831C2A-2044-F727-11BF-9FCA9027CE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an advantage of Aloha over TDMA?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6CDEEE-9261-91BD-B268-652ABA98F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41826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41414-6206-3996-1977-AACC67C19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831C2A-2044-F727-11BF-9FCA9027CE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an advantage of Aloha over TDMA?</a:t>
            </a:r>
          </a:p>
          <a:p>
            <a:endParaRPr lang="en-US" dirty="0"/>
          </a:p>
          <a:p>
            <a:pPr lvl="1"/>
            <a:r>
              <a:rPr lang="en-US" dirty="0"/>
              <a:t>Simplicity! It’s really easy to implement Aloha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No required centralization</a:t>
            </a:r>
          </a:p>
          <a:p>
            <a:pPr lvl="2"/>
            <a:r>
              <a:rPr lang="en-US" dirty="0"/>
              <a:t>TDMA time schedule needs to be decided by something</a:t>
            </a:r>
          </a:p>
          <a:p>
            <a:pPr lvl="2"/>
            <a:r>
              <a:rPr lang="en-US" dirty="0"/>
              <a:t>That thing is “in charge”</a:t>
            </a:r>
          </a:p>
          <a:p>
            <a:pPr lvl="2"/>
            <a:r>
              <a:rPr lang="en-US" dirty="0"/>
              <a:t>Aloha can be entirely distributed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6CDEEE-9261-91BD-B268-652ABA98F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05580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31371-FD6E-4435-BCBC-20F445E37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Real-world protocol access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FE777-C03C-48E6-BAC6-BF144C1F4E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ALOHA</a:t>
            </a:r>
          </a:p>
          <a:p>
            <a:pPr lvl="1"/>
            <a:r>
              <a:rPr lang="en-US" dirty="0"/>
              <a:t>BLE advertisements</a:t>
            </a:r>
          </a:p>
          <a:p>
            <a:pPr lvl="1"/>
            <a:r>
              <a:rPr lang="en-US" dirty="0"/>
              <a:t>Unlicensed LPWANs: Sigfox, </a:t>
            </a:r>
            <a:r>
              <a:rPr lang="en-US" dirty="0" err="1"/>
              <a:t>LoRaWAN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CSMA</a:t>
            </a:r>
          </a:p>
          <a:p>
            <a:pPr lvl="1"/>
            <a:r>
              <a:rPr lang="en-US" dirty="0" err="1"/>
              <a:t>WiFi</a:t>
            </a:r>
            <a:r>
              <a:rPr lang="en-US" dirty="0"/>
              <a:t> (slotted, CSMA/CA)</a:t>
            </a:r>
          </a:p>
          <a:p>
            <a:pPr lvl="1"/>
            <a:endParaRPr lang="en-US" dirty="0"/>
          </a:p>
          <a:p>
            <a:r>
              <a:rPr lang="en-US" dirty="0"/>
              <a:t>TDMA</a:t>
            </a:r>
          </a:p>
          <a:p>
            <a:pPr lvl="1"/>
            <a:r>
              <a:rPr lang="en-US" dirty="0"/>
              <a:t>BLE connections</a:t>
            </a:r>
          </a:p>
          <a:p>
            <a:pPr lvl="1"/>
            <a:r>
              <a:rPr lang="en-US" dirty="0"/>
              <a:t>Cellular LPWANs: LTE-M and NB-IoT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9C1DC1-6E50-4237-AF70-609176F98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00984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0A0CC2-9863-C5C1-5CF9-E76D156B14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31832B4-BA09-E40D-8CA6-669C25247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0BC165C-63A2-C3BF-96F2-76B0652BF6A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Physical Layer</a:t>
            </a:r>
          </a:p>
          <a:p>
            <a:pPr lvl="1"/>
            <a:r>
              <a:rPr lang="en-US" dirty="0"/>
              <a:t>Overview</a:t>
            </a:r>
          </a:p>
          <a:p>
            <a:pPr lvl="1"/>
            <a:r>
              <a:rPr lang="en-US" dirty="0"/>
              <a:t>Signal Strength</a:t>
            </a:r>
          </a:p>
          <a:p>
            <a:pPr lvl="1"/>
            <a:r>
              <a:rPr lang="en-US" dirty="0"/>
              <a:t>Signal Frequency and Bandwidth</a:t>
            </a:r>
          </a:p>
          <a:p>
            <a:pPr lvl="1"/>
            <a:r>
              <a:rPr lang="en-US" dirty="0"/>
              <a:t>Signal Modulation</a:t>
            </a:r>
          </a:p>
          <a:p>
            <a:pPr lvl="1"/>
            <a:endParaRPr lang="en-US" dirty="0"/>
          </a:p>
          <a:p>
            <a:r>
              <a:rPr lang="en-US" dirty="0"/>
              <a:t>Data Link Layer</a:t>
            </a:r>
          </a:p>
          <a:p>
            <a:endParaRPr lang="en-US" dirty="0"/>
          </a:p>
          <a:p>
            <a:r>
              <a:rPr lang="en-US" b="1" dirty="0"/>
              <a:t>BLE Background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789A613-8524-E569-3F79-044B5F9EE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55643911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Bluetooth Low Energy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Good walkthrough of BLE: </a:t>
            </a:r>
          </a:p>
          <a:p>
            <a:pPr lvl="1"/>
            <a:r>
              <a:rPr lang="en-US" dirty="0">
                <a:hlinkClick r:id="rId2"/>
              </a:rPr>
              <a:t>https://www.silabs.com/documents/public/user-guides/ug103-14-fundamentals-ble.pdf</a:t>
            </a:r>
            <a:endParaRPr lang="en-US" dirty="0"/>
          </a:p>
          <a:p>
            <a:endParaRPr lang="en-US" dirty="0"/>
          </a:p>
          <a:p>
            <a:r>
              <a:rPr lang="en-US" dirty="0"/>
              <a:t>[</a:t>
            </a:r>
            <a:r>
              <a:rPr lang="en-US" dirty="0">
                <a:hlinkClick r:id="rId3"/>
              </a:rPr>
              <a:t>5.2 specification</a:t>
            </a:r>
            <a:r>
              <a:rPr lang="en-US" dirty="0"/>
              <a:t>] [</a:t>
            </a:r>
            <a:r>
              <a:rPr lang="en-US" dirty="0">
                <a:hlinkClick r:id="rId4"/>
              </a:rPr>
              <a:t>4.2 specification</a:t>
            </a:r>
            <a:r>
              <a:rPr lang="en-US" dirty="0"/>
              <a:t>] (link to PDF download)</a:t>
            </a:r>
          </a:p>
          <a:p>
            <a:pPr lvl="1"/>
            <a:r>
              <a:rPr lang="en-US" dirty="0"/>
              <a:t>Also: [</a:t>
            </a:r>
            <a:r>
              <a:rPr lang="en-US" dirty="0">
                <a:hlinkClick r:id="rId5"/>
              </a:rPr>
              <a:t>Supplement v9</a:t>
            </a:r>
            <a:r>
              <a:rPr lang="en-US" dirty="0"/>
              <a:t>]</a:t>
            </a:r>
          </a:p>
          <a:p>
            <a:pPr lvl="1"/>
            <a:endParaRPr lang="en-US" dirty="0"/>
          </a:p>
          <a:p>
            <a:r>
              <a:rPr lang="en-US" dirty="0"/>
              <a:t>I used a mix of 5.2 and 4.2 for this</a:t>
            </a:r>
          </a:p>
          <a:p>
            <a:pPr lvl="1"/>
            <a:r>
              <a:rPr lang="en-US" dirty="0"/>
              <a:t>Will talk about BLE 5 differences as part of next lecture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07699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Basics of Bluetooth Low Energy (BLE)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Direct device-to-device communication</a:t>
            </a:r>
          </a:p>
          <a:p>
            <a:pPr lvl="1"/>
            <a:r>
              <a:rPr lang="en-US" dirty="0"/>
              <a:t>Usually: Computer to Thing</a:t>
            </a:r>
          </a:p>
          <a:p>
            <a:pPr lvl="1"/>
            <a:r>
              <a:rPr lang="en-US" dirty="0"/>
              <a:t>Smartphone to device, Laptop to device, etc.</a:t>
            </a:r>
          </a:p>
          <a:p>
            <a:pPr lvl="1"/>
            <a:endParaRPr lang="en-US" dirty="0"/>
          </a:p>
          <a:p>
            <a:r>
              <a:rPr lang="en-US" dirty="0"/>
              <a:t>Focus on making the “Thing” really low energy</a:t>
            </a:r>
          </a:p>
          <a:p>
            <a:pPr lvl="1"/>
            <a:r>
              <a:rPr lang="en-US" dirty="0"/>
              <a:t>Push energy-intensive requirements onto “Computer”</a:t>
            </a:r>
          </a:p>
          <a:p>
            <a:pPr lvl="1"/>
            <a:endParaRPr lang="en-US" dirty="0"/>
          </a:p>
          <a:p>
            <a:r>
              <a:rPr lang="en-US" dirty="0"/>
              <a:t>Devices (Computer or Thing) are servers with accessible fields</a:t>
            </a:r>
          </a:p>
          <a:p>
            <a:pPr lvl="1"/>
            <a:r>
              <a:rPr lang="en-US" dirty="0"/>
              <a:t>Not the traditional send-explicit-packets interface you might be expecting</a:t>
            </a:r>
          </a:p>
          <a:p>
            <a:pPr lvl="1"/>
            <a:r>
              <a:rPr lang="en-US" dirty="0"/>
              <a:t>Lower layers are still exchanging packets to make it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49</a:t>
            </a:fld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B04A235-47D6-9BF8-90BD-42D74A5E236D}"/>
              </a:ext>
            </a:extLst>
          </p:cNvPr>
          <p:cNvSpPr/>
          <p:nvPr/>
        </p:nvSpPr>
        <p:spPr>
          <a:xfrm>
            <a:off x="8828202" y="1435811"/>
            <a:ext cx="386499" cy="38649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6639531-513B-0BC7-C0B3-1C8CD57967AB}"/>
              </a:ext>
            </a:extLst>
          </p:cNvPr>
          <p:cNvSpPr/>
          <p:nvPr/>
        </p:nvSpPr>
        <p:spPr>
          <a:xfrm>
            <a:off x="10281501" y="1629060"/>
            <a:ext cx="386499" cy="38649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4A3E0EC-D1D0-27AE-0926-3CC9FD9CA882}"/>
              </a:ext>
            </a:extLst>
          </p:cNvPr>
          <p:cNvCxnSpPr>
            <a:stCxn id="5" idx="6"/>
            <a:endCxn id="6" idx="2"/>
          </p:cNvCxnSpPr>
          <p:nvPr/>
        </p:nvCxnSpPr>
        <p:spPr>
          <a:xfrm>
            <a:off x="9214701" y="1629061"/>
            <a:ext cx="1066800" cy="193249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7749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OSI model of communication layers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Transport</a:t>
            </a:r>
          </a:p>
          <a:p>
            <a:pPr lvl="1"/>
            <a:r>
              <a:rPr lang="en-US" dirty="0"/>
              <a:t>Sending data between applications</a:t>
            </a:r>
          </a:p>
          <a:p>
            <a:pPr lvl="1"/>
            <a:r>
              <a:rPr lang="en-US" dirty="0"/>
              <a:t>TCP and UDP</a:t>
            </a:r>
          </a:p>
          <a:p>
            <a:r>
              <a:rPr lang="en-US" dirty="0"/>
              <a:t>Network</a:t>
            </a:r>
          </a:p>
          <a:p>
            <a:pPr lvl="1"/>
            <a:r>
              <a:rPr lang="en-US" dirty="0"/>
              <a:t>Sending data between networked computers</a:t>
            </a:r>
          </a:p>
          <a:p>
            <a:pPr lvl="1"/>
            <a:r>
              <a:rPr lang="en-US" dirty="0"/>
              <a:t>IP</a:t>
            </a:r>
          </a:p>
          <a:p>
            <a:r>
              <a:rPr lang="en-US" dirty="0"/>
              <a:t>Data Link</a:t>
            </a:r>
          </a:p>
          <a:p>
            <a:pPr lvl="1"/>
            <a:r>
              <a:rPr lang="en-US" dirty="0"/>
              <a:t>Sending collections of bits</a:t>
            </a:r>
          </a:p>
          <a:p>
            <a:pPr lvl="1"/>
            <a:r>
              <a:rPr lang="en-US" dirty="0"/>
              <a:t>Ethernet, </a:t>
            </a:r>
            <a:r>
              <a:rPr lang="en-US" dirty="0" err="1"/>
              <a:t>WiFi</a:t>
            </a:r>
            <a:endParaRPr lang="en-US" dirty="0"/>
          </a:p>
          <a:p>
            <a:r>
              <a:rPr lang="en-US" dirty="0"/>
              <a:t>Physical</a:t>
            </a:r>
          </a:p>
          <a:p>
            <a:pPr lvl="1"/>
            <a:r>
              <a:rPr lang="en-US" dirty="0"/>
              <a:t>Sending individual bits</a:t>
            </a:r>
          </a:p>
          <a:p>
            <a:pPr lvl="1"/>
            <a:r>
              <a:rPr lang="en-US" dirty="0"/>
              <a:t>Ethernet, </a:t>
            </a:r>
            <a:r>
              <a:rPr lang="en-US" dirty="0" err="1"/>
              <a:t>WiFi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</a:t>
            </a:fld>
            <a:endParaRPr lang="en-US"/>
          </a:p>
        </p:txBody>
      </p:sp>
      <p:pic>
        <p:nvPicPr>
          <p:cNvPr id="5" name="Picture 2" descr="https://fthmb.tqn.com/FJRd1u3NJuT-4w3EoA3Pf7HVX9E=/768x0/filters:no_upscale()/Osi-model-jb.svg-57f7b9af3df78c690f6305e8.png">
            <a:extLst>
              <a:ext uri="{FF2B5EF4-FFF2-40B4-BE49-F238E27FC236}">
                <a16:creationId xmlns:a16="http://schemas.microsoft.com/office/drawing/2014/main" id="{92BC2339-5A96-487D-8070-4FC238FEED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428524" y="1257300"/>
            <a:ext cx="4151870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4A6FF70-2CF2-3C66-04D0-7DF3D99ED994}"/>
              </a:ext>
            </a:extLst>
          </p:cNvPr>
          <p:cNvSpPr txBox="1"/>
          <p:nvPr/>
        </p:nvSpPr>
        <p:spPr>
          <a:xfrm>
            <a:off x="7688687" y="875918"/>
            <a:ext cx="3891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Open Systems Interconnection (OSI)</a:t>
            </a:r>
          </a:p>
        </p:txBody>
      </p:sp>
    </p:spTree>
    <p:extLst>
      <p:ext uri="{BB962C8B-B14F-4D97-AF65-F5344CB8AC3E}">
        <p14:creationId xmlns:p14="http://schemas.microsoft.com/office/powerpoint/2010/main" val="161313469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note on outdated 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Master/Slave paradigm</a:t>
            </a:r>
          </a:p>
          <a:p>
            <a:pPr lvl="1"/>
            <a:r>
              <a:rPr lang="en-US" dirty="0"/>
              <a:t>Master is the “Computer” and is in charge of interaction</a:t>
            </a:r>
          </a:p>
          <a:p>
            <a:pPr lvl="1"/>
            <a:r>
              <a:rPr lang="en-US" dirty="0"/>
              <a:t>Slave is the “Device” and has little control over interaction parameters</a:t>
            </a:r>
          </a:p>
          <a:p>
            <a:pPr lvl="1"/>
            <a:r>
              <a:rPr lang="en-US" dirty="0"/>
              <a:t>Really common notation in EE side of the world.</a:t>
            </a:r>
          </a:p>
          <a:p>
            <a:pPr lvl="2"/>
            <a:r>
              <a:rPr lang="en-US" dirty="0"/>
              <a:t>Not intended to be harmful, but also </a:t>
            </a:r>
            <a:r>
              <a:rPr lang="en-US"/>
              <a:t>literally inconsiderate.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Field is changing for the better. It’s going to take some time.</a:t>
            </a:r>
          </a:p>
          <a:p>
            <a:pPr lvl="1"/>
            <a:r>
              <a:rPr lang="en-US" b="1" dirty="0"/>
              <a:t>Central/Peripheral</a:t>
            </a:r>
          </a:p>
          <a:p>
            <a:pPr lvl="1"/>
            <a:r>
              <a:rPr lang="en-US" dirty="0"/>
              <a:t>Device/Peripheral</a:t>
            </a:r>
          </a:p>
          <a:p>
            <a:pPr lvl="1"/>
            <a:r>
              <a:rPr lang="en-US" dirty="0"/>
              <a:t>Controller/Peripheral</a:t>
            </a:r>
          </a:p>
          <a:p>
            <a:pPr lvl="1"/>
            <a:r>
              <a:rPr lang="en-US" dirty="0"/>
              <a:t>Master/Minion</a:t>
            </a:r>
          </a:p>
          <a:p>
            <a:pPr lvl="1"/>
            <a:r>
              <a:rPr lang="en-US" dirty="0"/>
              <a:t>Primary/Secondary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20221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BLE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Protocol development</a:t>
            </a:r>
          </a:p>
          <a:p>
            <a:pPr lvl="1"/>
            <a:r>
              <a:rPr lang="en-US" dirty="0"/>
              <a:t>Research product</a:t>
            </a:r>
          </a:p>
          <a:p>
            <a:pPr lvl="1"/>
            <a:r>
              <a:rPr lang="en-US" dirty="0"/>
              <a:t>Specification</a:t>
            </a:r>
          </a:p>
          <a:p>
            <a:pPr lvl="1"/>
            <a:r>
              <a:rPr lang="en-US" dirty="0"/>
              <a:t>Hardware support</a:t>
            </a:r>
          </a:p>
          <a:p>
            <a:pPr lvl="1"/>
            <a:r>
              <a:rPr lang="en-US" dirty="0"/>
              <a:t>Usefulness and iteration</a:t>
            </a:r>
          </a:p>
          <a:p>
            <a:pPr lvl="1"/>
            <a:endParaRPr lang="en-US" dirty="0"/>
          </a:p>
          <a:p>
            <a:r>
              <a:rPr lang="en-US" dirty="0"/>
              <a:t>Bluetooth Low Energy</a:t>
            </a:r>
          </a:p>
          <a:p>
            <a:pPr lvl="1"/>
            <a:r>
              <a:rPr lang="en-US" dirty="0"/>
              <a:t>Research in early 2000s: Bluetooth Low End Extension and </a:t>
            </a:r>
            <a:r>
              <a:rPr lang="en-US" dirty="0" err="1"/>
              <a:t>Wibree</a:t>
            </a:r>
            <a:endParaRPr lang="en-US" dirty="0"/>
          </a:p>
          <a:p>
            <a:pPr lvl="1"/>
            <a:r>
              <a:rPr lang="en-US" dirty="0"/>
              <a:t>Specification in 2009: Bluetooth version 4.0</a:t>
            </a:r>
          </a:p>
          <a:p>
            <a:pPr lvl="1"/>
            <a:r>
              <a:rPr lang="en-US" dirty="0"/>
              <a:t>Hardware support in 2011/12: iPhone 4s, nRF51 series</a:t>
            </a:r>
          </a:p>
          <a:p>
            <a:pPr lvl="1"/>
            <a:r>
              <a:rPr lang="en-US" dirty="0"/>
              <a:t>4.1 and 4.2 (2014), 5.0 (2016, first in phones 2017, really 2019 though)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92813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D6A0C-4C08-E34F-844D-65A387C42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Bluetooth has a long history — the IoT is near-exclusively BLE (Bluetooth 4.0+) as opposed to Bluetooth Classic (&lt;4.0)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0AE02F5-6CD7-7546-9173-F44D0E9FB5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29833"/>
          <a:stretch/>
        </p:blipFill>
        <p:spPr>
          <a:xfrm>
            <a:off x="609600" y="2006279"/>
            <a:ext cx="5262219" cy="413219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8DEFAA-3B30-0F40-8937-219E3A1DD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434A358D-2637-E146-A3BD-05BD470B507B}" type="slidenum">
              <a:rPr lang="en-US" smtClean="0"/>
              <a:pPr algn="r"/>
              <a:t>52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2F26D6F-E144-0946-948D-5FE5924781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9464" y="4181495"/>
            <a:ext cx="5362937" cy="1968216"/>
          </a:xfrm>
          <a:prstGeom prst="rect">
            <a:avLst/>
          </a:prstGeom>
        </p:spPr>
      </p:pic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F23CC760-1D79-E345-992E-502A4CA3F55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5851"/>
          <a:stretch/>
        </p:blipFill>
        <p:spPr>
          <a:xfrm>
            <a:off x="6234897" y="2006279"/>
            <a:ext cx="5362937" cy="264977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73E2C01-6A8D-F755-4442-AEEF9F77710F}"/>
              </a:ext>
            </a:extLst>
          </p:cNvPr>
          <p:cNvSpPr/>
          <p:nvPr/>
        </p:nvSpPr>
        <p:spPr>
          <a:xfrm>
            <a:off x="6219464" y="2818150"/>
            <a:ext cx="5378370" cy="989351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67283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Bluetooth Specification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Problem: a bit overwhelming…</a:t>
            </a:r>
          </a:p>
          <a:p>
            <a:pPr lvl="1"/>
            <a:r>
              <a:rPr lang="en-US" dirty="0"/>
              <a:t>5.2 spec: </a:t>
            </a:r>
            <a:r>
              <a:rPr lang="en-US" b="1" dirty="0"/>
              <a:t>3256 pages</a:t>
            </a:r>
          </a:p>
          <a:p>
            <a:pPr lvl="1"/>
            <a:r>
              <a:rPr lang="en-US" dirty="0"/>
              <a:t>We only care about Vol 6: Low Energy Controller</a:t>
            </a:r>
          </a:p>
          <a:p>
            <a:pPr lvl="2"/>
            <a:r>
              <a:rPr lang="en-US" dirty="0"/>
              <a:t>Part A: Physical Layer Specification</a:t>
            </a:r>
          </a:p>
          <a:p>
            <a:pPr lvl="2"/>
            <a:r>
              <a:rPr lang="en-US" dirty="0"/>
              <a:t>Part B: Link Layer Specification</a:t>
            </a:r>
          </a:p>
          <a:p>
            <a:pPr lvl="2"/>
            <a:r>
              <a:rPr lang="en-US" dirty="0"/>
              <a:t>CSS: Part A: Data Types Specification</a:t>
            </a:r>
          </a:p>
          <a:p>
            <a:pPr lvl="2"/>
            <a:r>
              <a:rPr lang="en-US" dirty="0"/>
              <a:t>So ~250 pages</a:t>
            </a:r>
            <a:br>
              <a:rPr lang="en-US" dirty="0"/>
            </a:br>
            <a:endParaRPr lang="en-US" dirty="0"/>
          </a:p>
          <a:p>
            <a:r>
              <a:rPr lang="en-US" dirty="0"/>
              <a:t>Tip: be willing to just ignore things when skimming specs</a:t>
            </a:r>
          </a:p>
          <a:p>
            <a:pPr lvl="1"/>
            <a:r>
              <a:rPr lang="en-US" dirty="0"/>
              <a:t>5.2 spec covers BLE and Bluetooth Classic and a bunch of upper layer stuff that we never have to care about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75631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BLE Layers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Host – Configuration and Server</a:t>
            </a:r>
          </a:p>
          <a:p>
            <a:pPr lvl="1"/>
            <a:r>
              <a:rPr lang="en-US" dirty="0"/>
              <a:t>GAP – Generic Access Profile</a:t>
            </a:r>
          </a:p>
          <a:p>
            <a:pPr lvl="2"/>
            <a:r>
              <a:rPr lang="en-US" dirty="0"/>
              <a:t>Configure advertising</a:t>
            </a:r>
          </a:p>
          <a:p>
            <a:pPr lvl="1"/>
            <a:r>
              <a:rPr lang="en-US" dirty="0"/>
              <a:t>GATT – Generic </a:t>
            </a:r>
            <a:r>
              <a:rPr lang="en-US" dirty="0" err="1"/>
              <a:t>ATTribute</a:t>
            </a:r>
            <a:r>
              <a:rPr lang="en-US" dirty="0"/>
              <a:t> profile</a:t>
            </a:r>
          </a:p>
          <a:p>
            <a:pPr lvl="2"/>
            <a:r>
              <a:rPr lang="en-US" dirty="0"/>
              <a:t>Configure connections</a:t>
            </a:r>
          </a:p>
          <a:p>
            <a:pPr lvl="2"/>
            <a:endParaRPr lang="en-US" dirty="0"/>
          </a:p>
          <a:p>
            <a:r>
              <a:rPr lang="en-US" dirty="0"/>
              <a:t>HCI - Host Controller Interface (sigh)</a:t>
            </a:r>
          </a:p>
          <a:p>
            <a:pPr lvl="1"/>
            <a:endParaRPr lang="en-US" dirty="0"/>
          </a:p>
          <a:p>
            <a:r>
              <a:rPr lang="en-US" dirty="0"/>
              <a:t>Controller - Communication</a:t>
            </a:r>
          </a:p>
          <a:p>
            <a:pPr lvl="1"/>
            <a:r>
              <a:rPr lang="en-US" dirty="0"/>
              <a:t>Link Layer – send packets</a:t>
            </a:r>
          </a:p>
          <a:p>
            <a:pPr lvl="1"/>
            <a:r>
              <a:rPr lang="en-US" dirty="0"/>
              <a:t>RF and PHY – send bits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AF88F2-BA52-4E83-8972-85024C28DF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5085" y="228600"/>
            <a:ext cx="2785310" cy="594199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472A24E-575F-4381-9FC2-9C518281048D}"/>
              </a:ext>
            </a:extLst>
          </p:cNvPr>
          <p:cNvSpPr/>
          <p:nvPr/>
        </p:nvSpPr>
        <p:spPr>
          <a:xfrm>
            <a:off x="8865031" y="1131376"/>
            <a:ext cx="821410" cy="2464231"/>
          </a:xfrm>
          <a:prstGeom prst="rect">
            <a:avLst/>
          </a:prstGeom>
          <a:solidFill>
            <a:srgbClr val="00AEFF"/>
          </a:solidFill>
          <a:ln w="1016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GAP</a:t>
            </a:r>
          </a:p>
        </p:txBody>
      </p:sp>
      <p:sp>
        <p:nvSpPr>
          <p:cNvPr id="8" name="Left Brace 7">
            <a:extLst>
              <a:ext uri="{FF2B5EF4-FFF2-40B4-BE49-F238E27FC236}">
                <a16:creationId xmlns:a16="http://schemas.microsoft.com/office/drawing/2014/main" id="{C8BD1F7E-17C5-4A60-B642-75EE33F45631}"/>
              </a:ext>
            </a:extLst>
          </p:cNvPr>
          <p:cNvSpPr/>
          <p:nvPr/>
        </p:nvSpPr>
        <p:spPr>
          <a:xfrm>
            <a:off x="8518358" y="4427621"/>
            <a:ext cx="346673" cy="1742975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6CEBEAE8-72D3-44D4-A01A-CD8F354F0A14}"/>
              </a:ext>
            </a:extLst>
          </p:cNvPr>
          <p:cNvSpPr/>
          <p:nvPr/>
        </p:nvSpPr>
        <p:spPr>
          <a:xfrm>
            <a:off x="8459323" y="1179094"/>
            <a:ext cx="346673" cy="2466602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F394D72-D4D8-4325-BE64-416FC6C69A58}"/>
              </a:ext>
            </a:extLst>
          </p:cNvPr>
          <p:cNvSpPr txBox="1"/>
          <p:nvPr/>
        </p:nvSpPr>
        <p:spPr>
          <a:xfrm>
            <a:off x="7637810" y="2224583"/>
            <a:ext cx="1227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Host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DBAF2B4-9005-42FF-A55F-6F2F63C221EA}"/>
              </a:ext>
            </a:extLst>
          </p:cNvPr>
          <p:cNvSpPr txBox="1"/>
          <p:nvPr/>
        </p:nvSpPr>
        <p:spPr>
          <a:xfrm>
            <a:off x="7152773" y="5114442"/>
            <a:ext cx="1227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Controller</a:t>
            </a:r>
          </a:p>
        </p:txBody>
      </p:sp>
    </p:spTree>
    <p:extLst>
      <p:ext uri="{BB962C8B-B14F-4D97-AF65-F5344CB8AC3E}">
        <p14:creationId xmlns:p14="http://schemas.microsoft.com/office/powerpoint/2010/main" val="191048236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BLE mechanisms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Advertising</a:t>
            </a:r>
          </a:p>
          <a:p>
            <a:pPr lvl="1"/>
            <a:r>
              <a:rPr lang="en-US" dirty="0"/>
              <a:t>Discovery</a:t>
            </a:r>
          </a:p>
          <a:p>
            <a:pPr lvl="1"/>
            <a:r>
              <a:rPr lang="en-US" dirty="0"/>
              <a:t>Advertisements – broadcast messages indicating device details</a:t>
            </a:r>
          </a:p>
          <a:p>
            <a:pPr lvl="1"/>
            <a:r>
              <a:rPr lang="en-US" dirty="0"/>
              <a:t>Ephemeral, </a:t>
            </a:r>
            <a:r>
              <a:rPr lang="en-US" dirty="0" err="1"/>
              <a:t>uni</a:t>
            </a:r>
            <a:r>
              <a:rPr lang="en-US" dirty="0"/>
              <a:t>-directional communication from Advertiser to Scanner(s)</a:t>
            </a:r>
          </a:p>
          <a:p>
            <a:pPr lvl="1"/>
            <a:r>
              <a:rPr lang="en-US" dirty="0"/>
              <a:t>ALOHA access control</a:t>
            </a:r>
          </a:p>
          <a:p>
            <a:pPr lvl="1"/>
            <a:endParaRPr lang="en-US" dirty="0"/>
          </a:p>
          <a:p>
            <a:r>
              <a:rPr lang="en-US" dirty="0"/>
              <a:t>Connections</a:t>
            </a:r>
          </a:p>
          <a:p>
            <a:pPr lvl="1"/>
            <a:r>
              <a:rPr lang="en-US" dirty="0"/>
              <a:t>Interaction</a:t>
            </a:r>
          </a:p>
          <a:p>
            <a:pPr lvl="1"/>
            <a:r>
              <a:rPr lang="en-US" dirty="0"/>
              <a:t>Bi-directional communication between Peripheral and Central</a:t>
            </a:r>
          </a:p>
          <a:p>
            <a:pPr lvl="1"/>
            <a:r>
              <a:rPr lang="en-US" dirty="0"/>
              <a:t>Maintained for some duration</a:t>
            </a:r>
          </a:p>
          <a:p>
            <a:pPr lvl="1"/>
            <a:r>
              <a:rPr lang="en-US" dirty="0"/>
              <a:t>TDMA access control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46848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08FA0-3A8F-4AFF-89AD-9F2EE6B1F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BLE network topology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F33ABB-34F6-4A51-B7BD-2CA0098518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56</a:t>
            </a:fld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086AEA0-0C65-4BA8-B59B-E38CF44363FC}"/>
              </a:ext>
            </a:extLst>
          </p:cNvPr>
          <p:cNvSpPr/>
          <p:nvPr/>
        </p:nvSpPr>
        <p:spPr>
          <a:xfrm>
            <a:off x="5747646" y="5167312"/>
            <a:ext cx="1462088" cy="1462088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Advertiser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B22D0DE-D14B-44C4-AC89-E68A005E98C8}"/>
              </a:ext>
            </a:extLst>
          </p:cNvPr>
          <p:cNvSpPr/>
          <p:nvPr/>
        </p:nvSpPr>
        <p:spPr>
          <a:xfrm>
            <a:off x="892342" y="3205183"/>
            <a:ext cx="1462088" cy="146208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Peripheral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0EF1D2E-8CA3-4C03-8731-EA7C042804D6}"/>
              </a:ext>
            </a:extLst>
          </p:cNvPr>
          <p:cNvSpPr/>
          <p:nvPr/>
        </p:nvSpPr>
        <p:spPr>
          <a:xfrm>
            <a:off x="2574371" y="5167312"/>
            <a:ext cx="1462088" cy="1462088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Advertiser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5D3F173-5991-4FCF-BC3F-63DA485E592F}"/>
              </a:ext>
            </a:extLst>
          </p:cNvPr>
          <p:cNvSpPr/>
          <p:nvPr/>
        </p:nvSpPr>
        <p:spPr>
          <a:xfrm>
            <a:off x="10045682" y="4894262"/>
            <a:ext cx="1462088" cy="1462088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Advertiser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149D89C-0150-4C76-AFBE-32948BFB3A3D}"/>
              </a:ext>
            </a:extLst>
          </p:cNvPr>
          <p:cNvSpPr/>
          <p:nvPr/>
        </p:nvSpPr>
        <p:spPr>
          <a:xfrm>
            <a:off x="906154" y="1075134"/>
            <a:ext cx="1462088" cy="1462088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Peripheral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DFF1300-3DEF-43AB-B87E-D56EF21DE92F}"/>
              </a:ext>
            </a:extLst>
          </p:cNvPr>
          <p:cNvSpPr/>
          <p:nvPr/>
        </p:nvSpPr>
        <p:spPr>
          <a:xfrm>
            <a:off x="4104918" y="2122950"/>
            <a:ext cx="1462088" cy="1462088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Central &amp; Scanner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5108C15-AAFD-4E68-9088-B657D2427557}"/>
              </a:ext>
            </a:extLst>
          </p:cNvPr>
          <p:cNvSpPr/>
          <p:nvPr/>
        </p:nvSpPr>
        <p:spPr>
          <a:xfrm>
            <a:off x="7750644" y="2346318"/>
            <a:ext cx="1462088" cy="1462088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Scanner</a:t>
            </a:r>
          </a:p>
        </p:txBody>
      </p:sp>
      <p:sp>
        <p:nvSpPr>
          <p:cNvPr id="17" name="Arrow: Left-Right 16">
            <a:extLst>
              <a:ext uri="{FF2B5EF4-FFF2-40B4-BE49-F238E27FC236}">
                <a16:creationId xmlns:a16="http://schemas.microsoft.com/office/drawing/2014/main" id="{04CCBA1A-549B-4478-BE9B-A826043EC8DA}"/>
              </a:ext>
            </a:extLst>
          </p:cNvPr>
          <p:cNvSpPr/>
          <p:nvPr/>
        </p:nvSpPr>
        <p:spPr>
          <a:xfrm rot="1003240">
            <a:off x="2463204" y="1862365"/>
            <a:ext cx="1684421" cy="685800"/>
          </a:xfrm>
          <a:prstGeom prst="left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Connection</a:t>
            </a:r>
          </a:p>
        </p:txBody>
      </p:sp>
      <p:sp>
        <p:nvSpPr>
          <p:cNvPr id="18" name="Arrow: Left-Right 17">
            <a:extLst>
              <a:ext uri="{FF2B5EF4-FFF2-40B4-BE49-F238E27FC236}">
                <a16:creationId xmlns:a16="http://schemas.microsoft.com/office/drawing/2014/main" id="{9A2CE49B-1EDE-455F-BECA-0482D5ED5268}"/>
              </a:ext>
            </a:extLst>
          </p:cNvPr>
          <p:cNvSpPr/>
          <p:nvPr/>
        </p:nvSpPr>
        <p:spPr>
          <a:xfrm rot="20560918">
            <a:off x="2354856" y="3015266"/>
            <a:ext cx="1684421" cy="685800"/>
          </a:xfrm>
          <a:prstGeom prst="leftRightArrow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Connection</a:t>
            </a: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A9724F69-5473-47F5-8E33-C659A85A7B2A}"/>
              </a:ext>
            </a:extLst>
          </p:cNvPr>
          <p:cNvSpPr/>
          <p:nvPr/>
        </p:nvSpPr>
        <p:spPr>
          <a:xfrm rot="17665400">
            <a:off x="3196534" y="4054978"/>
            <a:ext cx="1816768" cy="685800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Advertisement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12FA9DC2-6FB4-41FA-A2D5-142DD37786DF}"/>
              </a:ext>
            </a:extLst>
          </p:cNvPr>
          <p:cNvSpPr/>
          <p:nvPr/>
        </p:nvSpPr>
        <p:spPr>
          <a:xfrm rot="14583970">
            <a:off x="4727081" y="4010853"/>
            <a:ext cx="1816768" cy="685800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Advertisement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DB5AB62B-8BEC-4FC2-AFCF-D45BD71DC31C}"/>
              </a:ext>
            </a:extLst>
          </p:cNvPr>
          <p:cNvSpPr/>
          <p:nvPr/>
        </p:nvSpPr>
        <p:spPr>
          <a:xfrm rot="18374189">
            <a:off x="6571805" y="4167007"/>
            <a:ext cx="1816768" cy="685800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Advertisement</a:t>
            </a: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29E4FC8E-F0C3-46D2-BAC6-09F46C5DDFF2}"/>
              </a:ext>
            </a:extLst>
          </p:cNvPr>
          <p:cNvSpPr/>
          <p:nvPr/>
        </p:nvSpPr>
        <p:spPr>
          <a:xfrm rot="13969085">
            <a:off x="8751654" y="3976641"/>
            <a:ext cx="1816768" cy="685800"/>
          </a:xfrm>
          <a:prstGeom prst="rightArrow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Advertisement</a:t>
            </a:r>
          </a:p>
        </p:txBody>
      </p:sp>
    </p:spTree>
    <p:extLst>
      <p:ext uri="{BB962C8B-B14F-4D97-AF65-F5344CB8AC3E}">
        <p14:creationId xmlns:p14="http://schemas.microsoft.com/office/powerpoint/2010/main" val="104981238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C5C80-1ADE-418F-844F-FC92A00E5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roles at the same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428C2C-B768-49C3-AE56-3FECB64FA4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Topology picture is a simplification of roles</a:t>
            </a:r>
          </a:p>
          <a:p>
            <a:endParaRPr lang="en-US" dirty="0"/>
          </a:p>
          <a:p>
            <a:r>
              <a:rPr lang="en-US" dirty="0"/>
              <a:t>A single device can have multiple roles simultaneously</a:t>
            </a:r>
          </a:p>
          <a:p>
            <a:pPr lvl="1"/>
            <a:r>
              <a:rPr lang="en-US" dirty="0"/>
              <a:t>Scanning and Advertising simultaneously</a:t>
            </a:r>
          </a:p>
          <a:p>
            <a:pPr lvl="1"/>
            <a:r>
              <a:rPr lang="en-US" dirty="0"/>
              <a:t>Peripheral and Scanner and Advertiser simultaneously</a:t>
            </a:r>
          </a:p>
          <a:p>
            <a:pPr lvl="1"/>
            <a:r>
              <a:rPr lang="en-US" dirty="0"/>
              <a:t>Peripheral and Scanner and Central and Advertiser simultaneously</a:t>
            </a:r>
          </a:p>
          <a:p>
            <a:pPr lvl="2"/>
            <a:r>
              <a:rPr lang="en-US" dirty="0"/>
              <a:t>Getting a bit out of hand though</a:t>
            </a:r>
          </a:p>
          <a:p>
            <a:pPr lvl="1"/>
            <a:endParaRPr lang="en-US" dirty="0"/>
          </a:p>
          <a:p>
            <a:r>
              <a:rPr lang="en-US" dirty="0"/>
              <a:t>One Peripheral can even be connected to multiple Centrals</a:t>
            </a:r>
          </a:p>
          <a:p>
            <a:pPr lvl="1"/>
            <a:r>
              <a:rPr lang="en-US" dirty="0"/>
              <a:t>Not in the original design though: you’ll find old docs saying you can’t</a:t>
            </a:r>
          </a:p>
          <a:p>
            <a:pPr lvl="1"/>
            <a:r>
              <a:rPr lang="en-US" dirty="0"/>
              <a:t>And it’s not a normal use-case for 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1D1782-7EA2-4AD6-8A19-626DDD70C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929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74C02-0A32-4BF9-AB18-3A68882F2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Check your understanding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2835E2-D32B-4562-B28B-F77BD954BB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Which roles is each device likely to have?</a:t>
            </a:r>
          </a:p>
          <a:p>
            <a:pPr lvl="1"/>
            <a:r>
              <a:rPr lang="en-US" dirty="0"/>
              <a:t>Keyboard</a:t>
            </a:r>
          </a:p>
          <a:p>
            <a:pPr marL="914400" lvl="2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Laptop</a:t>
            </a:r>
          </a:p>
          <a:p>
            <a:pPr marL="914400" lvl="2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Smartphone</a:t>
            </a:r>
          </a:p>
          <a:p>
            <a:pPr marL="914400" lvl="2" indent="0">
              <a:buNone/>
            </a:pPr>
            <a:br>
              <a:rPr lang="en-US" dirty="0"/>
            </a:b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846D5C-7907-45C5-B66B-9BD7627BE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72654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74C02-0A32-4BF9-AB18-3A68882F2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Check your understanding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2835E2-D32B-4562-B28B-F77BD954BB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Which roles is each device likely to have?</a:t>
            </a:r>
          </a:p>
          <a:p>
            <a:pPr lvl="1"/>
            <a:r>
              <a:rPr lang="en-US" dirty="0"/>
              <a:t>Keyboard</a:t>
            </a:r>
          </a:p>
          <a:p>
            <a:pPr lvl="2"/>
            <a:r>
              <a:rPr lang="en-US" dirty="0"/>
              <a:t>Advertiser and Peripheral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Laptop</a:t>
            </a:r>
          </a:p>
          <a:p>
            <a:pPr lvl="2"/>
            <a:r>
              <a:rPr lang="en-US" dirty="0"/>
              <a:t>Scanner and Central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Smartphone</a:t>
            </a:r>
          </a:p>
          <a:p>
            <a:pPr lvl="2"/>
            <a:r>
              <a:rPr lang="en-US" dirty="0"/>
              <a:t>Advertiser, Peripheral, Scanner, and Central</a:t>
            </a:r>
            <a:br>
              <a:rPr lang="en-US" dirty="0"/>
            </a:b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846D5C-7907-45C5-B66B-9BD7627BE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3890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D486A-5C6F-4222-942E-F42D513DF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A programmer’s view of the internet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B696BD-B2BA-47EC-B64F-A2D69F0096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1. Hosts are mapped to a set of 32-bit </a:t>
            </a:r>
            <a:r>
              <a:rPr lang="en-US" b="1" dirty="0"/>
              <a:t>IP addresses</a:t>
            </a:r>
          </a:p>
          <a:p>
            <a:pPr lvl="1"/>
            <a:r>
              <a:rPr lang="en-US" dirty="0"/>
              <a:t>129.105.7.30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/>
              <a:t>2. The set of IP addresses is mapped to a set of identifiers called Internet </a:t>
            </a:r>
            <a:r>
              <a:rPr lang="en-US" b="1" dirty="0"/>
              <a:t>domain names</a:t>
            </a:r>
          </a:p>
          <a:p>
            <a:pPr lvl="1"/>
            <a:r>
              <a:rPr lang="en-US" dirty="0"/>
              <a:t>129.105.7.30 is mapped to moore.wot.eecs.northwestern.edu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r>
              <a:rPr lang="en-US" dirty="0"/>
              <a:t>3. A process on one Internet host can communicate with a process on another Internet host over a </a:t>
            </a:r>
            <a:r>
              <a:rPr lang="en-US" b="1" dirty="0"/>
              <a:t>connection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D7BF93-E74F-49E6-9744-BB913BCB2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24028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47BC2C-3EE8-2040-F993-D8B089648A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D4A066E-25B3-8C51-9982-D78FD54C0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60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01A2A22-2B86-1280-D991-D398B8421E1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Physical Layer</a:t>
            </a:r>
          </a:p>
          <a:p>
            <a:pPr lvl="1"/>
            <a:r>
              <a:rPr lang="en-US" dirty="0"/>
              <a:t>Overview</a:t>
            </a:r>
          </a:p>
          <a:p>
            <a:pPr lvl="1"/>
            <a:r>
              <a:rPr lang="en-US" dirty="0"/>
              <a:t>Signal Strength</a:t>
            </a:r>
          </a:p>
          <a:p>
            <a:pPr lvl="1"/>
            <a:r>
              <a:rPr lang="en-US" dirty="0"/>
              <a:t>Signal Frequency and Bandwidth</a:t>
            </a:r>
          </a:p>
          <a:p>
            <a:pPr lvl="1"/>
            <a:r>
              <a:rPr lang="en-US" dirty="0"/>
              <a:t>Signal Modulation</a:t>
            </a:r>
          </a:p>
          <a:p>
            <a:pPr lvl="1"/>
            <a:endParaRPr lang="en-US" dirty="0"/>
          </a:p>
          <a:p>
            <a:r>
              <a:rPr lang="en-US" dirty="0"/>
              <a:t>Data Link Layer</a:t>
            </a:r>
          </a:p>
          <a:p>
            <a:endParaRPr lang="en-US" dirty="0"/>
          </a:p>
          <a:p>
            <a:r>
              <a:rPr lang="en-US" dirty="0"/>
              <a:t>BLE Background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D6186C04-9DD5-B375-18C0-D3B545EA3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1480749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0F61C-DDEE-45B5-A8A0-5E734A325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Signal qualities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85FC3-1893-430D-AAB1-F9D6B7F351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Signal strength</a:t>
            </a:r>
          </a:p>
          <a:p>
            <a:pPr lvl="1"/>
            <a:r>
              <a:rPr lang="en-US" dirty="0"/>
              <a:t>The amount of energy transmitted/received</a:t>
            </a:r>
            <a:br>
              <a:rPr lang="en-US" dirty="0"/>
            </a:b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Signal frequency and bandwidth</a:t>
            </a:r>
          </a:p>
          <a:p>
            <a:pPr lvl="1"/>
            <a:r>
              <a:rPr lang="en-US" dirty="0"/>
              <a:t>Which “channel” the signal is sent on</a:t>
            </a:r>
            <a:br>
              <a:rPr lang="en-US" dirty="0"/>
            </a:b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Signal modulation</a:t>
            </a:r>
          </a:p>
          <a:p>
            <a:pPr lvl="1"/>
            <a:r>
              <a:rPr lang="en-US" dirty="0"/>
              <a:t>How data is encoded in the signal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69415C-D6BA-48FC-A4F1-4B3B55C4F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2" descr="What Is RF and Why Do We Use It? | Introduction to RF Principles and  Components | Electronics Textbook">
            <a:extLst>
              <a:ext uri="{FF2B5EF4-FFF2-40B4-BE49-F238E27FC236}">
                <a16:creationId xmlns:a16="http://schemas.microsoft.com/office/drawing/2014/main" id="{4005556C-BEBD-46A8-969D-3349021342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71360" y="2874866"/>
            <a:ext cx="4754880" cy="3172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28903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C1B4D64-9A40-2D4F-BF6D-22A15A26A096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5895763" y="4299137"/>
            <a:ext cx="1417519" cy="69833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69B0029-F570-F844-A828-1C5835AA3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Signal strength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96302A-83BB-1547-8EB7-CD8CD82FFC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will use the nrf52840 in lab:</a:t>
            </a:r>
          </a:p>
          <a:p>
            <a:pPr lvl="1"/>
            <a:r>
              <a:rPr lang="en-US" dirty="0"/>
              <a:t>Max BLE transmit power for nRF52840:       8 dBm (6.31 </a:t>
            </a:r>
            <a:r>
              <a:rPr lang="en-US" dirty="0" err="1"/>
              <a:t>mW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Min BLE receive sensitivity for nRF52840: -95 dBm (316.2 </a:t>
            </a:r>
            <a:r>
              <a:rPr lang="en-US" dirty="0" err="1"/>
              <a:t>fW</a:t>
            </a:r>
            <a:r>
              <a:rPr lang="en-US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6472D2-A3F6-A14E-9341-BB147FA85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/>
            <a:fld id="{434A358D-2637-E146-A3BD-05BD470B507B}" type="slidenum">
              <a:rPr lang="en-US" smtClean="0"/>
              <a:pPr algn="r"/>
              <a:t>8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42CBA6D-D66C-D642-A011-C9AC18CCC265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>
            <a:off x="1361862" y="4969697"/>
            <a:ext cx="1417519" cy="698331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885C208F-4A99-6D42-8F66-32CDE91D176A}"/>
              </a:ext>
            </a:extLst>
          </p:cNvPr>
          <p:cNvSpPr/>
          <p:nvPr/>
        </p:nvSpPr>
        <p:spPr>
          <a:xfrm>
            <a:off x="-2087880" y="617221"/>
            <a:ext cx="8031480" cy="8031480"/>
          </a:xfrm>
          <a:prstGeom prst="ellipse">
            <a:avLst/>
          </a:prstGeom>
          <a:noFill/>
          <a:ln w="76200">
            <a:solidFill>
              <a:srgbClr val="FF0000">
                <a:alpha val="40000"/>
              </a:srgb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D9FAD6C-51D4-E147-817A-A1B577DE9F5C}"/>
              </a:ext>
            </a:extLst>
          </p:cNvPr>
          <p:cNvCxnSpPr>
            <a:cxnSpLocks/>
          </p:cNvCxnSpPr>
          <p:nvPr/>
        </p:nvCxnSpPr>
        <p:spPr>
          <a:xfrm>
            <a:off x="2072640" y="4625340"/>
            <a:ext cx="3840480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79D68CE-0FB3-AD43-A69B-9C6847FC2419}"/>
              </a:ext>
            </a:extLst>
          </p:cNvPr>
          <p:cNvSpPr txBox="1"/>
          <p:nvPr/>
        </p:nvSpPr>
        <p:spPr>
          <a:xfrm>
            <a:off x="3093721" y="4206241"/>
            <a:ext cx="6591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Seravek" panose="020B0503040000020004" pitchFamily="34" charset="0"/>
                <a:cs typeface="Seravek Light"/>
              </a:rPr>
              <a:t>2 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83F0144-BA6F-E64A-8327-0A1D1ABEF053}"/>
              </a:ext>
            </a:extLst>
          </p:cNvPr>
          <p:cNvSpPr txBox="1"/>
          <p:nvPr/>
        </p:nvSpPr>
        <p:spPr>
          <a:xfrm>
            <a:off x="6469381" y="5173981"/>
            <a:ext cx="17972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Seravek Light"/>
                <a:cs typeface="Seravek Light"/>
              </a:rPr>
              <a:t>0.00016 </a:t>
            </a:r>
            <a:r>
              <a:rPr lang="en-US" sz="2400" b="1" dirty="0" err="1">
                <a:solidFill>
                  <a:srgbClr val="FF0000"/>
                </a:solidFill>
                <a:latin typeface="Seravek Light"/>
                <a:cs typeface="Seravek Light"/>
              </a:rPr>
              <a:t>mW</a:t>
            </a:r>
            <a:endParaRPr lang="en-US" sz="2400" b="1" dirty="0">
              <a:solidFill>
                <a:srgbClr val="FF0000"/>
              </a:solidFill>
              <a:latin typeface="Seravek Light"/>
              <a:cs typeface="Seravek Light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B8B4235-4AD4-3D4D-B56B-22A7D4876322}"/>
              </a:ext>
            </a:extLst>
          </p:cNvPr>
          <p:cNvCxnSpPr>
            <a:cxnSpLocks/>
          </p:cNvCxnSpPr>
          <p:nvPr/>
        </p:nvCxnSpPr>
        <p:spPr>
          <a:xfrm flipH="1" flipV="1">
            <a:off x="6004562" y="4659631"/>
            <a:ext cx="548639" cy="66674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733DA0B4-7ABE-374B-B7EC-8B8CF8B56948}"/>
              </a:ext>
            </a:extLst>
          </p:cNvPr>
          <p:cNvSpPr/>
          <p:nvPr/>
        </p:nvSpPr>
        <p:spPr>
          <a:xfrm rot="16200000">
            <a:off x="5814062" y="4503421"/>
            <a:ext cx="251460" cy="251460"/>
          </a:xfrm>
          <a:prstGeom prst="ellipse">
            <a:avLst/>
          </a:prstGeom>
          <a:solidFill>
            <a:srgbClr val="FF0000">
              <a:alpha val="40392"/>
            </a:srgbClr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D5AAAE0-186C-E245-BDAE-E85C0AB4392C}"/>
              </a:ext>
            </a:extLst>
          </p:cNvPr>
          <p:cNvSpPr txBox="1"/>
          <p:nvPr/>
        </p:nvSpPr>
        <p:spPr>
          <a:xfrm>
            <a:off x="2885441" y="4699001"/>
            <a:ext cx="22159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Seravek" panose="020B0503040000020004" pitchFamily="34" charset="0"/>
                <a:cs typeface="Seravek Light"/>
              </a:rPr>
              <a:t>46 dB path loss!</a:t>
            </a:r>
          </a:p>
        </p:txBody>
      </p:sp>
    </p:spTree>
    <p:extLst>
      <p:ext uri="{BB962C8B-B14F-4D97-AF65-F5344CB8AC3E}">
        <p14:creationId xmlns:p14="http://schemas.microsoft.com/office/powerpoint/2010/main" val="28484160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301EC59-A56F-101B-50CB-6577F2473E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Big Idea: many RF factors are interconnected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431B9D8-A22A-8069-A2A2-222C4165AF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Energy, Distance, Throughput, and Reliability are all interconnected in communication</a:t>
            </a:r>
          </a:p>
          <a:p>
            <a:endParaRPr lang="en-US" dirty="0"/>
          </a:p>
          <a:p>
            <a:r>
              <a:rPr lang="en-US" dirty="0"/>
              <a:t>Protocols make choices of some and get the results on the others</a:t>
            </a:r>
          </a:p>
          <a:p>
            <a:endParaRPr lang="en-US" dirty="0"/>
          </a:p>
          <a:p>
            <a:r>
              <a:rPr lang="en-US" dirty="0"/>
              <a:t>To get more distance, choose one or more:</a:t>
            </a:r>
          </a:p>
          <a:p>
            <a:pPr lvl="1"/>
            <a:r>
              <a:rPr lang="en-US" dirty="0"/>
              <a:t>Increase energy</a:t>
            </a:r>
          </a:p>
          <a:p>
            <a:pPr lvl="1"/>
            <a:r>
              <a:rPr lang="en-US" dirty="0"/>
              <a:t>Communicate slower</a:t>
            </a:r>
          </a:p>
          <a:p>
            <a:pPr lvl="1"/>
            <a:r>
              <a:rPr lang="en-US" dirty="0"/>
              <a:t>Accept a higher error rate</a:t>
            </a:r>
          </a:p>
          <a:p>
            <a:pPr lvl="1"/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BC49191-9589-E206-F726-770F64D41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97707"/>
      </p:ext>
    </p:extLst>
  </p:cSld>
  <p:clrMapOvr>
    <a:masterClrMapping/>
  </p:clrMapOvr>
</p:sld>
</file>

<file path=ppt/theme/theme1.xml><?xml version="1.0" encoding="utf-8"?>
<a:theme xmlns:a="http://schemas.openxmlformats.org/drawingml/2006/main" name="Class Slides">
  <a:themeElements>
    <a:clrScheme name="Custom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472C4"/>
      </a:accent1>
      <a:accent2>
        <a:srgbClr val="ED7D31"/>
      </a:accent2>
      <a:accent3>
        <a:srgbClr val="FFC000"/>
      </a:accent3>
      <a:accent4>
        <a:srgbClr val="70AD47"/>
      </a:accent4>
      <a:accent5>
        <a:srgbClr val="954F72"/>
      </a:accent5>
      <a:accent6>
        <a:srgbClr val="A5A5A5"/>
      </a:accent6>
      <a:hlink>
        <a:srgbClr val="0563C1"/>
      </a:hlink>
      <a:folHlink>
        <a:srgbClr val="0563C1"/>
      </a:folHlink>
    </a:clrScheme>
    <a:fontScheme name="Custom Tahoma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61FF9501-8777-470B-A8C6-E79AF52D4E7C}" vid="{317817C1-429F-4BA5-B259-C4AAC6A82E9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cs397_template</Template>
  <TotalTime>2829</TotalTime>
  <Words>2900</Words>
  <Application>Microsoft Office PowerPoint</Application>
  <PresentationFormat>Widescreen</PresentationFormat>
  <Paragraphs>642</Paragraphs>
  <Slides>60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7" baseType="lpstr">
      <vt:lpstr>Arial</vt:lpstr>
      <vt:lpstr>Calibri</vt:lpstr>
      <vt:lpstr>Seravek</vt:lpstr>
      <vt:lpstr>Seravek Light</vt:lpstr>
      <vt:lpstr>Tahoma</vt:lpstr>
      <vt:lpstr>Wingdings</vt:lpstr>
      <vt:lpstr>Class Slides</vt:lpstr>
      <vt:lpstr>Lecture 03 Data Link Layer + BLE Introduction</vt:lpstr>
      <vt:lpstr>Administrivia</vt:lpstr>
      <vt:lpstr>Partnership survey</vt:lpstr>
      <vt:lpstr>Today’s Goals</vt:lpstr>
      <vt:lpstr>Review: OSI model of communication layers</vt:lpstr>
      <vt:lpstr>Review: A programmer’s view of the internet</vt:lpstr>
      <vt:lpstr>Review: Signal qualities</vt:lpstr>
      <vt:lpstr>Review: Signal strength</vt:lpstr>
      <vt:lpstr>Big Idea: many RF factors are interconnected</vt:lpstr>
      <vt:lpstr>Review: frequency and bandwidth</vt:lpstr>
      <vt:lpstr>Review: RF communication frequencies</vt:lpstr>
      <vt:lpstr>Wireless spectrum is limited...and valuable</vt:lpstr>
      <vt:lpstr>Outline</vt:lpstr>
      <vt:lpstr>Signal qualities</vt:lpstr>
      <vt:lpstr>Modulation</vt:lpstr>
      <vt:lpstr>Modulation types</vt:lpstr>
      <vt:lpstr>Modulation types</vt:lpstr>
      <vt:lpstr>Modulation tradeoffs</vt:lpstr>
      <vt:lpstr>Break + Video</vt:lpstr>
      <vt:lpstr>Outline</vt:lpstr>
      <vt:lpstr>Data Link Layer</vt:lpstr>
      <vt:lpstr>Framing</vt:lpstr>
      <vt:lpstr>Error control: detection and recovery</vt:lpstr>
      <vt:lpstr>Medium Access Control</vt:lpstr>
      <vt:lpstr>Analogy: wireless medium as acoustic</vt:lpstr>
      <vt:lpstr>Analogy: wireless medium as acoustic</vt:lpstr>
      <vt:lpstr>MAC protocol categorization</vt:lpstr>
      <vt:lpstr>MAC protocol categorization</vt:lpstr>
      <vt:lpstr>ALOHA</vt:lpstr>
      <vt:lpstr>Packet collisions</vt:lpstr>
      <vt:lpstr>Slotted ALOHA</vt:lpstr>
      <vt:lpstr>ALOHA throughput</vt:lpstr>
      <vt:lpstr>Capture effect</vt:lpstr>
      <vt:lpstr>MAC protocol categorization</vt:lpstr>
      <vt:lpstr>CSMA/CA – Carrier Sense Multiple Access with Collision Avoidance</vt:lpstr>
      <vt:lpstr>CSMA/CD – CSMA with Collision Detection</vt:lpstr>
      <vt:lpstr>Hidden terminal problem</vt:lpstr>
      <vt:lpstr>CSMA with RTS/CTS</vt:lpstr>
      <vt:lpstr>MAC protocol categorization</vt:lpstr>
      <vt:lpstr>Contention-free access control protocols</vt:lpstr>
      <vt:lpstr>FDMA – Frequency Division Multiple Access</vt:lpstr>
      <vt:lpstr>TDMA – Time Division Multiple Access</vt:lpstr>
      <vt:lpstr>CDMA – Code Division Multiple Access</vt:lpstr>
      <vt:lpstr>Break + Question</vt:lpstr>
      <vt:lpstr>Break + Question</vt:lpstr>
      <vt:lpstr>Real-world protocol access control</vt:lpstr>
      <vt:lpstr>Outline</vt:lpstr>
      <vt:lpstr>Bluetooth Low Energy Resources</vt:lpstr>
      <vt:lpstr>Basics of Bluetooth Low Energy (BLE)</vt:lpstr>
      <vt:lpstr>A note on outdated notation</vt:lpstr>
      <vt:lpstr>BLE development</vt:lpstr>
      <vt:lpstr>Bluetooth has a long history — the IoT is near-exclusively BLE (Bluetooth 4.0+) as opposed to Bluetooth Classic (&lt;4.0)</vt:lpstr>
      <vt:lpstr>Bluetooth Specification</vt:lpstr>
      <vt:lpstr>BLE Layers</vt:lpstr>
      <vt:lpstr>BLE mechanisms</vt:lpstr>
      <vt:lpstr>BLE network topology</vt:lpstr>
      <vt:lpstr>Multiple roles at the same time</vt:lpstr>
      <vt:lpstr>Break + Check your understanding</vt:lpstr>
      <vt:lpstr>Break + Check your understanding</vt:lpstr>
      <vt:lpstr>Outline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03 BLE Advertisements</dc:title>
  <dc:creator>Branden Ghena</dc:creator>
  <cp:lastModifiedBy>Branden Ghena</cp:lastModifiedBy>
  <cp:revision>82</cp:revision>
  <dcterms:created xsi:type="dcterms:W3CDTF">2021-01-19T04:54:21Z</dcterms:created>
  <dcterms:modified xsi:type="dcterms:W3CDTF">2025-04-10T17:22:19Z</dcterms:modified>
</cp:coreProperties>
</file>