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3"/>
  </p:notesMasterIdLst>
  <p:sldIdLst>
    <p:sldId id="256" r:id="rId2"/>
    <p:sldId id="2279" r:id="rId3"/>
    <p:sldId id="2291" r:id="rId4"/>
    <p:sldId id="264" r:id="rId5"/>
    <p:sldId id="411" r:id="rId6"/>
    <p:sldId id="348" r:id="rId7"/>
    <p:sldId id="387" r:id="rId8"/>
    <p:sldId id="404" r:id="rId9"/>
    <p:sldId id="406" r:id="rId10"/>
    <p:sldId id="405" r:id="rId11"/>
    <p:sldId id="383" r:id="rId12"/>
    <p:sldId id="384" r:id="rId13"/>
    <p:sldId id="544" r:id="rId14"/>
    <p:sldId id="386" r:id="rId15"/>
    <p:sldId id="2288" r:id="rId16"/>
    <p:sldId id="2290" r:id="rId17"/>
    <p:sldId id="539" r:id="rId18"/>
    <p:sldId id="393" r:id="rId19"/>
    <p:sldId id="388" r:id="rId20"/>
    <p:sldId id="2275" r:id="rId21"/>
    <p:sldId id="2278" r:id="rId22"/>
    <p:sldId id="2284" r:id="rId23"/>
    <p:sldId id="2283" r:id="rId24"/>
    <p:sldId id="2282" r:id="rId25"/>
    <p:sldId id="2277" r:id="rId26"/>
    <p:sldId id="389" r:id="rId27"/>
    <p:sldId id="390" r:id="rId28"/>
    <p:sldId id="401" r:id="rId29"/>
    <p:sldId id="2292" r:id="rId30"/>
    <p:sldId id="540" r:id="rId31"/>
    <p:sldId id="410" r:id="rId32"/>
    <p:sldId id="399" r:id="rId33"/>
    <p:sldId id="409" r:id="rId34"/>
    <p:sldId id="408" r:id="rId35"/>
    <p:sldId id="528" r:id="rId36"/>
    <p:sldId id="412" r:id="rId37"/>
    <p:sldId id="419" r:id="rId38"/>
    <p:sldId id="533" r:id="rId39"/>
    <p:sldId id="536" r:id="rId40"/>
    <p:sldId id="534" r:id="rId41"/>
    <p:sldId id="2285" r:id="rId42"/>
    <p:sldId id="537" r:id="rId43"/>
    <p:sldId id="535" r:id="rId44"/>
    <p:sldId id="413" r:id="rId45"/>
    <p:sldId id="529" r:id="rId46"/>
    <p:sldId id="530" r:id="rId47"/>
    <p:sldId id="2281" r:id="rId48"/>
    <p:sldId id="2286" r:id="rId49"/>
    <p:sldId id="541" r:id="rId50"/>
    <p:sldId id="395" r:id="rId51"/>
    <p:sldId id="403" r:id="rId52"/>
    <p:sldId id="396" r:id="rId53"/>
    <p:sldId id="397" r:id="rId54"/>
    <p:sldId id="414" r:id="rId55"/>
    <p:sldId id="2293" r:id="rId56"/>
    <p:sldId id="398" r:id="rId57"/>
    <p:sldId id="415" r:id="rId58"/>
    <p:sldId id="417" r:id="rId59"/>
    <p:sldId id="416" r:id="rId60"/>
    <p:sldId id="543" r:id="rId61"/>
    <p:sldId id="54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79"/>
            <p14:sldId id="2291"/>
            <p14:sldId id="264"/>
            <p14:sldId id="411"/>
          </p14:sldIdLst>
        </p14:section>
        <p14:section name="802.15.4 Overview" id="{B55B8E8C-5EAB-4A1E-A4E9-AE5E896E46FA}">
          <p14:sldIdLst>
            <p14:sldId id="348"/>
            <p14:sldId id="387"/>
            <p14:sldId id="404"/>
            <p14:sldId id="406"/>
            <p14:sldId id="405"/>
            <p14:sldId id="383"/>
            <p14:sldId id="384"/>
            <p14:sldId id="544"/>
            <p14:sldId id="386"/>
            <p14:sldId id="2288"/>
            <p14:sldId id="2290"/>
          </p14:sldIdLst>
        </p14:section>
        <p14:section name="802.15.4 Physical Layer" id="{30C11908-F904-4873-AFDF-6F5F45B9B903}">
          <p14:sldIdLst>
            <p14:sldId id="539"/>
            <p14:sldId id="393"/>
            <p14:sldId id="388"/>
            <p14:sldId id="2275"/>
            <p14:sldId id="2278"/>
            <p14:sldId id="2284"/>
            <p14:sldId id="2283"/>
            <p14:sldId id="2282"/>
            <p14:sldId id="2277"/>
            <p14:sldId id="389"/>
            <p14:sldId id="390"/>
            <p14:sldId id="401"/>
            <p14:sldId id="2292"/>
          </p14:sldIdLst>
        </p14:section>
        <p14:section name="802.15.4 Link Layer" id="{04603E3C-1E24-4B3F-B3CE-3D581D1A1F49}">
          <p14:sldIdLst>
            <p14:sldId id="540"/>
            <p14:sldId id="410"/>
            <p14:sldId id="399"/>
            <p14:sldId id="409"/>
            <p14:sldId id="408"/>
            <p14:sldId id="528"/>
            <p14:sldId id="412"/>
            <p14:sldId id="419"/>
            <p14:sldId id="533"/>
            <p14:sldId id="536"/>
            <p14:sldId id="534"/>
            <p14:sldId id="2285"/>
            <p14:sldId id="537"/>
            <p14:sldId id="535"/>
            <p14:sldId id="413"/>
            <p14:sldId id="529"/>
            <p14:sldId id="530"/>
            <p14:sldId id="2281"/>
            <p14:sldId id="2286"/>
          </p14:sldIdLst>
        </p14:section>
        <p14:section name="802.15.4 Packets" id="{3EB7520B-C33F-483B-ADB7-363A0111B331}">
          <p14:sldIdLst>
            <p14:sldId id="541"/>
            <p14:sldId id="395"/>
            <p14:sldId id="403"/>
            <p14:sldId id="396"/>
            <p14:sldId id="397"/>
            <p14:sldId id="414"/>
            <p14:sldId id="2293"/>
            <p14:sldId id="398"/>
            <p14:sldId id="415"/>
            <p14:sldId id="417"/>
            <p14:sldId id="416"/>
            <p14:sldId id="543"/>
          </p14:sldIdLst>
        </p14:section>
        <p14:section name="Wrapup" id="{29A7F866-9DA9-446B-8359-CE426CB89C7A}">
          <p14:sldIdLst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88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n.b.</a:t>
            </a:r>
            <a:r>
              <a:rPr lang="en-US" dirty="0"/>
              <a:t> 802.15.4 channels 5 MHz wide</a:t>
            </a:r>
          </a:p>
          <a:p>
            <a:r>
              <a:rPr lang="en-US" dirty="0"/>
              <a:t>BT Classic 1 MHz, BLE 2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802.org/15/pub/TG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cellar.com/research-design-hub/dsss-in-a-nutshell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ges.uncc.edu/~jmconrad/ECGR6090-2004-01/notes/TG4%20Comm%20Paper.pdf" TargetMode="External"/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eecs.berkeley.edu/~prabal/teaching/cs294-11-f05/slides/day21.pdf" TargetMode="External"/><Relationship Id="rId4" Type="http://schemas.openxmlformats.org/officeDocument/2006/relationships/hyperlink" Target="https://www.nxp.com/docs/en/user-guide/JN-UG-3024.pdf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802.15.4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CS433 – Wireless Protocols for IoT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9A6-B096-8727-4C73-41F7AF82CBD4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E6FB6-A3FB-4D59-9B04-EDB3DB3851AB}"/>
              </a:ext>
            </a:extLst>
          </p:cNvPr>
          <p:cNvSpPr txBox="1"/>
          <p:nvPr/>
        </p:nvSpPr>
        <p:spPr>
          <a:xfrm>
            <a:off x="2162094" y="4868417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3EEC8-F043-4646-A10D-63A1F91649F3}"/>
              </a:ext>
            </a:extLst>
          </p:cNvPr>
          <p:cNvCxnSpPr>
            <a:cxnSpLocks/>
          </p:cNvCxnSpPr>
          <p:nvPr/>
        </p:nvCxnSpPr>
        <p:spPr>
          <a:xfrm flipH="1">
            <a:off x="2600037" y="5447726"/>
            <a:ext cx="491836" cy="363812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07A6-4284-4F71-9DCE-4158B133E6D2}"/>
              </a:ext>
            </a:extLst>
          </p:cNvPr>
          <p:cNvCxnSpPr>
            <a:cxnSpLocks/>
          </p:cNvCxnSpPr>
          <p:nvPr/>
        </p:nvCxnSpPr>
        <p:spPr>
          <a:xfrm flipV="1">
            <a:off x="9137793" y="1846886"/>
            <a:ext cx="473826" cy="356503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F1C35-F307-474A-A265-E58D9D518A7C}"/>
              </a:ext>
            </a:extLst>
          </p:cNvPr>
          <p:cNvSpPr txBox="1"/>
          <p:nvPr/>
        </p:nvSpPr>
        <p:spPr>
          <a:xfrm>
            <a:off x="8849055" y="2249465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10946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4739105" cy="5486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standards for variable-sized packets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WPANs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b="1" dirty="0"/>
              <a:t>not</a:t>
            </a:r>
            <a:r>
              <a:rPr lang="en-US" dirty="0"/>
              <a:t> networks that send periodic constant-sized packets</a:t>
            </a:r>
          </a:p>
          <a:p>
            <a:pPr lvl="1"/>
            <a:endParaRPr lang="en-US" dirty="0"/>
          </a:p>
          <a:p>
            <a:r>
              <a:rPr lang="en-US" dirty="0"/>
              <a:t>Specifies PHY and Link layers</a:t>
            </a:r>
          </a:p>
          <a:p>
            <a:endParaRPr lang="en-US" dirty="0"/>
          </a:p>
          <a:p>
            <a:r>
              <a:rPr lang="en-US" dirty="0"/>
              <a:t>Another example standard:</a:t>
            </a:r>
          </a:p>
          <a:p>
            <a:pPr lvl="1"/>
            <a:r>
              <a:rPr lang="en-US" dirty="0"/>
              <a:t>IEEE 754: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E8A4-3EFE-4F3A-AC84-3EC738A4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18" y="228600"/>
            <a:ext cx="6168447" cy="6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694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Wireless Personal-Area Networks (WPAN)</a:t>
            </a:r>
          </a:p>
          <a:p>
            <a:pPr lvl="1"/>
            <a:r>
              <a:rPr lang="en-US" dirty="0"/>
              <a:t>All the things within the workspace of a person</a:t>
            </a:r>
          </a:p>
          <a:p>
            <a:pPr lvl="1"/>
            <a:r>
              <a:rPr lang="en-US" dirty="0"/>
              <a:t>Conceptually smaller domain that the Local Area Network</a:t>
            </a:r>
          </a:p>
          <a:p>
            <a:pPr lvl="1"/>
            <a:r>
              <a:rPr lang="en-US" dirty="0"/>
              <a:t>Realistically about the same thing as a LAN</a:t>
            </a:r>
          </a:p>
          <a:p>
            <a:pPr lvl="1"/>
            <a:endParaRPr lang="en-US" dirty="0"/>
          </a:p>
          <a:p>
            <a:r>
              <a:rPr lang="en-US" dirty="0"/>
              <a:t>Formerly included a Bluetooth spec</a:t>
            </a:r>
          </a:p>
          <a:p>
            <a:pPr lvl="1"/>
            <a:r>
              <a:rPr lang="en-US" dirty="0"/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43" y="3697857"/>
            <a:ext cx="8373557" cy="3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(LR-WPANs) Overview </a:t>
            </a:r>
            <a:r>
              <a:rPr lang="en-US" sz="2400" dirty="0"/>
              <a:t>“Low-Rate Wireless Personal Area Networks”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“The IEEE 802.15 TG4 was chartered to investigate a low data rate solution with multi-month to multi-year battery life and very low complexity.”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“Potential applications are sensors, interactive toys, smart badges, remote controls, and home automation.”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Ultimately home automation, industrial control/monitoring, vehicular sensing, agriculture; really most machine-to-machine (M2M) sensor applications</a:t>
            </a:r>
          </a:p>
          <a:p>
            <a:pPr lvl="1"/>
            <a:endParaRPr lang="en-US" dirty="0"/>
          </a:p>
          <a:p>
            <a:r>
              <a:rPr lang="en-US" dirty="0"/>
              <a:t>Other contemporary technologies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802.11b and Bluetooth Classic</a:t>
            </a:r>
          </a:p>
          <a:p>
            <a:pPr lvl="2"/>
            <a:r>
              <a:rPr lang="en-US" dirty="0"/>
              <a:t>Too complex in specification and overachieving in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F1C7-A554-C496-7BD6-E00E3FAF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9BEC-3BE8-B579-E4D8-AE9DF0AE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802.15.4’s placement in</a:t>
            </a:r>
            <a:br>
              <a:rPr lang="en-US" dirty="0"/>
            </a:br>
            <a:r>
              <a:rPr lang="en-US" dirty="0"/>
              <a:t>terms of throughput, range, power,</a:t>
            </a:r>
            <a:br>
              <a:rPr lang="en-US" dirty="0"/>
            </a:br>
            <a:r>
              <a:rPr lang="en-US" dirty="0"/>
              <a:t>and cost: what are use-case constraints?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5716A-7650-8B74-52A3-D3E995EC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020CAB8-8D25-B358-3A5D-639AADF1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06" y="412287"/>
            <a:ext cx="5359899" cy="25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F1C7-A554-C496-7BD6-E00E3FAF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09BEC-3BE8-B579-E4D8-AE9DF0AE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802.15.4’s placement in</a:t>
            </a:r>
            <a:br>
              <a:rPr lang="en-US" dirty="0"/>
            </a:br>
            <a:r>
              <a:rPr lang="en-US" dirty="0"/>
              <a:t>terms of throughput, range, power,</a:t>
            </a:r>
            <a:br>
              <a:rPr lang="en-US" dirty="0"/>
            </a:br>
            <a:r>
              <a:rPr lang="en-US" dirty="0"/>
              <a:t>and cost: what are use-case constraints?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Not human-centric communication</a:t>
            </a:r>
          </a:p>
          <a:p>
            <a:pPr lvl="2"/>
            <a:r>
              <a:rPr lang="en-US" dirty="0"/>
              <a:t>Would need higher throughput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Still lower-energy and low-cost (similar to BLE)</a:t>
            </a:r>
          </a:p>
          <a:p>
            <a:pPr lvl="2"/>
            <a:r>
              <a:rPr lang="en-US" dirty="0"/>
              <a:t>Plausible for battery-operated devices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Range is focused on local-area (household-</a:t>
            </a:r>
            <a:r>
              <a:rPr lang="en-US" dirty="0" err="1"/>
              <a:t>ish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Bonus: long-term network, rather than ad-hoc point-to-point like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5716A-7650-8B74-52A3-D3E995EC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020CAB8-8D25-B358-3A5D-639AADF1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106" y="412287"/>
            <a:ext cx="5359899" cy="25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263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00C-E729-4E2E-BD35-9AC5ED9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607-40A6-42ED-AE94-E6A26665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options of physical layers are supported</a:t>
            </a:r>
          </a:p>
          <a:p>
            <a:pPr lvl="1"/>
            <a:r>
              <a:rPr lang="en-US" dirty="0"/>
              <a:t>We’ll focus on 2.4 GHz (2400 MHz)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ED33-C408-456B-B3A7-82904849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E5E6F-161F-4D93-86C0-17AB520B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9" y="2114175"/>
            <a:ext cx="8285135" cy="40580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1600A2-3C48-E08A-77F9-B972184F8320}"/>
              </a:ext>
            </a:extLst>
          </p:cNvPr>
          <p:cNvSpPr/>
          <p:nvPr/>
        </p:nvSpPr>
        <p:spPr>
          <a:xfrm>
            <a:off x="2373085" y="5671457"/>
            <a:ext cx="8109857" cy="39188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32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A01EC9-36E6-4947-A286-8B87AC634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65653" r="17954" b="3362"/>
          <a:stretch/>
        </p:blipFill>
        <p:spPr bwMode="auto">
          <a:xfrm>
            <a:off x="7598535" y="228600"/>
            <a:ext cx="4407756" cy="1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8A857-D619-43C3-A570-47F11FF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3C3-4E67-4EC5-A3ED-7185F6DB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O-QPSK modulation</a:t>
            </a:r>
          </a:p>
          <a:p>
            <a:pPr lvl="1"/>
            <a:r>
              <a:rPr lang="en-US" dirty="0"/>
              <a:t>Offset Quadrature Phase-Shift Keying</a:t>
            </a:r>
          </a:p>
          <a:p>
            <a:pPr lvl="2"/>
            <a:r>
              <a:rPr lang="en-US" dirty="0"/>
              <a:t>4 bits per symbol</a:t>
            </a:r>
          </a:p>
          <a:p>
            <a:pPr lvl="1"/>
            <a:r>
              <a:rPr lang="en-US" dirty="0"/>
              <a:t>Twice the data rate of BPSK for same Bit-Error Rate</a:t>
            </a:r>
          </a:p>
          <a:p>
            <a:pPr lvl="1"/>
            <a:r>
              <a:rPr lang="en-US" dirty="0"/>
              <a:t>Cost: more complicated design of receivers</a:t>
            </a:r>
          </a:p>
          <a:p>
            <a:pPr lvl="2"/>
            <a:r>
              <a:rPr lang="en-US" dirty="0"/>
              <a:t>Which is pretty minimal with all the transistors we’ve got</a:t>
            </a:r>
          </a:p>
          <a:p>
            <a:pPr lvl="2"/>
            <a:r>
              <a:rPr lang="en-US" dirty="0"/>
              <a:t>Plus the ability to reuse previous designs</a:t>
            </a:r>
          </a:p>
          <a:p>
            <a:pPr lvl="1"/>
            <a:endParaRPr lang="en-US" dirty="0"/>
          </a:p>
          <a:p>
            <a:r>
              <a:rPr lang="en-US" dirty="0"/>
              <a:t>Symbols versus bits</a:t>
            </a:r>
          </a:p>
          <a:p>
            <a:pPr lvl="1"/>
            <a:r>
              <a:rPr lang="en-US" dirty="0"/>
              <a:t>A symbol is the unit of data transfer for a modulated signal</a:t>
            </a:r>
          </a:p>
          <a:p>
            <a:pPr lvl="2"/>
            <a:r>
              <a:rPr lang="en-US" dirty="0"/>
              <a:t>Does not necessarily correspond 1:1 with bits</a:t>
            </a:r>
          </a:p>
          <a:p>
            <a:pPr lvl="1"/>
            <a:r>
              <a:rPr lang="en-US" dirty="0"/>
              <a:t>The rate of symbols per second is a </a:t>
            </a:r>
            <a:r>
              <a:rPr lang="en-US" dirty="0" err="1"/>
              <a:t>baudrate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62.5 </a:t>
            </a:r>
            <a:r>
              <a:rPr lang="en-US" dirty="0" err="1"/>
              <a:t>kBaud</a:t>
            </a:r>
            <a:r>
              <a:rPr lang="en-US" dirty="0"/>
              <a:t> = 62500 symbols/second = 250000 bits/second = 250 kbps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C5C2-3F8B-48FC-9500-36587F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972-C729-4DBE-B532-4D318E8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8838-269C-46F3-83A6-8622F03A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Hw</a:t>
            </a:r>
            <a:r>
              <a:rPr lang="en-US" dirty="0"/>
              <a:t>: BLE Packets</a:t>
            </a:r>
          </a:p>
          <a:p>
            <a:pPr lvl="1"/>
            <a:r>
              <a:rPr lang="en-US" dirty="0"/>
              <a:t>Due Friday</a:t>
            </a:r>
          </a:p>
          <a:p>
            <a:pPr lvl="1"/>
            <a:endParaRPr lang="en-US" dirty="0"/>
          </a:p>
          <a:p>
            <a:r>
              <a:rPr lang="en-US" dirty="0"/>
              <a:t>Lab: BLE</a:t>
            </a:r>
          </a:p>
          <a:p>
            <a:pPr lvl="1"/>
            <a:r>
              <a:rPr lang="en-US" dirty="0"/>
              <a:t>Due next week Thursday</a:t>
            </a:r>
          </a:p>
          <a:p>
            <a:pPr lvl="1"/>
            <a:r>
              <a:rPr lang="en-US" dirty="0"/>
              <a:t>Goal: Wireshark parts by Thursday this week</a:t>
            </a:r>
          </a:p>
          <a:p>
            <a:pPr lvl="1"/>
            <a:endParaRPr lang="en-US" dirty="0"/>
          </a:p>
          <a:p>
            <a:r>
              <a:rPr lang="en-US" dirty="0"/>
              <a:t>Quiz today</a:t>
            </a:r>
          </a:p>
          <a:p>
            <a:pPr lvl="1"/>
            <a:r>
              <a:rPr lang="en-US" dirty="0"/>
              <a:t>We’ll stop at around 1:30 pm to do a 15-minute quiz</a:t>
            </a:r>
          </a:p>
          <a:p>
            <a:pPr lvl="1"/>
            <a:r>
              <a:rPr lang="en-US" dirty="0"/>
              <a:t>Tell your friends if they’re not here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7A95-47FE-43D6-8D7D-2D3CD23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4261D95-9A7C-6544-84BE-EC072C6A7CC6}"/>
              </a:ext>
            </a:extLst>
          </p:cNvPr>
          <p:cNvSpPr/>
          <p:nvPr/>
        </p:nvSpPr>
        <p:spPr>
          <a:xfrm>
            <a:off x="0" y="0"/>
            <a:ext cx="12192000" cy="40248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A23CD-A658-5849-9C38-F78DF41AB3E0}"/>
              </a:ext>
            </a:extLst>
          </p:cNvPr>
          <p:cNvSpPr/>
          <p:nvPr/>
        </p:nvSpPr>
        <p:spPr>
          <a:xfrm>
            <a:off x="1" y="4013489"/>
            <a:ext cx="3244572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80516-D645-F547-91D5-2DFFF38AAE29}"/>
              </a:ext>
            </a:extLst>
          </p:cNvPr>
          <p:cNvSpPr/>
          <p:nvPr/>
        </p:nvSpPr>
        <p:spPr>
          <a:xfrm>
            <a:off x="8750059" y="4013489"/>
            <a:ext cx="3441243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2E493E-7D9A-BC4B-A086-2C0C6E3B8B63}"/>
              </a:ext>
            </a:extLst>
          </p:cNvPr>
          <p:cNvSpPr/>
          <p:nvPr/>
        </p:nvSpPr>
        <p:spPr>
          <a:xfrm>
            <a:off x="3106029" y="5887167"/>
            <a:ext cx="5806991" cy="9583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F3574E-4070-CB41-B98C-E6C70E1B8C1E}"/>
              </a:ext>
            </a:extLst>
          </p:cNvPr>
          <p:cNvSpPr/>
          <p:nvPr/>
        </p:nvSpPr>
        <p:spPr>
          <a:xfrm>
            <a:off x="2028572" y="271902"/>
            <a:ext cx="7503355" cy="2529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Seravek" panose="020B0503040000020004" pitchFamily="34" charset="0"/>
              </a:rPr>
              <a:t>Final detail:</a:t>
            </a:r>
          </a:p>
          <a:p>
            <a:endParaRPr lang="en-US" sz="2400" dirty="0">
              <a:latin typeface="Seravek" panose="020B0503040000020004" pitchFamily="34" charset="0"/>
            </a:endParaRPr>
          </a:p>
          <a:p>
            <a:r>
              <a:rPr lang="en-US" sz="2400" dirty="0">
                <a:latin typeface="Seravek" panose="020B0503040000020004" pitchFamily="34" charset="0"/>
              </a:rPr>
              <a:t>This shows a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Seravek" panose="020B0503040000020004" pitchFamily="34" charset="0"/>
              </a:rPr>
              <a:t> ratio 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 :: 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Seravek" panose="020B0503040000020004" pitchFamily="34" charset="0"/>
              </a:rPr>
              <a:t>so you can see the impact on the carrier. In reality, it’s closer to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 :: 1200 (2,000 chips / s :: 2,400,000 Hz)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94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C8F4-E89A-5A45-A025-28E79A16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has multiple PHY layer choices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D484-6E76-0ED6-FB47-6EF00F96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focus on the 2.4 GHz one, that uses DSSS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E7642-0FFF-48DF-45A1-9F2C8778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7A48-BB61-1AB2-2A8E-D50410F8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4" y="2537139"/>
            <a:ext cx="9201576" cy="30214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433CB-116B-7EEB-12A3-0D763A452301}"/>
              </a:ext>
            </a:extLst>
          </p:cNvPr>
          <p:cNvSpPr/>
          <p:nvPr/>
        </p:nvSpPr>
        <p:spPr>
          <a:xfrm>
            <a:off x="1524000" y="4857553"/>
            <a:ext cx="9023796" cy="628847"/>
          </a:xfrm>
          <a:prstGeom prst="rect">
            <a:avLst/>
          </a:prstGeom>
          <a:solidFill>
            <a:srgbClr val="FFFC00">
              <a:alpha val="1764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1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C903E-B53A-FA50-4141-2728D1F3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actually sends way more data than symbols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32B906-358E-B2D4-B323-BD87C41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4 bits we want to send (one symbol)</a:t>
            </a:r>
          </a:p>
          <a:p>
            <a:pPr lvl="1"/>
            <a:r>
              <a:rPr lang="en-US" dirty="0"/>
              <a:t>802.15.4 sends 32 bits of data instead</a:t>
            </a:r>
          </a:p>
          <a:p>
            <a:pPr lvl="1"/>
            <a:endParaRPr lang="en-US" dirty="0"/>
          </a:p>
          <a:p>
            <a:r>
              <a:rPr lang="en-US" dirty="0"/>
              <a:t>There’s a mapping from bit pattern to “chip pattern”</a:t>
            </a:r>
          </a:p>
          <a:p>
            <a:pPr lvl="1"/>
            <a:r>
              <a:rPr lang="en-US" dirty="0"/>
              <a:t>One mapping that all 802.15.4 PHY layers must use</a:t>
            </a:r>
          </a:p>
          <a:p>
            <a:pPr lvl="1"/>
            <a:r>
              <a:rPr lang="en-US" dirty="0"/>
              <a:t>This idea is called “Direct Sequence Spread Spectrum” (DSSS)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7B69D-CCFC-112B-E23B-7AE6CF70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B4B09-1746-5825-CD60-D7053AF8A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21"/>
          <a:stretch/>
        </p:blipFill>
        <p:spPr>
          <a:xfrm>
            <a:off x="2853899" y="4380464"/>
            <a:ext cx="5824664" cy="17917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996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862-12DA-4A88-A161-E830A9F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Sequence Spread Spectrum (DSSS)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DE3-203B-436F-8D12-6848BA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386663"/>
            <a:ext cx="7303028" cy="4879459"/>
          </a:xfrm>
        </p:spPr>
        <p:txBody>
          <a:bodyPr>
            <a:normAutofit/>
          </a:bodyPr>
          <a:lstStyle/>
          <a:p>
            <a:r>
              <a:rPr lang="en-US" dirty="0"/>
              <a:t>Increases the </a:t>
            </a:r>
            <a:r>
              <a:rPr lang="en-US" u="sng" dirty="0"/>
              <a:t>signal</a:t>
            </a:r>
            <a:r>
              <a:rPr lang="en-US" dirty="0"/>
              <a:t> bandwidth of a transmission beyond </a:t>
            </a:r>
            <a:r>
              <a:rPr lang="en-US" u="sng" dirty="0"/>
              <a:t>information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Send sequences of chips, which are a translation of one symbol to a pattern of many bits </a:t>
            </a:r>
          </a:p>
          <a:p>
            <a:pPr lvl="1"/>
            <a:r>
              <a:rPr lang="en-US" dirty="0"/>
              <a:t>Chips are transmitted much faster than symbols, essentially increasing the data rate</a:t>
            </a:r>
          </a:p>
          <a:p>
            <a:pPr lvl="1"/>
            <a:endParaRPr lang="en-US" dirty="0"/>
          </a:p>
          <a:p>
            <a:r>
              <a:rPr lang="en-US" dirty="0"/>
              <a:t>Enables better interference avoidance</a:t>
            </a:r>
          </a:p>
          <a:p>
            <a:pPr lvl="1"/>
            <a:r>
              <a:rPr lang="en-US" dirty="0"/>
              <a:t>Received bits are correlated against codes to see which is most likely</a:t>
            </a:r>
          </a:p>
          <a:p>
            <a:pPr lvl="1"/>
            <a:r>
              <a:rPr lang="en-US" dirty="0"/>
              <a:t>802.15.4 tolerates 13-15 bit flips (almost half!)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CA1D-3832-4588-85A5-76A3728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5E060-FD02-AE4D-9E3D-E5EF18FF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3128729"/>
            <a:ext cx="3501065" cy="1739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BD93F-0555-6F47-AFF6-13AA3697D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906" y="4833089"/>
            <a:ext cx="3064933" cy="147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450DA-C25E-A2D3-E12C-2E85C20AE8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111"/>
          <a:stretch/>
        </p:blipFill>
        <p:spPr>
          <a:xfrm>
            <a:off x="8385836" y="295275"/>
            <a:ext cx="3639058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388A-7A9E-4FE0-ABB1-75FE7A73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0" y="228600"/>
            <a:ext cx="5827294" cy="685800"/>
          </a:xfrm>
        </p:spPr>
        <p:txBody>
          <a:bodyPr/>
          <a:lstStyle/>
          <a:p>
            <a:r>
              <a:rPr lang="en-US" dirty="0"/>
              <a:t>DSSS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F41-2719-47D2-94E7-A327B857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251" y="1143000"/>
            <a:ext cx="5928144" cy="5029200"/>
          </a:xfrm>
        </p:spPr>
        <p:txBody>
          <a:bodyPr/>
          <a:lstStyle/>
          <a:p>
            <a:r>
              <a:rPr lang="en-US" dirty="0"/>
              <a:t>Data sent is </a:t>
            </a:r>
            <a:r>
              <a:rPr lang="en-US" b="1" dirty="0"/>
              <a:t>101</a:t>
            </a:r>
            <a:endParaRPr lang="en-US" dirty="0"/>
          </a:p>
          <a:p>
            <a:pPr lvl="1"/>
            <a:r>
              <a:rPr lang="en-US" dirty="0"/>
              <a:t>Code is longer than data, so we replicate bits</a:t>
            </a:r>
          </a:p>
          <a:p>
            <a:pPr lvl="1"/>
            <a:r>
              <a:rPr lang="en-US" dirty="0"/>
              <a:t>Data is recoverable, even with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836F-2CC5-4351-99D7-EF9B8DB2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B9EB0-F72F-4776-87E9-E0964DC4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92159"/>
            <a:ext cx="5275261" cy="62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1996A9-9D2E-4E0F-ABEC-D4CE228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40" y="2440884"/>
            <a:ext cx="5108154" cy="39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64B14-96B7-472E-9B9E-41E308024CBF}"/>
              </a:ext>
            </a:extLst>
          </p:cNvPr>
          <p:cNvSpPr txBox="1"/>
          <p:nvPr/>
        </p:nvSpPr>
        <p:spPr>
          <a:xfrm>
            <a:off x="611606" y="635214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https://circuitcellar.com/research-design-hub/dsss-in-a-nutshell/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4105" cy="5029200"/>
          </a:xfrm>
        </p:spPr>
        <p:txBody>
          <a:bodyPr/>
          <a:lstStyle/>
          <a:p>
            <a:r>
              <a:rPr lang="en-US" dirty="0"/>
              <a:t>27 channels across three bands</a:t>
            </a:r>
          </a:p>
          <a:p>
            <a:r>
              <a:rPr lang="en-US" dirty="0"/>
              <a:t>5 MHz channel separation at 2.4 GHz</a:t>
            </a:r>
          </a:p>
          <a:p>
            <a:pPr lvl="1"/>
            <a:r>
              <a:rPr lang="en-US" dirty="0"/>
              <a:t>Compare to 2 MHz for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7" y="3355975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093994" y="273050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79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/>
          <a:lstStyle/>
          <a:p>
            <a:r>
              <a:rPr lang="en-US" dirty="0"/>
              <a:t>Different RF bands have different regional availability</a:t>
            </a:r>
          </a:p>
          <a:p>
            <a:endParaRPr lang="en-US" dirty="0"/>
          </a:p>
          <a:p>
            <a:r>
              <a:rPr lang="en-US" dirty="0"/>
              <a:t>Also have different rules</a:t>
            </a:r>
          </a:p>
          <a:p>
            <a:pPr lvl="1"/>
            <a:r>
              <a:rPr lang="en-US" dirty="0"/>
              <a:t>915 MHz: 400 </a:t>
            </a:r>
            <a:r>
              <a:rPr lang="en-US" dirty="0" err="1"/>
              <a:t>ms</a:t>
            </a:r>
            <a:r>
              <a:rPr lang="en-US" dirty="0"/>
              <a:t> dwell time</a:t>
            </a:r>
          </a:p>
          <a:p>
            <a:pPr lvl="1"/>
            <a:r>
              <a:rPr lang="en-US" dirty="0"/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09" y="228600"/>
            <a:ext cx="5527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076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0 dBm equals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Minimum acceptable (per spec):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43F8C-949C-1CE9-99A2-E90EA541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2F92-AC07-1C64-27F7-35D48159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4C14-29CD-8BAC-E054-DB5CB3F2D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0 dBm equals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Minimum acceptable (per spec):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r>
              <a:rPr lang="en-US" dirty="0"/>
              <a:t>802.15.4 with +5 dBm more margin;</a:t>
            </a:r>
          </a:p>
          <a:p>
            <a:pPr lvl="2"/>
            <a:r>
              <a:rPr lang="en-US" dirty="0"/>
              <a:t>lower bit rate plays into this, as does increased bandwidth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A2BB-E0EF-25C8-6152-CC619AA0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93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5336-E9C4-CC58-2A90-481D9D90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65927-D030-93EF-F854-92D68A6E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 office hours (with me) moved</a:t>
            </a:r>
          </a:p>
          <a:p>
            <a:pPr lvl="1"/>
            <a:r>
              <a:rPr lang="en-US" dirty="0"/>
              <a:t>Now in Tech L251</a:t>
            </a:r>
          </a:p>
          <a:p>
            <a:pPr lvl="1"/>
            <a:r>
              <a:rPr lang="en-US" dirty="0"/>
              <a:t>From 5:00-6:30 pm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wanted a bigger room with a little more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BC1-8A3B-7A83-0C58-99E5FD75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1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548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85" y="2908300"/>
            <a:ext cx="4990515" cy="3485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8155959" y="136525"/>
            <a:ext cx="3424435" cy="2771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11101804" cy="5029200"/>
          </a:xfrm>
        </p:spPr>
        <p:txBody>
          <a:bodyPr/>
          <a:lstStyle/>
          <a:p>
            <a:r>
              <a:rPr lang="en-US" dirty="0"/>
              <a:t>PAN Coordinator</a:t>
            </a:r>
          </a:p>
          <a:p>
            <a:pPr lvl="1"/>
            <a:r>
              <a:rPr lang="en-US" dirty="0"/>
              <a:t>Receives and relays all messages</a:t>
            </a:r>
          </a:p>
          <a:p>
            <a:pPr lvl="1"/>
            <a:r>
              <a:rPr lang="en-US" dirty="0"/>
              <a:t>Most capable and power-intensive</a:t>
            </a:r>
          </a:p>
          <a:p>
            <a:r>
              <a:rPr lang="en-US" dirty="0"/>
              <a:t>Coordinators (a.k.a. Routers)</a:t>
            </a:r>
          </a:p>
          <a:p>
            <a:pPr lvl="1"/>
            <a:r>
              <a:rPr lang="en-US" dirty="0"/>
              <a:t>Control “clusters”</a:t>
            </a:r>
          </a:p>
          <a:p>
            <a:pPr lvl="1"/>
            <a:r>
              <a:rPr lang="en-US" dirty="0"/>
              <a:t>Receives and relays to its children</a:t>
            </a:r>
          </a:p>
          <a:p>
            <a:pPr lvl="1"/>
            <a:r>
              <a:rPr lang="en-US" dirty="0"/>
              <a:t>Communicates up to parent coordinator</a:t>
            </a:r>
          </a:p>
          <a:p>
            <a:r>
              <a:rPr lang="en-US" dirty="0"/>
              <a:t>End Devices</a:t>
            </a:r>
          </a:p>
          <a:p>
            <a:pPr lvl="1"/>
            <a:r>
              <a:rPr lang="en-US" dirty="0"/>
              <a:t>Only communicate with single</a:t>
            </a:r>
            <a:br>
              <a:rPr lang="en-US" dirty="0"/>
            </a:br>
            <a:r>
              <a:rPr lang="en-US" dirty="0"/>
              <a:t>parent coordinator</a:t>
            </a:r>
          </a:p>
          <a:p>
            <a:pPr lvl="1"/>
            <a:r>
              <a:rPr lang="en-US" dirty="0"/>
              <a:t>Least capable and power intensive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8724900" y="4241800"/>
            <a:ext cx="2247900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6375984" y="4241800"/>
            <a:ext cx="1263358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7639342" y="4241801"/>
            <a:ext cx="1085558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7785684" y="3000374"/>
            <a:ext cx="2882316" cy="1241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98105" cy="5029200"/>
          </a:xfrm>
        </p:spPr>
        <p:txBody>
          <a:bodyPr>
            <a:norm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2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98586" cy="5486400"/>
          </a:xfrm>
        </p:spPr>
        <p:txBody>
          <a:bodyPr>
            <a:no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r>
              <a:rPr lang="en-US" dirty="0"/>
              <a:t>Devices can communicate over longer distances</a:t>
            </a:r>
          </a:p>
          <a:p>
            <a:pPr lvl="1"/>
            <a:r>
              <a:rPr lang="en-US" dirty="0"/>
              <a:t>Device failures less likely to collapse the entire network</a:t>
            </a:r>
          </a:p>
          <a:p>
            <a:r>
              <a:rPr lang="en-US" b="1" dirty="0"/>
              <a:t>What are disadvantages of mesh?</a:t>
            </a:r>
          </a:p>
          <a:p>
            <a:pPr lvl="1"/>
            <a:r>
              <a:rPr lang="en-US" dirty="0"/>
              <a:t>Some nodes have to spend more energy communicating</a:t>
            </a:r>
          </a:p>
          <a:p>
            <a:pPr lvl="1"/>
            <a:r>
              <a:rPr lang="en-US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4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CSMA/CA – </a:t>
            </a:r>
            <a:r>
              <a:rPr lang="en-US" sz="2200" dirty="0"/>
              <a:t>Carrier Sense Multiple Access with Collision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wait a random amount (collision avoidance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listen for a duration and determine if anyone is transmitting (carrier sense part)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repeat step 1 (often increasing maximum wait time)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combined with notion of slotting</a:t>
            </a:r>
          </a:p>
          <a:p>
            <a:pPr lvl="1"/>
            <a:r>
              <a:rPr lang="en-US" dirty="0"/>
              <a:t>Synchronize to slots (smaller than transmit times)</a:t>
            </a:r>
          </a:p>
          <a:p>
            <a:pPr lvl="1"/>
            <a:r>
              <a:rPr lang="en-US" dirty="0"/>
              <a:t>Wait for a number of slots</a:t>
            </a:r>
          </a:p>
          <a:p>
            <a:pPr lvl="1"/>
            <a:r>
              <a:rPr lang="en-US" dirty="0"/>
              <a:t>Listen for idle slots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/>
          <a:lstStyle/>
          <a:p>
            <a:r>
              <a:rPr lang="en-US" dirty="0"/>
              <a:t>PAN Coordinator may create a Contention Free Period with Guaranteed Time Slots</a:t>
            </a:r>
          </a:p>
          <a:p>
            <a:pPr lvl="1"/>
            <a:r>
              <a:rPr lang="en-US" dirty="0"/>
              <a:t>TDMA schedule assigned to specific devices</a:t>
            </a:r>
          </a:p>
          <a:p>
            <a:pPr lvl="1"/>
            <a:r>
              <a:rPr lang="en-US" dirty="0"/>
              <a:t>Slots eat up part of the Contention Access Period</a:t>
            </a:r>
          </a:p>
          <a:p>
            <a:pPr lvl="1"/>
            <a:r>
              <a:rPr lang="en-US" dirty="0"/>
              <a:t>No CSMA/CA within a guaranteed time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162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3581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3835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4089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4343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4597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3556000" y="1810434"/>
            <a:ext cx="13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9708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4F-7A96-45A7-8181-5D7E5BC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tree-based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5F9-D0BF-44C5-8D48-C2FC01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coordinators listen to beacon from PAN coordinator</a:t>
            </a:r>
          </a:p>
          <a:p>
            <a:pPr lvl="1"/>
            <a:r>
              <a:rPr lang="en-US" dirty="0"/>
              <a:t>And can participate in that contention period</a:t>
            </a:r>
          </a:p>
          <a:p>
            <a:pPr lvl="1"/>
            <a:endParaRPr lang="en-US" dirty="0"/>
          </a:p>
          <a:p>
            <a:r>
              <a:rPr lang="en-US" dirty="0"/>
              <a:t>Send their own beacons to child devices during inactive period</a:t>
            </a:r>
          </a:p>
          <a:p>
            <a:pPr lvl="1"/>
            <a:r>
              <a:rPr lang="en-US" dirty="0"/>
              <a:t>Children participate in that contention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E704-238F-4497-8247-C5ED54F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354F9-9AB2-41B2-847E-D24C1DC2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9" y="3895646"/>
            <a:ext cx="10398510" cy="21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802.15.4</a:t>
            </a:r>
          </a:p>
          <a:p>
            <a:endParaRPr lang="en-US" dirty="0"/>
          </a:p>
          <a:p>
            <a:r>
              <a:rPr lang="en-US" dirty="0"/>
              <a:t>Overview of physical layer details</a:t>
            </a:r>
          </a:p>
          <a:p>
            <a:endParaRPr lang="en-US" dirty="0"/>
          </a:p>
          <a:p>
            <a:r>
              <a:rPr lang="en-US" dirty="0"/>
              <a:t>Exploration of link layer</a:t>
            </a:r>
          </a:p>
          <a:p>
            <a:pPr lvl="1"/>
            <a:r>
              <a:rPr lang="en-US" dirty="0"/>
              <a:t>Network topologies</a:t>
            </a:r>
          </a:p>
          <a:p>
            <a:pPr lvl="1"/>
            <a:r>
              <a:rPr lang="en-US" dirty="0"/>
              <a:t>Communication structure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Packet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1465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8041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Listen during entire contention period</a:t>
            </a:r>
          </a:p>
          <a:p>
            <a:pPr lvl="1"/>
            <a:r>
              <a:rPr lang="en-US" dirty="0"/>
              <a:t>Can receive direct messages from any other device</a:t>
            </a:r>
          </a:p>
          <a:p>
            <a:pPr lvl="1"/>
            <a:r>
              <a:rPr lang="en-US" dirty="0"/>
              <a:t>Can immediately respond to messages as well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messages from Coordinator</a:t>
            </a:r>
          </a:p>
          <a:p>
            <a:pPr lvl="1"/>
            <a:r>
              <a:rPr lang="en-US" dirty="0"/>
              <a:t>Make all communication go through Coordinator</a:t>
            </a:r>
          </a:p>
          <a:p>
            <a:pPr lvl="1"/>
            <a:r>
              <a:rPr lang="en-US" dirty="0"/>
              <a:t>Send a request-for-data packet to coordinator to get information</a:t>
            </a:r>
          </a:p>
          <a:p>
            <a:pPr lvl="1"/>
            <a:r>
              <a:rPr lang="en-US" dirty="0"/>
              <a:t>Coordinator can include list of devices with pending data in beacon</a:t>
            </a:r>
          </a:p>
          <a:p>
            <a:pPr lvl="1"/>
            <a:endParaRPr lang="en-US" dirty="0"/>
          </a:p>
          <a:p>
            <a:r>
              <a:rPr lang="en-US" dirty="0"/>
              <a:t>More complicated listening algorithms are possible</a:t>
            </a:r>
          </a:p>
          <a:p>
            <a:pPr lvl="1"/>
            <a:r>
              <a:rPr lang="en-US" dirty="0"/>
              <a:t>See B-MAC, X-MAC, A-MAC,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13" y="228600"/>
            <a:ext cx="29444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“listen” part of CSMA/CA</a:t>
            </a:r>
          </a:p>
          <a:p>
            <a:pPr lvl="1"/>
            <a:endParaRPr lang="en-US" dirty="0"/>
          </a:p>
          <a:p>
            <a:r>
              <a:rPr lang="en-US" dirty="0"/>
              <a:t>Variety of implementations are acceptable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above threshold</a:t>
            </a:r>
          </a:p>
          <a:p>
            <a:pPr lvl="2"/>
            <a:r>
              <a:rPr lang="en-US" sz="2800" dirty="0"/>
              <a:t>Energy for 8 symbol durations above threshold (RSSI)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Carrier sense</a:t>
            </a:r>
          </a:p>
          <a:p>
            <a:pPr lvl="2"/>
            <a:r>
              <a:rPr lang="en-US" sz="2800" dirty="0"/>
              <a:t>Valid 802.15.4 carrier signal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49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dirty="0"/>
              <a:t>Wait for next </a:t>
            </a:r>
            <a:r>
              <a:rPr lang="en-US" dirty="0" err="1"/>
              <a:t>backoff</a:t>
            </a:r>
            <a:r>
              <a:rPr lang="en-US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strike="sngStrike" dirty="0"/>
              <a:t>Wait for next </a:t>
            </a:r>
            <a:r>
              <a:rPr lang="en-US" strike="sngStrike" dirty="0" err="1"/>
              <a:t>backoff</a:t>
            </a:r>
            <a:r>
              <a:rPr lang="en-US" strike="sngStrike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</a:t>
            </a:r>
            <a:r>
              <a:rPr lang="en-US" strike="sngStrike" dirty="0"/>
              <a:t>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3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No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5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r>
              <a:rPr lang="en-US" dirty="0"/>
              <a:t>Enable energy savings by designating period with radios off</a:t>
            </a:r>
          </a:p>
          <a:p>
            <a:pPr lvl="2"/>
            <a:r>
              <a:rPr lang="en-US" dirty="0"/>
              <a:t>Enable structured communication like Guaranteed Slots</a:t>
            </a:r>
          </a:p>
          <a:p>
            <a:pPr lvl="2"/>
            <a:r>
              <a:rPr lang="en-US" dirty="0"/>
              <a:t>Require some central coordinator within range of all devices</a:t>
            </a:r>
          </a:p>
          <a:p>
            <a:pPr lvl="2"/>
            <a:r>
              <a:rPr lang="en-US" dirty="0"/>
              <a:t>Tradeoff in inactive period:</a:t>
            </a:r>
          </a:p>
          <a:p>
            <a:pPr lvl="3"/>
            <a:r>
              <a:rPr lang="en-US" dirty="0"/>
              <a:t>communication latency vs beacon-listening costs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No beacons</a:t>
            </a:r>
          </a:p>
          <a:p>
            <a:pPr lvl="2"/>
            <a:r>
              <a:rPr lang="en-US" dirty="0"/>
              <a:t>Enable all devices to be identical (no coordinator needed)</a:t>
            </a:r>
          </a:p>
          <a:p>
            <a:pPr lvl="2"/>
            <a:r>
              <a:rPr lang="en-US" dirty="0"/>
              <a:t>Require custom communication scheme</a:t>
            </a:r>
          </a:p>
          <a:p>
            <a:pPr lvl="3"/>
            <a:r>
              <a:rPr lang="en-US" dirty="0"/>
              <a:t>Could be better or worse for various qualities… (always-on radios?)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b="1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2334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3B1-FCAA-4F54-AD11-A61BA25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43A-F20B-4CB4-899F-B5041FE6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Specification [</a:t>
            </a:r>
            <a:r>
              <a:rPr lang="en-US" dirty="0">
                <a:hlinkClick r:id="rId2"/>
              </a:rPr>
              <a:t>2006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“</a:t>
            </a:r>
            <a:r>
              <a:rPr lang="en-US" i="0" u="none" strike="noStrike" baseline="0" dirty="0"/>
              <a:t>Part 15.4: Wireless Medium Access Control (MAC) and Physical Layer (PHY) Specifications for Low-Rate Wireless Personal Area Networks (WPANs)”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helpful references:</a:t>
            </a:r>
          </a:p>
          <a:p>
            <a:pPr lvl="1"/>
            <a:r>
              <a:rPr lang="en-US" dirty="0">
                <a:hlinkClick r:id="rId3"/>
              </a:rPr>
              <a:t>Paper introducing the 802.15.4 draft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NXP 802.15.4 Stack User Guide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2005 presentation on 802.15.4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1723-95BC-4E1F-8159-917FA06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49806"/>
              </p:ext>
            </p:extLst>
          </p:nvPr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pPr lvl="1"/>
            <a:r>
              <a:rPr lang="en-US" dirty="0"/>
              <a:t>Beacon, Data, Control, Ack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33471"/>
              </p:ext>
            </p:extLst>
          </p:nvPr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10320"/>
              </p:ext>
            </p:extLst>
          </p:nvPr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76806" name="Object 1030">
                        <a:extLst>
                          <a:ext uri="{FF2B5EF4-FFF2-40B4-BE49-F238E27FC236}">
                            <a16:creationId xmlns:a16="http://schemas.microsoft.com/office/drawing/2014/main" id="{58A98C69-7472-4B26-A42F-12825CFD9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pPr lvl="1"/>
            <a:r>
              <a:rPr lang="en-US" dirty="0"/>
              <a:t>Beacon, Data, Control, Ack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r>
              <a:rPr lang="en-US" dirty="0"/>
              <a:t>Already in prior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5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F2BA-4984-AD28-F444-22E366D91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and 15.4 Packet Comparison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23ED6A05-2111-C9E5-BE21-EC719E271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29554" cy="281445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observations</a:t>
            </a:r>
          </a:p>
          <a:p>
            <a:r>
              <a:rPr lang="en-US" dirty="0"/>
              <a:t>Both have frame types</a:t>
            </a:r>
          </a:p>
          <a:p>
            <a:pPr lvl="1"/>
            <a:r>
              <a:rPr lang="en-US" dirty="0"/>
              <a:t>LLID/PDU for BLE</a:t>
            </a:r>
          </a:p>
          <a:p>
            <a:pPr lvl="1"/>
            <a:endParaRPr lang="en-US" dirty="0"/>
          </a:p>
          <a:p>
            <a:r>
              <a:rPr lang="en-US" dirty="0"/>
              <a:t>15.4 has sequence numbers and more addressing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05230-5620-DA6C-8A6B-AFE02DA3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150978-6C3B-7538-58D6-7D5E7893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38" r="9372"/>
          <a:stretch/>
        </p:blipFill>
        <p:spPr>
          <a:xfrm>
            <a:off x="6194738" y="5497016"/>
            <a:ext cx="4303507" cy="9037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AA4A56E-8C9B-4550-5A53-F3A3FC3F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98" y="5548763"/>
            <a:ext cx="4764070" cy="10662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0FCA399-9AE7-FFAF-67B2-E4FFE7B25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153" y="900044"/>
            <a:ext cx="7422431" cy="42210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E478FF-73F6-4EF1-FC64-7598FA1B0741}"/>
              </a:ext>
            </a:extLst>
          </p:cNvPr>
          <p:cNvSpPr txBox="1"/>
          <p:nvPr/>
        </p:nvSpPr>
        <p:spPr>
          <a:xfrm>
            <a:off x="7469746" y="5194769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19E7-7685-39E0-9C36-9B9F1DD4E1D6}"/>
              </a:ext>
            </a:extLst>
          </p:cNvPr>
          <p:cNvSpPr txBox="1"/>
          <p:nvPr/>
        </p:nvSpPr>
        <p:spPr>
          <a:xfrm>
            <a:off x="6441139" y="4173404"/>
            <a:ext cx="306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Connection </a:t>
            </a:r>
            <a:r>
              <a:rPr lang="en-US"/>
              <a:t>Data Packet</a:t>
            </a:r>
            <a:endParaRPr lang="en-US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10EB0FA-A419-3D46-7F3A-AE603D993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180" y="4385094"/>
            <a:ext cx="4327209" cy="84384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5AA261-FEE5-5C97-D297-74E6D809443F}"/>
              </a:ext>
            </a:extLst>
          </p:cNvPr>
          <p:cNvCxnSpPr>
            <a:cxnSpLocks/>
          </p:cNvCxnSpPr>
          <p:nvPr/>
        </p:nvCxnSpPr>
        <p:spPr>
          <a:xfrm flipH="1">
            <a:off x="4237149" y="3249554"/>
            <a:ext cx="2334153" cy="12931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321BA48-1F28-3FD4-1086-450811DE9652}"/>
              </a:ext>
            </a:extLst>
          </p:cNvPr>
          <p:cNvCxnSpPr>
            <a:cxnSpLocks/>
          </p:cNvCxnSpPr>
          <p:nvPr/>
        </p:nvCxnSpPr>
        <p:spPr>
          <a:xfrm flipH="1">
            <a:off x="3627033" y="3360869"/>
            <a:ext cx="3034808" cy="23174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104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minus address sizes)</a:t>
            </a:r>
          </a:p>
          <a:p>
            <a:pPr lvl="1"/>
            <a:r>
              <a:rPr lang="en-US" dirty="0"/>
              <a:t>May be fragmented across packets for longer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 (i.e.,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1"/>
            <a:r>
              <a:rPr lang="en-US" dirty="0"/>
              <a:t>With acknowledgement, packet will automatically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133 total Bytes per packet (122 payload bytes + 11 bytes of headers)</a:t>
            </a:r>
          </a:p>
          <a:p>
            <a:pPr lvl="2"/>
            <a:r>
              <a:rPr lang="en-US" dirty="0"/>
              <a:t>At 250 kbps -&gt; 4.256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4.896 </a:t>
            </a:r>
            <a:r>
              <a:rPr lang="en-US" dirty="0" err="1"/>
              <a:t>ms</a:t>
            </a:r>
            <a:r>
              <a:rPr lang="en-US" dirty="0"/>
              <a:t> -&gt; 199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2754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55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9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6DAD4-E9CD-4FFC-8032-EF27D10071B9}"/>
              </a:ext>
            </a:extLst>
          </p:cNvPr>
          <p:cNvSpPr txBox="1"/>
          <p:nvPr/>
        </p:nvSpPr>
        <p:spPr>
          <a:xfrm>
            <a:off x="607595" y="4911416"/>
            <a:ext cx="388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some missing qualities here.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Why be closer to the origin?</a:t>
            </a:r>
          </a:p>
        </p:txBody>
      </p:sp>
    </p:spTree>
    <p:extLst>
      <p:ext uri="{BB962C8B-B14F-4D97-AF65-F5344CB8AC3E}">
        <p14:creationId xmlns:p14="http://schemas.microsoft.com/office/powerpoint/2010/main" val="152674397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2587</TotalTime>
  <Words>3081</Words>
  <Application>Microsoft Office PowerPoint</Application>
  <PresentationFormat>Widescreen</PresentationFormat>
  <Paragraphs>655</Paragraphs>
  <Slides>61</Slides>
  <Notes>3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Consolas</vt:lpstr>
      <vt:lpstr>Seravek</vt:lpstr>
      <vt:lpstr>Seravek Light</vt:lpstr>
      <vt:lpstr>Tahoma</vt:lpstr>
      <vt:lpstr>Class Slides</vt:lpstr>
      <vt:lpstr>Worksheet</vt:lpstr>
      <vt:lpstr>Lecture 06 802.15.4</vt:lpstr>
      <vt:lpstr>Assignment Schedule</vt:lpstr>
      <vt:lpstr>Office Hours update</vt:lpstr>
      <vt:lpstr>Today’s Goals</vt:lpstr>
      <vt:lpstr>References</vt:lpstr>
      <vt:lpstr>Outline</vt:lpstr>
      <vt:lpstr>Comparison of networks</vt:lpstr>
      <vt:lpstr>Comparison of networks</vt:lpstr>
      <vt:lpstr>Comparison of networks</vt:lpstr>
      <vt:lpstr>Comparison of networks</vt:lpstr>
      <vt:lpstr>IEEE 802</vt:lpstr>
      <vt:lpstr>IEEE 802.15</vt:lpstr>
      <vt:lpstr>802.15.4 (LR-WPANs) Overview “Low-Rate Wireless Personal Area Networks”</vt:lpstr>
      <vt:lpstr>IEEE 802.15.4</vt:lpstr>
      <vt:lpstr>Break + Open Question</vt:lpstr>
      <vt:lpstr>Break + Open Question</vt:lpstr>
      <vt:lpstr>Outline</vt:lpstr>
      <vt:lpstr>802.15.4 Physical Layers</vt:lpstr>
      <vt:lpstr>Physical Layer</vt:lpstr>
      <vt:lpstr>802.15.4 Modulation (@2.4 GHz fc) O-QPSK with half-sine shaping is MSK!</vt:lpstr>
      <vt:lpstr>802.15.4 Modulation (@2.4 GHz fc) O-QPSK with half-sine shaping is MSK!</vt:lpstr>
      <vt:lpstr>15.4 has multiple PHY layer choices</vt:lpstr>
      <vt:lpstr>802.15.4 actually sends way more data than symbols</vt:lpstr>
      <vt:lpstr>Direct Sequence Spread Spectrum (DSSS)</vt:lpstr>
      <vt:lpstr>DSSS example</vt:lpstr>
      <vt:lpstr>802.15.4 RF channels</vt:lpstr>
      <vt:lpstr>Regional bands</vt:lpstr>
      <vt:lpstr>Signal strength</vt:lpstr>
      <vt:lpstr>Signal strength</vt:lpstr>
      <vt:lpstr>Outline</vt:lpstr>
      <vt:lpstr>802.15.4 network topologies</vt:lpstr>
      <vt:lpstr>Star and Tree topologies</vt:lpstr>
      <vt:lpstr>Break + Mesh networks</vt:lpstr>
      <vt:lpstr>Break + Mesh networks</vt:lpstr>
      <vt:lpstr>Reminder: CSMA/CA – Carrier Sense Multiple Access with Collision Avoidance</vt:lpstr>
      <vt:lpstr>Modes of operation</vt:lpstr>
      <vt:lpstr>Beacon-enabled superframe structure</vt:lpstr>
      <vt:lpstr>Guaranteed Time Slots (GTS)</vt:lpstr>
      <vt:lpstr>Handling tree-based topologies</vt:lpstr>
      <vt:lpstr>Non-beacon-enabled PAN</vt:lpstr>
      <vt:lpstr>Non-beacon-enabled PAN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Break + Question</vt:lpstr>
      <vt:lpstr>Break + Question</vt:lpstr>
      <vt:lpstr>Outline</vt:lpstr>
      <vt:lpstr>Base packet format</vt:lpstr>
      <vt:lpstr>Base packet format</vt:lpstr>
      <vt:lpstr>MAC frame format</vt:lpstr>
      <vt:lpstr>Frame control</vt:lpstr>
      <vt:lpstr>Frame control</vt:lpstr>
      <vt:lpstr>BLE and 15.4 Packet Comparison</vt:lpstr>
      <vt:lpstr>Frame types - Beacon</vt:lpstr>
      <vt:lpstr>Frame types - Data</vt:lpstr>
      <vt:lpstr>Frame types – MAC Command (i.e., control)</vt:lpstr>
      <vt:lpstr>Frame types - Acknowledgement</vt:lpstr>
      <vt:lpstr>Analysis: maximum goodput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06 802.15.4</dc:title>
  <dc:creator>Branden Ghena</dc:creator>
  <cp:lastModifiedBy>Branden Ghena</cp:lastModifiedBy>
  <cp:revision>94</cp:revision>
  <dcterms:created xsi:type="dcterms:W3CDTF">2021-01-30T21:54:50Z</dcterms:created>
  <dcterms:modified xsi:type="dcterms:W3CDTF">2025-04-22T18:49:26Z</dcterms:modified>
</cp:coreProperties>
</file>